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Lst>
  <p:notesMasterIdLst>
    <p:notesMasterId r:id="rId20"/>
  </p:notesMasterIdLst>
  <p:sldIdLst>
    <p:sldId id="257" r:id="rId5"/>
    <p:sldId id="258" r:id="rId6"/>
    <p:sldId id="259" r:id="rId7"/>
    <p:sldId id="260" r:id="rId8"/>
    <p:sldId id="262" r:id="rId9"/>
    <p:sldId id="264" r:id="rId10"/>
    <p:sldId id="265" r:id="rId11"/>
    <p:sldId id="266" r:id="rId12"/>
    <p:sldId id="267" r:id="rId13"/>
    <p:sldId id="268" r:id="rId14"/>
    <p:sldId id="263" r:id="rId15"/>
    <p:sldId id="271" r:id="rId16"/>
    <p:sldId id="269" r:id="rId17"/>
    <p:sldId id="261"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275" autoAdjust="0"/>
  </p:normalViewPr>
  <p:slideViewPr>
    <p:cSldViewPr snapToGrid="0">
      <p:cViewPr>
        <p:scale>
          <a:sx n="68" d="100"/>
          <a:sy n="68" d="100"/>
        </p:scale>
        <p:origin x="2154"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BC5C74-0E16-4606-B5C6-C15AE7EE23F3}" type="datetimeFigureOut">
              <a:rPr lang="en-GB" smtClean="0"/>
              <a:t>20/06/2015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11E44-05AF-4E4A-91BF-2BF9919D08DE}" type="slidenum">
              <a:rPr lang="en-GB" smtClean="0"/>
              <a:t>‹#›</a:t>
            </a:fld>
            <a:endParaRPr lang="en-GB"/>
          </a:p>
        </p:txBody>
      </p:sp>
    </p:spTree>
    <p:extLst>
      <p:ext uri="{BB962C8B-B14F-4D97-AF65-F5344CB8AC3E}">
        <p14:creationId xmlns:p14="http://schemas.microsoft.com/office/powerpoint/2010/main" val="370145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en.wikipedia.org/wiki/Infinitive" TargetMode="External"/><Relationship Id="rId7" Type="http://schemas.openxmlformats.org/officeDocument/2006/relationships/hyperlink" Target="http://en.wikipedia.org/wiki/Classical_Mongolian_language"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en.wikipedia.org/wiki/Participle" TargetMode="External"/><Relationship Id="rId5" Type="http://schemas.openxmlformats.org/officeDocument/2006/relationships/hyperlink" Target="http://en.wikipedia.org/wiki/Gerund" TargetMode="External"/><Relationship Id="rId4" Type="http://schemas.openxmlformats.org/officeDocument/2006/relationships/hyperlink" Target="http://en.wikipedia.org/wiki/Finite_verb"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Presentation Title:</a:t>
            </a:r>
            <a:r>
              <a:rPr lang="en-GB"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Introduction Curriculum 2014</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901075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r>
              <a:rPr lang="en-GB" dirty="0" smtClean="0"/>
              <a:t>Students still</a:t>
            </a:r>
            <a:r>
              <a:rPr lang="en-GB" baseline="0" dirty="0" smtClean="0"/>
              <a:t> need to understand spoken and written material, so they still very much need both vocabulary knowledge and strategies for acquiring it. </a:t>
            </a:r>
            <a:br>
              <a:rPr lang="en-GB" baseline="0" dirty="0" smtClean="0"/>
            </a:br>
            <a:r>
              <a:rPr lang="en-GB" baseline="0" dirty="0" smtClean="0"/>
              <a:t>They also really will need to develop listening and reading strategies – skills for approaching texts, inferring meaning with unfamiliar language.</a:t>
            </a:r>
            <a:endParaRPr lang="en-GB" dirty="0" smtClean="0"/>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75413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510688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r>
              <a:rPr lang="en-GB" dirty="0" smtClean="0"/>
              <a:t>Some have mentioned that</a:t>
            </a:r>
            <a:r>
              <a:rPr lang="en-GB" baseline="0" dirty="0" smtClean="0"/>
              <a:t> the new PoS marks a return to grammar teaching, as though we have not been focused on teaching grammar for the last 20 years!</a:t>
            </a:r>
            <a:br>
              <a:rPr lang="en-GB" baseline="0" dirty="0" smtClean="0"/>
            </a:br>
            <a:r>
              <a:rPr lang="en-GB" baseline="0" dirty="0" smtClean="0"/>
              <a:t>It’s not a return to grammar-translation, despite the appearance of the word ‘translation’ which I will come to shortly.  </a:t>
            </a:r>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2648173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r>
              <a:rPr lang="en-GB" dirty="0" smtClean="0"/>
              <a:t>Use language independently</a:t>
            </a:r>
            <a:r>
              <a:rPr lang="en-GB" baseline="0" dirty="0" smtClean="0"/>
              <a:t> and from memory to create new sentences.  </a:t>
            </a:r>
            <a:br>
              <a:rPr lang="en-GB" baseline="0" dirty="0" smtClean="0"/>
            </a:br>
            <a:r>
              <a:rPr lang="en-GB" baseline="0" dirty="0" smtClean="0"/>
              <a:t>Grammar puts sense into sentences.  It is the knowledge that joins words together to create meaning.</a:t>
            </a:r>
            <a:br>
              <a:rPr lang="en-GB" baseline="0" dirty="0" smtClean="0"/>
            </a:br>
            <a:endParaRPr lang="en-GB" baseline="0" dirty="0" smtClean="0"/>
          </a:p>
          <a:p>
            <a:r>
              <a:rPr lang="en-GB" baseline="0" dirty="0" smtClean="0"/>
              <a:t>This is present in the new PoS, just as it really was for me at least in the last one.</a:t>
            </a:r>
          </a:p>
          <a:p>
            <a:r>
              <a:rPr lang="en-GB" baseline="0" dirty="0" smtClean="0"/>
              <a:t>Many teachers at KS3 used the old new curriculum to innovate with their curricula, introducing themes that were more age-appropriate and intrinsically interesting, including opportunities for extended and creative writing.</a:t>
            </a:r>
            <a:br>
              <a:rPr lang="en-GB" baseline="0" dirty="0" smtClean="0"/>
            </a:br>
            <a:r>
              <a:rPr lang="en-GB" baseline="0" dirty="0" smtClean="0"/>
              <a:t>These continue to be very valid approaches.</a:t>
            </a:r>
            <a:endParaRPr lang="en-GB" dirty="0" smtClean="0"/>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3847375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1.  Formal modes of address – this has slipped off</a:t>
            </a:r>
            <a:r>
              <a:rPr lang="en-GB" baseline="0" dirty="0" smtClean="0"/>
              <a:t> the radar in recent incarnations of policy documents, but its return is not unwelcome.  A Y7 boy remarked to his mum last week (she emailed me to tell me) that Spanish is a bit confusing because it has four versions of ‘you’.  I replied that ‘yes, it certainly is a bit of a nightmare, but great that he has picked up on this major difference between Spanish and English and flagged it as the complexity it is!’  The ideal way to integrate this element back in is to teach students to address you as the teacher in the formal ‘you’.  This is the ideal, real context in which they can learn this and put it into action regularly.</a:t>
            </a:r>
            <a:br>
              <a:rPr lang="en-GB" baseline="0" dirty="0" smtClean="0"/>
            </a:br>
            <a:r>
              <a:rPr lang="en-GB" baseline="0" dirty="0" smtClean="0"/>
              <a:t>2.  KS2 – I have to confess that I haven’t yet seen it as a priority to bring dictionaries to my Spanish Y6 class, but the idea doesn’t isn’t abhorrent.  They are certainly deducing the meaning of new words every lesson, as we work through my instructions in the TL, iron out any communicative difficulties, listen to songs and rhymes etc.. with a mixture of familiar and unfamiliar language.  The main thing here I think is to develop learners as inquisitive meaning makers – ensure that they have to deduce meaning from context on a regular basis.</a:t>
            </a:r>
            <a:br>
              <a:rPr lang="en-GB" baseline="0" dirty="0" smtClean="0"/>
            </a:br>
            <a:r>
              <a:rPr lang="en-GB" baseline="0" dirty="0" smtClean="0"/>
              <a:t>3.  This is also doable.  It does present us with an interesting ‘joining up’ challenge that we haven’t had before, at least to my knowledge.  If we consider primary methodology with its rich input of authentic stories and songs and rhymes where learners listen and respond, join in and recite, knowing the overall meaning but without necessarily being able / or being asked to come up with an English equivalent for each word, and then contrast this with the bottom up approach of secondary, where we tend to start at word level and move upwards towards simple sentences etc.., we can see that learners might find the abrupt change of pedagogical direction quite difficult to adjust to.  Is it in fact an appropriate pedagogy for learners who will have had 4 x years of language teaching, some of which has included immersion/acquisition based aspects?  Is there not an excellent opportunity here to recognise the benefit of working top down from authentic texts, where learners are exposed to a variety of material that includes unfamiliar language, but where the overall meaning is made clear.</a:t>
            </a:r>
          </a:p>
          <a:p>
            <a:r>
              <a:rPr lang="en-GB" baseline="0" dirty="0" smtClean="0"/>
              <a:t>Charting the course for this new direction, including working out just how much ‘dissection’ of the text to do with learners, is the challenge, and there is an extent to which we will need to do this by trial and error, working with students and eliciting their feedback all the while.</a:t>
            </a:r>
          </a:p>
          <a:p>
            <a:endParaRPr lang="en-GB" baseline="0" dirty="0" smtClean="0"/>
          </a:p>
          <a:p>
            <a:r>
              <a:rPr lang="en-GB" baseline="0" dirty="0" smtClean="0"/>
              <a:t>Voices and moods – </a:t>
            </a:r>
            <a:br>
              <a:rPr lang="en-GB" baseline="0" dirty="0" smtClean="0"/>
            </a:br>
            <a:r>
              <a:rPr lang="en-GB" baseline="0" dirty="0" smtClean="0"/>
              <a:t>passive / active</a:t>
            </a:r>
            <a:br>
              <a:rPr lang="en-GB" baseline="0" dirty="0" smtClean="0"/>
            </a:br>
            <a:r>
              <a:rPr lang="en-GB" baseline="0" dirty="0" smtClean="0"/>
              <a:t>moods – indicative, subjunctive, interrogatory, imperative, emphatic, injunctive, optative, potential</a:t>
            </a:r>
          </a:p>
          <a:p>
            <a:endParaRPr lang="en-GB" baseline="0" dirty="0" smtClean="0"/>
          </a:p>
          <a:p>
            <a:r>
              <a:rPr lang="en-GB" dirty="0" smtClean="0"/>
              <a:t>Some examples of moods are indicative, interrogatory, imperative, emphatic, subjunctive, injunctive, optative, potential. </a:t>
            </a:r>
            <a:r>
              <a:rPr lang="en-GB" dirty="0" smtClean="0">
                <a:hlinkClick r:id="rId3" tooltip="Infinitive"/>
              </a:rPr>
              <a:t>Infinitive</a:t>
            </a:r>
            <a:r>
              <a:rPr lang="en-GB" dirty="0" smtClean="0"/>
              <a:t> is a category apart from all these </a:t>
            </a:r>
            <a:r>
              <a:rPr lang="en-GB" dirty="0" smtClean="0">
                <a:hlinkClick r:id="rId4" tooltip="Finite verb"/>
              </a:rPr>
              <a:t>finite forms</a:t>
            </a:r>
            <a:r>
              <a:rPr lang="en-GB" dirty="0" smtClean="0"/>
              <a:t>, and so are </a:t>
            </a:r>
            <a:r>
              <a:rPr lang="en-GB" dirty="0" smtClean="0">
                <a:hlinkClick r:id="rId5" tooltip="Gerund"/>
              </a:rPr>
              <a:t>gerunds</a:t>
            </a:r>
            <a:r>
              <a:rPr lang="en-GB" dirty="0" smtClean="0"/>
              <a:t> and </a:t>
            </a:r>
            <a:r>
              <a:rPr lang="en-GB" dirty="0" smtClean="0">
                <a:hlinkClick r:id="rId6" tooltip="Participle"/>
              </a:rPr>
              <a:t>participles</a:t>
            </a:r>
            <a:r>
              <a:rPr lang="en-GB" dirty="0" smtClean="0"/>
              <a:t>.</a:t>
            </a:r>
          </a:p>
          <a:p>
            <a:endParaRPr lang="en-GB" dirty="0" smtClean="0"/>
          </a:p>
          <a:p>
            <a:r>
              <a:rPr lang="en-GB" dirty="0" smtClean="0"/>
              <a:t>Some languages have even more grammatical voices. For example, </a:t>
            </a:r>
            <a:r>
              <a:rPr lang="en-GB" dirty="0" smtClean="0">
                <a:hlinkClick r:id="rId7" tooltip="Classical Mongolian language"/>
              </a:rPr>
              <a:t>Classical Mongolian</a:t>
            </a:r>
            <a:r>
              <a:rPr lang="en-GB" dirty="0" smtClean="0"/>
              <a:t> features five voices: active, passive, causative, reciprocal, and cooperative!</a:t>
            </a:r>
          </a:p>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1287962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Curriculum 2014</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3786663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GB" sz="1400" dirty="0" smtClean="0"/>
              <a:t>First, we have a statutory Programme of Study</a:t>
            </a:r>
            <a:br>
              <a:rPr lang="en-GB" sz="1400" dirty="0" smtClean="0"/>
            </a:br>
            <a:r>
              <a:rPr lang="en-GB" sz="1400" dirty="0" smtClean="0"/>
              <a:t>We have a national</a:t>
            </a:r>
            <a:r>
              <a:rPr lang="en-GB" sz="1400" baseline="0" dirty="0" smtClean="0"/>
              <a:t> framework laying out the expectations for language learning outcomes over 7 years from Y3 – Y9 AND we have the explicit statements that the GCSE examination will build on prior programmes of study at KS2 and KS3.</a:t>
            </a:r>
            <a:br>
              <a:rPr lang="en-GB" sz="1400" baseline="0" dirty="0" smtClean="0"/>
            </a:br>
            <a:r>
              <a:rPr lang="en-GB" sz="1400" baseline="0" dirty="0" smtClean="0"/>
              <a:t>This is more than just a piece of paper!</a:t>
            </a:r>
            <a:br>
              <a:rPr lang="en-GB" sz="1400" baseline="0" dirty="0" smtClean="0"/>
            </a:br>
            <a:endParaRPr lang="en-GB" sz="1400" dirty="0" smtClean="0"/>
          </a:p>
          <a:p>
            <a:r>
              <a:rPr lang="en-GB" sz="1400" dirty="0" smtClean="0"/>
              <a:t>Handout</a:t>
            </a:r>
            <a:r>
              <a:rPr lang="en-GB" sz="1400" baseline="0" dirty="0" smtClean="0"/>
              <a:t> 1:  The new Programme of Study</a:t>
            </a:r>
            <a:br>
              <a:rPr lang="en-GB" sz="1400" baseline="0" dirty="0" smtClean="0"/>
            </a:br>
            <a:endParaRPr lang="en-GB" sz="1400" dirty="0" smtClean="0"/>
          </a:p>
          <a:p>
            <a:r>
              <a:rPr lang="en-GB" sz="1400" dirty="0" smtClean="0"/>
              <a:t>KS2 on the left and KS3 on the right</a:t>
            </a:r>
            <a:br>
              <a:rPr lang="en-GB" sz="1400" dirty="0" smtClean="0"/>
            </a:br>
            <a:r>
              <a:rPr lang="en-GB" sz="1400" dirty="0" smtClean="0"/>
              <a:t>Adapted to show more clearly the continuity between KS2 and KS3</a:t>
            </a:r>
            <a:br>
              <a:rPr lang="en-GB" sz="1400" dirty="0" smtClean="0"/>
            </a:br>
            <a:r>
              <a:rPr lang="en-GB" sz="1400" dirty="0" smtClean="0"/>
              <a:t/>
            </a:r>
            <a:br>
              <a:rPr lang="en-GB" sz="1400" dirty="0" smtClean="0"/>
            </a:br>
            <a:r>
              <a:rPr lang="en-GB" sz="1400" dirty="0" smtClean="0"/>
              <a:t>J</a:t>
            </a:r>
            <a:r>
              <a:rPr lang="en-GB" sz="1400" baseline="0" dirty="0" smtClean="0"/>
              <a:t>oining up KS2 and KS3 – arguably the most important piece of work we will do in our careers over the next 5 x years.    The 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tough).  But classroom teachers have the responsibility similarly to respond to what the learners in front of them know – to build on it, to notice the words, skills they already have, and not to assume a ‘from zero’ approach in Y7.  </a:t>
            </a:r>
            <a:br>
              <a:rPr lang="en-GB" sz="1400" baseline="0" dirty="0" smtClean="0"/>
            </a:br>
            <a:r>
              <a:rPr lang="en-GB" sz="1400" baseline="0" dirty="0" smtClean="0"/>
              <a:t/>
            </a:r>
            <a:br>
              <a:rPr lang="en-GB" sz="1400" baseline="0" dirty="0" smtClean="0"/>
            </a:br>
            <a:r>
              <a:rPr lang="en-GB" sz="1400" baseline="0" dirty="0" smtClean="0"/>
              <a:t>There are things we can do to make this explicit, too.  </a:t>
            </a:r>
            <a:br>
              <a:rPr lang="en-GB" sz="1400" baseline="0" dirty="0" smtClean="0"/>
            </a:br>
            <a:r>
              <a:rPr lang="en-GB" sz="14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400" baseline="0" dirty="0" smtClean="0"/>
              <a:t>Welcome their previous knowledge, and make it clear that it all counts.</a:t>
            </a:r>
            <a:br>
              <a:rPr lang="en-GB" sz="1400" baseline="0" dirty="0" smtClean="0"/>
            </a:br>
            <a:endParaRPr lang="fr-FR" sz="1400" dirty="0" smtClean="0"/>
          </a:p>
          <a:p>
            <a:r>
              <a:rPr lang="en-GB" sz="1400" dirty="0" smtClean="0"/>
              <a:t>This new NC document may be minimal, but sometimes there is strength in that.  I found</a:t>
            </a:r>
            <a:r>
              <a:rPr lang="en-GB" sz="14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400" baseline="0" dirty="0" err="1" smtClean="0"/>
              <a:t>ie</a:t>
            </a:r>
            <a:r>
              <a:rPr lang="en-GB" sz="1400" baseline="0" dirty="0" smtClean="0"/>
              <a:t>. recognising the need for regular meetings and for sharing practice.  This all on one A4 page doc has been a helpful catalyst here.  </a:t>
            </a:r>
          </a:p>
          <a:p>
            <a:endParaRPr lang="en-GB" sz="1400" baseline="0" dirty="0" smtClean="0"/>
          </a:p>
          <a:p>
            <a:r>
              <a:rPr lang="en-GB" sz="1400" baseline="0" dirty="0" smtClean="0"/>
              <a:t>Let’s just take the sound-spelling link statement at KS2.</a:t>
            </a:r>
          </a:p>
          <a:p>
            <a:endParaRPr lang="en-GB" sz="1400"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A30950B-1B20-4D20-B707-A694F13979AF}"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59559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Let’s just look a little more closely at</a:t>
            </a:r>
            <a:r>
              <a:rPr lang="en-GB" baseline="0" dirty="0" smtClean="0"/>
              <a:t> the KS2 outcomes, and imagine for a moment what it will be like when learners arrive in Y7 with this knowledge.</a:t>
            </a:r>
          </a:p>
          <a:p>
            <a:r>
              <a:rPr lang="en-GB" baseline="0" dirty="0" smtClean="0"/>
              <a:t>Note I say when and not if.  </a:t>
            </a:r>
            <a:r>
              <a:rPr lang="en-GB" dirty="0" smtClean="0"/>
              <a:t/>
            </a:r>
            <a:br>
              <a:rPr lang="en-GB" dirty="0" smtClean="0"/>
            </a:br>
            <a:r>
              <a:rPr lang="en-GB" dirty="0" smtClean="0"/>
              <a:t>Despite</a:t>
            </a:r>
            <a:r>
              <a:rPr lang="en-GB" baseline="0" dirty="0" smtClean="0"/>
              <a:t> (or actually because of) its brevity, the PoS document is very dense.  Here I’ve extracted the key elements further and categorised to achieve greater clarity.</a:t>
            </a:r>
            <a:endParaRPr lang="en-GB" dirty="0"/>
          </a:p>
        </p:txBody>
      </p:sp>
      <p:sp>
        <p:nvSpPr>
          <p:cNvPr id="4" name="Slide Number Placeholder 3"/>
          <p:cNvSpPr>
            <a:spLocks noGrp="1"/>
          </p:cNvSpPr>
          <p:nvPr>
            <p:ph type="sldNum" sz="quarter" idx="10"/>
          </p:nvPr>
        </p:nvSpPr>
        <p:spPr/>
        <p:txBody>
          <a:bodyPr/>
          <a:lstStyle/>
          <a:p>
            <a:fld id="{6F95E0B4-7B71-429D-89EF-9DCB85F57ED6}"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13226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855068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r>
              <a:rPr lang="en-GB" dirty="0" smtClean="0"/>
              <a:t>I think we would be hard pushed to find languages</a:t>
            </a:r>
            <a:r>
              <a:rPr lang="en-GB" baseline="0" dirty="0" smtClean="0"/>
              <a:t> teachers that cannot see the rationale for explicitly teaching the sound: writing relationship.  That is not to say that there are not still plenty of languages teachers not doing it, not doing it thoroughly enough, uncertain about how to go about doing it – we have the whole spectrum of experience and expertise in the area of phonics teaching.  </a:t>
            </a:r>
            <a:br>
              <a:rPr lang="en-GB" baseline="0" dirty="0" smtClean="0"/>
            </a:br>
            <a:r>
              <a:rPr lang="en-GB" baseline="0" dirty="0" smtClean="0"/>
              <a:t>But if we assume for a moment that learners at KS3 are learning to link the spelling, sound and meaning of words, would it not be a natural progression at KS3 to assume that they would be developing the ability to predict with some accuracy the spelling of new words they hear, and that they would naturally do this as part of practically every lesson.  </a:t>
            </a:r>
          </a:p>
          <a:p>
            <a:r>
              <a:rPr lang="en-GB" baseline="0" dirty="0" smtClean="0"/>
              <a:t>So that, for example, having learnt the key phonics in Week 1 of German in Y8, learners in Week 4 would be trying to write down words they hear with increasingly accurate spelling, by applying their phonics knowledge.</a:t>
            </a:r>
          </a:p>
          <a:p>
            <a:r>
              <a:rPr lang="en-GB" baseline="0" dirty="0" smtClean="0"/>
              <a:t>The word TRANSCRIPTION has conjured up for some teachers a return to the ‘</a:t>
            </a:r>
            <a:r>
              <a:rPr lang="en-GB" baseline="0" dirty="0" err="1" smtClean="0"/>
              <a:t>dictée</a:t>
            </a:r>
            <a:r>
              <a:rPr lang="en-GB" baseline="0" dirty="0" smtClean="0"/>
              <a:t>’, whereas I see this process of transcription as naturally occurring in lesson activities, and fully integrated into message/meaning-focused communicative language teaching, not as an activity in its own right, where the meaning of the dictated text was somehow secondary or irrelevant.</a:t>
            </a:r>
            <a:endParaRPr lang="en-GB" dirty="0" smtClean="0"/>
          </a:p>
          <a:p>
            <a:endParaRPr lang="en-GB" dirty="0" smtClean="0"/>
          </a:p>
          <a:p>
            <a:r>
              <a:rPr lang="en-GB" dirty="0" smtClean="0"/>
              <a:t>So for me, this is</a:t>
            </a:r>
            <a:r>
              <a:rPr lang="en-GB" baseline="0" dirty="0" smtClean="0"/>
              <a:t> no change – just a welcome reinforcement of the importance of phonics in our language teaching methodology.  So ‘phonics’ is to stay.</a:t>
            </a:r>
            <a:endParaRPr lang="en-GB" dirty="0" smtClean="0"/>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60588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422054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2681177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The word ‘conversations’ appears in both.</a:t>
            </a:r>
          </a:p>
          <a:p>
            <a:r>
              <a:rPr lang="en-GB" dirty="0" smtClean="0"/>
              <a:t>There is a need to be</a:t>
            </a:r>
            <a:r>
              <a:rPr lang="en-GB" baseline="0" dirty="0" smtClean="0"/>
              <a:t> able to ask as well as answer questions, unscripted and unexpected, as you would in a conversational context.</a:t>
            </a:r>
            <a:br>
              <a:rPr lang="en-GB" baseline="0" dirty="0" smtClean="0"/>
            </a:br>
            <a:r>
              <a:rPr lang="en-GB" baseline="0" dirty="0" smtClean="0"/>
              <a:t>This is really hinting at ‘chatting’ in the language – giving opinions, justifying them, debating, agreeing / disagreeing, seeking information from others.</a:t>
            </a:r>
            <a:br>
              <a:rPr lang="en-GB" baseline="0" dirty="0" smtClean="0"/>
            </a:br>
            <a:r>
              <a:rPr lang="en-GB" baseline="0" dirty="0" smtClean="0"/>
              <a:t/>
            </a:r>
            <a:br>
              <a:rPr lang="en-GB" baseline="0" dirty="0" smtClean="0"/>
            </a:br>
            <a:r>
              <a:rPr lang="en-GB" baseline="0" dirty="0" smtClean="0"/>
              <a:t>There is a lot of work that has been done on how to approach this in the classroom.  We have the Group Talk project, which is significant in this respect.  We also have a lot of work that is available about types of task that generate questions and unscripted talk from students.</a:t>
            </a:r>
            <a:br>
              <a:rPr lang="en-GB" baseline="0" dirty="0" smtClean="0"/>
            </a:br>
            <a:r>
              <a:rPr lang="en-GB" baseline="0" dirty="0" smtClean="0"/>
              <a:t/>
            </a:r>
            <a:br>
              <a:rPr lang="en-GB" baseline="0" dirty="0" smtClean="0"/>
            </a:br>
            <a:r>
              <a:rPr lang="en-GB" baseline="0" dirty="0" smtClean="0"/>
              <a:t>It is very positive indeed to see this aspect of language learning featuring so prominently in this new </a:t>
            </a:r>
            <a:r>
              <a:rPr lang="en-GB" baseline="0" dirty="0" err="1" smtClean="0"/>
              <a:t>PoS.</a:t>
            </a:r>
            <a:endParaRPr lang="en-GB" dirty="0" smtClean="0"/>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832310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
            </a:r>
            <a:br>
              <a:rPr lang="en-GB" sz="1200" b="0" i="0" u="none" strike="noStrike" kern="1200" baseline="0" dirty="0" smtClean="0">
                <a:solidFill>
                  <a:schemeClr val="tx1"/>
                </a:solidFill>
                <a:latin typeface="+mn-lt"/>
                <a:ea typeface="+mn-ea"/>
                <a:cs typeface="+mn-cs"/>
              </a:rPr>
            </a:br>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82083AC-D168-4FF2-B022-C81872CDE328}"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545349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67379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4371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3891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173E17E-1AC5-4E65-93A4-65505A740E76}" type="datetimeFigureOut">
              <a:rPr lang="en-US"/>
              <a:pPr/>
              <a:t>6/20/2015</a:t>
            </a:fld>
            <a:endParaRPr lang="en-US"/>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2CA793B-1480-4454-B197-6BD9545B150B}" type="slidenum">
              <a:rPr lang="en-US"/>
              <a:pPr/>
              <a:t>‹#›</a:t>
            </a:fld>
            <a:endParaRPr lang="en-US"/>
          </a:p>
        </p:txBody>
      </p:sp>
    </p:spTree>
    <p:extLst>
      <p:ext uri="{BB962C8B-B14F-4D97-AF65-F5344CB8AC3E}">
        <p14:creationId xmlns:p14="http://schemas.microsoft.com/office/powerpoint/2010/main" val="125217032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5282AEB-B2A3-4D5F-9868-A8D0325E569B}" type="datetimeFigureOut">
              <a:rPr lang="en-US"/>
              <a:pPr/>
              <a:t>6/20/2015</a:t>
            </a:fld>
            <a:endParaRPr lang="en-US"/>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0888C0D-08FA-4AA8-973F-CB4D192FE25C}" type="slidenum">
              <a:rPr lang="en-US"/>
              <a:pPr/>
              <a:t>‹#›</a:t>
            </a:fld>
            <a:endParaRPr lang="en-US"/>
          </a:p>
        </p:txBody>
      </p:sp>
    </p:spTree>
    <p:extLst>
      <p:ext uri="{BB962C8B-B14F-4D97-AF65-F5344CB8AC3E}">
        <p14:creationId xmlns:p14="http://schemas.microsoft.com/office/powerpoint/2010/main" val="249605760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C7A9D97-E238-4AE5-84C4-EE252D2A0F07}" type="datetimeFigureOut">
              <a:rPr lang="en-US"/>
              <a:pPr/>
              <a:t>6/20/2015</a:t>
            </a:fld>
            <a:endParaRPr lang="en-US"/>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D2C6FA4-5158-41DD-9F66-EED17D00DFF7}" type="slidenum">
              <a:rPr lang="en-US"/>
              <a:pPr/>
              <a:t>‹#›</a:t>
            </a:fld>
            <a:endParaRPr lang="en-US"/>
          </a:p>
        </p:txBody>
      </p:sp>
    </p:spTree>
    <p:extLst>
      <p:ext uri="{BB962C8B-B14F-4D97-AF65-F5344CB8AC3E}">
        <p14:creationId xmlns:p14="http://schemas.microsoft.com/office/powerpoint/2010/main" val="216945547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30F0219D-E423-41BC-B795-8B2249480BA9}" type="datetimeFigureOut">
              <a:rPr lang="en-US"/>
              <a:pPr/>
              <a:t>6/20/2015</a:t>
            </a:fld>
            <a:endParaRPr lang="en-US"/>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D1B352F3-E625-4F95-BA21-C6842A212A19}" type="slidenum">
              <a:rPr lang="en-US"/>
              <a:pPr/>
              <a:t>‹#›</a:t>
            </a:fld>
            <a:endParaRPr lang="en-US"/>
          </a:p>
        </p:txBody>
      </p:sp>
    </p:spTree>
    <p:extLst>
      <p:ext uri="{BB962C8B-B14F-4D97-AF65-F5344CB8AC3E}">
        <p14:creationId xmlns:p14="http://schemas.microsoft.com/office/powerpoint/2010/main" val="294210283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333FC07D-7077-4E06-95B7-155A42FBF5F7}" type="datetimeFigureOut">
              <a:rPr lang="en-US"/>
              <a:pPr/>
              <a:t>6/20/2015</a:t>
            </a:fld>
            <a:endParaRPr lang="en-US"/>
          </a:p>
        </p:txBody>
      </p:sp>
      <p:sp>
        <p:nvSpPr>
          <p:cNvPr id="8" name="Footer Placeholder 4"/>
          <p:cNvSpPr>
            <a:spLocks noGrp="1"/>
          </p:cNvSpPr>
          <p:nvPr>
            <p:ph type="ftr" sz="quarter" idx="11"/>
          </p:nvPr>
        </p:nvSpPr>
        <p:spPr/>
        <p:txBody>
          <a:bodyPr/>
          <a:lstStyle>
            <a:lvl1pPr>
              <a:defRPr/>
            </a:lvl1pPr>
          </a:lstStyle>
          <a:p>
            <a:endParaRPr lang="en-GB"/>
          </a:p>
        </p:txBody>
      </p:sp>
      <p:sp>
        <p:nvSpPr>
          <p:cNvPr id="9" name="Slide Number Placeholder 5"/>
          <p:cNvSpPr>
            <a:spLocks noGrp="1"/>
          </p:cNvSpPr>
          <p:nvPr>
            <p:ph type="sldNum" sz="quarter" idx="12"/>
          </p:nvPr>
        </p:nvSpPr>
        <p:spPr/>
        <p:txBody>
          <a:bodyPr/>
          <a:lstStyle>
            <a:lvl1pPr>
              <a:defRPr/>
            </a:lvl1pPr>
          </a:lstStyle>
          <a:p>
            <a:fld id="{2F7892E1-3C9B-4442-BAFB-9BEE14D65239}" type="slidenum">
              <a:rPr lang="en-US"/>
              <a:pPr/>
              <a:t>‹#›</a:t>
            </a:fld>
            <a:endParaRPr lang="en-US"/>
          </a:p>
        </p:txBody>
      </p:sp>
    </p:spTree>
    <p:extLst>
      <p:ext uri="{BB962C8B-B14F-4D97-AF65-F5344CB8AC3E}">
        <p14:creationId xmlns:p14="http://schemas.microsoft.com/office/powerpoint/2010/main" val="134367841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5AFB0247-FDF2-43BB-907E-ED598AA78467}" type="datetimeFigureOut">
              <a:rPr lang="en-US"/>
              <a:pPr/>
              <a:t>6/20/2015</a:t>
            </a:fld>
            <a:endParaRPr lang="en-US"/>
          </a:p>
        </p:txBody>
      </p:sp>
      <p:sp>
        <p:nvSpPr>
          <p:cNvPr id="4" name="Footer Placeholder 4"/>
          <p:cNvSpPr>
            <a:spLocks noGrp="1"/>
          </p:cNvSpPr>
          <p:nvPr>
            <p:ph type="ftr" sz="quarter" idx="11"/>
          </p:nvPr>
        </p:nvSpPr>
        <p:spPr/>
        <p:txBody>
          <a:bodyPr/>
          <a:lstStyle>
            <a:lvl1pPr>
              <a:defRPr/>
            </a:lvl1pPr>
          </a:lstStyle>
          <a:p>
            <a:endParaRPr lang="en-GB"/>
          </a:p>
        </p:txBody>
      </p:sp>
      <p:sp>
        <p:nvSpPr>
          <p:cNvPr id="5" name="Slide Number Placeholder 5"/>
          <p:cNvSpPr>
            <a:spLocks noGrp="1"/>
          </p:cNvSpPr>
          <p:nvPr>
            <p:ph type="sldNum" sz="quarter" idx="12"/>
          </p:nvPr>
        </p:nvSpPr>
        <p:spPr/>
        <p:txBody>
          <a:bodyPr/>
          <a:lstStyle>
            <a:lvl1pPr>
              <a:defRPr/>
            </a:lvl1pPr>
          </a:lstStyle>
          <a:p>
            <a:fld id="{780558E2-DE6B-46AB-ACBF-ECDB3E4250B5}" type="slidenum">
              <a:rPr lang="en-US"/>
              <a:pPr/>
              <a:t>‹#›</a:t>
            </a:fld>
            <a:endParaRPr lang="en-US"/>
          </a:p>
        </p:txBody>
      </p:sp>
    </p:spTree>
    <p:extLst>
      <p:ext uri="{BB962C8B-B14F-4D97-AF65-F5344CB8AC3E}">
        <p14:creationId xmlns:p14="http://schemas.microsoft.com/office/powerpoint/2010/main" val="248102806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43F89C6-83C6-49DF-8429-C1F67B617595}" type="datetimeFigureOut">
              <a:rPr lang="en-US"/>
              <a:pPr/>
              <a:t>6/20/2015</a:t>
            </a:fld>
            <a:endParaRPr lang="en-US"/>
          </a:p>
        </p:txBody>
      </p:sp>
      <p:sp>
        <p:nvSpPr>
          <p:cNvPr id="3" name="Footer Placeholder 4"/>
          <p:cNvSpPr>
            <a:spLocks noGrp="1"/>
          </p:cNvSpPr>
          <p:nvPr>
            <p:ph type="ftr" sz="quarter" idx="11"/>
          </p:nvPr>
        </p:nvSpPr>
        <p:spPr/>
        <p:txBody>
          <a:bodyPr/>
          <a:lstStyle>
            <a:lvl1pPr>
              <a:defRPr/>
            </a:lvl1pPr>
          </a:lstStyle>
          <a:p>
            <a:endParaRPr lang="en-GB"/>
          </a:p>
        </p:txBody>
      </p:sp>
      <p:sp>
        <p:nvSpPr>
          <p:cNvPr id="4" name="Slide Number Placeholder 5"/>
          <p:cNvSpPr>
            <a:spLocks noGrp="1"/>
          </p:cNvSpPr>
          <p:nvPr>
            <p:ph type="sldNum" sz="quarter" idx="12"/>
          </p:nvPr>
        </p:nvSpPr>
        <p:spPr/>
        <p:txBody>
          <a:bodyPr/>
          <a:lstStyle>
            <a:lvl1pPr>
              <a:defRPr/>
            </a:lvl1pPr>
          </a:lstStyle>
          <a:p>
            <a:fld id="{A4B85F50-8755-4EA1-A254-DE84CAAE14C7}" type="slidenum">
              <a:rPr lang="en-US"/>
              <a:pPr/>
              <a:t>‹#›</a:t>
            </a:fld>
            <a:endParaRPr lang="en-US"/>
          </a:p>
        </p:txBody>
      </p:sp>
    </p:spTree>
    <p:extLst>
      <p:ext uri="{BB962C8B-B14F-4D97-AF65-F5344CB8AC3E}">
        <p14:creationId xmlns:p14="http://schemas.microsoft.com/office/powerpoint/2010/main" val="219431532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BDD0083C-ADC6-488B-B5F5-E0F5494CBB50}" type="datetimeFigureOut">
              <a:rPr lang="en-US"/>
              <a:pPr/>
              <a:t>6/20/2015</a:t>
            </a:fld>
            <a:endParaRPr lang="en-US"/>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F4FAA513-E4CF-470D-AF0F-C36AA3820514}" type="slidenum">
              <a:rPr lang="en-US"/>
              <a:pPr/>
              <a:t>‹#›</a:t>
            </a:fld>
            <a:endParaRPr lang="en-US"/>
          </a:p>
        </p:txBody>
      </p:sp>
    </p:spTree>
    <p:extLst>
      <p:ext uri="{BB962C8B-B14F-4D97-AF65-F5344CB8AC3E}">
        <p14:creationId xmlns:p14="http://schemas.microsoft.com/office/powerpoint/2010/main" val="239816244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18776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B4190B8-D470-4D49-8012-EBF5F3D5BA57}" type="datetimeFigureOut">
              <a:rPr lang="en-US"/>
              <a:pPr/>
              <a:t>6/20/2015</a:t>
            </a:fld>
            <a:endParaRPr lang="en-US"/>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20C2880C-AC05-4C0A-BF9A-E4F764066234}" type="slidenum">
              <a:rPr lang="en-US"/>
              <a:pPr/>
              <a:t>‹#›</a:t>
            </a:fld>
            <a:endParaRPr lang="en-US"/>
          </a:p>
        </p:txBody>
      </p:sp>
    </p:spTree>
    <p:extLst>
      <p:ext uri="{BB962C8B-B14F-4D97-AF65-F5344CB8AC3E}">
        <p14:creationId xmlns:p14="http://schemas.microsoft.com/office/powerpoint/2010/main" val="260249856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54834B1-4EE2-4373-BDDB-C52252195F73}" type="datetimeFigureOut">
              <a:rPr lang="en-US"/>
              <a:pPr/>
              <a:t>6/20/2015</a:t>
            </a:fld>
            <a:endParaRPr lang="en-US"/>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9971FA8-597F-416E-BDA3-5682B0FC1C7F}" type="slidenum">
              <a:rPr lang="en-US"/>
              <a:pPr/>
              <a:t>‹#›</a:t>
            </a:fld>
            <a:endParaRPr lang="en-US"/>
          </a:p>
        </p:txBody>
      </p:sp>
    </p:spTree>
    <p:extLst>
      <p:ext uri="{BB962C8B-B14F-4D97-AF65-F5344CB8AC3E}">
        <p14:creationId xmlns:p14="http://schemas.microsoft.com/office/powerpoint/2010/main" val="217403787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094C97B-AC9F-4728-B3F3-C5888F200E7A}" type="datetimeFigureOut">
              <a:rPr lang="en-US"/>
              <a:pPr/>
              <a:t>6/20/2015</a:t>
            </a:fld>
            <a:endParaRPr lang="en-US"/>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5AF3BAF-BCCD-4C4E-B897-62C687D9324D}" type="slidenum">
              <a:rPr lang="en-US"/>
              <a:pPr/>
              <a:t>‹#›</a:t>
            </a:fld>
            <a:endParaRPr lang="en-US"/>
          </a:p>
        </p:txBody>
      </p:sp>
    </p:spTree>
    <p:extLst>
      <p:ext uri="{BB962C8B-B14F-4D97-AF65-F5344CB8AC3E}">
        <p14:creationId xmlns:p14="http://schemas.microsoft.com/office/powerpoint/2010/main" val="2785866004"/>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590840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61315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32403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657687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566730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399758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1606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507848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00926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479673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007656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4A32F5-5A9F-4AC2-877B-D8524B802859}"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1AFE31EC-FDE8-4DA8-958B-2144DBD7327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573458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897350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309621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630589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882607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419944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3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867095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474715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84713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36973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840167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46070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84130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1322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8632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196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7020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989283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fontAlgn="base">
              <a:spcBef>
                <a:spcPct val="0"/>
              </a:spcBef>
              <a:spcAft>
                <a:spcPct val="0"/>
              </a:spcAft>
            </a:pPr>
            <a:fld id="{C2C308C8-8E8E-4F8A-BB1A-886152F74640}" type="datetimeFigureOut">
              <a:rPr lang="en-US">
                <a:cs typeface="Arial" charset="0"/>
              </a:rPr>
              <a:pPr fontAlgn="base">
                <a:spcBef>
                  <a:spcPct val="0"/>
                </a:spcBef>
                <a:spcAft>
                  <a:spcPct val="0"/>
                </a:spcAft>
              </a:pPr>
              <a:t>6/20/2015</a:t>
            </a:fld>
            <a:endParaRPr lang="en-US">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fontAlgn="base">
              <a:spcBef>
                <a:spcPct val="0"/>
              </a:spcBef>
              <a:spcAft>
                <a:spcPct val="0"/>
              </a:spcAft>
            </a:pPr>
            <a:endParaRPr lang="en-GB">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fontAlgn="base">
              <a:spcBef>
                <a:spcPct val="0"/>
              </a:spcBef>
              <a:spcAft>
                <a:spcPct val="0"/>
              </a:spcAft>
            </a:pPr>
            <a:fld id="{2AF23152-9C36-42F4-A72E-1F52309F8E21}" type="slidenum">
              <a:rPr lang="en-US">
                <a:cs typeface="Arial" charset="0"/>
              </a:rPr>
              <a:pPr fontAlgn="base">
                <a:spcBef>
                  <a:spcPct val="0"/>
                </a:spcBef>
                <a:spcAft>
                  <a:spcPct val="0"/>
                </a:spcAft>
              </a:pPr>
              <a:t>‹#›</a:t>
            </a:fld>
            <a:endParaRPr lang="en-US">
              <a:cs typeface="Arial" charset="0"/>
            </a:endParaRPr>
          </a:p>
        </p:txBody>
      </p:sp>
    </p:spTree>
    <p:extLst>
      <p:ext uri="{BB962C8B-B14F-4D97-AF65-F5344CB8AC3E}">
        <p14:creationId xmlns:p14="http://schemas.microsoft.com/office/powerpoint/2010/main" val="17976381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A32F5-5A9F-4AC2-877B-D8524B802859}" type="datetimeFigureOut">
              <a:rPr lang="en-GB" smtClean="0">
                <a:solidFill>
                  <a:prstClr val="black">
                    <a:tint val="75000"/>
                  </a:prstClr>
                </a:solidFill>
                <a:cs typeface="Arial" charset="0"/>
              </a:rPr>
              <a:pPr/>
              <a:t>20/06/2015</a:t>
            </a:fld>
            <a:endParaRPr lang="en-GB">
              <a:solidFill>
                <a:prstClr val="black">
                  <a:tint val="75000"/>
                </a:prstClr>
              </a:solidFill>
              <a:cs typeface="Arial" charset="0"/>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cs typeface="Arial" charset="0"/>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E31EC-FDE8-4DA8-958B-2144DBD7327B}" type="slidenum">
              <a:rPr lang="en-GB" smtClean="0">
                <a:solidFill>
                  <a:prstClr val="black">
                    <a:tint val="75000"/>
                  </a:prstClr>
                </a:solidFill>
                <a:cs typeface="Arial" charset="0"/>
              </a:rPr>
              <a:pPr/>
              <a:t>‹#›</a:t>
            </a:fld>
            <a:endParaRPr lang="en-GB">
              <a:solidFill>
                <a:prstClr val="black">
                  <a:tint val="75000"/>
                </a:prstClr>
              </a:solidFill>
              <a:cs typeface="Arial" charset="0"/>
            </a:endParaRPr>
          </a:p>
        </p:txBody>
      </p:sp>
    </p:spTree>
    <p:extLst>
      <p:ext uri="{BB962C8B-B14F-4D97-AF65-F5344CB8AC3E}">
        <p14:creationId xmlns:p14="http://schemas.microsoft.com/office/powerpoint/2010/main" val="30118427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645A3-306B-4CD3-B6D2-E9AAC3645D84}" type="datetimeFigureOut">
              <a:rPr lang="en-GB" smtClean="0">
                <a:solidFill>
                  <a:prstClr val="black">
                    <a:tint val="75000"/>
                  </a:prstClr>
                </a:solidFill>
              </a:rPr>
              <a:pPr/>
              <a:t>20/06/2015</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5F811-D9B4-4065-A058-6067304FCEC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883189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0.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40.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40.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34.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0.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40.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5.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0.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35.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a:xfrm>
            <a:off x="190500" y="3513138"/>
            <a:ext cx="6858000" cy="1655762"/>
          </a:xfrm>
        </p:spPr>
        <p:txBody>
          <a:bodyPr/>
          <a:lstStyle/>
          <a:p>
            <a:endParaRPr lang="en-GB"/>
          </a:p>
        </p:txBody>
      </p:sp>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Rectangle 6"/>
          <p:cNvSpPr/>
          <p:nvPr/>
        </p:nvSpPr>
        <p:spPr>
          <a:xfrm rot="21285827">
            <a:off x="379713" y="2550801"/>
            <a:ext cx="654078" cy="939487"/>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288000" rtlCol="0" anchor="ctr"/>
          <a:lstStyle/>
          <a:p>
            <a:pPr algn="ctr"/>
            <a:r>
              <a:rPr lang="en-GB" sz="8800" dirty="0">
                <a:solidFill>
                  <a:prstClr val="white"/>
                </a:solidFill>
                <a:latin typeface="Bauhaus 93" panose="04030905020B02020C02" pitchFamily="82" charset="0"/>
              </a:rPr>
              <a:t>c</a:t>
            </a:r>
            <a:endParaRPr lang="en-GB" sz="8800" dirty="0">
              <a:solidFill>
                <a:prstClr val="white"/>
              </a:solidFill>
              <a:latin typeface="Bauhaus 93" panose="04030905020B02020C02" pitchFamily="82" charset="0"/>
            </a:endParaRPr>
          </a:p>
        </p:txBody>
      </p:sp>
      <p:sp>
        <p:nvSpPr>
          <p:cNvPr id="10" name="Rectangle 9"/>
          <p:cNvSpPr/>
          <p:nvPr/>
        </p:nvSpPr>
        <p:spPr>
          <a:xfrm rot="21282655">
            <a:off x="5428357" y="2346132"/>
            <a:ext cx="741064" cy="86768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216000" rtlCol="0" anchor="ctr"/>
          <a:lstStyle/>
          <a:p>
            <a:pPr algn="ctr"/>
            <a:r>
              <a:rPr lang="en-GB" sz="8800" dirty="0" smtClean="0">
                <a:solidFill>
                  <a:prstClr val="white"/>
                </a:solidFill>
                <a:latin typeface="Arial Black" panose="020B0A04020102020204" pitchFamily="34" charset="0"/>
              </a:rPr>
              <a:t>u</a:t>
            </a:r>
            <a:endParaRPr lang="en-GB" sz="8800" dirty="0">
              <a:solidFill>
                <a:prstClr val="white"/>
              </a:solidFill>
              <a:latin typeface="Arial Black" panose="020B0A04020102020204" pitchFamily="34" charset="0"/>
            </a:endParaRPr>
          </a:p>
        </p:txBody>
      </p:sp>
      <p:sp>
        <p:nvSpPr>
          <p:cNvPr id="11" name="Rectangle 10"/>
          <p:cNvSpPr/>
          <p:nvPr/>
        </p:nvSpPr>
        <p:spPr>
          <a:xfrm rot="21285827">
            <a:off x="2648182" y="3893091"/>
            <a:ext cx="778434" cy="9583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800" dirty="0" smtClean="0">
                <a:solidFill>
                  <a:prstClr val="white"/>
                </a:solidFill>
                <a:latin typeface="AR DELANEY" panose="02000000000000000000" pitchFamily="2" charset="0"/>
              </a:rPr>
              <a:t>2</a:t>
            </a:r>
            <a:endParaRPr lang="en-GB" sz="8800" dirty="0">
              <a:solidFill>
                <a:prstClr val="white"/>
              </a:solidFill>
              <a:latin typeface="AR DELANEY" panose="02000000000000000000" pitchFamily="2" charset="0"/>
            </a:endParaRPr>
          </a:p>
        </p:txBody>
      </p:sp>
      <p:sp>
        <p:nvSpPr>
          <p:cNvPr id="12" name="Rectangle 11"/>
          <p:cNvSpPr/>
          <p:nvPr/>
        </p:nvSpPr>
        <p:spPr>
          <a:xfrm rot="422712">
            <a:off x="2082693" y="2357212"/>
            <a:ext cx="778434" cy="958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252000" rtlCol="0" anchor="ctr"/>
          <a:lstStyle/>
          <a:p>
            <a:pPr algn="ctr"/>
            <a:r>
              <a:rPr lang="en-GB" sz="8800" dirty="0" smtClean="0">
                <a:solidFill>
                  <a:srgbClr val="7030A0"/>
                </a:solidFill>
                <a:latin typeface="AR ESSENCE" panose="02000000000000000000" pitchFamily="2" charset="0"/>
              </a:rPr>
              <a:t>r</a:t>
            </a:r>
            <a:endParaRPr lang="en-GB" sz="8800" dirty="0">
              <a:solidFill>
                <a:srgbClr val="7030A0"/>
              </a:solidFill>
              <a:latin typeface="AR ESSENCE" panose="02000000000000000000" pitchFamily="2" charset="0"/>
            </a:endParaRPr>
          </a:p>
        </p:txBody>
      </p:sp>
      <p:sp>
        <p:nvSpPr>
          <p:cNvPr id="14" name="Rectangle 13"/>
          <p:cNvSpPr/>
          <p:nvPr/>
        </p:nvSpPr>
        <p:spPr>
          <a:xfrm rot="20946529">
            <a:off x="4700738" y="3915049"/>
            <a:ext cx="878361" cy="87563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en-GB" sz="8000" dirty="0" smtClean="0">
                <a:solidFill>
                  <a:prstClr val="white"/>
                </a:solidFill>
                <a:latin typeface="AR DARLING" panose="02000000000000000000" pitchFamily="2" charset="0"/>
              </a:rPr>
              <a:t>1</a:t>
            </a:r>
            <a:endParaRPr lang="en-GB" sz="8000" dirty="0">
              <a:solidFill>
                <a:prstClr val="white"/>
              </a:solidFill>
              <a:latin typeface="AR DARLING" panose="02000000000000000000" pitchFamily="2" charset="0"/>
            </a:endParaRPr>
          </a:p>
        </p:txBody>
      </p:sp>
      <p:sp>
        <p:nvSpPr>
          <p:cNvPr id="15" name="Rectangle 14"/>
          <p:cNvSpPr/>
          <p:nvPr/>
        </p:nvSpPr>
        <p:spPr>
          <a:xfrm rot="412050">
            <a:off x="3542356" y="3873350"/>
            <a:ext cx="802060" cy="92994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en-GB" sz="8000" dirty="0">
                <a:solidFill>
                  <a:srgbClr val="002060"/>
                </a:solidFill>
                <a:latin typeface="Broadway" panose="04040905080B02020502" pitchFamily="82" charset="0"/>
              </a:rPr>
              <a:t>o</a:t>
            </a:r>
            <a:endParaRPr lang="en-GB" sz="8000" dirty="0">
              <a:solidFill>
                <a:srgbClr val="002060"/>
              </a:solidFill>
              <a:latin typeface="Broadway" panose="04040905080B02020502" pitchFamily="82" charset="0"/>
            </a:endParaRPr>
          </a:p>
        </p:txBody>
      </p:sp>
      <p:sp>
        <p:nvSpPr>
          <p:cNvPr id="16" name="Rectangle 15"/>
          <p:cNvSpPr/>
          <p:nvPr/>
        </p:nvSpPr>
        <p:spPr>
          <a:xfrm rot="21292755">
            <a:off x="3018628" y="2317080"/>
            <a:ext cx="825035" cy="92579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8000" b="1" dirty="0" smtClean="0">
                <a:solidFill>
                  <a:srgbClr val="FFC000">
                    <a:lumMod val="60000"/>
                    <a:lumOff val="40000"/>
                  </a:srgbClr>
                </a:solidFill>
                <a:latin typeface="AR CENA" panose="02000000000000000000" pitchFamily="2" charset="0"/>
                <a:cs typeface="MV Boli" panose="02000500030200090000" pitchFamily="2" charset="0"/>
              </a:rPr>
              <a:t>r</a:t>
            </a:r>
            <a:endParaRPr lang="en-GB" sz="8000" b="1" dirty="0">
              <a:solidFill>
                <a:srgbClr val="FFC000">
                  <a:lumMod val="60000"/>
                  <a:lumOff val="40000"/>
                </a:srgbClr>
              </a:solidFill>
              <a:latin typeface="AR CENA" panose="02000000000000000000" pitchFamily="2" charset="0"/>
              <a:cs typeface="MV Boli" panose="02000500030200090000" pitchFamily="2" charset="0"/>
            </a:endParaRPr>
          </a:p>
        </p:txBody>
      </p:sp>
      <p:sp>
        <p:nvSpPr>
          <p:cNvPr id="17" name="Rectangle 16"/>
          <p:cNvSpPr/>
          <p:nvPr/>
        </p:nvSpPr>
        <p:spPr>
          <a:xfrm rot="21285827">
            <a:off x="3984246" y="2191002"/>
            <a:ext cx="457200" cy="1193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800" dirty="0" err="1" smtClean="0">
                <a:solidFill>
                  <a:srgbClr val="CC0099"/>
                </a:solidFill>
                <a:latin typeface="Bauhaus 93" panose="04030905020B02020C02" pitchFamily="82" charset="0"/>
              </a:rPr>
              <a:t>i</a:t>
            </a:r>
            <a:endParaRPr lang="en-GB" sz="8800" dirty="0">
              <a:solidFill>
                <a:srgbClr val="CC0099"/>
              </a:solidFill>
              <a:latin typeface="Bauhaus 93" panose="04030905020B02020C02" pitchFamily="82" charset="0"/>
            </a:endParaRPr>
          </a:p>
        </p:txBody>
      </p:sp>
      <p:sp>
        <p:nvSpPr>
          <p:cNvPr id="18" name="Rectangle 17"/>
          <p:cNvSpPr/>
          <p:nvPr/>
        </p:nvSpPr>
        <p:spPr>
          <a:xfrm rot="21082250">
            <a:off x="1159226" y="2497649"/>
            <a:ext cx="731838" cy="7607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en-GB" sz="8000" dirty="0" smtClean="0">
                <a:solidFill>
                  <a:prstClr val="white">
                    <a:lumMod val="95000"/>
                  </a:prstClr>
                </a:solidFill>
                <a:latin typeface="AR DARLING" panose="02000000000000000000" pitchFamily="2" charset="0"/>
              </a:rPr>
              <a:t>u</a:t>
            </a:r>
            <a:endParaRPr lang="en-GB" sz="8000" dirty="0">
              <a:solidFill>
                <a:prstClr val="white">
                  <a:lumMod val="95000"/>
                </a:prstClr>
              </a:solidFill>
              <a:latin typeface="AR DARLING" panose="02000000000000000000" pitchFamily="2" charset="0"/>
            </a:endParaRPr>
          </a:p>
        </p:txBody>
      </p:sp>
      <p:sp>
        <p:nvSpPr>
          <p:cNvPr id="19" name="Rectangle 18"/>
          <p:cNvSpPr/>
          <p:nvPr/>
        </p:nvSpPr>
        <p:spPr>
          <a:xfrm rot="350424">
            <a:off x="7787768" y="2700776"/>
            <a:ext cx="1077399" cy="8756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en-GB" sz="8000" dirty="0" smtClean="0">
                <a:solidFill>
                  <a:srgbClr val="002060"/>
                </a:solidFill>
                <a:latin typeface="Arial Black" panose="020B0A04020102020204" pitchFamily="34" charset="0"/>
              </a:rPr>
              <a:t>m</a:t>
            </a:r>
            <a:endParaRPr lang="en-GB" sz="8000" dirty="0">
              <a:solidFill>
                <a:srgbClr val="002060"/>
              </a:solidFill>
              <a:latin typeface="Arial Black" panose="020B0A04020102020204" pitchFamily="34" charset="0"/>
            </a:endParaRPr>
          </a:p>
        </p:txBody>
      </p:sp>
      <p:sp>
        <p:nvSpPr>
          <p:cNvPr id="20" name="Rectangle 19"/>
          <p:cNvSpPr/>
          <p:nvPr/>
        </p:nvSpPr>
        <p:spPr>
          <a:xfrm rot="21353315">
            <a:off x="7024080" y="2498124"/>
            <a:ext cx="675469" cy="87563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en-GB" sz="8000" dirty="0" smtClean="0">
                <a:solidFill>
                  <a:prstClr val="white">
                    <a:lumMod val="95000"/>
                  </a:prstClr>
                </a:solidFill>
                <a:latin typeface="AR CENA" panose="02000000000000000000" pitchFamily="2" charset="0"/>
              </a:rPr>
              <a:t>u</a:t>
            </a:r>
            <a:endParaRPr lang="en-GB" sz="8000" dirty="0">
              <a:solidFill>
                <a:prstClr val="white">
                  <a:lumMod val="95000"/>
                </a:prstClr>
              </a:solidFill>
              <a:latin typeface="AR CENA" panose="02000000000000000000" pitchFamily="2" charset="0"/>
            </a:endParaRPr>
          </a:p>
        </p:txBody>
      </p:sp>
      <p:sp>
        <p:nvSpPr>
          <p:cNvPr id="21" name="Rectangle 20"/>
          <p:cNvSpPr/>
          <p:nvPr/>
        </p:nvSpPr>
        <p:spPr>
          <a:xfrm rot="350424">
            <a:off x="4634632" y="2398577"/>
            <a:ext cx="675469" cy="87563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8000" dirty="0" smtClean="0">
                <a:solidFill>
                  <a:srgbClr val="E7E6E6">
                    <a:lumMod val="25000"/>
                  </a:srgbClr>
                </a:solidFill>
                <a:latin typeface="AR DELANEY" panose="02000000000000000000" pitchFamily="2" charset="0"/>
              </a:rPr>
              <a:t>c</a:t>
            </a:r>
            <a:endParaRPr lang="en-GB" sz="8000" dirty="0">
              <a:solidFill>
                <a:srgbClr val="E7E6E6">
                  <a:lumMod val="25000"/>
                </a:srgbClr>
              </a:solidFill>
              <a:latin typeface="AR DELANEY" panose="02000000000000000000" pitchFamily="2" charset="0"/>
            </a:endParaRPr>
          </a:p>
        </p:txBody>
      </p:sp>
      <p:sp>
        <p:nvSpPr>
          <p:cNvPr id="22" name="Rectangle 21"/>
          <p:cNvSpPr/>
          <p:nvPr/>
        </p:nvSpPr>
        <p:spPr>
          <a:xfrm rot="21177533">
            <a:off x="5705033" y="3665396"/>
            <a:ext cx="675469" cy="8756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44000" rtlCol="0" anchor="ctr"/>
          <a:lstStyle/>
          <a:p>
            <a:pPr algn="ctr"/>
            <a:r>
              <a:rPr lang="en-GB" sz="8000" dirty="0" smtClean="0">
                <a:solidFill>
                  <a:srgbClr val="4472C4">
                    <a:lumMod val="75000"/>
                  </a:srgbClr>
                </a:solidFill>
                <a:latin typeface="AR DARLING" panose="02000000000000000000" pitchFamily="2" charset="0"/>
              </a:rPr>
              <a:t>4</a:t>
            </a:r>
            <a:endParaRPr lang="en-GB" sz="8000" dirty="0">
              <a:solidFill>
                <a:srgbClr val="4472C4">
                  <a:lumMod val="75000"/>
                </a:srgbClr>
              </a:solidFill>
              <a:latin typeface="AR DARLING" panose="02000000000000000000" pitchFamily="2" charset="0"/>
            </a:endParaRPr>
          </a:p>
        </p:txBody>
      </p:sp>
      <p:sp>
        <p:nvSpPr>
          <p:cNvPr id="23" name="Rectangle 22"/>
          <p:cNvSpPr/>
          <p:nvPr/>
        </p:nvSpPr>
        <p:spPr>
          <a:xfrm rot="350424">
            <a:off x="6407786" y="2377005"/>
            <a:ext cx="521162" cy="98317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en-GB" sz="8000" dirty="0" smtClean="0">
                <a:solidFill>
                  <a:srgbClr val="C00000"/>
                </a:solidFill>
                <a:latin typeface="Bauhaus 93" panose="04030905020B02020C02" pitchFamily="82" charset="0"/>
              </a:rPr>
              <a:t>l</a:t>
            </a:r>
            <a:endParaRPr lang="en-GB" sz="8000" dirty="0">
              <a:solidFill>
                <a:srgbClr val="C00000"/>
              </a:solidFill>
              <a:latin typeface="Bauhaus 93" panose="04030905020B02020C02" pitchFamily="82" charset="0"/>
            </a:endParaRPr>
          </a:p>
        </p:txBody>
      </p:sp>
    </p:spTree>
    <p:extLst>
      <p:ext uri="{BB962C8B-B14F-4D97-AF65-F5344CB8AC3E}">
        <p14:creationId xmlns:p14="http://schemas.microsoft.com/office/powerpoint/2010/main" val="474314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rot="20876276">
            <a:off x="794855" y="1843775"/>
            <a:ext cx="4572000" cy="1815882"/>
          </a:xfrm>
          <a:prstGeom prst="rect">
            <a:avLst/>
          </a:prstGeom>
        </p:spPr>
        <p:txBody>
          <a:bodyPr>
            <a:spAutoFit/>
          </a:bodyPr>
          <a:lstStyle/>
          <a:p>
            <a:pPr marL="171450" indent="-171450">
              <a:buFont typeface="Wingdings" pitchFamily="2" charset="2"/>
              <a:buChar char="§"/>
            </a:pPr>
            <a:r>
              <a:rPr lang="en-GB" sz="2800" dirty="0">
                <a:solidFill>
                  <a:prstClr val="black"/>
                </a:solidFill>
              </a:rPr>
              <a:t> </a:t>
            </a:r>
            <a:r>
              <a:rPr lang="en-GB" sz="2800" b="1" dirty="0">
                <a:solidFill>
                  <a:prstClr val="black"/>
                </a:solidFill>
              </a:rPr>
              <a:t>listen attentively </a:t>
            </a:r>
            <a:r>
              <a:rPr lang="en-GB" sz="2800" dirty="0">
                <a:solidFill>
                  <a:prstClr val="black"/>
                </a:solidFill>
              </a:rPr>
              <a:t>to spoken language and show understanding by joining in and responding </a:t>
            </a:r>
          </a:p>
        </p:txBody>
      </p:sp>
      <p:sp>
        <p:nvSpPr>
          <p:cNvPr id="9" name="Rectangle 8"/>
          <p:cNvSpPr/>
          <p:nvPr/>
        </p:nvSpPr>
        <p:spPr>
          <a:xfrm rot="20746334">
            <a:off x="4240032" y="3668357"/>
            <a:ext cx="4572000" cy="2246769"/>
          </a:xfrm>
          <a:prstGeom prst="rect">
            <a:avLst/>
          </a:prstGeom>
        </p:spPr>
        <p:txBody>
          <a:bodyPr>
            <a:spAutoFit/>
          </a:bodyPr>
          <a:lstStyle/>
          <a:p>
            <a:pPr marL="171450" indent="-171450">
              <a:buFont typeface="Wingdings" pitchFamily="2" charset="2"/>
              <a:buChar char="§"/>
            </a:pPr>
            <a:r>
              <a:rPr lang="en-GB" sz="2800" b="1" dirty="0">
                <a:solidFill>
                  <a:prstClr val="black"/>
                </a:solidFill>
              </a:rPr>
              <a:t> </a:t>
            </a:r>
            <a:r>
              <a:rPr lang="en-GB" sz="2800" dirty="0">
                <a:solidFill>
                  <a:prstClr val="black"/>
                </a:solidFill>
              </a:rPr>
              <a:t>listen to </a:t>
            </a:r>
            <a:r>
              <a:rPr lang="en-GB" sz="2800" b="1" dirty="0">
                <a:solidFill>
                  <a:prstClr val="black"/>
                </a:solidFill>
              </a:rPr>
              <a:t>a variety of forms of spoken language </a:t>
            </a:r>
            <a:r>
              <a:rPr lang="en-GB" sz="2800" dirty="0">
                <a:solidFill>
                  <a:prstClr val="black"/>
                </a:solidFill>
              </a:rPr>
              <a:t>to obtain information and respond appropriately </a:t>
            </a:r>
          </a:p>
          <a:p>
            <a:pPr marL="171450" indent="-171450">
              <a:buFont typeface="Wingdings" pitchFamily="2" charset="2"/>
              <a:buChar char="§"/>
            </a:pPr>
            <a:endParaRPr lang="en-GB" sz="2800" b="1" dirty="0">
              <a:solidFill>
                <a:prstClr val="black"/>
              </a:solidFill>
            </a:endParaRPr>
          </a:p>
        </p:txBody>
      </p:sp>
      <p:sp>
        <p:nvSpPr>
          <p:cNvPr id="10" name="Rectangle 9"/>
          <p:cNvSpPr/>
          <p:nvPr/>
        </p:nvSpPr>
        <p:spPr>
          <a:xfrm>
            <a:off x="165100" y="1030288"/>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KS2</a:t>
            </a:r>
          </a:p>
        </p:txBody>
      </p:sp>
      <p:sp>
        <p:nvSpPr>
          <p:cNvPr id="11" name="Rectangle 10"/>
          <p:cNvSpPr/>
          <p:nvPr/>
        </p:nvSpPr>
        <p:spPr>
          <a:xfrm>
            <a:off x="7239792" y="5597565"/>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220453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rot="20876276">
            <a:off x="507813" y="1577277"/>
            <a:ext cx="4572000" cy="1384995"/>
          </a:xfrm>
          <a:prstGeom prst="rect">
            <a:avLst/>
          </a:prstGeom>
        </p:spPr>
        <p:txBody>
          <a:bodyPr>
            <a:spAutoFit/>
          </a:bodyPr>
          <a:lstStyle/>
          <a:p>
            <a:pPr marL="171450" indent="-171450">
              <a:buFont typeface="Wingdings" pitchFamily="2" charset="2"/>
              <a:buChar char="§"/>
            </a:pPr>
            <a:r>
              <a:rPr lang="en-GB" sz="2800" dirty="0">
                <a:solidFill>
                  <a:prstClr val="black"/>
                </a:solidFill>
              </a:rPr>
              <a:t> </a:t>
            </a:r>
            <a:r>
              <a:rPr lang="en-GB" sz="2800" b="1" dirty="0">
                <a:solidFill>
                  <a:prstClr val="black"/>
                </a:solidFill>
              </a:rPr>
              <a:t>read</a:t>
            </a:r>
            <a:r>
              <a:rPr lang="en-GB" sz="2800" dirty="0">
                <a:solidFill>
                  <a:prstClr val="black"/>
                </a:solidFill>
              </a:rPr>
              <a:t> carefully and show understanding of </a:t>
            </a:r>
            <a:r>
              <a:rPr lang="en-GB" sz="2800" b="1" dirty="0">
                <a:solidFill>
                  <a:prstClr val="black"/>
                </a:solidFill>
              </a:rPr>
              <a:t>words, phrases and simple writing </a:t>
            </a:r>
          </a:p>
        </p:txBody>
      </p:sp>
      <p:sp>
        <p:nvSpPr>
          <p:cNvPr id="9" name="Rectangle 8"/>
          <p:cNvSpPr/>
          <p:nvPr/>
        </p:nvSpPr>
        <p:spPr>
          <a:xfrm rot="20746334">
            <a:off x="4240032" y="3452913"/>
            <a:ext cx="4572000" cy="2677656"/>
          </a:xfrm>
          <a:prstGeom prst="rect">
            <a:avLst/>
          </a:prstGeom>
        </p:spPr>
        <p:txBody>
          <a:bodyPr>
            <a:spAutoFit/>
          </a:bodyPr>
          <a:lstStyle/>
          <a:p>
            <a:pPr marL="171450" indent="-171450">
              <a:buFont typeface="Wingdings" pitchFamily="2" charset="2"/>
              <a:buChar char="§"/>
            </a:pPr>
            <a:r>
              <a:rPr lang="en-GB" sz="2800" b="1" dirty="0">
                <a:solidFill>
                  <a:prstClr val="black"/>
                </a:solidFill>
              </a:rPr>
              <a:t> read </a:t>
            </a:r>
            <a:r>
              <a:rPr lang="en-GB" sz="2800" dirty="0">
                <a:solidFill>
                  <a:prstClr val="black"/>
                </a:solidFill>
              </a:rPr>
              <a:t>and show comprehension of </a:t>
            </a:r>
            <a:r>
              <a:rPr lang="en-GB" sz="2800" b="1" dirty="0">
                <a:solidFill>
                  <a:prstClr val="black"/>
                </a:solidFill>
              </a:rPr>
              <a:t>original and adapted materials from a range of different sources,</a:t>
            </a:r>
            <a:r>
              <a:rPr lang="en-GB" sz="2800" dirty="0">
                <a:solidFill>
                  <a:prstClr val="black"/>
                </a:solidFill>
              </a:rPr>
              <a:t> understanding the purpose, important ideas and details</a:t>
            </a:r>
            <a:endParaRPr lang="en-GB" sz="2800" b="1" dirty="0">
              <a:solidFill>
                <a:prstClr val="black"/>
              </a:solidFill>
            </a:endParaRPr>
          </a:p>
        </p:txBody>
      </p:sp>
      <p:sp>
        <p:nvSpPr>
          <p:cNvPr id="10" name="Rectangle 9"/>
          <p:cNvSpPr/>
          <p:nvPr/>
        </p:nvSpPr>
        <p:spPr>
          <a:xfrm>
            <a:off x="165100" y="1042988"/>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KS2</a:t>
            </a:r>
          </a:p>
        </p:txBody>
      </p:sp>
      <p:sp>
        <p:nvSpPr>
          <p:cNvPr id="11" name="Rectangle 10"/>
          <p:cNvSpPr/>
          <p:nvPr/>
        </p:nvSpPr>
        <p:spPr>
          <a:xfrm>
            <a:off x="7006215" y="5659517"/>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1643918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Title 9"/>
          <p:cNvSpPr>
            <a:spLocks noGrp="1"/>
          </p:cNvSpPr>
          <p:nvPr>
            <p:ph type="title"/>
          </p:nvPr>
        </p:nvSpPr>
        <p:spPr>
          <a:xfrm>
            <a:off x="628650" y="1209676"/>
            <a:ext cx="7886700" cy="660401"/>
          </a:xfrm>
        </p:spPr>
        <p:txBody>
          <a:bodyPr>
            <a:normAutofit fontScale="90000"/>
          </a:bodyPr>
          <a:lstStyle/>
          <a:p>
            <a:r>
              <a:rPr lang="en-GB" dirty="0" smtClean="0">
                <a:latin typeface="MV Boli" panose="02000500030200090000" pitchFamily="2" charset="0"/>
                <a:cs typeface="MV Boli" panose="02000500030200090000" pitchFamily="2" charset="0"/>
              </a:rPr>
              <a:t>Curriculum 2014: no change</a:t>
            </a:r>
            <a:endParaRPr lang="en-GB" dirty="0">
              <a:latin typeface="MV Boli" panose="02000500030200090000" pitchFamily="2" charset="0"/>
              <a:cs typeface="MV Boli" panose="02000500030200090000" pitchFamily="2" charset="0"/>
            </a:endParaRPr>
          </a:p>
        </p:txBody>
      </p:sp>
      <p:sp>
        <p:nvSpPr>
          <p:cNvPr id="11" name="Content Placeholder 10"/>
          <p:cNvSpPr>
            <a:spLocks noGrp="1"/>
          </p:cNvSpPr>
          <p:nvPr>
            <p:ph idx="1"/>
          </p:nvPr>
        </p:nvSpPr>
        <p:spPr>
          <a:xfrm>
            <a:off x="628650" y="2078039"/>
            <a:ext cx="7886700" cy="4351338"/>
          </a:xfrm>
        </p:spPr>
        <p:txBody>
          <a:bodyPr>
            <a:normAutofit fontScale="92500" lnSpcReduction="10000"/>
          </a:bodyPr>
          <a:lstStyle/>
          <a:p>
            <a:r>
              <a:rPr lang="en-GB" dirty="0"/>
              <a:t>Phonics</a:t>
            </a:r>
          </a:p>
          <a:p>
            <a:r>
              <a:rPr lang="en-GB" dirty="0"/>
              <a:t>TL talk (teacher and students)</a:t>
            </a:r>
          </a:p>
          <a:p>
            <a:r>
              <a:rPr lang="en-GB" dirty="0"/>
              <a:t>Questions</a:t>
            </a:r>
          </a:p>
          <a:p>
            <a:r>
              <a:rPr lang="en-GB" dirty="0"/>
              <a:t>Spontaneous TL talk</a:t>
            </a:r>
          </a:p>
          <a:p>
            <a:r>
              <a:rPr lang="en-GB" dirty="0"/>
              <a:t>Memory (use of VAK strategies)</a:t>
            </a:r>
          </a:p>
          <a:p>
            <a:r>
              <a:rPr lang="en-GB" dirty="0"/>
              <a:t>Vocabulary acquisition</a:t>
            </a:r>
          </a:p>
          <a:p>
            <a:r>
              <a:rPr lang="en-GB" dirty="0"/>
              <a:t>Listening, speaking, reading and writing</a:t>
            </a:r>
          </a:p>
          <a:p>
            <a:r>
              <a:rPr lang="en-GB" dirty="0"/>
              <a:t>Key structures and sentence-building (grammar)</a:t>
            </a:r>
          </a:p>
          <a:p>
            <a:r>
              <a:rPr lang="en-GB" dirty="0" err="1"/>
              <a:t>AfL</a:t>
            </a:r>
            <a:r>
              <a:rPr lang="en-GB" dirty="0"/>
              <a:t> – detailed feedback to increase quality of language in writing</a:t>
            </a:r>
          </a:p>
          <a:p>
            <a:endParaRPr lang="en-GB" dirty="0"/>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8038728" y="4872417"/>
            <a:ext cx="648072" cy="1569660"/>
          </a:xfrm>
          <a:prstGeom prst="rect">
            <a:avLst/>
          </a:prstGeom>
          <a:noFill/>
        </p:spPr>
        <p:txBody>
          <a:bodyPr wrap="square" rtlCol="0">
            <a:spAutoFit/>
          </a:bodyPr>
          <a:lstStyle/>
          <a:p>
            <a:r>
              <a:rPr lang="en-GB" sz="9600" b="1" dirty="0">
                <a:solidFill>
                  <a:srgbClr val="002060"/>
                </a:solidFill>
              </a:rPr>
              <a:t>}</a:t>
            </a:r>
          </a:p>
        </p:txBody>
      </p:sp>
    </p:spTree>
    <p:extLst>
      <p:ext uri="{BB962C8B-B14F-4D97-AF65-F5344CB8AC3E}">
        <p14:creationId xmlns:p14="http://schemas.microsoft.com/office/powerpoint/2010/main" val="338695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rot="20876276">
            <a:off x="618509" y="1766563"/>
            <a:ext cx="4572000" cy="2246769"/>
          </a:xfrm>
          <a:prstGeom prst="rect">
            <a:avLst/>
          </a:prstGeom>
        </p:spPr>
        <p:txBody>
          <a:bodyPr>
            <a:spAutoFit/>
          </a:bodyPr>
          <a:lstStyle/>
          <a:p>
            <a:pPr marL="171450" indent="-171450">
              <a:buFont typeface="Wingdings" pitchFamily="2" charset="2"/>
              <a:buChar char="§"/>
            </a:pPr>
            <a:r>
              <a:rPr lang="en-GB" sz="2800" dirty="0">
                <a:solidFill>
                  <a:prstClr val="black"/>
                </a:solidFill>
              </a:rPr>
              <a:t> </a:t>
            </a:r>
            <a:r>
              <a:rPr lang="en-GB" sz="2800" b="1" dirty="0">
                <a:solidFill>
                  <a:prstClr val="black"/>
                </a:solidFill>
              </a:rPr>
              <a:t>write phrases from memory, and adapt these </a:t>
            </a:r>
            <a:r>
              <a:rPr lang="en-GB" sz="2800" dirty="0">
                <a:solidFill>
                  <a:prstClr val="black"/>
                </a:solidFill>
              </a:rPr>
              <a:t>to create new sentences, to express ideas clearly </a:t>
            </a:r>
          </a:p>
          <a:p>
            <a:pPr marL="171450" indent="-171450">
              <a:buFont typeface="Wingdings" pitchFamily="2" charset="2"/>
              <a:buChar char="§"/>
            </a:pPr>
            <a:endParaRPr lang="en-GB" sz="2800" dirty="0">
              <a:solidFill>
                <a:prstClr val="black"/>
              </a:solidFill>
            </a:endParaRPr>
          </a:p>
        </p:txBody>
      </p:sp>
      <p:sp>
        <p:nvSpPr>
          <p:cNvPr id="9" name="Rectangle 8"/>
          <p:cNvSpPr/>
          <p:nvPr/>
        </p:nvSpPr>
        <p:spPr>
          <a:xfrm rot="20746334">
            <a:off x="4091797" y="3222511"/>
            <a:ext cx="4572000" cy="2677656"/>
          </a:xfrm>
          <a:prstGeom prst="rect">
            <a:avLst/>
          </a:prstGeom>
        </p:spPr>
        <p:txBody>
          <a:bodyPr>
            <a:spAutoFit/>
          </a:bodyPr>
          <a:lstStyle/>
          <a:p>
            <a:pPr marL="171450" indent="-171450">
              <a:buFont typeface="Wingdings" pitchFamily="2" charset="2"/>
              <a:buChar char="§"/>
            </a:pPr>
            <a:r>
              <a:rPr lang="en-GB" sz="2800" b="1" dirty="0">
                <a:solidFill>
                  <a:prstClr val="black"/>
                </a:solidFill>
              </a:rPr>
              <a:t> write prose using an increasingly wide range of grammar and vocabulary, write creatively to express their own ideas and opinions, </a:t>
            </a:r>
            <a:endParaRPr lang="en-GB" sz="2800" dirty="0">
              <a:solidFill>
                <a:prstClr val="black"/>
              </a:solidFill>
            </a:endParaRPr>
          </a:p>
        </p:txBody>
      </p:sp>
      <p:sp>
        <p:nvSpPr>
          <p:cNvPr id="10" name="Rectangle 9"/>
          <p:cNvSpPr/>
          <p:nvPr/>
        </p:nvSpPr>
        <p:spPr>
          <a:xfrm>
            <a:off x="142124" y="857290"/>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KS2</a:t>
            </a:r>
          </a:p>
        </p:txBody>
      </p:sp>
      <p:sp>
        <p:nvSpPr>
          <p:cNvPr id="11" name="Rectangle 10"/>
          <p:cNvSpPr/>
          <p:nvPr/>
        </p:nvSpPr>
        <p:spPr>
          <a:xfrm>
            <a:off x="7114107" y="5650647"/>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38156098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Title 9"/>
          <p:cNvSpPr>
            <a:spLocks noGrp="1"/>
          </p:cNvSpPr>
          <p:nvPr>
            <p:ph type="title"/>
          </p:nvPr>
        </p:nvSpPr>
        <p:spPr>
          <a:xfrm>
            <a:off x="628650" y="1030288"/>
            <a:ext cx="7886700" cy="660401"/>
          </a:xfrm>
        </p:spPr>
        <p:txBody>
          <a:bodyPr>
            <a:normAutofit fontScale="90000"/>
          </a:bodyPr>
          <a:lstStyle/>
          <a:p>
            <a:r>
              <a:rPr lang="en-GB" dirty="0" smtClean="0">
                <a:latin typeface="MV Boli" panose="02000500030200090000" pitchFamily="2" charset="0"/>
                <a:cs typeface="MV Boli" panose="02000500030200090000" pitchFamily="2" charset="0"/>
              </a:rPr>
              <a:t>Curriculum 2014: the changes</a:t>
            </a:r>
            <a:endParaRPr lang="en-GB" dirty="0">
              <a:latin typeface="MV Boli" panose="02000500030200090000" pitchFamily="2" charset="0"/>
              <a:cs typeface="MV Boli" panose="02000500030200090000" pitchFamily="2" charset="0"/>
            </a:endParaRPr>
          </a:p>
        </p:txBody>
      </p:sp>
      <p:sp>
        <p:nvSpPr>
          <p:cNvPr id="11" name="Content Placeholder 10"/>
          <p:cNvSpPr>
            <a:spLocks noGrp="1"/>
          </p:cNvSpPr>
          <p:nvPr>
            <p:ph idx="1"/>
          </p:nvPr>
        </p:nvSpPr>
        <p:spPr/>
        <p:txBody>
          <a:bodyPr>
            <a:normAutofit lnSpcReduction="10000"/>
          </a:bodyPr>
          <a:lstStyle/>
          <a:p>
            <a:r>
              <a:rPr lang="en-GB" dirty="0"/>
              <a:t>Formal modes of address</a:t>
            </a:r>
          </a:p>
          <a:p>
            <a:r>
              <a:rPr lang="en-GB" dirty="0"/>
              <a:t>KS2 – ability to deduce the meaning of new words inserted into familiar text, and use of dictionary</a:t>
            </a:r>
          </a:p>
          <a:p>
            <a:r>
              <a:rPr lang="en-GB" dirty="0"/>
              <a:t>Read literary texts in the language, such as stories, songs, poems and letters (let’s not forget using film in all this!)</a:t>
            </a:r>
          </a:p>
          <a:p>
            <a:r>
              <a:rPr lang="en-GB" dirty="0"/>
              <a:t>Translate into English</a:t>
            </a:r>
          </a:p>
          <a:p>
            <a:r>
              <a:rPr lang="en-GB" dirty="0"/>
              <a:t>Translate into the foreign language</a:t>
            </a:r>
          </a:p>
          <a:p>
            <a:r>
              <a:rPr lang="en-GB" dirty="0"/>
              <a:t>Use voices and moods (does this mean passive and subjunctive?!)</a:t>
            </a:r>
          </a:p>
          <a:p>
            <a:endParaRPr lang="en-GB" dirty="0"/>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0738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a:xfrm>
            <a:off x="190500" y="3513138"/>
            <a:ext cx="6858000" cy="1655762"/>
          </a:xfrm>
        </p:spPr>
        <p:txBody>
          <a:bodyPr/>
          <a:lstStyle/>
          <a:p>
            <a:endParaRPr lang="en-GB"/>
          </a:p>
        </p:txBody>
      </p:sp>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Rectangle 6"/>
          <p:cNvSpPr/>
          <p:nvPr/>
        </p:nvSpPr>
        <p:spPr>
          <a:xfrm rot="21285827">
            <a:off x="379713" y="2550801"/>
            <a:ext cx="654078" cy="939487"/>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288000" rtlCol="0" anchor="ctr"/>
          <a:lstStyle/>
          <a:p>
            <a:pPr algn="ctr"/>
            <a:r>
              <a:rPr lang="en-GB" sz="8800" dirty="0">
                <a:solidFill>
                  <a:prstClr val="white"/>
                </a:solidFill>
                <a:latin typeface="Bauhaus 93" panose="04030905020B02020C02" pitchFamily="82" charset="0"/>
              </a:rPr>
              <a:t>c</a:t>
            </a:r>
            <a:endParaRPr lang="en-GB" sz="8800" dirty="0">
              <a:solidFill>
                <a:prstClr val="white"/>
              </a:solidFill>
              <a:latin typeface="Bauhaus 93" panose="04030905020B02020C02" pitchFamily="82" charset="0"/>
            </a:endParaRPr>
          </a:p>
        </p:txBody>
      </p:sp>
      <p:sp>
        <p:nvSpPr>
          <p:cNvPr id="10" name="Rectangle 9"/>
          <p:cNvSpPr/>
          <p:nvPr/>
        </p:nvSpPr>
        <p:spPr>
          <a:xfrm rot="21282655">
            <a:off x="5428357" y="2346132"/>
            <a:ext cx="741064" cy="86768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216000" rtlCol="0" anchor="ctr"/>
          <a:lstStyle/>
          <a:p>
            <a:pPr algn="ctr"/>
            <a:r>
              <a:rPr lang="en-GB" sz="8800" dirty="0" smtClean="0">
                <a:solidFill>
                  <a:prstClr val="white"/>
                </a:solidFill>
                <a:latin typeface="Arial Black" panose="020B0A04020102020204" pitchFamily="34" charset="0"/>
              </a:rPr>
              <a:t>u</a:t>
            </a:r>
            <a:endParaRPr lang="en-GB" sz="8800" dirty="0">
              <a:solidFill>
                <a:prstClr val="white"/>
              </a:solidFill>
              <a:latin typeface="Arial Black" panose="020B0A04020102020204" pitchFamily="34" charset="0"/>
            </a:endParaRPr>
          </a:p>
        </p:txBody>
      </p:sp>
      <p:sp>
        <p:nvSpPr>
          <p:cNvPr id="11" name="Rectangle 10"/>
          <p:cNvSpPr/>
          <p:nvPr/>
        </p:nvSpPr>
        <p:spPr>
          <a:xfrm rot="21285827">
            <a:off x="2648182" y="3893091"/>
            <a:ext cx="778434" cy="9583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800" dirty="0" smtClean="0">
                <a:solidFill>
                  <a:prstClr val="white"/>
                </a:solidFill>
                <a:latin typeface="AR DELANEY" panose="02000000000000000000" pitchFamily="2" charset="0"/>
              </a:rPr>
              <a:t>2</a:t>
            </a:r>
            <a:endParaRPr lang="en-GB" sz="8800" dirty="0">
              <a:solidFill>
                <a:prstClr val="white"/>
              </a:solidFill>
              <a:latin typeface="AR DELANEY" panose="02000000000000000000" pitchFamily="2" charset="0"/>
            </a:endParaRPr>
          </a:p>
        </p:txBody>
      </p:sp>
      <p:sp>
        <p:nvSpPr>
          <p:cNvPr id="12" name="Rectangle 11"/>
          <p:cNvSpPr/>
          <p:nvPr/>
        </p:nvSpPr>
        <p:spPr>
          <a:xfrm rot="422712">
            <a:off x="2082693" y="2357212"/>
            <a:ext cx="778434" cy="958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252000" rtlCol="0" anchor="ctr"/>
          <a:lstStyle/>
          <a:p>
            <a:pPr algn="ctr"/>
            <a:r>
              <a:rPr lang="en-GB" sz="8800" dirty="0" smtClean="0">
                <a:solidFill>
                  <a:srgbClr val="7030A0"/>
                </a:solidFill>
                <a:latin typeface="AR ESSENCE" panose="02000000000000000000" pitchFamily="2" charset="0"/>
              </a:rPr>
              <a:t>r</a:t>
            </a:r>
            <a:endParaRPr lang="en-GB" sz="8800" dirty="0">
              <a:solidFill>
                <a:srgbClr val="7030A0"/>
              </a:solidFill>
              <a:latin typeface="AR ESSENCE" panose="02000000000000000000" pitchFamily="2" charset="0"/>
            </a:endParaRPr>
          </a:p>
        </p:txBody>
      </p:sp>
      <p:sp>
        <p:nvSpPr>
          <p:cNvPr id="14" name="Rectangle 13"/>
          <p:cNvSpPr/>
          <p:nvPr/>
        </p:nvSpPr>
        <p:spPr>
          <a:xfrm rot="20946529">
            <a:off x="4700738" y="3915049"/>
            <a:ext cx="878361" cy="87563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en-GB" sz="8000" dirty="0" smtClean="0">
                <a:solidFill>
                  <a:prstClr val="white"/>
                </a:solidFill>
                <a:latin typeface="AR DARLING" panose="02000000000000000000" pitchFamily="2" charset="0"/>
              </a:rPr>
              <a:t>1</a:t>
            </a:r>
            <a:endParaRPr lang="en-GB" sz="8000" dirty="0">
              <a:solidFill>
                <a:prstClr val="white"/>
              </a:solidFill>
              <a:latin typeface="AR DARLING" panose="02000000000000000000" pitchFamily="2" charset="0"/>
            </a:endParaRPr>
          </a:p>
        </p:txBody>
      </p:sp>
      <p:sp>
        <p:nvSpPr>
          <p:cNvPr id="15" name="Rectangle 14"/>
          <p:cNvSpPr/>
          <p:nvPr/>
        </p:nvSpPr>
        <p:spPr>
          <a:xfrm rot="412050">
            <a:off x="3542356" y="3873350"/>
            <a:ext cx="802060" cy="92994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en-GB" sz="8000" dirty="0">
                <a:solidFill>
                  <a:srgbClr val="002060"/>
                </a:solidFill>
                <a:latin typeface="Broadway" panose="04040905080B02020502" pitchFamily="82" charset="0"/>
              </a:rPr>
              <a:t>o</a:t>
            </a:r>
            <a:endParaRPr lang="en-GB" sz="8000" dirty="0">
              <a:solidFill>
                <a:srgbClr val="002060"/>
              </a:solidFill>
              <a:latin typeface="Broadway" panose="04040905080B02020502" pitchFamily="82" charset="0"/>
            </a:endParaRPr>
          </a:p>
        </p:txBody>
      </p:sp>
      <p:sp>
        <p:nvSpPr>
          <p:cNvPr id="16" name="Rectangle 15"/>
          <p:cNvSpPr/>
          <p:nvPr/>
        </p:nvSpPr>
        <p:spPr>
          <a:xfrm rot="21292755">
            <a:off x="3018628" y="2317080"/>
            <a:ext cx="825035" cy="92579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8000" b="1" dirty="0" smtClean="0">
                <a:solidFill>
                  <a:srgbClr val="FFC000">
                    <a:lumMod val="60000"/>
                    <a:lumOff val="40000"/>
                  </a:srgbClr>
                </a:solidFill>
                <a:latin typeface="AR CENA" panose="02000000000000000000" pitchFamily="2" charset="0"/>
                <a:cs typeface="MV Boli" panose="02000500030200090000" pitchFamily="2" charset="0"/>
              </a:rPr>
              <a:t>r</a:t>
            </a:r>
            <a:endParaRPr lang="en-GB" sz="8000" b="1" dirty="0">
              <a:solidFill>
                <a:srgbClr val="FFC000">
                  <a:lumMod val="60000"/>
                  <a:lumOff val="40000"/>
                </a:srgbClr>
              </a:solidFill>
              <a:latin typeface="AR CENA" panose="02000000000000000000" pitchFamily="2" charset="0"/>
              <a:cs typeface="MV Boli" panose="02000500030200090000" pitchFamily="2" charset="0"/>
            </a:endParaRPr>
          </a:p>
        </p:txBody>
      </p:sp>
      <p:sp>
        <p:nvSpPr>
          <p:cNvPr id="17" name="Rectangle 16"/>
          <p:cNvSpPr/>
          <p:nvPr/>
        </p:nvSpPr>
        <p:spPr>
          <a:xfrm rot="21285827">
            <a:off x="3984246" y="2191002"/>
            <a:ext cx="457200" cy="1193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800" dirty="0" err="1" smtClean="0">
                <a:solidFill>
                  <a:srgbClr val="CC0099"/>
                </a:solidFill>
                <a:latin typeface="Bauhaus 93" panose="04030905020B02020C02" pitchFamily="82" charset="0"/>
              </a:rPr>
              <a:t>i</a:t>
            </a:r>
            <a:endParaRPr lang="en-GB" sz="8800" dirty="0">
              <a:solidFill>
                <a:srgbClr val="CC0099"/>
              </a:solidFill>
              <a:latin typeface="Bauhaus 93" panose="04030905020B02020C02" pitchFamily="82" charset="0"/>
            </a:endParaRPr>
          </a:p>
        </p:txBody>
      </p:sp>
      <p:sp>
        <p:nvSpPr>
          <p:cNvPr id="18" name="Rectangle 17"/>
          <p:cNvSpPr/>
          <p:nvPr/>
        </p:nvSpPr>
        <p:spPr>
          <a:xfrm rot="21082250">
            <a:off x="1159226" y="2497649"/>
            <a:ext cx="731838" cy="7607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80000" rtlCol="0" anchor="ctr"/>
          <a:lstStyle/>
          <a:p>
            <a:pPr algn="ctr"/>
            <a:r>
              <a:rPr lang="en-GB" sz="8000" dirty="0" smtClean="0">
                <a:solidFill>
                  <a:prstClr val="white">
                    <a:lumMod val="95000"/>
                  </a:prstClr>
                </a:solidFill>
                <a:latin typeface="AR DARLING" panose="02000000000000000000" pitchFamily="2" charset="0"/>
              </a:rPr>
              <a:t>u</a:t>
            </a:r>
            <a:endParaRPr lang="en-GB" sz="8000" dirty="0">
              <a:solidFill>
                <a:prstClr val="white">
                  <a:lumMod val="95000"/>
                </a:prstClr>
              </a:solidFill>
              <a:latin typeface="AR DARLING" panose="02000000000000000000" pitchFamily="2" charset="0"/>
            </a:endParaRPr>
          </a:p>
        </p:txBody>
      </p:sp>
      <p:sp>
        <p:nvSpPr>
          <p:cNvPr id="19" name="Rectangle 18"/>
          <p:cNvSpPr/>
          <p:nvPr/>
        </p:nvSpPr>
        <p:spPr>
          <a:xfrm rot="350424">
            <a:off x="7787768" y="2700776"/>
            <a:ext cx="1077399" cy="8756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en-GB" sz="8000" dirty="0" smtClean="0">
                <a:solidFill>
                  <a:srgbClr val="002060"/>
                </a:solidFill>
                <a:latin typeface="Arial Black" panose="020B0A04020102020204" pitchFamily="34" charset="0"/>
              </a:rPr>
              <a:t>m</a:t>
            </a:r>
            <a:endParaRPr lang="en-GB" sz="8000" dirty="0">
              <a:solidFill>
                <a:srgbClr val="002060"/>
              </a:solidFill>
              <a:latin typeface="Arial Black" panose="020B0A04020102020204" pitchFamily="34" charset="0"/>
            </a:endParaRPr>
          </a:p>
        </p:txBody>
      </p:sp>
      <p:sp>
        <p:nvSpPr>
          <p:cNvPr id="20" name="Rectangle 19"/>
          <p:cNvSpPr/>
          <p:nvPr/>
        </p:nvSpPr>
        <p:spPr>
          <a:xfrm rot="21353315">
            <a:off x="7024080" y="2498124"/>
            <a:ext cx="675469" cy="87563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en-GB" sz="8000" dirty="0" smtClean="0">
                <a:solidFill>
                  <a:prstClr val="white">
                    <a:lumMod val="95000"/>
                  </a:prstClr>
                </a:solidFill>
                <a:latin typeface="AR CENA" panose="02000000000000000000" pitchFamily="2" charset="0"/>
              </a:rPr>
              <a:t>u</a:t>
            </a:r>
            <a:endParaRPr lang="en-GB" sz="8000" dirty="0">
              <a:solidFill>
                <a:prstClr val="white">
                  <a:lumMod val="95000"/>
                </a:prstClr>
              </a:solidFill>
              <a:latin typeface="AR CENA" panose="02000000000000000000" pitchFamily="2" charset="0"/>
            </a:endParaRPr>
          </a:p>
        </p:txBody>
      </p:sp>
      <p:sp>
        <p:nvSpPr>
          <p:cNvPr id="21" name="Rectangle 20"/>
          <p:cNvSpPr/>
          <p:nvPr/>
        </p:nvSpPr>
        <p:spPr>
          <a:xfrm rot="350424">
            <a:off x="4634632" y="2398577"/>
            <a:ext cx="675469" cy="87563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08000" rtlCol="0" anchor="ctr"/>
          <a:lstStyle/>
          <a:p>
            <a:pPr algn="ctr"/>
            <a:r>
              <a:rPr lang="en-GB" sz="8000" dirty="0" smtClean="0">
                <a:solidFill>
                  <a:srgbClr val="E7E6E6">
                    <a:lumMod val="25000"/>
                  </a:srgbClr>
                </a:solidFill>
                <a:latin typeface="AR DELANEY" panose="02000000000000000000" pitchFamily="2" charset="0"/>
              </a:rPr>
              <a:t>c</a:t>
            </a:r>
            <a:endParaRPr lang="en-GB" sz="8000" dirty="0">
              <a:solidFill>
                <a:srgbClr val="E7E6E6">
                  <a:lumMod val="25000"/>
                </a:srgbClr>
              </a:solidFill>
              <a:latin typeface="AR DELANEY" panose="02000000000000000000" pitchFamily="2" charset="0"/>
            </a:endParaRPr>
          </a:p>
        </p:txBody>
      </p:sp>
      <p:sp>
        <p:nvSpPr>
          <p:cNvPr id="22" name="Rectangle 21"/>
          <p:cNvSpPr/>
          <p:nvPr/>
        </p:nvSpPr>
        <p:spPr>
          <a:xfrm rot="21177533">
            <a:off x="5705033" y="3665396"/>
            <a:ext cx="675469" cy="8756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144000" rtlCol="0" anchor="ctr"/>
          <a:lstStyle/>
          <a:p>
            <a:pPr algn="ctr"/>
            <a:r>
              <a:rPr lang="en-GB" sz="8000" dirty="0" smtClean="0">
                <a:solidFill>
                  <a:srgbClr val="4472C4">
                    <a:lumMod val="75000"/>
                  </a:srgbClr>
                </a:solidFill>
                <a:latin typeface="AR DARLING" panose="02000000000000000000" pitchFamily="2" charset="0"/>
              </a:rPr>
              <a:t>4</a:t>
            </a:r>
            <a:endParaRPr lang="en-GB" sz="8000" dirty="0">
              <a:solidFill>
                <a:srgbClr val="4472C4">
                  <a:lumMod val="75000"/>
                </a:srgbClr>
              </a:solidFill>
              <a:latin typeface="AR DARLING" panose="02000000000000000000" pitchFamily="2" charset="0"/>
            </a:endParaRPr>
          </a:p>
        </p:txBody>
      </p:sp>
      <p:sp>
        <p:nvSpPr>
          <p:cNvPr id="23" name="Rectangle 22"/>
          <p:cNvSpPr/>
          <p:nvPr/>
        </p:nvSpPr>
        <p:spPr>
          <a:xfrm rot="350424">
            <a:off x="6407786" y="2377005"/>
            <a:ext cx="521162" cy="98317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36000" rtlCol="0" anchor="ctr"/>
          <a:lstStyle/>
          <a:p>
            <a:pPr algn="ctr"/>
            <a:r>
              <a:rPr lang="en-GB" sz="8000" dirty="0" smtClean="0">
                <a:solidFill>
                  <a:srgbClr val="C00000"/>
                </a:solidFill>
                <a:latin typeface="Bauhaus 93" panose="04030905020B02020C02" pitchFamily="82" charset="0"/>
              </a:rPr>
              <a:t>l</a:t>
            </a:r>
            <a:endParaRPr lang="en-GB" sz="8000" dirty="0">
              <a:solidFill>
                <a:srgbClr val="C00000"/>
              </a:solidFill>
              <a:latin typeface="Bauhaus 93" panose="04030905020B02020C02" pitchFamily="82" charset="0"/>
            </a:endParaRPr>
          </a:p>
        </p:txBody>
      </p:sp>
    </p:spTree>
    <p:extLst>
      <p:ext uri="{BB962C8B-B14F-4D97-AF65-F5344CB8AC3E}">
        <p14:creationId xmlns:p14="http://schemas.microsoft.com/office/powerpoint/2010/main" val="3443599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07505" y="177120"/>
          <a:ext cx="8928992" cy="6593501"/>
        </p:xfrm>
        <a:graphic>
          <a:graphicData uri="http://schemas.openxmlformats.org/drawingml/2006/table">
            <a:tbl>
              <a:tblPr firstRow="1" bandRow="1">
                <a:tableStyleId>{5940675A-B579-460E-94D1-54222C63F5DA}</a:tableStyleId>
              </a:tblPr>
              <a:tblGrid>
                <a:gridCol w="4248472"/>
                <a:gridCol w="4680520"/>
              </a:tblGrid>
              <a:tr h="6593501">
                <a:tc>
                  <a:txBody>
                    <a:bodyPr/>
                    <a:lstStyle/>
                    <a:p>
                      <a:pPr marL="0" lvl="0" indent="0" algn="l">
                        <a:buFont typeface="Wingdings" pitchFamily="2" charset="2"/>
                        <a:buNone/>
                      </a:pPr>
                      <a:r>
                        <a:rPr lang="en-GB" sz="1200" kern="1200" dirty="0" smtClean="0">
                          <a:effectLst/>
                        </a:rPr>
                        <a:t>Listening</a:t>
                      </a:r>
                    </a:p>
                    <a:p>
                      <a:pPr marL="171450" lvl="0" indent="-171450">
                        <a:buFont typeface="Wingdings" pitchFamily="2" charset="2"/>
                        <a:buChar char="§"/>
                      </a:pPr>
                      <a:r>
                        <a:rPr lang="en-GB" sz="1200" b="1" kern="1200" dirty="0" smtClean="0">
                          <a:effectLst/>
                        </a:rPr>
                        <a:t>listen attentively </a:t>
                      </a:r>
                      <a:r>
                        <a:rPr lang="en-GB" sz="1200" kern="1200" dirty="0" smtClean="0">
                          <a:effectLst/>
                        </a:rPr>
                        <a:t>to spoken language and show understanding by joining in and responding </a:t>
                      </a:r>
                    </a:p>
                    <a:p>
                      <a:pPr marL="171450" lvl="0" indent="-171450">
                        <a:buFont typeface="Wingdings" pitchFamily="2" charset="2"/>
                        <a:buChar char="§"/>
                      </a:pPr>
                      <a:r>
                        <a:rPr lang="en-GB" sz="1200" kern="1200" dirty="0" smtClean="0">
                          <a:effectLst/>
                        </a:rPr>
                        <a:t>explore the patterns and sounds of language through songs and rhymes and </a:t>
                      </a:r>
                      <a:r>
                        <a:rPr lang="en-GB" sz="1200" b="1" kern="1200" dirty="0" smtClean="0">
                          <a:effectLst/>
                        </a:rPr>
                        <a:t>link the spelling, sound and meaning of words </a:t>
                      </a:r>
                    </a:p>
                    <a:p>
                      <a:pPr marL="0" lvl="0" indent="0">
                        <a:buFont typeface="Wingdings" pitchFamily="2" charset="2"/>
                        <a:buNone/>
                      </a:pPr>
                      <a:r>
                        <a:rPr lang="en-GB" sz="1200" kern="1200" dirty="0" smtClean="0">
                          <a:effectLst/>
                        </a:rPr>
                        <a:t>Speaking</a:t>
                      </a:r>
                    </a:p>
                    <a:p>
                      <a:pPr marL="171450" lvl="0" indent="-171450">
                        <a:buFont typeface="Wingdings" pitchFamily="2" charset="2"/>
                        <a:buChar char="§"/>
                      </a:pPr>
                      <a:r>
                        <a:rPr lang="en-GB" sz="1200" b="1" kern="1200" dirty="0" smtClean="0">
                          <a:effectLst/>
                        </a:rPr>
                        <a:t>engage in conversations</a:t>
                      </a:r>
                      <a:r>
                        <a:rPr lang="en-GB" sz="1200" kern="1200" dirty="0" smtClean="0">
                          <a:effectLst/>
                        </a:rPr>
                        <a:t>; ask and answer questions; express opinions and respond to those of others; seek clarification and help* </a:t>
                      </a:r>
                    </a:p>
                    <a:p>
                      <a:pPr marL="171450" lvl="0" indent="-171450">
                        <a:buFont typeface="Wingdings" pitchFamily="2" charset="2"/>
                        <a:buChar char="§"/>
                      </a:pPr>
                      <a:r>
                        <a:rPr lang="en-GB" sz="1200" b="1" kern="1200" dirty="0" smtClean="0">
                          <a:effectLst/>
                        </a:rPr>
                        <a:t>speak in sentences, </a:t>
                      </a:r>
                      <a:r>
                        <a:rPr lang="en-GB" sz="1200" kern="1200" dirty="0" smtClean="0">
                          <a:effectLst/>
                        </a:rPr>
                        <a:t>using familiar vocabulary, phrases and basic language structures </a:t>
                      </a:r>
                    </a:p>
                    <a:p>
                      <a:pPr marL="171450" lvl="0" indent="-171450">
                        <a:buFont typeface="Wingdings" pitchFamily="2" charset="2"/>
                        <a:buChar char="§"/>
                      </a:pPr>
                      <a:r>
                        <a:rPr lang="en-GB" sz="1200" b="1" kern="1200" dirty="0" smtClean="0">
                          <a:effectLst/>
                        </a:rPr>
                        <a:t>develop accurate pronunciation and intonation </a:t>
                      </a:r>
                      <a:r>
                        <a:rPr lang="en-GB" sz="1200" kern="1200" dirty="0" smtClean="0">
                          <a:effectLst/>
                        </a:rPr>
                        <a:t>so that others understand when they are reading aloud or using familiar words and phrases* </a:t>
                      </a:r>
                    </a:p>
                    <a:p>
                      <a:pPr marL="171450" lvl="0" indent="-171450">
                        <a:buFont typeface="Wingdings" pitchFamily="2" charset="2"/>
                        <a:buChar char="§"/>
                      </a:pPr>
                      <a:r>
                        <a:rPr lang="en-GB" sz="1200" kern="1200" dirty="0" smtClean="0">
                          <a:effectLst/>
                        </a:rPr>
                        <a:t>present ideas and information orally to a range of audiences* </a:t>
                      </a:r>
                    </a:p>
                    <a:p>
                      <a:pPr marL="0" lvl="0" indent="0">
                        <a:buFont typeface="Wingdings" pitchFamily="2" charset="2"/>
                        <a:buNone/>
                      </a:pPr>
                      <a:r>
                        <a:rPr lang="en-GB" sz="1200" kern="1200" dirty="0" smtClean="0">
                          <a:effectLst/>
                        </a:rPr>
                        <a:t>Reading</a:t>
                      </a:r>
                    </a:p>
                    <a:p>
                      <a:pPr marL="171450" lvl="0" indent="-171450">
                        <a:buFont typeface="Wingdings" pitchFamily="2" charset="2"/>
                        <a:buChar char="§"/>
                      </a:pPr>
                      <a:r>
                        <a:rPr lang="en-GB" sz="1200" b="1" kern="1200" dirty="0" smtClean="0">
                          <a:effectLst/>
                        </a:rPr>
                        <a:t>read</a:t>
                      </a:r>
                      <a:r>
                        <a:rPr lang="en-GB" sz="1200" kern="1200" dirty="0" smtClean="0">
                          <a:effectLst/>
                        </a:rPr>
                        <a:t> carefully and show understanding of </a:t>
                      </a:r>
                      <a:r>
                        <a:rPr lang="en-GB" sz="1200" b="1" kern="1200" dirty="0" smtClean="0">
                          <a:effectLst/>
                        </a:rPr>
                        <a:t>words, phrases and simple writing </a:t>
                      </a:r>
                    </a:p>
                    <a:p>
                      <a:pPr marL="171450" lvl="0" indent="-171450">
                        <a:buFont typeface="Wingdings" pitchFamily="2" charset="2"/>
                        <a:buChar char="§"/>
                      </a:pPr>
                      <a:r>
                        <a:rPr lang="en-GB" sz="1200" b="1" kern="1200" dirty="0" smtClean="0">
                          <a:effectLst/>
                        </a:rPr>
                        <a:t>appreciate stories, songs, poems and rhymes in the language </a:t>
                      </a:r>
                    </a:p>
                    <a:p>
                      <a:pPr marL="171450" lvl="0" indent="-171450">
                        <a:buFont typeface="Wingdings" pitchFamily="2" charset="2"/>
                        <a:buChar char="§"/>
                      </a:pPr>
                      <a:r>
                        <a:rPr lang="en-GB" sz="1200" kern="1200" dirty="0" smtClean="0">
                          <a:effectLst/>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200" kern="1200" dirty="0" smtClean="0">
                          <a:effectLst/>
                        </a:rPr>
                        <a:t>Writing</a:t>
                      </a:r>
                    </a:p>
                    <a:p>
                      <a:pPr marL="171450" lvl="0" indent="-171450">
                        <a:buFont typeface="Wingdings" pitchFamily="2" charset="2"/>
                        <a:buChar char="§"/>
                      </a:pPr>
                      <a:r>
                        <a:rPr lang="en-GB" sz="1200" b="1" kern="1200" dirty="0" smtClean="0">
                          <a:effectLst/>
                        </a:rPr>
                        <a:t>write phrases from memory, and adapt these </a:t>
                      </a:r>
                      <a:r>
                        <a:rPr lang="en-GB" sz="1200" kern="1200" dirty="0" smtClean="0">
                          <a:effectLst/>
                        </a:rPr>
                        <a:t>to create new sentences, to express ideas clearly </a:t>
                      </a:r>
                    </a:p>
                    <a:p>
                      <a:pPr marL="171450" lvl="0" indent="-171450">
                        <a:buFont typeface="Wingdings" pitchFamily="2" charset="2"/>
                        <a:buChar char="§"/>
                      </a:pPr>
                      <a:r>
                        <a:rPr lang="en-GB" sz="1200" kern="1200" dirty="0" smtClean="0">
                          <a:effectLst/>
                        </a:rPr>
                        <a:t>describe people, places, things and actions orally* and in writing</a:t>
                      </a:r>
                    </a:p>
                    <a:p>
                      <a:pPr marL="0" lvl="0" indent="0">
                        <a:buFont typeface="Wingdings" pitchFamily="2" charset="2"/>
                        <a:buNone/>
                      </a:pPr>
                      <a:r>
                        <a:rPr lang="en-GB" sz="1200" kern="1200" dirty="0" smtClean="0">
                          <a:effectLst/>
                        </a:rPr>
                        <a:t>Grammar</a:t>
                      </a:r>
                    </a:p>
                    <a:p>
                      <a:pPr marL="171450" lvl="0" indent="-171450">
                        <a:buFont typeface="Wingdings" pitchFamily="2" charset="2"/>
                        <a:buChar char="§"/>
                      </a:pPr>
                      <a:r>
                        <a:rPr lang="en-GB" sz="1200" b="1" kern="1200" dirty="0" smtClean="0">
                          <a:effectLst/>
                        </a:rPr>
                        <a:t>understand basic grammar </a:t>
                      </a:r>
                      <a:r>
                        <a:rPr lang="en-GB" sz="1200" kern="1200" dirty="0" smtClean="0">
                          <a:effectLst/>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solidFill>
                      <a:schemeClr val="bg1"/>
                    </a:solidFill>
                  </a:tcPr>
                </a:tc>
                <a:tc>
                  <a:txBody>
                    <a:bodyPr/>
                    <a:lstStyle/>
                    <a:p>
                      <a:pPr marL="0" lvl="0" indent="0">
                        <a:buFont typeface="Wingdings" pitchFamily="2" charset="2"/>
                        <a:buNone/>
                      </a:pPr>
                      <a:r>
                        <a:rPr lang="en-GB" sz="1200" kern="1200" dirty="0" smtClean="0">
                          <a:solidFill>
                            <a:schemeClr val="tx1"/>
                          </a:solidFill>
                          <a:effectLst/>
                          <a:latin typeface="+mn-lt"/>
                          <a:ea typeface="+mn-ea"/>
                          <a:cs typeface="+mn-cs"/>
                        </a:rPr>
                        <a:t>Listening</a:t>
                      </a:r>
                    </a:p>
                    <a:p>
                      <a:pPr marL="171450" lvl="0" indent="-171450">
                        <a:buFont typeface="Wingdings" pitchFamily="2" charset="2"/>
                        <a:buChar char="§"/>
                      </a:pPr>
                      <a:r>
                        <a:rPr lang="en-GB" sz="1200" kern="1200" dirty="0" smtClean="0">
                          <a:solidFill>
                            <a:schemeClr val="tx1"/>
                          </a:solidFill>
                          <a:effectLst/>
                          <a:latin typeface="+mn-lt"/>
                          <a:ea typeface="+mn-ea"/>
                          <a:cs typeface="+mn-cs"/>
                        </a:rPr>
                        <a:t>listen to </a:t>
                      </a:r>
                      <a:r>
                        <a:rPr lang="en-GB" sz="1200" b="1" kern="1200" dirty="0" smtClean="0">
                          <a:solidFill>
                            <a:schemeClr val="tx1"/>
                          </a:solidFill>
                          <a:effectLst/>
                          <a:latin typeface="+mn-lt"/>
                          <a:ea typeface="+mn-ea"/>
                          <a:cs typeface="+mn-cs"/>
                        </a:rPr>
                        <a:t>a variety of forms of spoken language </a:t>
                      </a:r>
                      <a:r>
                        <a:rPr lang="en-GB" sz="1200" kern="1200" dirty="0" smtClean="0">
                          <a:solidFill>
                            <a:schemeClr val="tx1"/>
                          </a:solidFill>
                          <a:effectLst/>
                          <a:latin typeface="+mn-lt"/>
                          <a:ea typeface="+mn-ea"/>
                          <a:cs typeface="+mn-cs"/>
                        </a:rPr>
                        <a:t>to obtain information and respond appropriately </a:t>
                      </a:r>
                    </a:p>
                    <a:p>
                      <a:pPr marL="171450" lvl="0" indent="-171450">
                        <a:buFont typeface="Wingdings" pitchFamily="2" charset="2"/>
                        <a:buChar char="§"/>
                      </a:pPr>
                      <a:r>
                        <a:rPr lang="en-GB" sz="1200" b="1" kern="1200" dirty="0" smtClean="0">
                          <a:solidFill>
                            <a:schemeClr val="tx1"/>
                          </a:solidFill>
                          <a:effectLst/>
                          <a:latin typeface="+mn-lt"/>
                          <a:ea typeface="+mn-ea"/>
                          <a:cs typeface="+mn-cs"/>
                        </a:rPr>
                        <a:t>transcribe</a:t>
                      </a:r>
                      <a:r>
                        <a:rPr lang="en-GB" sz="1200" kern="1200" dirty="0" smtClean="0">
                          <a:solidFill>
                            <a:schemeClr val="tx1"/>
                          </a:solidFill>
                          <a:effectLst/>
                          <a:latin typeface="+mn-lt"/>
                          <a:ea typeface="+mn-ea"/>
                          <a:cs typeface="+mn-cs"/>
                        </a:rPr>
                        <a:t> words and short sentences that they hear with increasing accuracy </a:t>
                      </a:r>
                    </a:p>
                    <a:p>
                      <a:pPr marL="0" lvl="0" indent="0">
                        <a:buFont typeface="Wingdings" pitchFamily="2" charset="2"/>
                        <a:buNone/>
                      </a:pPr>
                      <a:r>
                        <a:rPr lang="en-GB" sz="1200" kern="1200" dirty="0" smtClean="0">
                          <a:solidFill>
                            <a:schemeClr val="tx1"/>
                          </a:solidFill>
                          <a:effectLst/>
                          <a:latin typeface="+mn-lt"/>
                          <a:ea typeface="+mn-ea"/>
                          <a:cs typeface="+mn-cs"/>
                        </a:rPr>
                        <a:t>Speaking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initiate and develop conversations</a:t>
                      </a:r>
                      <a:r>
                        <a:rPr lang="en-GB" sz="1200" kern="1200" dirty="0" smtClean="0">
                          <a:solidFill>
                            <a:schemeClr val="tx1"/>
                          </a:solidFill>
                          <a:effectLst/>
                          <a:latin typeface="+mn-lt"/>
                          <a:ea typeface="+mn-ea"/>
                          <a:cs typeface="+mn-cs"/>
                        </a:rPr>
                        <a:t>, coping with unfamiliar language and unexpected responses, making use of important social conventions such as formal modes of address </a:t>
                      </a:r>
                    </a:p>
                    <a:p>
                      <a:pPr marL="171450" lvl="0" indent="-171450">
                        <a:buFont typeface="Wingdings" pitchFamily="2" charset="2"/>
                        <a:buChar char="§"/>
                      </a:pPr>
                      <a:r>
                        <a:rPr lang="en-GB" sz="1200" b="1" kern="1200" dirty="0" smtClean="0">
                          <a:solidFill>
                            <a:schemeClr val="tx1"/>
                          </a:solidFill>
                          <a:effectLst/>
                          <a:latin typeface="+mn-lt"/>
                          <a:ea typeface="+mn-ea"/>
                          <a:cs typeface="+mn-cs"/>
                        </a:rPr>
                        <a:t>express and develop ideas clearly</a:t>
                      </a:r>
                      <a:r>
                        <a:rPr lang="en-GB" sz="1200" kern="1200" dirty="0" smtClean="0">
                          <a:solidFill>
                            <a:schemeClr val="tx1"/>
                          </a:solidFill>
                          <a:effectLst/>
                          <a:latin typeface="+mn-lt"/>
                          <a:ea typeface="+mn-ea"/>
                          <a:cs typeface="+mn-cs"/>
                        </a:rPr>
                        <a:t> and with increasing accuracy, both orally and in writing </a:t>
                      </a:r>
                    </a:p>
                    <a:p>
                      <a:pPr marL="171450" lvl="0" indent="-171450">
                        <a:buFont typeface="Wingdings" pitchFamily="2" charset="2"/>
                        <a:buChar char="§"/>
                      </a:pPr>
                      <a:r>
                        <a:rPr lang="en-GB" sz="1200" b="1" kern="1200" dirty="0" smtClean="0">
                          <a:solidFill>
                            <a:schemeClr val="tx1"/>
                          </a:solidFill>
                          <a:effectLst/>
                          <a:latin typeface="+mn-lt"/>
                          <a:ea typeface="+mn-ea"/>
                          <a:cs typeface="+mn-cs"/>
                        </a:rPr>
                        <a:t>speak coherently and confidently, with increasingly accurate pronunciation and intonation </a:t>
                      </a:r>
                    </a:p>
                    <a:p>
                      <a:pPr marL="0" lvl="0" indent="0">
                        <a:buFont typeface="Wingdings" pitchFamily="2" charset="2"/>
                        <a:buNone/>
                      </a:pPr>
                      <a:r>
                        <a:rPr lang="en-GB" sz="1200" kern="1200" dirty="0" smtClean="0">
                          <a:solidFill>
                            <a:schemeClr val="tx1"/>
                          </a:solidFill>
                          <a:effectLst/>
                          <a:latin typeface="+mn-lt"/>
                          <a:ea typeface="+mn-ea"/>
                          <a:cs typeface="+mn-cs"/>
                        </a:rPr>
                        <a:t>Reading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a:t>
                      </a:r>
                      <a:r>
                        <a:rPr lang="en-GB" sz="1200" kern="1200" dirty="0" smtClean="0">
                          <a:solidFill>
                            <a:schemeClr val="tx1"/>
                          </a:solidFill>
                          <a:effectLst/>
                          <a:latin typeface="+mn-lt"/>
                          <a:ea typeface="+mn-ea"/>
                          <a:cs typeface="+mn-cs"/>
                        </a:rPr>
                        <a:t>and show comprehension of </a:t>
                      </a:r>
                      <a:r>
                        <a:rPr lang="en-GB" sz="1200" b="1" kern="1200" dirty="0" smtClean="0">
                          <a:solidFill>
                            <a:schemeClr val="tx1"/>
                          </a:solidFill>
                          <a:effectLst/>
                          <a:latin typeface="+mn-lt"/>
                          <a:ea typeface="+mn-ea"/>
                          <a:cs typeface="+mn-cs"/>
                        </a:rPr>
                        <a:t>original and adapted materials from a range of different sources,</a:t>
                      </a:r>
                      <a:r>
                        <a:rPr lang="en-GB" sz="1200" kern="1200" dirty="0" smtClean="0">
                          <a:solidFill>
                            <a:schemeClr val="tx1"/>
                          </a:solidFill>
                          <a:effectLst/>
                          <a:latin typeface="+mn-lt"/>
                          <a:ea typeface="+mn-ea"/>
                          <a:cs typeface="+mn-cs"/>
                        </a:rPr>
                        <a:t> understanding the purpose, important ideas and details, and </a:t>
                      </a:r>
                      <a:r>
                        <a:rPr lang="en-GB" sz="1200" b="1" kern="1200" dirty="0" smtClean="0">
                          <a:solidFill>
                            <a:schemeClr val="tx1"/>
                          </a:solidFill>
                          <a:effectLst/>
                          <a:latin typeface="+mn-lt"/>
                          <a:ea typeface="+mn-ea"/>
                          <a:cs typeface="+mn-cs"/>
                        </a:rPr>
                        <a:t>provide an accurate English translation of short, suitable material </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literary texts in the language, such as stories, songs, poems and letters, </a:t>
                      </a:r>
                      <a:r>
                        <a:rPr lang="en-GB" sz="1200" kern="1200" dirty="0" smtClean="0">
                          <a:solidFill>
                            <a:schemeClr val="tx1"/>
                          </a:solidFill>
                          <a:effectLst/>
                          <a:latin typeface="+mn-lt"/>
                          <a:ea typeface="+mn-ea"/>
                          <a:cs typeface="+mn-cs"/>
                        </a:rPr>
                        <a:t>to stimulate ideas, develop creative expression and expand understanding of the language and culture </a:t>
                      </a:r>
                    </a:p>
                    <a:p>
                      <a:pPr marL="0" lvl="0" indent="0">
                        <a:buFont typeface="Wingdings" pitchFamily="2" charset="2"/>
                        <a:buNone/>
                      </a:pPr>
                      <a:r>
                        <a:rPr lang="en-GB" sz="1200" kern="1200" dirty="0" smtClean="0">
                          <a:solidFill>
                            <a:schemeClr val="tx1"/>
                          </a:solidFill>
                          <a:effectLst/>
                          <a:latin typeface="+mn-lt"/>
                          <a:ea typeface="+mn-ea"/>
                          <a:cs typeface="+mn-cs"/>
                        </a:rPr>
                        <a:t>Writing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200" kern="1200" dirty="0" smtClean="0">
                          <a:solidFill>
                            <a:schemeClr val="tx1"/>
                          </a:solidFill>
                          <a:effectLst/>
                          <a:latin typeface="+mn-lt"/>
                          <a:ea typeface="+mn-ea"/>
                          <a:cs typeface="+mn-cs"/>
                        </a:rPr>
                        <a:t>Grammar</a:t>
                      </a:r>
                    </a:p>
                    <a:p>
                      <a:pPr marL="171450" lvl="0" indent="-171450">
                        <a:buFont typeface="Wingdings" pitchFamily="2" charset="2"/>
                        <a:buChar char="§"/>
                      </a:pPr>
                      <a:r>
                        <a:rPr lang="en-GB" sz="1200" b="1" kern="1200" dirty="0" smtClean="0">
                          <a:solidFill>
                            <a:schemeClr val="tx1"/>
                          </a:solidFill>
                          <a:effectLst/>
                          <a:latin typeface="+mn-lt"/>
                          <a:ea typeface="+mn-ea"/>
                          <a:cs typeface="+mn-cs"/>
                        </a:rPr>
                        <a:t>identify and use tenses </a:t>
                      </a:r>
                      <a:r>
                        <a:rPr lang="en-GB" sz="1200" kern="1200" dirty="0" smtClean="0">
                          <a:solidFill>
                            <a:schemeClr val="tx1"/>
                          </a:solidFill>
                          <a:effectLst/>
                          <a:latin typeface="+mn-lt"/>
                          <a:ea typeface="+mn-ea"/>
                          <a:cs typeface="+mn-cs"/>
                        </a:rPr>
                        <a:t>or other structures which convey the present, past, and future as appropriate to the language being studied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and manipulate a </a:t>
                      </a:r>
                      <a:r>
                        <a:rPr lang="en-GB" sz="1200" b="1" kern="1200" dirty="0" smtClean="0">
                          <a:solidFill>
                            <a:schemeClr val="tx1"/>
                          </a:solidFill>
                          <a:effectLst/>
                          <a:latin typeface="+mn-lt"/>
                          <a:ea typeface="+mn-ea"/>
                          <a:cs typeface="+mn-cs"/>
                        </a:rPr>
                        <a:t>variety of key grammatical structures </a:t>
                      </a:r>
                      <a:r>
                        <a:rPr lang="en-GB" sz="1200" kern="1200" dirty="0" smtClean="0">
                          <a:solidFill>
                            <a:schemeClr val="tx1"/>
                          </a:solidFill>
                          <a:effectLst/>
                          <a:latin typeface="+mn-lt"/>
                          <a:ea typeface="+mn-ea"/>
                          <a:cs typeface="+mn-cs"/>
                        </a:rPr>
                        <a:t>and patterns, </a:t>
                      </a:r>
                      <a:r>
                        <a:rPr lang="en-GB" sz="1200" b="1" kern="1200" dirty="0" smtClean="0">
                          <a:solidFill>
                            <a:schemeClr val="tx1"/>
                          </a:solidFill>
                          <a:effectLst/>
                          <a:latin typeface="+mn-lt"/>
                          <a:ea typeface="+mn-ea"/>
                          <a:cs typeface="+mn-cs"/>
                        </a:rPr>
                        <a:t>including voices and moods</a:t>
                      </a:r>
                      <a:r>
                        <a:rPr lang="en-GB" sz="1200" kern="1200" dirty="0" smtClean="0">
                          <a:solidFill>
                            <a:schemeClr val="tx1"/>
                          </a:solidFill>
                          <a:effectLst/>
                          <a:latin typeface="+mn-lt"/>
                          <a:ea typeface="+mn-ea"/>
                          <a:cs typeface="+mn-cs"/>
                        </a:rPr>
                        <a:t>, as appropriate </a:t>
                      </a:r>
                    </a:p>
                    <a:p>
                      <a:pPr marL="171450" lvl="0" indent="-171450">
                        <a:buFont typeface="Wingdings" pitchFamily="2" charset="2"/>
                        <a:buChar char="§"/>
                      </a:pPr>
                      <a:r>
                        <a:rPr lang="en-GB" sz="1200" kern="1200" dirty="0" smtClean="0">
                          <a:solidFill>
                            <a:schemeClr val="tx1"/>
                          </a:solidFill>
                          <a:effectLst/>
                          <a:latin typeface="+mn-lt"/>
                          <a:ea typeface="+mn-ea"/>
                          <a:cs typeface="+mn-cs"/>
                        </a:rPr>
                        <a:t>develop and </a:t>
                      </a:r>
                      <a:r>
                        <a:rPr lang="en-GB" sz="1200" b="1" kern="1200" dirty="0" smtClean="0">
                          <a:solidFill>
                            <a:schemeClr val="tx1"/>
                          </a:solidFill>
                          <a:effectLst/>
                          <a:latin typeface="+mn-lt"/>
                          <a:ea typeface="+mn-ea"/>
                          <a:cs typeface="+mn-cs"/>
                        </a:rPr>
                        <a:t>use a wide-ranging and deepening vocabulary </a:t>
                      </a:r>
                      <a:r>
                        <a:rPr lang="en-GB" sz="1200" kern="1200" dirty="0" smtClean="0">
                          <a:solidFill>
                            <a:schemeClr val="tx1"/>
                          </a:solidFill>
                          <a:effectLst/>
                          <a:latin typeface="+mn-lt"/>
                          <a:ea typeface="+mn-ea"/>
                          <a:cs typeface="+mn-cs"/>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accurate grammar, spelling and punctuation.</a:t>
                      </a:r>
                    </a:p>
                  </a:txBody>
                  <a:tcPr>
                    <a:solidFill>
                      <a:schemeClr val="bg1"/>
                    </a:solidFill>
                  </a:tcPr>
                </a:tc>
              </a:tr>
            </a:tbl>
          </a:graphicData>
        </a:graphic>
      </p:graphicFrame>
      <p:sp>
        <p:nvSpPr>
          <p:cNvPr id="3" name="TextBox 2"/>
          <p:cNvSpPr txBox="1"/>
          <p:nvPr/>
        </p:nvSpPr>
        <p:spPr>
          <a:xfrm>
            <a:off x="3559387" y="188641"/>
            <a:ext cx="860721" cy="341919"/>
          </a:xfrm>
          <a:prstGeom prst="rect">
            <a:avLst/>
          </a:prstGeom>
          <a:noFill/>
        </p:spPr>
        <p:txBody>
          <a:bodyPr wrap="square" lIns="64291" tIns="32146" rIns="64291" bIns="32146" rtlCol="0">
            <a:spAutoFit/>
          </a:bodyPr>
          <a:lstStyle/>
          <a:p>
            <a:pPr fontAlgn="base">
              <a:spcBef>
                <a:spcPct val="0"/>
              </a:spcBef>
              <a:spcAft>
                <a:spcPct val="0"/>
              </a:spcAft>
            </a:pPr>
            <a:r>
              <a:rPr lang="en-GB" b="1" dirty="0">
                <a:solidFill>
                  <a:prstClr val="black"/>
                </a:solidFill>
                <a:latin typeface="Arial" pitchFamily="34" charset="0"/>
                <a:cs typeface="Arial" charset="0"/>
              </a:rPr>
              <a:t>KS2</a:t>
            </a:r>
            <a:endParaRPr lang="fr-FR" b="1" dirty="0">
              <a:solidFill>
                <a:prstClr val="black"/>
              </a:solidFill>
              <a:latin typeface="Arial" pitchFamily="34" charset="0"/>
              <a:cs typeface="Arial" charset="0"/>
            </a:endParaRPr>
          </a:p>
        </p:txBody>
      </p:sp>
      <p:sp>
        <p:nvSpPr>
          <p:cNvPr id="6" name="TextBox 5"/>
          <p:cNvSpPr txBox="1"/>
          <p:nvPr/>
        </p:nvSpPr>
        <p:spPr>
          <a:xfrm>
            <a:off x="8268035" y="188641"/>
            <a:ext cx="860721" cy="341919"/>
          </a:xfrm>
          <a:prstGeom prst="rect">
            <a:avLst/>
          </a:prstGeom>
          <a:noFill/>
        </p:spPr>
        <p:txBody>
          <a:bodyPr wrap="square" lIns="64291" tIns="32146" rIns="64291" bIns="32146" rtlCol="0">
            <a:spAutoFit/>
          </a:bodyPr>
          <a:lstStyle/>
          <a:p>
            <a:pPr fontAlgn="base">
              <a:spcBef>
                <a:spcPct val="0"/>
              </a:spcBef>
              <a:spcAft>
                <a:spcPct val="0"/>
              </a:spcAft>
            </a:pPr>
            <a:r>
              <a:rPr lang="en-GB" b="1" dirty="0">
                <a:solidFill>
                  <a:prstClr val="black"/>
                </a:solidFill>
                <a:latin typeface="Arial" pitchFamily="34" charset="0"/>
                <a:cs typeface="Arial" charset="0"/>
              </a:rPr>
              <a:t>KS3</a:t>
            </a:r>
            <a:endParaRPr lang="fr-FR" b="1" dirty="0">
              <a:solidFill>
                <a:prstClr val="black"/>
              </a:solidFill>
              <a:latin typeface="Arial" pitchFamily="34" charset="0"/>
              <a:cs typeface="Arial" charset="0"/>
            </a:endParaRPr>
          </a:p>
        </p:txBody>
      </p:sp>
    </p:spTree>
    <p:extLst>
      <p:ext uri="{BB962C8B-B14F-4D97-AF65-F5344CB8AC3E}">
        <p14:creationId xmlns:p14="http://schemas.microsoft.com/office/powerpoint/2010/main" val="265173959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72122" y="64545"/>
            <a:ext cx="4389120" cy="3324113"/>
          </a:xfrm>
          <a:prstGeom prst="roundRect">
            <a:avLst/>
          </a:prstGeom>
          <a:solidFill>
            <a:schemeClr val="bg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rgbClr val="002060"/>
                </a:solidFill>
                <a:latin typeface="Arial" panose="020B0604020202020204" pitchFamily="34" charset="0"/>
                <a:cs typeface="Arial" panose="020B0604020202020204" pitchFamily="34" charset="0"/>
              </a:rPr>
              <a:t>Listening</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1) Listen and show understanding by </a:t>
            </a:r>
            <a:r>
              <a:rPr lang="en-GB" b="1" dirty="0">
                <a:solidFill>
                  <a:srgbClr val="002060"/>
                </a:solidFill>
                <a:latin typeface="Arial" panose="020B0604020202020204" pitchFamily="34" charset="0"/>
                <a:cs typeface="Arial" panose="020B0604020202020204" pitchFamily="34" charset="0"/>
              </a:rPr>
              <a:t>joining in </a:t>
            </a:r>
            <a:r>
              <a:rPr lang="en-GB" dirty="0">
                <a:solidFill>
                  <a:srgbClr val="002060"/>
                </a:solidFill>
                <a:latin typeface="Arial" panose="020B0604020202020204" pitchFamily="34" charset="0"/>
                <a:cs typeface="Arial" panose="020B0604020202020204" pitchFamily="34" charset="0"/>
              </a:rPr>
              <a:t>and </a:t>
            </a:r>
            <a:r>
              <a:rPr lang="en-GB" b="1" dirty="0">
                <a:solidFill>
                  <a:srgbClr val="002060"/>
                </a:solidFill>
                <a:latin typeface="Arial" panose="020B0604020202020204" pitchFamily="34" charset="0"/>
                <a:cs typeface="Arial" panose="020B0604020202020204" pitchFamily="34" charset="0"/>
              </a:rPr>
              <a:t>responding</a:t>
            </a:r>
            <a:r>
              <a:rPr lang="en-GB" dirty="0">
                <a:solidFill>
                  <a:srgbClr val="002060"/>
                </a:solidFill>
                <a:latin typeface="Arial" panose="020B0604020202020204" pitchFamily="34" charset="0"/>
                <a:cs typeface="Arial" panose="020B0604020202020204" pitchFamily="34" charset="0"/>
              </a:rPr>
              <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2) Link the </a:t>
            </a:r>
            <a:r>
              <a:rPr lang="en-GB" b="1" dirty="0">
                <a:solidFill>
                  <a:srgbClr val="002060"/>
                </a:solidFill>
                <a:latin typeface="Arial" panose="020B0604020202020204" pitchFamily="34" charset="0"/>
                <a:cs typeface="Arial" panose="020B0604020202020204" pitchFamily="34" charset="0"/>
              </a:rPr>
              <a:t>sound, spelling </a:t>
            </a:r>
            <a:r>
              <a:rPr lang="en-GB" dirty="0">
                <a:solidFill>
                  <a:srgbClr val="002060"/>
                </a:solidFill>
                <a:latin typeface="Arial" panose="020B0604020202020204" pitchFamily="34" charset="0"/>
                <a:cs typeface="Arial" panose="020B0604020202020204" pitchFamily="34" charset="0"/>
              </a:rPr>
              <a:t>and </a:t>
            </a:r>
            <a:r>
              <a:rPr lang="en-GB" b="1" dirty="0">
                <a:solidFill>
                  <a:srgbClr val="002060"/>
                </a:solidFill>
                <a:latin typeface="Arial" panose="020B0604020202020204" pitchFamily="34" charset="0"/>
                <a:cs typeface="Arial" panose="020B0604020202020204" pitchFamily="34" charset="0"/>
              </a:rPr>
              <a:t>meaning</a:t>
            </a:r>
            <a:r>
              <a:rPr lang="en-GB" dirty="0">
                <a:solidFill>
                  <a:srgbClr val="002060"/>
                </a:solidFill>
                <a:latin typeface="Arial" panose="020B0604020202020204" pitchFamily="34" charset="0"/>
                <a:cs typeface="Arial" panose="020B0604020202020204" pitchFamily="34" charset="0"/>
              </a:rPr>
              <a:t> of words</a:t>
            </a:r>
            <a:br>
              <a:rPr lang="en-GB" dirty="0">
                <a:solidFill>
                  <a:srgbClr val="002060"/>
                </a:solidFill>
                <a:latin typeface="Arial" panose="020B0604020202020204" pitchFamily="34" charset="0"/>
                <a:cs typeface="Arial" panose="020B0604020202020204" pitchFamily="34" charset="0"/>
              </a:rPr>
            </a:br>
            <a:endParaRPr lang="en-GB" dirty="0">
              <a:solidFill>
                <a:srgbClr val="002060"/>
              </a:solidFill>
              <a:latin typeface="Arial" panose="020B0604020202020204" pitchFamily="34" charset="0"/>
              <a:cs typeface="Arial" panose="020B0604020202020204" pitchFamily="34" charset="0"/>
            </a:endParaRPr>
          </a:p>
        </p:txBody>
      </p:sp>
      <p:sp>
        <p:nvSpPr>
          <p:cNvPr id="3" name="Rounded Rectangle 2"/>
          <p:cNvSpPr/>
          <p:nvPr/>
        </p:nvSpPr>
        <p:spPr>
          <a:xfrm>
            <a:off x="4649097" y="64545"/>
            <a:ext cx="4389120" cy="3324113"/>
          </a:xfrm>
          <a:prstGeom prst="roundRect">
            <a:avLst/>
          </a:prstGeom>
          <a:solidFill>
            <a:schemeClr val="bg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rgbClr val="002060"/>
                </a:solidFill>
                <a:latin typeface="Arial" panose="020B0604020202020204" pitchFamily="34" charset="0"/>
                <a:cs typeface="Arial" panose="020B0604020202020204" pitchFamily="34" charset="0"/>
              </a:rPr>
              <a:t>Speaking</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1) </a:t>
            </a:r>
            <a:r>
              <a:rPr lang="en-GB" b="1" dirty="0">
                <a:solidFill>
                  <a:srgbClr val="002060"/>
                </a:solidFill>
                <a:latin typeface="Arial" panose="020B0604020202020204" pitchFamily="34" charset="0"/>
                <a:cs typeface="Arial" panose="020B0604020202020204" pitchFamily="34" charset="0"/>
              </a:rPr>
              <a:t>Ask</a:t>
            </a:r>
            <a:r>
              <a:rPr lang="en-GB" dirty="0">
                <a:solidFill>
                  <a:srgbClr val="002060"/>
                </a:solidFill>
                <a:latin typeface="Arial" panose="020B0604020202020204" pitchFamily="34" charset="0"/>
                <a:cs typeface="Arial" panose="020B0604020202020204" pitchFamily="34" charset="0"/>
              </a:rPr>
              <a:t> and </a:t>
            </a:r>
            <a:r>
              <a:rPr lang="en-GB" b="1" dirty="0">
                <a:solidFill>
                  <a:srgbClr val="002060"/>
                </a:solidFill>
                <a:latin typeface="Arial" panose="020B0604020202020204" pitchFamily="34" charset="0"/>
                <a:cs typeface="Arial" panose="020B0604020202020204" pitchFamily="34" charset="0"/>
              </a:rPr>
              <a:t>answer</a:t>
            </a:r>
            <a:r>
              <a:rPr lang="en-GB" dirty="0">
                <a:solidFill>
                  <a:srgbClr val="002060"/>
                </a:solidFill>
                <a:latin typeface="Arial" panose="020B0604020202020204" pitchFamily="34" charset="0"/>
                <a:cs typeface="Arial" panose="020B0604020202020204" pitchFamily="34" charset="0"/>
              </a:rPr>
              <a:t> questions</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2) Express </a:t>
            </a:r>
            <a:r>
              <a:rPr lang="en-GB" b="1" dirty="0">
                <a:solidFill>
                  <a:srgbClr val="002060"/>
                </a:solidFill>
                <a:latin typeface="Arial" panose="020B0604020202020204" pitchFamily="34" charset="0"/>
                <a:cs typeface="Arial" panose="020B0604020202020204" pitchFamily="34" charset="0"/>
              </a:rPr>
              <a:t>opinions</a:t>
            </a:r>
            <a:r>
              <a:rPr lang="en-GB" dirty="0">
                <a:solidFill>
                  <a:srgbClr val="002060"/>
                </a:solidFill>
                <a:latin typeface="Arial" panose="020B0604020202020204" pitchFamily="34" charset="0"/>
                <a:cs typeface="Arial" panose="020B0604020202020204" pitchFamily="34" charset="0"/>
              </a:rPr>
              <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3) </a:t>
            </a:r>
            <a:r>
              <a:rPr lang="en-GB" b="1" dirty="0">
                <a:solidFill>
                  <a:srgbClr val="002060"/>
                </a:solidFill>
                <a:latin typeface="Arial" panose="020B0604020202020204" pitchFamily="34" charset="0"/>
                <a:cs typeface="Arial" panose="020B0604020202020204" pitchFamily="34" charset="0"/>
              </a:rPr>
              <a:t>Ask for clarification </a:t>
            </a:r>
            <a:r>
              <a:rPr lang="en-GB" dirty="0">
                <a:solidFill>
                  <a:srgbClr val="002060"/>
                </a:solidFill>
                <a:latin typeface="Arial" panose="020B0604020202020204" pitchFamily="34" charset="0"/>
                <a:cs typeface="Arial" panose="020B0604020202020204" pitchFamily="34" charset="0"/>
              </a:rPr>
              <a:t>and help</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4) Speak in </a:t>
            </a:r>
            <a:r>
              <a:rPr lang="en-GB" b="1" dirty="0">
                <a:solidFill>
                  <a:srgbClr val="002060"/>
                </a:solidFill>
                <a:latin typeface="Arial" panose="020B0604020202020204" pitchFamily="34" charset="0"/>
                <a:cs typeface="Arial" panose="020B0604020202020204" pitchFamily="34" charset="0"/>
              </a:rPr>
              <a:t>sentences</a:t>
            </a:r>
            <a:r>
              <a:rPr lang="en-GB" dirty="0">
                <a:solidFill>
                  <a:srgbClr val="002060"/>
                </a:solidFill>
                <a:latin typeface="Arial" panose="020B0604020202020204" pitchFamily="34" charset="0"/>
                <a:cs typeface="Arial" panose="020B0604020202020204" pitchFamily="34" charset="0"/>
              </a:rPr>
              <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5) </a:t>
            </a:r>
            <a:r>
              <a:rPr lang="en-GB" b="1" dirty="0">
                <a:solidFill>
                  <a:srgbClr val="002060"/>
                </a:solidFill>
                <a:latin typeface="Arial" panose="020B0604020202020204" pitchFamily="34" charset="0"/>
                <a:cs typeface="Arial" panose="020B0604020202020204" pitchFamily="34" charset="0"/>
              </a:rPr>
              <a:t>Describe</a:t>
            </a:r>
            <a:r>
              <a:rPr lang="en-GB" dirty="0">
                <a:solidFill>
                  <a:srgbClr val="002060"/>
                </a:solidFill>
                <a:latin typeface="Arial" panose="020B0604020202020204" pitchFamily="34" charset="0"/>
                <a:cs typeface="Arial" panose="020B0604020202020204" pitchFamily="34" charset="0"/>
              </a:rPr>
              <a:t> people, places, things</a:t>
            </a:r>
            <a:br>
              <a:rPr lang="en-GB" dirty="0">
                <a:solidFill>
                  <a:srgbClr val="002060"/>
                </a:solidFill>
                <a:latin typeface="Arial" panose="020B0604020202020204" pitchFamily="34" charset="0"/>
                <a:cs typeface="Arial" panose="020B0604020202020204" pitchFamily="34" charset="0"/>
              </a:rPr>
            </a:br>
            <a:endParaRPr lang="en-GB" dirty="0">
              <a:solidFill>
                <a:srgbClr val="002060"/>
              </a:solidFill>
              <a:latin typeface="Arial" panose="020B0604020202020204" pitchFamily="34" charset="0"/>
              <a:cs typeface="Arial" panose="020B0604020202020204" pitchFamily="34" charset="0"/>
            </a:endParaRPr>
          </a:p>
          <a:p>
            <a:endParaRPr lang="en-GB" dirty="0">
              <a:solidFill>
                <a:prstClr val="white"/>
              </a:solidFill>
            </a:endParaRPr>
          </a:p>
        </p:txBody>
      </p:sp>
      <p:sp>
        <p:nvSpPr>
          <p:cNvPr id="4" name="Rounded Rectangle 3"/>
          <p:cNvSpPr/>
          <p:nvPr/>
        </p:nvSpPr>
        <p:spPr>
          <a:xfrm>
            <a:off x="172122" y="3453206"/>
            <a:ext cx="4389120" cy="3324113"/>
          </a:xfrm>
          <a:prstGeom prst="roundRect">
            <a:avLst/>
          </a:prstGeom>
          <a:solidFill>
            <a:schemeClr val="bg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Reading</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1) Read and show understanding of </a:t>
            </a:r>
            <a:r>
              <a:rPr lang="en-GB" b="1" dirty="0">
                <a:solidFill>
                  <a:srgbClr val="002060"/>
                </a:solidFill>
                <a:latin typeface="Arial" panose="020B0604020202020204" pitchFamily="34" charset="0"/>
                <a:cs typeface="Arial" panose="020B0604020202020204" pitchFamily="34" charset="0"/>
              </a:rPr>
              <a:t>phrases</a:t>
            </a:r>
            <a:r>
              <a:rPr lang="en-GB" dirty="0">
                <a:solidFill>
                  <a:srgbClr val="002060"/>
                </a:solidFill>
                <a:latin typeface="Arial" panose="020B0604020202020204" pitchFamily="34" charset="0"/>
                <a:cs typeface="Arial" panose="020B0604020202020204" pitchFamily="34" charset="0"/>
              </a:rPr>
              <a:t> and </a:t>
            </a:r>
            <a:r>
              <a:rPr lang="en-GB" b="1" dirty="0">
                <a:solidFill>
                  <a:srgbClr val="002060"/>
                </a:solidFill>
                <a:latin typeface="Arial" panose="020B0604020202020204" pitchFamily="34" charset="0"/>
                <a:cs typeface="Arial" panose="020B0604020202020204" pitchFamily="34" charset="0"/>
              </a:rPr>
              <a:t>simple texts</a:t>
            </a:r>
            <a:br>
              <a:rPr lang="en-GB" b="1"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2) </a:t>
            </a:r>
            <a:r>
              <a:rPr lang="en-GB" b="1" dirty="0">
                <a:solidFill>
                  <a:srgbClr val="002060"/>
                </a:solidFill>
                <a:latin typeface="Arial" panose="020B0604020202020204" pitchFamily="34" charset="0"/>
                <a:cs typeface="Arial" panose="020B0604020202020204" pitchFamily="34" charset="0"/>
              </a:rPr>
              <a:t>Read aloud </a:t>
            </a:r>
            <a:r>
              <a:rPr lang="en-GB" dirty="0">
                <a:solidFill>
                  <a:srgbClr val="002060"/>
                </a:solidFill>
                <a:latin typeface="Arial" panose="020B0604020202020204" pitchFamily="34" charset="0"/>
                <a:cs typeface="Arial" panose="020B0604020202020204" pitchFamily="34" charset="0"/>
              </a:rPr>
              <a:t>with accurate pronunciation </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3) Use a </a:t>
            </a:r>
            <a:r>
              <a:rPr lang="en-GB" b="1" dirty="0">
                <a:solidFill>
                  <a:srgbClr val="002060"/>
                </a:solidFill>
                <a:latin typeface="Arial" panose="020B0604020202020204" pitchFamily="34" charset="0"/>
                <a:cs typeface="Arial" panose="020B0604020202020204" pitchFamily="34" charset="0"/>
              </a:rPr>
              <a:t>dictionary </a:t>
            </a:r>
            <a:endParaRPr lang="en-GB" b="1" dirty="0">
              <a:solidFill>
                <a:prstClr val="white"/>
              </a:solidFill>
            </a:endParaRPr>
          </a:p>
        </p:txBody>
      </p:sp>
      <p:sp>
        <p:nvSpPr>
          <p:cNvPr id="5" name="Rounded Rectangle 4"/>
          <p:cNvSpPr/>
          <p:nvPr/>
        </p:nvSpPr>
        <p:spPr>
          <a:xfrm>
            <a:off x="4649097" y="3453206"/>
            <a:ext cx="4389120" cy="3324113"/>
          </a:xfrm>
          <a:prstGeom prst="roundRect">
            <a:avLst/>
          </a:prstGeom>
          <a:solidFill>
            <a:schemeClr val="bg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endParaRPr lang="en-GB" dirty="0">
              <a:solidFill>
                <a:srgbClr val="002060"/>
              </a:solidFill>
              <a:latin typeface="Arial" panose="020B0604020202020204" pitchFamily="34" charset="0"/>
              <a:cs typeface="Arial" panose="020B0604020202020204" pitchFamily="34" charset="0"/>
            </a:endParaRPr>
          </a:p>
          <a:p>
            <a:r>
              <a:rPr lang="en-GB" dirty="0">
                <a:solidFill>
                  <a:srgbClr val="002060"/>
                </a:solidFill>
                <a:latin typeface="Arial" panose="020B0604020202020204" pitchFamily="34" charset="0"/>
                <a:cs typeface="Arial" panose="020B0604020202020204" pitchFamily="34" charset="0"/>
              </a:rPr>
              <a:t>Writing</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1)  Write </a:t>
            </a:r>
            <a:r>
              <a:rPr lang="en-GB" b="1" dirty="0">
                <a:solidFill>
                  <a:srgbClr val="002060"/>
                </a:solidFill>
                <a:latin typeface="Arial" panose="020B0604020202020204" pitchFamily="34" charset="0"/>
                <a:cs typeface="Arial" panose="020B0604020202020204" pitchFamily="34" charset="0"/>
              </a:rPr>
              <a:t>phrases from memory</a:t>
            </a:r>
            <a:br>
              <a:rPr lang="en-GB" b="1"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2)  </a:t>
            </a:r>
            <a:r>
              <a:rPr lang="en-GB" b="1" dirty="0">
                <a:solidFill>
                  <a:srgbClr val="002060"/>
                </a:solidFill>
                <a:latin typeface="Arial" panose="020B0604020202020204" pitchFamily="34" charset="0"/>
                <a:cs typeface="Arial" panose="020B0604020202020204" pitchFamily="34" charset="0"/>
              </a:rPr>
              <a:t>Adapt</a:t>
            </a:r>
            <a:r>
              <a:rPr lang="en-GB" dirty="0">
                <a:solidFill>
                  <a:srgbClr val="002060"/>
                </a:solidFill>
                <a:latin typeface="Arial" panose="020B0604020202020204" pitchFamily="34" charset="0"/>
                <a:cs typeface="Arial" panose="020B0604020202020204" pitchFamily="34" charset="0"/>
              </a:rPr>
              <a:t> phrases to create </a:t>
            </a:r>
            <a:r>
              <a:rPr lang="en-GB" b="1" dirty="0">
                <a:solidFill>
                  <a:srgbClr val="002060"/>
                </a:solidFill>
                <a:latin typeface="Arial" panose="020B0604020202020204" pitchFamily="34" charset="0"/>
                <a:cs typeface="Arial" panose="020B0604020202020204" pitchFamily="34" charset="0"/>
              </a:rPr>
              <a:t>new sentences.</a:t>
            </a:r>
            <a:r>
              <a:rPr lang="en-GB" dirty="0">
                <a:solidFill>
                  <a:srgbClr val="002060"/>
                </a:solidFill>
                <a:latin typeface="Arial" panose="020B0604020202020204" pitchFamily="34" charset="0"/>
                <a:cs typeface="Arial" panose="020B0604020202020204" pitchFamily="34" charset="0"/>
              </a:rPr>
              <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3) </a:t>
            </a:r>
            <a:r>
              <a:rPr lang="en-GB" b="1" dirty="0">
                <a:solidFill>
                  <a:srgbClr val="002060"/>
                </a:solidFill>
                <a:latin typeface="Arial" panose="020B0604020202020204" pitchFamily="34" charset="0"/>
                <a:cs typeface="Arial" panose="020B0604020202020204" pitchFamily="34" charset="0"/>
              </a:rPr>
              <a:t>Describe</a:t>
            </a:r>
            <a:r>
              <a:rPr lang="en-GB" dirty="0">
                <a:solidFill>
                  <a:srgbClr val="002060"/>
                </a:solidFill>
                <a:latin typeface="Arial" panose="020B0604020202020204" pitchFamily="34" charset="0"/>
                <a:cs typeface="Arial" panose="020B0604020202020204" pitchFamily="34" charset="0"/>
              </a:rPr>
              <a:t> people, places, things</a:t>
            </a:r>
          </a:p>
        </p:txBody>
      </p:sp>
      <p:sp>
        <p:nvSpPr>
          <p:cNvPr id="6" name="Rounded Rectangle 5"/>
          <p:cNvSpPr/>
          <p:nvPr/>
        </p:nvSpPr>
        <p:spPr>
          <a:xfrm>
            <a:off x="2647278" y="2077124"/>
            <a:ext cx="4003637" cy="2752163"/>
          </a:xfrm>
          <a:prstGeom prst="roundRect">
            <a:avLst/>
          </a:prstGeom>
          <a:solidFill>
            <a:schemeClr val="bg1"/>
          </a:solidFill>
          <a:ln w="57150">
            <a:solidFill>
              <a:srgbClr val="0070C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rgbClr val="002060"/>
                </a:solidFill>
                <a:latin typeface="Arial" panose="020B0604020202020204" pitchFamily="34" charset="0"/>
                <a:cs typeface="Arial" panose="020B0604020202020204" pitchFamily="34" charset="0"/>
              </a:rPr>
              <a:t>Grammar</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1) </a:t>
            </a:r>
            <a:r>
              <a:rPr lang="en-GB" b="1" dirty="0">
                <a:solidFill>
                  <a:srgbClr val="002060"/>
                </a:solidFill>
                <a:latin typeface="Arial" panose="020B0604020202020204" pitchFamily="34" charset="0"/>
                <a:cs typeface="Arial" panose="020B0604020202020204" pitchFamily="34" charset="0"/>
              </a:rPr>
              <a:t>Gender</a:t>
            </a:r>
            <a:r>
              <a:rPr lang="en-GB" dirty="0">
                <a:solidFill>
                  <a:srgbClr val="002060"/>
                </a:solidFill>
                <a:latin typeface="Arial" panose="020B0604020202020204" pitchFamily="34" charset="0"/>
                <a:cs typeface="Arial" panose="020B0604020202020204" pitchFamily="34" charset="0"/>
              </a:rPr>
              <a:t> of nouns</a:t>
            </a:r>
          </a:p>
          <a:p>
            <a:r>
              <a:rPr lang="en-GB" dirty="0">
                <a:solidFill>
                  <a:srgbClr val="002060"/>
                </a:solidFill>
                <a:latin typeface="Arial" panose="020B0604020202020204" pitchFamily="34" charset="0"/>
                <a:cs typeface="Arial" panose="020B0604020202020204" pitchFamily="34" charset="0"/>
              </a:rPr>
              <a:t>2) Singular and </a:t>
            </a:r>
            <a:r>
              <a:rPr lang="en-GB" b="1" dirty="0">
                <a:solidFill>
                  <a:srgbClr val="002060"/>
                </a:solidFill>
                <a:latin typeface="Arial" panose="020B0604020202020204" pitchFamily="34" charset="0"/>
                <a:cs typeface="Arial" panose="020B0604020202020204" pitchFamily="34" charset="0"/>
              </a:rPr>
              <a:t>plural forms</a:t>
            </a:r>
            <a:r>
              <a:rPr lang="en-GB" dirty="0">
                <a:solidFill>
                  <a:srgbClr val="002060"/>
                </a:solidFill>
                <a:latin typeface="Arial" panose="020B0604020202020204" pitchFamily="34" charset="0"/>
                <a:cs typeface="Arial" panose="020B0604020202020204" pitchFamily="34" charset="0"/>
              </a:rPr>
              <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3) </a:t>
            </a:r>
            <a:r>
              <a:rPr lang="en-GB" b="1" dirty="0">
                <a:solidFill>
                  <a:srgbClr val="002060"/>
                </a:solidFill>
                <a:latin typeface="Arial" panose="020B0604020202020204" pitchFamily="34" charset="0"/>
                <a:cs typeface="Arial" panose="020B0604020202020204" pitchFamily="34" charset="0"/>
              </a:rPr>
              <a:t>Adjectives</a:t>
            </a:r>
            <a:r>
              <a:rPr lang="en-GB" dirty="0">
                <a:solidFill>
                  <a:srgbClr val="002060"/>
                </a:solidFill>
                <a:latin typeface="Arial" panose="020B0604020202020204" pitchFamily="34" charset="0"/>
                <a:cs typeface="Arial" panose="020B0604020202020204" pitchFamily="34" charset="0"/>
              </a:rPr>
              <a:t> (place and agreement)</a:t>
            </a:r>
            <a:br>
              <a:rPr lang="en-GB" dirty="0">
                <a:solidFill>
                  <a:srgbClr val="002060"/>
                </a:solidFill>
                <a:latin typeface="Arial" panose="020B0604020202020204" pitchFamily="34" charset="0"/>
                <a:cs typeface="Arial" panose="020B0604020202020204" pitchFamily="34" charset="0"/>
              </a:rPr>
            </a:br>
            <a:r>
              <a:rPr lang="en-GB" dirty="0">
                <a:solidFill>
                  <a:srgbClr val="002060"/>
                </a:solidFill>
                <a:latin typeface="Arial" panose="020B0604020202020204" pitchFamily="34" charset="0"/>
                <a:cs typeface="Arial" panose="020B0604020202020204" pitchFamily="34" charset="0"/>
              </a:rPr>
              <a:t>4) Conjugation of </a:t>
            </a:r>
            <a:r>
              <a:rPr lang="en-GB" b="1" dirty="0">
                <a:solidFill>
                  <a:srgbClr val="002060"/>
                </a:solidFill>
                <a:latin typeface="Arial" panose="020B0604020202020204" pitchFamily="34" charset="0"/>
                <a:cs typeface="Arial" panose="020B0604020202020204" pitchFamily="34" charset="0"/>
              </a:rPr>
              <a:t>key verbs</a:t>
            </a:r>
            <a:br>
              <a:rPr lang="en-GB" b="1" dirty="0">
                <a:solidFill>
                  <a:srgbClr val="002060"/>
                </a:solidFill>
                <a:latin typeface="Arial" panose="020B0604020202020204" pitchFamily="34" charset="0"/>
                <a:cs typeface="Arial" panose="020B0604020202020204" pitchFamily="34" charset="0"/>
              </a:rPr>
            </a:br>
            <a:endParaRPr lang="en-GB" b="1" dirty="0">
              <a:solidFill>
                <a:prstClr val="white"/>
              </a:solidFill>
            </a:endParaRPr>
          </a:p>
        </p:txBody>
      </p:sp>
    </p:spTree>
    <p:extLst>
      <p:ext uri="{BB962C8B-B14F-4D97-AF65-F5344CB8AC3E}">
        <p14:creationId xmlns:p14="http://schemas.microsoft.com/office/powerpoint/2010/main" val="930331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Title 9"/>
          <p:cNvSpPr>
            <a:spLocks noGrp="1"/>
          </p:cNvSpPr>
          <p:nvPr>
            <p:ph type="title"/>
          </p:nvPr>
        </p:nvSpPr>
        <p:spPr>
          <a:xfrm>
            <a:off x="628650" y="1209676"/>
            <a:ext cx="7886700" cy="660401"/>
          </a:xfrm>
        </p:spPr>
        <p:txBody>
          <a:bodyPr>
            <a:normAutofit fontScale="90000"/>
          </a:bodyPr>
          <a:lstStyle/>
          <a:p>
            <a:r>
              <a:rPr lang="en-GB" dirty="0" smtClean="0">
                <a:latin typeface="MV Boli" panose="02000500030200090000" pitchFamily="2" charset="0"/>
                <a:cs typeface="MV Boli" panose="02000500030200090000" pitchFamily="2" charset="0"/>
              </a:rPr>
              <a:t>Curriculum 2014: no change</a:t>
            </a:r>
            <a:endParaRPr lang="en-GB" dirty="0">
              <a:latin typeface="MV Boli" panose="02000500030200090000" pitchFamily="2" charset="0"/>
              <a:cs typeface="MV Boli" panose="02000500030200090000" pitchFamily="2" charset="0"/>
            </a:endParaRPr>
          </a:p>
        </p:txBody>
      </p:sp>
      <p:sp>
        <p:nvSpPr>
          <p:cNvPr id="11" name="Content Placeholder 10"/>
          <p:cNvSpPr>
            <a:spLocks noGrp="1"/>
          </p:cNvSpPr>
          <p:nvPr>
            <p:ph idx="1"/>
          </p:nvPr>
        </p:nvSpPr>
        <p:spPr>
          <a:xfrm>
            <a:off x="628650" y="2078039"/>
            <a:ext cx="7886700" cy="4351338"/>
          </a:xfrm>
        </p:spPr>
        <p:txBody>
          <a:bodyPr>
            <a:normAutofit fontScale="92500" lnSpcReduction="10000"/>
          </a:bodyPr>
          <a:lstStyle/>
          <a:p>
            <a:r>
              <a:rPr lang="en-GB" dirty="0"/>
              <a:t>Phonics</a:t>
            </a:r>
          </a:p>
          <a:p>
            <a:r>
              <a:rPr lang="en-GB" dirty="0"/>
              <a:t>TL talk (teacher and students)</a:t>
            </a:r>
          </a:p>
          <a:p>
            <a:r>
              <a:rPr lang="en-GB" dirty="0"/>
              <a:t>Questions</a:t>
            </a:r>
          </a:p>
          <a:p>
            <a:r>
              <a:rPr lang="en-GB" dirty="0"/>
              <a:t>Spontaneous TL talk</a:t>
            </a:r>
          </a:p>
          <a:p>
            <a:r>
              <a:rPr lang="en-GB" dirty="0"/>
              <a:t>Memory (use of VAK strategies)</a:t>
            </a:r>
          </a:p>
          <a:p>
            <a:r>
              <a:rPr lang="en-GB" dirty="0"/>
              <a:t>Vocabulary acquisition</a:t>
            </a:r>
          </a:p>
          <a:p>
            <a:r>
              <a:rPr lang="en-GB" dirty="0"/>
              <a:t>Listening, speaking, reading and writing</a:t>
            </a:r>
          </a:p>
          <a:p>
            <a:r>
              <a:rPr lang="en-GB" dirty="0"/>
              <a:t>Key structures and sentence-building (grammar)</a:t>
            </a:r>
          </a:p>
          <a:p>
            <a:r>
              <a:rPr lang="en-GB" dirty="0" err="1"/>
              <a:t>AfL</a:t>
            </a:r>
            <a:r>
              <a:rPr lang="en-GB" dirty="0"/>
              <a:t> – detailed feedback to increase quality of language in writing</a:t>
            </a:r>
          </a:p>
          <a:p>
            <a:endParaRPr lang="en-GB" dirty="0"/>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1266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rot="20876276">
            <a:off x="507813" y="1484944"/>
            <a:ext cx="4572000" cy="1569660"/>
          </a:xfrm>
          <a:prstGeom prst="rect">
            <a:avLst/>
          </a:prstGeom>
        </p:spPr>
        <p:txBody>
          <a:bodyPr>
            <a:spAutoFit/>
          </a:bodyPr>
          <a:lstStyle/>
          <a:p>
            <a:pPr marL="171450" indent="-171450">
              <a:buFont typeface="Wingdings" pitchFamily="2" charset="2"/>
              <a:buChar char="§"/>
            </a:pPr>
            <a:r>
              <a:rPr lang="en-GB" sz="2400" dirty="0">
                <a:solidFill>
                  <a:prstClr val="black"/>
                </a:solidFill>
              </a:rPr>
              <a:t> explore the patterns and sounds of language through songs and rhymes and </a:t>
            </a:r>
            <a:r>
              <a:rPr lang="en-GB" sz="2400" b="1" dirty="0">
                <a:solidFill>
                  <a:prstClr val="black"/>
                </a:solidFill>
              </a:rPr>
              <a:t>link the spelling, sound and meaning of words </a:t>
            </a:r>
          </a:p>
        </p:txBody>
      </p:sp>
      <p:sp>
        <p:nvSpPr>
          <p:cNvPr id="9" name="Rectangle 8"/>
          <p:cNvSpPr/>
          <p:nvPr/>
        </p:nvSpPr>
        <p:spPr>
          <a:xfrm rot="20746334">
            <a:off x="4240032" y="4427772"/>
            <a:ext cx="4572000" cy="1384995"/>
          </a:xfrm>
          <a:prstGeom prst="rect">
            <a:avLst/>
          </a:prstGeom>
        </p:spPr>
        <p:txBody>
          <a:bodyPr>
            <a:spAutoFit/>
          </a:bodyPr>
          <a:lstStyle/>
          <a:p>
            <a:pPr marL="171450" indent="-171450">
              <a:buFont typeface="Wingdings" pitchFamily="2" charset="2"/>
              <a:buChar char="§"/>
            </a:pPr>
            <a:r>
              <a:rPr lang="en-GB" sz="2800" b="1" dirty="0">
                <a:solidFill>
                  <a:prstClr val="black"/>
                </a:solidFill>
              </a:rPr>
              <a:t> transcribe</a:t>
            </a:r>
            <a:r>
              <a:rPr lang="en-GB" sz="2800" dirty="0">
                <a:solidFill>
                  <a:prstClr val="black"/>
                </a:solidFill>
              </a:rPr>
              <a:t> words and short sentences that they hear with increasing accuracy </a:t>
            </a:r>
          </a:p>
        </p:txBody>
      </p:sp>
      <p:sp>
        <p:nvSpPr>
          <p:cNvPr id="12" name="Rectangle 11"/>
          <p:cNvSpPr/>
          <p:nvPr/>
        </p:nvSpPr>
        <p:spPr>
          <a:xfrm>
            <a:off x="189852" y="902314"/>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KS2</a:t>
            </a:r>
          </a:p>
        </p:txBody>
      </p:sp>
      <p:sp>
        <p:nvSpPr>
          <p:cNvPr id="13" name="Rectangle 12"/>
          <p:cNvSpPr/>
          <p:nvPr/>
        </p:nvSpPr>
        <p:spPr>
          <a:xfrm>
            <a:off x="7327387" y="5536685"/>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KS3</a:t>
            </a:r>
          </a:p>
        </p:txBody>
      </p:sp>
      <p:pic>
        <p:nvPicPr>
          <p:cNvPr id="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53123" y="1184509"/>
            <a:ext cx="3632454" cy="2724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24" y="4017105"/>
            <a:ext cx="3505944" cy="2206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2487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rot="20876276">
            <a:off x="567514" y="1280276"/>
            <a:ext cx="4572000" cy="2677656"/>
          </a:xfrm>
          <a:prstGeom prst="rect">
            <a:avLst/>
          </a:prstGeom>
        </p:spPr>
        <p:txBody>
          <a:bodyPr>
            <a:spAutoFit/>
          </a:bodyPr>
          <a:lstStyle/>
          <a:p>
            <a:pPr marL="171450" indent="-171450">
              <a:buFont typeface="Wingdings" pitchFamily="2" charset="2"/>
              <a:buChar char="§"/>
            </a:pPr>
            <a:r>
              <a:rPr lang="en-GB" sz="2800" dirty="0">
                <a:solidFill>
                  <a:prstClr val="black"/>
                </a:solidFill>
              </a:rPr>
              <a:t> </a:t>
            </a:r>
            <a:r>
              <a:rPr lang="en-GB" sz="2800" b="1" dirty="0">
                <a:solidFill>
                  <a:prstClr val="black"/>
                </a:solidFill>
              </a:rPr>
              <a:t>develop accurate pronunciation and intonation </a:t>
            </a:r>
            <a:r>
              <a:rPr lang="en-GB" sz="2800" dirty="0">
                <a:solidFill>
                  <a:prstClr val="black"/>
                </a:solidFill>
              </a:rPr>
              <a:t>so that others understand when they are reading aloud or using familiar words and phrases* </a:t>
            </a:r>
          </a:p>
        </p:txBody>
      </p:sp>
      <p:sp>
        <p:nvSpPr>
          <p:cNvPr id="9" name="Rectangle 8"/>
          <p:cNvSpPr/>
          <p:nvPr/>
        </p:nvSpPr>
        <p:spPr>
          <a:xfrm rot="20746334">
            <a:off x="4240032" y="3668357"/>
            <a:ext cx="4572000" cy="2246769"/>
          </a:xfrm>
          <a:prstGeom prst="rect">
            <a:avLst/>
          </a:prstGeom>
        </p:spPr>
        <p:txBody>
          <a:bodyPr>
            <a:spAutoFit/>
          </a:bodyPr>
          <a:lstStyle/>
          <a:p>
            <a:pPr marL="171450" indent="-171450">
              <a:buFont typeface="Wingdings" pitchFamily="2" charset="2"/>
              <a:buChar char="§"/>
            </a:pPr>
            <a:r>
              <a:rPr lang="en-GB" sz="2800" b="1" dirty="0">
                <a:solidFill>
                  <a:prstClr val="black"/>
                </a:solidFill>
              </a:rPr>
              <a:t> speak coherently and confidently, with increasingly accurate pronunciation and intonation </a:t>
            </a:r>
          </a:p>
        </p:txBody>
      </p:sp>
      <p:sp>
        <p:nvSpPr>
          <p:cNvPr id="10" name="Rectangle 9"/>
          <p:cNvSpPr/>
          <p:nvPr/>
        </p:nvSpPr>
        <p:spPr>
          <a:xfrm>
            <a:off x="165100" y="794247"/>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KS2</a:t>
            </a:r>
          </a:p>
        </p:txBody>
      </p:sp>
      <p:sp>
        <p:nvSpPr>
          <p:cNvPr id="11" name="Rectangle 10"/>
          <p:cNvSpPr/>
          <p:nvPr/>
        </p:nvSpPr>
        <p:spPr>
          <a:xfrm>
            <a:off x="7138530" y="5612628"/>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3490459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Title 9"/>
          <p:cNvSpPr>
            <a:spLocks noGrp="1"/>
          </p:cNvSpPr>
          <p:nvPr>
            <p:ph type="title"/>
          </p:nvPr>
        </p:nvSpPr>
        <p:spPr>
          <a:xfrm>
            <a:off x="628650" y="1209676"/>
            <a:ext cx="7886700" cy="660401"/>
          </a:xfrm>
        </p:spPr>
        <p:txBody>
          <a:bodyPr>
            <a:normAutofit fontScale="90000"/>
          </a:bodyPr>
          <a:lstStyle/>
          <a:p>
            <a:r>
              <a:rPr lang="en-GB" dirty="0" smtClean="0">
                <a:latin typeface="MV Boli" panose="02000500030200090000" pitchFamily="2" charset="0"/>
                <a:cs typeface="MV Boli" panose="02000500030200090000" pitchFamily="2" charset="0"/>
              </a:rPr>
              <a:t>Curriculum 2014: no change</a:t>
            </a:r>
            <a:endParaRPr lang="en-GB" dirty="0">
              <a:latin typeface="MV Boli" panose="02000500030200090000" pitchFamily="2" charset="0"/>
              <a:cs typeface="MV Boli" panose="02000500030200090000" pitchFamily="2" charset="0"/>
            </a:endParaRPr>
          </a:p>
        </p:txBody>
      </p:sp>
      <p:sp>
        <p:nvSpPr>
          <p:cNvPr id="11" name="Content Placeholder 10"/>
          <p:cNvSpPr>
            <a:spLocks noGrp="1"/>
          </p:cNvSpPr>
          <p:nvPr>
            <p:ph idx="1"/>
          </p:nvPr>
        </p:nvSpPr>
        <p:spPr>
          <a:xfrm>
            <a:off x="628650" y="2078039"/>
            <a:ext cx="7886700" cy="4351338"/>
          </a:xfrm>
        </p:spPr>
        <p:txBody>
          <a:bodyPr>
            <a:normAutofit fontScale="92500" lnSpcReduction="10000"/>
          </a:bodyPr>
          <a:lstStyle/>
          <a:p>
            <a:r>
              <a:rPr lang="en-GB" dirty="0"/>
              <a:t>Phonics</a:t>
            </a:r>
          </a:p>
          <a:p>
            <a:r>
              <a:rPr lang="en-GB" dirty="0"/>
              <a:t>TL talk (teacher and students)</a:t>
            </a:r>
          </a:p>
          <a:p>
            <a:r>
              <a:rPr lang="en-GB" dirty="0"/>
              <a:t>Questions</a:t>
            </a:r>
          </a:p>
          <a:p>
            <a:r>
              <a:rPr lang="en-GB" dirty="0"/>
              <a:t>Spontaneous TL talk</a:t>
            </a:r>
          </a:p>
          <a:p>
            <a:r>
              <a:rPr lang="en-GB" dirty="0"/>
              <a:t>Memory (use of VAK strategies)</a:t>
            </a:r>
          </a:p>
          <a:p>
            <a:r>
              <a:rPr lang="en-GB" dirty="0"/>
              <a:t>Vocabulary acquisition</a:t>
            </a:r>
          </a:p>
          <a:p>
            <a:r>
              <a:rPr lang="en-GB" dirty="0"/>
              <a:t>Listening, speaking, reading and writing</a:t>
            </a:r>
          </a:p>
          <a:p>
            <a:r>
              <a:rPr lang="en-GB" dirty="0"/>
              <a:t>Key structures and sentence-building (grammar)</a:t>
            </a:r>
          </a:p>
          <a:p>
            <a:r>
              <a:rPr lang="en-GB" dirty="0" err="1"/>
              <a:t>AfL</a:t>
            </a:r>
            <a:r>
              <a:rPr lang="en-GB" dirty="0"/>
              <a:t> – detailed feedback to increase quality of language in writing</a:t>
            </a:r>
          </a:p>
          <a:p>
            <a:endParaRPr lang="en-GB" dirty="0"/>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5436096" y="1844824"/>
            <a:ext cx="648072" cy="1862048"/>
          </a:xfrm>
          <a:prstGeom prst="rect">
            <a:avLst/>
          </a:prstGeom>
          <a:noFill/>
        </p:spPr>
        <p:txBody>
          <a:bodyPr wrap="square" rtlCol="0">
            <a:spAutoFit/>
          </a:bodyPr>
          <a:lstStyle/>
          <a:p>
            <a:r>
              <a:rPr lang="en-GB" sz="11500" b="1" dirty="0">
                <a:solidFill>
                  <a:srgbClr val="002060"/>
                </a:solidFill>
              </a:rPr>
              <a:t>}</a:t>
            </a:r>
          </a:p>
        </p:txBody>
      </p:sp>
    </p:spTree>
    <p:extLst>
      <p:ext uri="{BB962C8B-B14F-4D97-AF65-F5344CB8AC3E}">
        <p14:creationId xmlns:p14="http://schemas.microsoft.com/office/powerpoint/2010/main" val="202402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Rectangle 7"/>
          <p:cNvSpPr/>
          <p:nvPr/>
        </p:nvSpPr>
        <p:spPr>
          <a:xfrm rot="20876276">
            <a:off x="439426" y="1495894"/>
            <a:ext cx="4572000" cy="2246769"/>
          </a:xfrm>
          <a:prstGeom prst="rect">
            <a:avLst/>
          </a:prstGeom>
        </p:spPr>
        <p:txBody>
          <a:bodyPr>
            <a:spAutoFit/>
          </a:bodyPr>
          <a:lstStyle/>
          <a:p>
            <a:pPr marL="171450" indent="-171450">
              <a:buFont typeface="Wingdings" pitchFamily="2" charset="2"/>
              <a:buChar char="§"/>
            </a:pPr>
            <a:r>
              <a:rPr lang="en-GB" sz="2800" dirty="0">
                <a:solidFill>
                  <a:prstClr val="black"/>
                </a:solidFill>
              </a:rPr>
              <a:t> </a:t>
            </a:r>
            <a:r>
              <a:rPr lang="en-GB" sz="2800" b="1" dirty="0">
                <a:solidFill>
                  <a:prstClr val="black"/>
                </a:solidFill>
              </a:rPr>
              <a:t>engage in conversations</a:t>
            </a:r>
            <a:r>
              <a:rPr lang="en-GB" sz="2800" dirty="0">
                <a:solidFill>
                  <a:prstClr val="black"/>
                </a:solidFill>
              </a:rPr>
              <a:t>; ask and answer questions; express opinions and respond to those of others; seek clarification and help* </a:t>
            </a:r>
          </a:p>
        </p:txBody>
      </p:sp>
      <p:sp>
        <p:nvSpPr>
          <p:cNvPr id="9" name="Rectangle 8"/>
          <p:cNvSpPr/>
          <p:nvPr/>
        </p:nvSpPr>
        <p:spPr>
          <a:xfrm rot="20746334">
            <a:off x="4297074" y="3116534"/>
            <a:ext cx="4572000" cy="3108543"/>
          </a:xfrm>
          <a:prstGeom prst="rect">
            <a:avLst/>
          </a:prstGeom>
        </p:spPr>
        <p:txBody>
          <a:bodyPr>
            <a:spAutoFit/>
          </a:bodyPr>
          <a:lstStyle/>
          <a:p>
            <a:pPr marL="171450" indent="-171450">
              <a:buFont typeface="Wingdings" pitchFamily="2" charset="2"/>
              <a:buChar char="§"/>
            </a:pPr>
            <a:r>
              <a:rPr lang="en-GB" sz="2800" b="1" dirty="0">
                <a:solidFill>
                  <a:prstClr val="black"/>
                </a:solidFill>
              </a:rPr>
              <a:t> initiate and develop conversations</a:t>
            </a:r>
            <a:r>
              <a:rPr lang="en-GB" sz="2800" dirty="0">
                <a:solidFill>
                  <a:prstClr val="black"/>
                </a:solidFill>
              </a:rPr>
              <a:t>, coping with unfamiliar language and unexpected responses, (making use of important social conventions such as formal modes of address) </a:t>
            </a:r>
          </a:p>
        </p:txBody>
      </p:sp>
      <p:sp>
        <p:nvSpPr>
          <p:cNvPr id="10" name="Rectangle 9"/>
          <p:cNvSpPr/>
          <p:nvPr/>
        </p:nvSpPr>
        <p:spPr>
          <a:xfrm>
            <a:off x="255142" y="852566"/>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KS2</a:t>
            </a:r>
          </a:p>
        </p:txBody>
      </p:sp>
      <p:sp>
        <p:nvSpPr>
          <p:cNvPr id="11" name="Rectangle 10"/>
          <p:cNvSpPr/>
          <p:nvPr/>
        </p:nvSpPr>
        <p:spPr>
          <a:xfrm>
            <a:off x="7216339" y="5659517"/>
            <a:ext cx="1472070" cy="1107996"/>
          </a:xfrm>
          <a:prstGeom prst="rect">
            <a:avLst/>
          </a:prstGeom>
          <a:noFill/>
        </p:spPr>
        <p:txBody>
          <a:bodyPr wrap="none" lIns="91440" tIns="45720" rIns="91440" bIns="45720">
            <a:spAutoFit/>
          </a:bodyPr>
          <a:lstStyle/>
          <a:p>
            <a:pPr algn="ctr"/>
            <a:r>
              <a:rPr lang="en-US" sz="6600" b="1" dirty="0">
                <a:ln w="19050">
                  <a:solidFill>
                    <a:srgbClr val="1F497D">
                      <a:tint val="1000"/>
                    </a:srgbClr>
                  </a:solidFill>
                  <a:prstDash val="solid"/>
                </a:ln>
                <a:solidFill>
                  <a:srgbClr val="7030A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2791597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7000" y="100013"/>
            <a:ext cx="8851900" cy="6667500"/>
          </a:xfrm>
          <a:prstGeom prst="round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Title 9"/>
          <p:cNvSpPr>
            <a:spLocks noGrp="1"/>
          </p:cNvSpPr>
          <p:nvPr>
            <p:ph type="title"/>
          </p:nvPr>
        </p:nvSpPr>
        <p:spPr>
          <a:xfrm>
            <a:off x="628650" y="1209676"/>
            <a:ext cx="7886700" cy="660401"/>
          </a:xfrm>
        </p:spPr>
        <p:txBody>
          <a:bodyPr>
            <a:normAutofit fontScale="90000"/>
          </a:bodyPr>
          <a:lstStyle/>
          <a:p>
            <a:r>
              <a:rPr lang="en-GB" dirty="0" smtClean="0">
                <a:latin typeface="MV Boli" panose="02000500030200090000" pitchFamily="2" charset="0"/>
                <a:cs typeface="MV Boli" panose="02000500030200090000" pitchFamily="2" charset="0"/>
              </a:rPr>
              <a:t>Curriculum 2014: no change</a:t>
            </a:r>
            <a:endParaRPr lang="en-GB" dirty="0">
              <a:latin typeface="MV Boli" panose="02000500030200090000" pitchFamily="2" charset="0"/>
              <a:cs typeface="MV Boli" panose="02000500030200090000" pitchFamily="2" charset="0"/>
            </a:endParaRPr>
          </a:p>
        </p:txBody>
      </p:sp>
      <p:sp>
        <p:nvSpPr>
          <p:cNvPr id="11" name="Content Placeholder 10"/>
          <p:cNvSpPr>
            <a:spLocks noGrp="1"/>
          </p:cNvSpPr>
          <p:nvPr>
            <p:ph idx="1"/>
          </p:nvPr>
        </p:nvSpPr>
        <p:spPr>
          <a:xfrm>
            <a:off x="628650" y="2078039"/>
            <a:ext cx="7886700" cy="4351338"/>
          </a:xfrm>
        </p:spPr>
        <p:txBody>
          <a:bodyPr>
            <a:normAutofit fontScale="92500" lnSpcReduction="10000"/>
          </a:bodyPr>
          <a:lstStyle/>
          <a:p>
            <a:r>
              <a:rPr lang="en-GB" dirty="0"/>
              <a:t>Phonics</a:t>
            </a:r>
          </a:p>
          <a:p>
            <a:r>
              <a:rPr lang="en-GB" dirty="0"/>
              <a:t>TL talk (teacher and students)</a:t>
            </a:r>
          </a:p>
          <a:p>
            <a:r>
              <a:rPr lang="en-GB" dirty="0"/>
              <a:t>Questions</a:t>
            </a:r>
          </a:p>
          <a:p>
            <a:r>
              <a:rPr lang="en-GB" dirty="0"/>
              <a:t>Spontaneous TL talk</a:t>
            </a:r>
          </a:p>
          <a:p>
            <a:r>
              <a:rPr lang="en-GB" dirty="0"/>
              <a:t>Memory (use of VAK strategies)</a:t>
            </a:r>
          </a:p>
          <a:p>
            <a:r>
              <a:rPr lang="en-GB" dirty="0"/>
              <a:t>Vocabulary acquisition</a:t>
            </a:r>
          </a:p>
          <a:p>
            <a:r>
              <a:rPr lang="en-GB" dirty="0"/>
              <a:t>Listening, speaking, reading and writing</a:t>
            </a:r>
          </a:p>
          <a:p>
            <a:r>
              <a:rPr lang="en-GB" dirty="0"/>
              <a:t>Key structures and sentence-building (grammar)</a:t>
            </a:r>
          </a:p>
          <a:p>
            <a:r>
              <a:rPr lang="en-GB" dirty="0" err="1"/>
              <a:t>AfL</a:t>
            </a:r>
            <a:r>
              <a:rPr lang="en-GB" dirty="0"/>
              <a:t> – detailed feedback to increase quality of language in writing</a:t>
            </a:r>
          </a:p>
          <a:p>
            <a:endParaRPr lang="en-GB" dirty="0"/>
          </a:p>
        </p:txBody>
      </p:sp>
      <p:pic>
        <p:nvPicPr>
          <p:cNvPr id="5" name="Picture 4"/>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338208" y="321714"/>
            <a:ext cx="1609584" cy="708574"/>
          </a:xfrm>
          <a:prstGeom prst="rect">
            <a:avLst/>
          </a:prstGeom>
        </p:spPr>
      </p:pic>
      <p:pic>
        <p:nvPicPr>
          <p:cNvPr id="6" name="Picture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13986" y="87313"/>
            <a:ext cx="1696614" cy="1122363"/>
          </a:xfrm>
          <a:prstGeom prst="rect">
            <a:avLst/>
          </a:prstGeom>
        </p:spPr>
      </p:pic>
      <p:sp>
        <p:nvSpPr>
          <p:cNvPr id="7" name="Content Placeholder 2"/>
          <p:cNvSpPr txBox="1">
            <a:spLocks/>
          </p:cNvSpPr>
          <p:nvPr/>
        </p:nvSpPr>
        <p:spPr>
          <a:xfrm>
            <a:off x="457200" y="1417638"/>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solidFill>
                <a:srgbClr val="002060"/>
              </a:solidFill>
              <a:latin typeface="Arial" panose="020B0604020202020204" pitchFamily="34" charset="0"/>
              <a:cs typeface="Arial" panose="020B0604020202020204" pitchFamily="34" charset="0"/>
            </a:endParaRPr>
          </a:p>
        </p:txBody>
      </p:sp>
      <p:sp>
        <p:nvSpPr>
          <p:cNvPr id="8" name="TextBox 7"/>
          <p:cNvSpPr txBox="1"/>
          <p:nvPr/>
        </p:nvSpPr>
        <p:spPr>
          <a:xfrm>
            <a:off x="5014065" y="3400511"/>
            <a:ext cx="648072" cy="1569660"/>
          </a:xfrm>
          <a:prstGeom prst="rect">
            <a:avLst/>
          </a:prstGeom>
          <a:noFill/>
        </p:spPr>
        <p:txBody>
          <a:bodyPr wrap="square" rtlCol="0">
            <a:spAutoFit/>
          </a:bodyPr>
          <a:lstStyle/>
          <a:p>
            <a:r>
              <a:rPr lang="en-GB" sz="9600" b="1" dirty="0">
                <a:solidFill>
                  <a:srgbClr val="002060"/>
                </a:solidFill>
              </a:rPr>
              <a:t>}</a:t>
            </a:r>
          </a:p>
        </p:txBody>
      </p:sp>
    </p:spTree>
    <p:extLst>
      <p:ext uri="{BB962C8B-B14F-4D97-AF65-F5344CB8AC3E}">
        <p14:creationId xmlns:p14="http://schemas.microsoft.com/office/powerpoint/2010/main" val="16232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1316</Words>
  <Application>Microsoft Office PowerPoint</Application>
  <PresentationFormat>On-screen Show (4:3)</PresentationFormat>
  <Paragraphs>205</Paragraphs>
  <Slides>15</Slides>
  <Notes>15</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15</vt:i4>
      </vt:variant>
    </vt:vector>
  </HeadingPairs>
  <TitlesOfParts>
    <vt:vector size="31" baseType="lpstr">
      <vt:lpstr>AR CENA</vt:lpstr>
      <vt:lpstr>AR DARLING</vt:lpstr>
      <vt:lpstr>AR DELANEY</vt:lpstr>
      <vt:lpstr>AR ESSENCE</vt:lpstr>
      <vt:lpstr>Arial</vt:lpstr>
      <vt:lpstr>Arial Black</vt:lpstr>
      <vt:lpstr>Bauhaus 93</vt:lpstr>
      <vt:lpstr>Broadway</vt:lpstr>
      <vt:lpstr>Calibri</vt:lpstr>
      <vt:lpstr>Calibri Light</vt:lpstr>
      <vt:lpstr>MV Boli</vt:lpstr>
      <vt:lpstr>Wingdings</vt:lpstr>
      <vt:lpstr>1_Office Theme</vt:lpstr>
      <vt:lpstr>4_Office Theme</vt:lpstr>
      <vt:lpstr>5_Office Theme</vt:lpstr>
      <vt:lpstr>Office Theme</vt:lpstr>
      <vt:lpstr>PowerPoint Presentation</vt:lpstr>
      <vt:lpstr>PowerPoint Presentation</vt:lpstr>
      <vt:lpstr>PowerPoint Presentation</vt:lpstr>
      <vt:lpstr>Curriculum 2014: no change</vt:lpstr>
      <vt:lpstr>PowerPoint Presentation</vt:lpstr>
      <vt:lpstr>PowerPoint Presentation</vt:lpstr>
      <vt:lpstr>Curriculum 2014: no change</vt:lpstr>
      <vt:lpstr>PowerPoint Presentation</vt:lpstr>
      <vt:lpstr>Curriculum 2014: no change</vt:lpstr>
      <vt:lpstr>PowerPoint Presentation</vt:lpstr>
      <vt:lpstr>PowerPoint Presentation</vt:lpstr>
      <vt:lpstr>Curriculum 2014: no change</vt:lpstr>
      <vt:lpstr>PowerPoint Presentation</vt:lpstr>
      <vt:lpstr>Curriculum 2014: the changes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55WD</cp:lastModifiedBy>
  <cp:revision>6</cp:revision>
  <dcterms:created xsi:type="dcterms:W3CDTF">2015-06-20T15:32:35Z</dcterms:created>
  <dcterms:modified xsi:type="dcterms:W3CDTF">2015-06-20T15:57:43Z</dcterms:modified>
</cp:coreProperties>
</file>