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8"/>
  </p:notesMasterIdLst>
  <p:sldIdLst>
    <p:sldId id="256" r:id="rId4"/>
    <p:sldId id="301" r:id="rId5"/>
    <p:sldId id="295" r:id="rId6"/>
    <p:sldId id="293" r:id="rId7"/>
    <p:sldId id="296" r:id="rId8"/>
    <p:sldId id="297" r:id="rId9"/>
    <p:sldId id="298" r:id="rId10"/>
    <p:sldId id="299" r:id="rId11"/>
    <p:sldId id="300" r:id="rId12"/>
    <p:sldId id="289" r:id="rId13"/>
    <p:sldId id="288" r:id="rId14"/>
    <p:sldId id="290" r:id="rId15"/>
    <p:sldId id="319" r:id="rId16"/>
    <p:sldId id="320" r:id="rId17"/>
    <p:sldId id="321" r:id="rId18"/>
    <p:sldId id="315" r:id="rId19"/>
    <p:sldId id="316" r:id="rId20"/>
    <p:sldId id="317" r:id="rId21"/>
    <p:sldId id="318" r:id="rId22"/>
    <p:sldId id="314" r:id="rId23"/>
    <p:sldId id="307" r:id="rId24"/>
    <p:sldId id="302" r:id="rId25"/>
    <p:sldId id="303" r:id="rId26"/>
    <p:sldId id="304" r:id="rId27"/>
    <p:sldId id="305" r:id="rId28"/>
    <p:sldId id="306" r:id="rId29"/>
    <p:sldId id="257" r:id="rId30"/>
    <p:sldId id="258" r:id="rId31"/>
    <p:sldId id="259" r:id="rId32"/>
    <p:sldId id="310" r:id="rId33"/>
    <p:sldId id="311" r:id="rId34"/>
    <p:sldId id="308" r:id="rId35"/>
    <p:sldId id="309" r:id="rId36"/>
    <p:sldId id="312" r:id="rId37"/>
    <p:sldId id="313" r:id="rId38"/>
    <p:sldId id="322" r:id="rId39"/>
    <p:sldId id="263" r:id="rId40"/>
    <p:sldId id="264" r:id="rId41"/>
    <p:sldId id="265" r:id="rId42"/>
    <p:sldId id="266" r:id="rId43"/>
    <p:sldId id="267" r:id="rId44"/>
    <p:sldId id="268" r:id="rId45"/>
    <p:sldId id="291" r:id="rId46"/>
    <p:sldId id="323" r:id="rId47"/>
    <p:sldId id="273" r:id="rId48"/>
    <p:sldId id="274" r:id="rId49"/>
    <p:sldId id="275" r:id="rId50"/>
    <p:sldId id="276" r:id="rId51"/>
    <p:sldId id="277" r:id="rId52"/>
    <p:sldId id="278" r:id="rId53"/>
    <p:sldId id="279" r:id="rId54"/>
    <p:sldId id="285" r:id="rId55"/>
    <p:sldId id="286" r:id="rId56"/>
    <p:sldId id="28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07" autoAdjust="0"/>
  </p:normalViewPr>
  <p:slideViewPr>
    <p:cSldViewPr snapToGrid="0">
      <p:cViewPr>
        <p:scale>
          <a:sx n="62" d="100"/>
          <a:sy n="62" d="100"/>
        </p:scale>
        <p:origin x="3060" y="408"/>
      </p:cViewPr>
      <p:guideLst/>
    </p:cSldViewPr>
  </p:slideViewPr>
  <p:notesTextViewPr>
    <p:cViewPr>
      <p:scale>
        <a:sx n="1" d="1"/>
        <a:sy n="1" d="1"/>
      </p:scale>
      <p:origin x="0" y="0"/>
    </p:cViewPr>
  </p:notesTextViewPr>
  <p:sorterViewPr>
    <p:cViewPr>
      <p:scale>
        <a:sx n="100" d="100"/>
        <a:sy n="100" d="100"/>
      </p:scale>
      <p:origin x="0" y="-70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104D5-45DD-4EC2-A3B2-0D722F656AC2}" type="datetimeFigureOut">
              <a:rPr lang="en-GB" smtClean="0"/>
              <a:t>03/07/2015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B6934-A796-49A2-8221-507CDB272B66}" type="slidenum">
              <a:rPr lang="en-GB" smtClean="0"/>
              <a:t>‹#›</a:t>
            </a:fld>
            <a:endParaRPr lang="en-GB"/>
          </a:p>
        </p:txBody>
      </p:sp>
    </p:spTree>
    <p:extLst>
      <p:ext uri="{BB962C8B-B14F-4D97-AF65-F5344CB8AC3E}">
        <p14:creationId xmlns:p14="http://schemas.microsoft.com/office/powerpoint/2010/main" val="197650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Session 2: Dotting the ‘I’ and crossing ‘T’s at KS3:  Independence, Translation and Transcription</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expectation of the new Programme of Study is that learners develop the ability to manipulate language independently, transferring meaning from one language to another, and from one form of output to another.  This ability rests on essential knowledge, grammatical and phonological, and its application in different communicative tasks.  How do we best ensure that learners develop these capabilities in ways that interest and motivate them?</a:t>
            </a:r>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1</a:t>
            </a:fld>
            <a:endParaRPr lang="en-GB"/>
          </a:p>
        </p:txBody>
      </p:sp>
    </p:spTree>
    <p:extLst>
      <p:ext uri="{BB962C8B-B14F-4D97-AF65-F5344CB8AC3E}">
        <p14:creationId xmlns:p14="http://schemas.microsoft.com/office/powerpoint/2010/main" val="164103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Sign from a zoo – Please don’t feed. Feeding damages our health</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18</a:t>
            </a:fld>
            <a:endParaRPr lang="en-GB"/>
          </a:p>
        </p:txBody>
      </p:sp>
    </p:spTree>
    <p:extLst>
      <p:ext uri="{BB962C8B-B14F-4D97-AF65-F5344CB8AC3E}">
        <p14:creationId xmlns:p14="http://schemas.microsoft.com/office/powerpoint/2010/main" val="334137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computers are down so we’re having to do everything by hand...</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19</a:t>
            </a:fld>
            <a:endParaRPr lang="en-GB"/>
          </a:p>
        </p:txBody>
      </p:sp>
    </p:spTree>
    <p:extLst>
      <p:ext uri="{BB962C8B-B14F-4D97-AF65-F5344CB8AC3E}">
        <p14:creationId xmlns:p14="http://schemas.microsoft.com/office/powerpoint/2010/main" val="326016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song above rhymes and appears in book 2, chapter 3. The chapter about food.</a:t>
            </a:r>
          </a:p>
          <a:p>
            <a:r>
              <a:rPr lang="en-GB" sz="1200" kern="1200" dirty="0" smtClean="0">
                <a:solidFill>
                  <a:schemeClr val="tx1"/>
                </a:solidFill>
                <a:effectLst/>
                <a:latin typeface="+mn-lt"/>
                <a:ea typeface="+mn-ea"/>
                <a:cs typeface="+mn-cs"/>
              </a:rPr>
              <a:t>We have quite a few songs and poems in the books</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20</a:t>
            </a:fld>
            <a:endParaRPr lang="en-GB"/>
          </a:p>
        </p:txBody>
      </p:sp>
    </p:spTree>
    <p:extLst>
      <p:ext uri="{BB962C8B-B14F-4D97-AF65-F5344CB8AC3E}">
        <p14:creationId xmlns:p14="http://schemas.microsoft.com/office/powerpoint/2010/main" val="277312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the letters that raise interesting transcription and spelling issues.</a:t>
            </a:r>
          </a:p>
          <a:p>
            <a:r>
              <a:rPr lang="en-GB" baseline="0" dirty="0" smtClean="0"/>
              <a:t>The two in red have no consonant sound so act as vowels – kind of silent letters</a:t>
            </a:r>
          </a:p>
          <a:p>
            <a:r>
              <a:rPr lang="en-GB" baseline="0" dirty="0" smtClean="0"/>
              <a:t>The blue ones are all homonyms</a:t>
            </a:r>
          </a:p>
          <a:p>
            <a:r>
              <a:rPr lang="en-GB" baseline="0" dirty="0" smtClean="0"/>
              <a:t>The green one have no direct English single letter: SH,  TZ, CH</a:t>
            </a:r>
          </a:p>
          <a:p>
            <a:r>
              <a:rPr lang="en-GB" baseline="0" dirty="0" smtClean="0"/>
              <a:t>The purple ones are the final letters..</a:t>
            </a:r>
          </a:p>
          <a:p>
            <a:r>
              <a:rPr lang="en-GB" baseline="0" dirty="0" smtClean="0"/>
              <a:t>The teachers may come up with more themselves..</a:t>
            </a:r>
            <a:endParaRPr lang="en-GB" dirty="0"/>
          </a:p>
        </p:txBody>
      </p:sp>
      <p:sp>
        <p:nvSpPr>
          <p:cNvPr id="4" name="Slide Number Placeholder 3"/>
          <p:cNvSpPr>
            <a:spLocks noGrp="1"/>
          </p:cNvSpPr>
          <p:nvPr>
            <p:ph type="sldNum" sz="quarter" idx="10"/>
          </p:nvPr>
        </p:nvSpPr>
        <p:spPr/>
        <p:txBody>
          <a:bodyPr/>
          <a:lstStyle/>
          <a:p>
            <a:fld id="{01530309-7F99-4A11-A281-E5F2DA4AF4D3}" type="slidenum">
              <a:rPr lang="en-GB" smtClean="0"/>
              <a:t>21</a:t>
            </a:fld>
            <a:endParaRPr lang="en-GB"/>
          </a:p>
        </p:txBody>
      </p:sp>
    </p:spTree>
    <p:extLst>
      <p:ext uri="{BB962C8B-B14F-4D97-AF65-F5344CB8AC3E}">
        <p14:creationId xmlns:p14="http://schemas.microsoft.com/office/powerpoint/2010/main" val="156838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now - </a:t>
            </a:r>
            <a:r>
              <a:rPr lang="en-GB" sz="1200" kern="1200" dirty="0" err="1" smtClean="0">
                <a:solidFill>
                  <a:schemeClr val="tx1"/>
                </a:solidFill>
                <a:latin typeface="+mn-lt"/>
                <a:ea typeface="+mn-ea"/>
                <a:cs typeface="+mn-cs"/>
              </a:rPr>
              <a:t>Achshav</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Personally I could still easily </a:t>
            </a:r>
            <a:r>
              <a:rPr lang="en-GB" sz="1200" kern="1200" dirty="0" err="1" smtClean="0">
                <a:solidFill>
                  <a:schemeClr val="tx1"/>
                </a:solidFill>
                <a:latin typeface="+mn-lt"/>
                <a:ea typeface="+mn-ea"/>
                <a:cs typeface="+mn-cs"/>
              </a:rPr>
              <a:t>misspel</a:t>
            </a:r>
            <a:r>
              <a:rPr lang="en-GB" sz="1200" kern="1200" dirty="0" smtClean="0">
                <a:solidFill>
                  <a:schemeClr val="tx1"/>
                </a:solidFill>
                <a:latin typeface="+mn-lt"/>
                <a:ea typeface="+mn-ea"/>
                <a:cs typeface="+mn-cs"/>
              </a:rPr>
              <a:t> this word! The first letter could be one of two, the second letter could be one of two, the last letter could be one of two, and when you write it without </a:t>
            </a:r>
            <a:r>
              <a:rPr lang="en-GB" sz="1200" kern="1200" dirty="0" err="1" smtClean="0">
                <a:solidFill>
                  <a:schemeClr val="tx1"/>
                </a:solidFill>
                <a:latin typeface="+mn-lt"/>
                <a:ea typeface="+mn-ea"/>
                <a:cs typeface="+mn-cs"/>
              </a:rPr>
              <a:t>nikud</a:t>
            </a:r>
            <a:r>
              <a:rPr lang="en-GB" sz="1200" kern="1200" dirty="0" smtClean="0">
                <a:solidFill>
                  <a:schemeClr val="tx1"/>
                </a:solidFill>
                <a:latin typeface="+mn-lt"/>
                <a:ea typeface="+mn-ea"/>
                <a:cs typeface="+mn-cs"/>
              </a:rPr>
              <a:t> you add a letter!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phrase is:</a:t>
            </a:r>
          </a:p>
          <a:p>
            <a:r>
              <a:rPr lang="en-GB" sz="1200" kern="1200" dirty="0" smtClean="0">
                <a:solidFill>
                  <a:schemeClr val="tx1"/>
                </a:solidFill>
                <a:latin typeface="+mn-lt"/>
                <a:ea typeface="+mn-ea"/>
                <a:cs typeface="+mn-cs"/>
              </a:rPr>
              <a:t>Where are you now? (</a:t>
            </a:r>
            <a:r>
              <a:rPr lang="en-GB" sz="1200" kern="1200" dirty="0" err="1" smtClean="0">
                <a:solidFill>
                  <a:schemeClr val="tx1"/>
                </a:solidFill>
                <a:latin typeface="+mn-lt"/>
                <a:ea typeface="+mn-ea"/>
                <a:cs typeface="+mn-cs"/>
              </a:rPr>
              <a:t>masc</a:t>
            </a:r>
            <a:r>
              <a:rPr lang="en-GB" sz="1200" kern="1200" dirty="0" smtClean="0">
                <a:solidFill>
                  <a:schemeClr val="tx1"/>
                </a:solidFill>
                <a:latin typeface="+mn-lt"/>
                <a:ea typeface="+mn-ea"/>
                <a:cs typeface="+mn-cs"/>
              </a:rPr>
              <a:t>/sing) - </a:t>
            </a:r>
            <a:r>
              <a:rPr lang="en-GB" sz="1200" kern="1200" dirty="0" err="1" smtClean="0">
                <a:solidFill>
                  <a:schemeClr val="tx1"/>
                </a:solidFill>
                <a:latin typeface="+mn-lt"/>
                <a:ea typeface="+mn-ea"/>
                <a:cs typeface="+mn-cs"/>
              </a:rPr>
              <a:t>Efo</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achshav</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word "where" is also difficult to spell correctly.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Here are some common Hebrew words that have some of the features we discussed and could be good for transcription tasks. Teachers would have to decide if they want students to write with </a:t>
            </a:r>
            <a:r>
              <a:rPr lang="en-GB" sz="1200" kern="1200" dirty="0" err="1" smtClean="0">
                <a:solidFill>
                  <a:schemeClr val="tx1"/>
                </a:solidFill>
                <a:latin typeface="+mn-lt"/>
                <a:ea typeface="+mn-ea"/>
                <a:cs typeface="+mn-cs"/>
              </a:rPr>
              <a:t>Nikud</a:t>
            </a:r>
            <a:r>
              <a:rPr lang="en-GB" sz="1200" kern="1200" dirty="0" smtClean="0">
                <a:solidFill>
                  <a:schemeClr val="tx1"/>
                </a:solidFill>
                <a:latin typeface="+mn-lt"/>
                <a:ea typeface="+mn-ea"/>
                <a:cs typeface="+mn-cs"/>
              </a:rPr>
              <a:t> or without. </a:t>
            </a:r>
          </a:p>
          <a:p>
            <a:r>
              <a:rPr lang="en-GB" sz="1200" kern="1200" dirty="0" smtClean="0">
                <a:solidFill>
                  <a:schemeClr val="tx1"/>
                </a:solidFill>
                <a:latin typeface="+mn-lt"/>
                <a:ea typeface="+mn-ea"/>
                <a:cs typeface="+mn-cs"/>
              </a:rPr>
              <a:t>Another point to consider is that when you write without </a:t>
            </a:r>
            <a:r>
              <a:rPr lang="en-GB" sz="1200" kern="1200" dirty="0" err="1" smtClean="0">
                <a:solidFill>
                  <a:schemeClr val="tx1"/>
                </a:solidFill>
                <a:latin typeface="+mn-lt"/>
                <a:ea typeface="+mn-ea"/>
                <a:cs typeface="+mn-cs"/>
              </a:rPr>
              <a:t>Nikkud</a:t>
            </a:r>
            <a:r>
              <a:rPr lang="en-GB" sz="1200" kern="1200" dirty="0" smtClean="0">
                <a:solidFill>
                  <a:schemeClr val="tx1"/>
                </a:solidFill>
                <a:latin typeface="+mn-lt"/>
                <a:ea typeface="+mn-ea"/>
                <a:cs typeface="+mn-cs"/>
              </a:rPr>
              <a:t>, you often add a letter which indicates how to pronounce the word. I’ve included</a:t>
            </a:r>
            <a:r>
              <a:rPr lang="en-GB" sz="1200" kern="1200" baseline="0" dirty="0" smtClean="0">
                <a:solidFill>
                  <a:schemeClr val="tx1"/>
                </a:solidFill>
                <a:latin typeface="+mn-lt"/>
                <a:ea typeface="+mn-ea"/>
                <a:cs typeface="+mn-cs"/>
              </a:rPr>
              <a:t> comments explaining some of the issues. Although I imagine that the answers will come from teachers, just in case they don’t realise the issues with these words, as a non-native speaker they are definitely hard to spell correctly!</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05292A-B4E7-43C2-9733-C7C36AFEBC96}" type="slidenum">
              <a:rPr lang="en-GB" smtClean="0"/>
              <a:pPr/>
              <a:t>22</a:t>
            </a:fld>
            <a:endParaRPr lang="en-GB"/>
          </a:p>
        </p:txBody>
      </p:sp>
    </p:spTree>
    <p:extLst>
      <p:ext uri="{BB962C8B-B14F-4D97-AF65-F5344CB8AC3E}">
        <p14:creationId xmlns:p14="http://schemas.microsoft.com/office/powerpoint/2010/main" val="97861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word is </a:t>
            </a:r>
            <a:r>
              <a:rPr lang="en-GB" baseline="0" dirty="0" err="1" smtClean="0"/>
              <a:t>Matematika</a:t>
            </a:r>
            <a:r>
              <a:rPr lang="en-GB" baseline="0" dirty="0" smtClean="0"/>
              <a:t>.</a:t>
            </a:r>
          </a:p>
          <a:p>
            <a:r>
              <a:rPr lang="en-GB" baseline="0" dirty="0" smtClean="0"/>
              <a:t>As a non-Hebrew word, there are rules about which letters to use in spelling. I’ve seen a couple of nice lessons where teachers have focussed on this, but I’m not sure how many of them do.</a:t>
            </a:r>
          </a:p>
          <a:p>
            <a:endParaRPr lang="en-GB" dirty="0"/>
          </a:p>
        </p:txBody>
      </p:sp>
      <p:sp>
        <p:nvSpPr>
          <p:cNvPr id="4" name="Slide Number Placeholder 3"/>
          <p:cNvSpPr>
            <a:spLocks noGrp="1"/>
          </p:cNvSpPr>
          <p:nvPr>
            <p:ph type="sldNum" sz="quarter" idx="10"/>
          </p:nvPr>
        </p:nvSpPr>
        <p:spPr/>
        <p:txBody>
          <a:bodyPr/>
          <a:lstStyle/>
          <a:p>
            <a:fld id="{D905292A-B4E7-43C2-9733-C7C36AFEBC96}" type="slidenum">
              <a:rPr lang="en-GB" smtClean="0"/>
              <a:pPr/>
              <a:t>23</a:t>
            </a:fld>
            <a:endParaRPr lang="en-GB"/>
          </a:p>
        </p:txBody>
      </p:sp>
    </p:spTree>
    <p:extLst>
      <p:ext uri="{BB962C8B-B14F-4D97-AF65-F5344CB8AC3E}">
        <p14:creationId xmlns:p14="http://schemas.microsoft.com/office/powerpoint/2010/main" val="246725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Otobus</a:t>
            </a:r>
            <a:r>
              <a:rPr lang="en-GB" dirty="0" smtClean="0"/>
              <a:t> – meaning bus..</a:t>
            </a:r>
          </a:p>
          <a:p>
            <a:r>
              <a:rPr lang="en-GB" dirty="0" smtClean="0"/>
              <a:t>As with </a:t>
            </a:r>
            <a:r>
              <a:rPr lang="en-GB" dirty="0" err="1" smtClean="0"/>
              <a:t>Matematika</a:t>
            </a:r>
            <a:r>
              <a:rPr lang="en-GB" dirty="0" smtClean="0"/>
              <a:t>, there are some rules that would enable pupils to write this correctly if they are taught the rules, but it could easily be written wrongly</a:t>
            </a:r>
            <a:endParaRPr lang="en-GB" dirty="0"/>
          </a:p>
        </p:txBody>
      </p:sp>
      <p:sp>
        <p:nvSpPr>
          <p:cNvPr id="4" name="Slide Number Placeholder 3"/>
          <p:cNvSpPr>
            <a:spLocks noGrp="1"/>
          </p:cNvSpPr>
          <p:nvPr>
            <p:ph type="sldNum" sz="quarter" idx="10"/>
          </p:nvPr>
        </p:nvSpPr>
        <p:spPr/>
        <p:txBody>
          <a:bodyPr/>
          <a:lstStyle/>
          <a:p>
            <a:fld id="{D905292A-B4E7-43C2-9733-C7C36AFEBC96}" type="slidenum">
              <a:rPr lang="en-GB" smtClean="0"/>
              <a:pPr/>
              <a:t>24</a:t>
            </a:fld>
            <a:endParaRPr lang="en-GB"/>
          </a:p>
        </p:txBody>
      </p:sp>
    </p:spTree>
    <p:extLst>
      <p:ext uri="{BB962C8B-B14F-4D97-AF65-F5344CB8AC3E}">
        <p14:creationId xmlns:p14="http://schemas.microsoft.com/office/powerpoint/2010/main" val="30059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Teatron</a:t>
            </a:r>
            <a:r>
              <a:rPr lang="en-GB" dirty="0" smtClean="0"/>
              <a:t> – theatre. Also a near</a:t>
            </a:r>
            <a:r>
              <a:rPr lang="en-GB" baseline="0" dirty="0" smtClean="0"/>
              <a:t> cognate. Follows the rules for TAV = TH and TET = T. This word also has a final letter. The letter NOON is one of the letters which is written differently at the end of a word. The letter that I’ve circled is the letter VAV. Sometimes it has a V sound, but sometimes it is used to take the vowel sound O or OO. The letter dot above it is the vowel O. With transcription, students should know that if they hear the sound O or OO, there will often be a VAV involved. It appears 3 times in the word </a:t>
            </a:r>
            <a:r>
              <a:rPr lang="en-GB" baseline="0" dirty="0" err="1" smtClean="0"/>
              <a:t>Otobus</a:t>
            </a:r>
            <a:r>
              <a:rPr lang="en-GB" baseline="0" dirty="0" smtClean="0"/>
              <a:t>. The last VAV with the dot in the middle is the OO sound</a:t>
            </a:r>
          </a:p>
          <a:p>
            <a:endParaRPr lang="en-GB" dirty="0"/>
          </a:p>
        </p:txBody>
      </p:sp>
      <p:sp>
        <p:nvSpPr>
          <p:cNvPr id="4" name="Slide Number Placeholder 3"/>
          <p:cNvSpPr>
            <a:spLocks noGrp="1"/>
          </p:cNvSpPr>
          <p:nvPr>
            <p:ph type="sldNum" sz="quarter" idx="10"/>
          </p:nvPr>
        </p:nvSpPr>
        <p:spPr/>
        <p:txBody>
          <a:bodyPr/>
          <a:lstStyle/>
          <a:p>
            <a:fld id="{D905292A-B4E7-43C2-9733-C7C36AFEBC96}" type="slidenum">
              <a:rPr lang="en-GB" smtClean="0"/>
              <a:pPr/>
              <a:t>25</a:t>
            </a:fld>
            <a:endParaRPr lang="en-GB"/>
          </a:p>
        </p:txBody>
      </p:sp>
    </p:spTree>
    <p:extLst>
      <p:ext uri="{BB962C8B-B14F-4D97-AF65-F5344CB8AC3E}">
        <p14:creationId xmlns:p14="http://schemas.microsoft.com/office/powerpoint/2010/main" val="367828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really everyday</a:t>
            </a:r>
            <a:r>
              <a:rPr lang="en-GB" baseline="0" dirty="0" smtClean="0"/>
              <a:t> words that can easily be spelt wrong, but would not be a problem to read</a:t>
            </a:r>
          </a:p>
          <a:p>
            <a:endParaRPr lang="en-GB" baseline="0" dirty="0" smtClean="0"/>
          </a:p>
          <a:p>
            <a:r>
              <a:rPr lang="en-GB" dirty="0" smtClean="0"/>
              <a:t>Tov = Good</a:t>
            </a:r>
          </a:p>
          <a:p>
            <a:r>
              <a:rPr lang="en-GB" dirty="0" err="1" smtClean="0"/>
              <a:t>Anachnoo</a:t>
            </a:r>
            <a:r>
              <a:rPr lang="en-GB" dirty="0" smtClean="0"/>
              <a:t> = we</a:t>
            </a:r>
          </a:p>
          <a:p>
            <a:r>
              <a:rPr lang="en-GB" dirty="0" err="1" smtClean="0"/>
              <a:t>Kee</a:t>
            </a:r>
            <a:r>
              <a:rPr lang="en-GB" dirty="0" smtClean="0"/>
              <a:t> = because</a:t>
            </a:r>
          </a:p>
          <a:p>
            <a:r>
              <a:rPr lang="en-GB" dirty="0" err="1" smtClean="0"/>
              <a:t>Ivrit</a:t>
            </a:r>
            <a:r>
              <a:rPr lang="en-GB" dirty="0" smtClean="0"/>
              <a:t> = Modern </a:t>
            </a:r>
            <a:r>
              <a:rPr lang="en-GB" dirty="0" smtClean="0"/>
              <a:t>Hebrew</a:t>
            </a:r>
          </a:p>
          <a:p>
            <a:endParaRPr lang="en-GB" dirty="0" smtClean="0"/>
          </a:p>
          <a:p>
            <a:r>
              <a:rPr lang="en-GB" sz="1200" kern="1200" dirty="0" smtClean="0">
                <a:solidFill>
                  <a:schemeClr val="tx1"/>
                </a:solidFill>
                <a:effectLst/>
                <a:latin typeface="+mn-lt"/>
                <a:ea typeface="+mn-ea"/>
                <a:cs typeface="+mn-cs"/>
              </a:rPr>
              <a:t>One area that is quite good to focus on, and I’ve seen a couple of teacher doing it, is the writing of cognates/non-Israeli words. There are rules for this. For example, the “TH” sound does not exist in Hebrew. There are 2 letters that have the sound T. Tet and </a:t>
            </a:r>
            <a:r>
              <a:rPr lang="en-GB" sz="1200" kern="1200" dirty="0" err="1" smtClean="0">
                <a:solidFill>
                  <a:schemeClr val="tx1"/>
                </a:solidFill>
                <a:effectLst/>
                <a:latin typeface="+mn-lt"/>
                <a:ea typeface="+mn-ea"/>
                <a:cs typeface="+mn-cs"/>
              </a:rPr>
              <a:t>Taf</a:t>
            </a:r>
            <a:r>
              <a:rPr lang="en-GB" sz="1200" kern="1200" dirty="0" smtClean="0">
                <a:solidFill>
                  <a:schemeClr val="tx1"/>
                </a:solidFill>
                <a:effectLst/>
                <a:latin typeface="+mn-lt"/>
                <a:ea typeface="+mn-ea"/>
                <a:cs typeface="+mn-cs"/>
              </a:rPr>
              <a:t>. For non-Hebrew words written in Hebrew (of which there are lots), at </a:t>
            </a:r>
            <a:r>
              <a:rPr lang="en-GB" sz="1200" kern="1200" dirty="0" err="1" smtClean="0">
                <a:solidFill>
                  <a:schemeClr val="tx1"/>
                </a:solidFill>
                <a:effectLst/>
                <a:latin typeface="+mn-lt"/>
                <a:ea typeface="+mn-ea"/>
                <a:cs typeface="+mn-cs"/>
              </a:rPr>
              <a:t>tet</a:t>
            </a:r>
            <a:r>
              <a:rPr lang="en-GB" sz="1200" kern="1200" dirty="0" smtClean="0">
                <a:solidFill>
                  <a:schemeClr val="tx1"/>
                </a:solidFill>
                <a:effectLst/>
                <a:latin typeface="+mn-lt"/>
                <a:ea typeface="+mn-ea"/>
                <a:cs typeface="+mn-cs"/>
              </a:rPr>
              <a:t> will always be used for a T and a </a:t>
            </a:r>
            <a:r>
              <a:rPr lang="en-GB" sz="1200" kern="1200" dirty="0" err="1" smtClean="0">
                <a:solidFill>
                  <a:schemeClr val="tx1"/>
                </a:solidFill>
                <a:effectLst/>
                <a:latin typeface="+mn-lt"/>
                <a:ea typeface="+mn-ea"/>
                <a:cs typeface="+mn-cs"/>
              </a:rPr>
              <a:t>Taf</a:t>
            </a:r>
            <a:r>
              <a:rPr lang="en-GB" sz="1200" kern="1200" dirty="0" smtClean="0">
                <a:solidFill>
                  <a:schemeClr val="tx1"/>
                </a:solidFill>
                <a:effectLst/>
                <a:latin typeface="+mn-lt"/>
                <a:ea typeface="+mn-ea"/>
                <a:cs typeface="+mn-cs"/>
              </a:rPr>
              <a:t> for a TH. For a K sound, the Hebrew letter </a:t>
            </a:r>
            <a:r>
              <a:rPr lang="en-GB" sz="1200" kern="1200" dirty="0" err="1" smtClean="0">
                <a:solidFill>
                  <a:schemeClr val="tx1"/>
                </a:solidFill>
                <a:effectLst/>
                <a:latin typeface="+mn-lt"/>
                <a:ea typeface="+mn-ea"/>
                <a:cs typeface="+mn-cs"/>
              </a:rPr>
              <a:t>Koof</a:t>
            </a:r>
            <a:r>
              <a:rPr lang="en-GB" sz="1200" kern="1200" dirty="0" smtClean="0">
                <a:solidFill>
                  <a:schemeClr val="tx1"/>
                </a:solidFill>
                <a:effectLst/>
                <a:latin typeface="+mn-lt"/>
                <a:ea typeface="+mn-ea"/>
                <a:cs typeface="+mn-cs"/>
              </a:rPr>
              <a:t> will be used, rather than </a:t>
            </a:r>
            <a:r>
              <a:rPr lang="en-GB" sz="1200" kern="1200" dirty="0" err="1" smtClean="0">
                <a:solidFill>
                  <a:schemeClr val="tx1"/>
                </a:solidFill>
                <a:effectLst/>
                <a:latin typeface="+mn-lt"/>
                <a:ea typeface="+mn-ea"/>
                <a:cs typeface="+mn-cs"/>
              </a:rPr>
              <a:t>Kaf</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Final letters could also be a good focus.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Other than that, in some cases it will be a matter of learning off by heart which homonym is the correct one. Many young Israelis get this wrong too.</a:t>
            </a:r>
          </a:p>
          <a:p>
            <a:endParaRPr lang="en-GB" dirty="0"/>
          </a:p>
        </p:txBody>
      </p:sp>
      <p:sp>
        <p:nvSpPr>
          <p:cNvPr id="4" name="Slide Number Placeholder 3"/>
          <p:cNvSpPr>
            <a:spLocks noGrp="1"/>
          </p:cNvSpPr>
          <p:nvPr>
            <p:ph type="sldNum" sz="quarter" idx="10"/>
          </p:nvPr>
        </p:nvSpPr>
        <p:spPr/>
        <p:txBody>
          <a:bodyPr/>
          <a:lstStyle/>
          <a:p>
            <a:fld id="{D905292A-B4E7-43C2-9733-C7C36AFEBC96}" type="slidenum">
              <a:rPr lang="en-GB" smtClean="0"/>
              <a:pPr/>
              <a:t>26</a:t>
            </a:fld>
            <a:endParaRPr lang="en-GB"/>
          </a:p>
        </p:txBody>
      </p:sp>
    </p:spTree>
    <p:extLst>
      <p:ext uri="{BB962C8B-B14F-4D97-AF65-F5344CB8AC3E}">
        <p14:creationId xmlns:p14="http://schemas.microsoft.com/office/powerpoint/2010/main" val="166443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96317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Developing the right conditions for language learning – a community ethos</a:t>
            </a:r>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a:t>
            </a:fld>
            <a:endParaRPr lang="en-GB"/>
          </a:p>
        </p:txBody>
      </p:sp>
    </p:spTree>
    <p:extLst>
      <p:ext uri="{BB962C8B-B14F-4D97-AF65-F5344CB8AC3E}">
        <p14:creationId xmlns:p14="http://schemas.microsoft.com/office/powerpoint/2010/main" val="185623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4238151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 another.... It means “Beware. Deep water near the shore” They must have used a dictionary and chosen the first words in each case which were the parts of speech!!</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31</a:t>
            </a:fld>
            <a:endParaRPr lang="en-GB"/>
          </a:p>
        </p:txBody>
      </p:sp>
    </p:spTree>
    <p:extLst>
      <p:ext uri="{BB962C8B-B14F-4D97-AF65-F5344CB8AC3E}">
        <p14:creationId xmlns:p14="http://schemas.microsoft.com/office/powerpoint/2010/main" val="343322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Does your mobile phone devour money abroad?</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32</a:t>
            </a:fld>
            <a:endParaRPr lang="en-GB"/>
          </a:p>
        </p:txBody>
      </p:sp>
    </p:spTree>
    <p:extLst>
      <p:ext uri="{BB962C8B-B14F-4D97-AF65-F5344CB8AC3E}">
        <p14:creationId xmlns:p14="http://schemas.microsoft.com/office/powerpoint/2010/main" val="8215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Quite a nice play on words here.....</a:t>
            </a:r>
            <a:r>
              <a:rPr lang="en-GB" sz="1200" kern="1200" dirty="0" err="1" smtClean="0">
                <a:solidFill>
                  <a:schemeClr val="tx1"/>
                </a:solidFill>
                <a:effectLst/>
                <a:latin typeface="+mn-lt"/>
                <a:ea typeface="+mn-ea"/>
                <a:cs typeface="+mn-cs"/>
              </a:rPr>
              <a:t>Na’im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l’hakir</a:t>
            </a:r>
            <a:r>
              <a:rPr lang="en-GB" sz="1200" kern="1200" dirty="0" smtClean="0">
                <a:solidFill>
                  <a:schemeClr val="tx1"/>
                </a:solidFill>
                <a:effectLst/>
                <a:latin typeface="+mn-lt"/>
                <a:ea typeface="+mn-ea"/>
                <a:cs typeface="+mn-cs"/>
              </a:rPr>
              <a:t> means nice to meet you. Here it says </a:t>
            </a:r>
            <a:r>
              <a:rPr lang="en-GB" sz="1200" kern="1200" dirty="0" err="1" smtClean="0">
                <a:solidFill>
                  <a:schemeClr val="tx1"/>
                </a:solidFill>
                <a:effectLst/>
                <a:latin typeface="+mn-lt"/>
                <a:ea typeface="+mn-ea"/>
                <a:cs typeface="+mn-cs"/>
              </a:rPr>
              <a:t>Ta’im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l’hakir</a:t>
            </a:r>
            <a:r>
              <a:rPr lang="en-GB" sz="1200" kern="1200" dirty="0" smtClean="0">
                <a:solidFill>
                  <a:schemeClr val="tx1"/>
                </a:solidFill>
                <a:effectLst/>
                <a:latin typeface="+mn-lt"/>
                <a:ea typeface="+mn-ea"/>
                <a:cs typeface="+mn-cs"/>
              </a:rPr>
              <a:t> which means “tasty to meet you”</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33</a:t>
            </a:fld>
            <a:endParaRPr lang="en-GB"/>
          </a:p>
        </p:txBody>
      </p:sp>
    </p:spTree>
    <p:extLst>
      <p:ext uri="{BB962C8B-B14F-4D97-AF65-F5344CB8AC3E}">
        <p14:creationId xmlns:p14="http://schemas.microsoft.com/office/powerpoint/2010/main" val="122202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Good nutrition is a gift. (rhymes in Hebrew – </a:t>
            </a:r>
            <a:r>
              <a:rPr lang="en-GB" sz="1200" kern="1200" dirty="0" err="1" smtClean="0">
                <a:solidFill>
                  <a:schemeClr val="tx1"/>
                </a:solidFill>
                <a:effectLst/>
                <a:latin typeface="+mn-lt"/>
                <a:ea typeface="+mn-ea"/>
                <a:cs typeface="+mn-cs"/>
              </a:rPr>
              <a:t>Tzuna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nechona</a:t>
            </a:r>
            <a:r>
              <a:rPr lang="en-GB" sz="1200" kern="1200" dirty="0" smtClean="0">
                <a:solidFill>
                  <a:schemeClr val="tx1"/>
                </a:solidFill>
                <a:effectLst/>
                <a:latin typeface="+mn-lt"/>
                <a:ea typeface="+mn-ea"/>
                <a:cs typeface="+mn-cs"/>
              </a:rPr>
              <a:t> he </a:t>
            </a:r>
            <a:r>
              <a:rPr lang="en-GB" sz="1200" kern="1200" dirty="0" err="1" smtClean="0">
                <a:solidFill>
                  <a:schemeClr val="tx1"/>
                </a:solidFill>
                <a:effectLst/>
                <a:latin typeface="+mn-lt"/>
                <a:ea typeface="+mn-ea"/>
                <a:cs typeface="+mn-cs"/>
              </a:rPr>
              <a:t>matana</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34</a:t>
            </a:fld>
            <a:endParaRPr lang="en-GB"/>
          </a:p>
        </p:txBody>
      </p:sp>
    </p:spTree>
    <p:extLst>
      <p:ext uri="{BB962C8B-B14F-4D97-AF65-F5344CB8AC3E}">
        <p14:creationId xmlns:p14="http://schemas.microsoft.com/office/powerpoint/2010/main" val="113188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Translation:</a:t>
            </a:r>
          </a:p>
          <a:p>
            <a:r>
              <a:rPr lang="en-GB" sz="1200" kern="1200" dirty="0" smtClean="0">
                <a:solidFill>
                  <a:schemeClr val="tx1"/>
                </a:solidFill>
                <a:effectLst/>
                <a:latin typeface="+mn-lt"/>
                <a:ea typeface="+mn-ea"/>
                <a:cs typeface="+mn-cs"/>
              </a:rPr>
              <a:t>All year long it’s recommended to cut back on sweets. But at Purim, let the children enjoy the “</a:t>
            </a:r>
            <a:r>
              <a:rPr lang="en-GB" sz="1200" kern="1200" dirty="0" err="1" smtClean="0">
                <a:solidFill>
                  <a:schemeClr val="tx1"/>
                </a:solidFill>
                <a:effectLst/>
                <a:latin typeface="+mn-lt"/>
                <a:ea typeface="+mn-ea"/>
                <a:cs typeface="+mn-cs"/>
              </a:rPr>
              <a:t>mishlochei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manot</a:t>
            </a:r>
            <a:r>
              <a:rPr lang="en-GB" sz="1200" kern="1200" dirty="0" smtClean="0">
                <a:solidFill>
                  <a:schemeClr val="tx1"/>
                </a:solidFill>
                <a:effectLst/>
                <a:latin typeface="+mn-lt"/>
                <a:ea typeface="+mn-ea"/>
                <a:cs typeface="+mn-cs"/>
              </a:rPr>
              <a:t>” and look after their teeth with Oral B</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(Purim is a Jewish festival where it’s a custom to give each other parcels of sweets and treat called </a:t>
            </a:r>
            <a:r>
              <a:rPr lang="en-GB" sz="1200" kern="1200" dirty="0" err="1" smtClean="0">
                <a:solidFill>
                  <a:schemeClr val="tx1"/>
                </a:solidFill>
                <a:effectLst/>
                <a:latin typeface="+mn-lt"/>
                <a:ea typeface="+mn-ea"/>
                <a:cs typeface="+mn-cs"/>
              </a:rPr>
              <a:t>Mishloach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Manot</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This could be a good passage for translation if teachers want to encourage students to look at roots of words to help them work things out.</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35</a:t>
            </a:fld>
            <a:endParaRPr lang="en-GB"/>
          </a:p>
        </p:txBody>
      </p:sp>
    </p:spTree>
    <p:extLst>
      <p:ext uri="{BB962C8B-B14F-4D97-AF65-F5344CB8AC3E}">
        <p14:creationId xmlns:p14="http://schemas.microsoft.com/office/powerpoint/2010/main" val="2832753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Clr>
                <a:srgbClr val="000000"/>
              </a:buClr>
              <a:buSzPts val="1000"/>
              <a:buFont typeface="Tahoma" panose="020B0604030504040204" pitchFamily="34" charset="0"/>
              <a:buNone/>
            </a:pP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1) Match them up by</a:t>
            </a:r>
            <a:r>
              <a:rPr lang="en-GB" sz="1100" baseline="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translating literally</a:t>
            </a:r>
            <a:br>
              <a:rPr lang="en-GB" sz="1100" baseline="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br>
            <a:r>
              <a:rPr lang="en-GB" sz="1100" baseline="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2) Translate the ‘real meaning’</a:t>
            </a:r>
          </a:p>
          <a:p>
            <a:pPr marL="0" lvl="0" indent="0">
              <a:lnSpc>
                <a:spcPct val="115000"/>
              </a:lnSpc>
              <a:spcAft>
                <a:spcPts val="0"/>
              </a:spcAft>
              <a:buClr>
                <a:srgbClr val="000000"/>
              </a:buClr>
              <a:buSzPts val="1000"/>
              <a:buFont typeface="Tahoma" panose="020B0604030504040204" pitchFamily="34" charset="0"/>
              <a:buNone/>
            </a:pPr>
            <a:endPar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endParaRPr>
          </a:p>
          <a:p>
            <a:pPr marL="0" lvl="0" indent="0">
              <a:lnSpc>
                <a:spcPct val="115000"/>
              </a:lnSpc>
              <a:spcAft>
                <a:spcPts val="0"/>
              </a:spcAft>
              <a:buClr>
                <a:srgbClr val="000000"/>
              </a:buClr>
              <a:buSzPts val="1000"/>
              <a:buFont typeface="Tahoma" panose="020B0604030504040204" pitchFamily="34" charset="0"/>
              <a:buNone/>
            </a:pP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motzei</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chen</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benai</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(I like it – literally it finds favour in my eyes), </a:t>
            </a:r>
            <a:r>
              <a:rPr lang="en-GB"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Chaval Al </a:t>
            </a:r>
            <a:r>
              <a:rPr lang="en-GB" b="1" dirty="0" err="1" smtClean="0">
                <a:solidFill>
                  <a:srgbClr val="000066"/>
                </a:solidFill>
                <a:latin typeface="Arial" panose="020B0604020202020204" pitchFamily="34" charset="0"/>
                <a:ea typeface="Times New Roman" panose="02020603050405020304" pitchFamily="18" charset="0"/>
                <a:cs typeface="Arial" panose="020B0604020202020204" pitchFamily="34" charset="0"/>
              </a:rPr>
              <a:t>HaZman</a:t>
            </a:r>
            <a:r>
              <a:rPr lang="en-GB"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 </a:t>
            </a:r>
            <a:r>
              <a:rPr lang="en-GB"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(also </a:t>
            </a:r>
            <a:r>
              <a:rPr lang="en-GB" dirty="0" err="1" smtClean="0">
                <a:solidFill>
                  <a:srgbClr val="000066"/>
                </a:solidFill>
                <a:latin typeface="Arial" panose="020B0604020202020204" pitchFamily="34" charset="0"/>
                <a:ea typeface="Times New Roman" panose="02020603050405020304" pitchFamily="18" charset="0"/>
                <a:cs typeface="Arial" panose="020B0604020202020204" pitchFamily="34" charset="0"/>
              </a:rPr>
              <a:t>Chavlaz</a:t>
            </a:r>
            <a:r>
              <a:rPr lang="en-GB"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 if you're really cool!) - Literally "a waste of time" - Means awesome, amazing (N.B. this could also mean the complete opposite – depending on the intonation)</a:t>
            </a:r>
            <a:endParaRPr lang="en-GB" sz="14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lvl="0" indent="0">
              <a:lnSpc>
                <a:spcPct val="115000"/>
              </a:lnSpc>
              <a:spcAft>
                <a:spcPts val="0"/>
              </a:spcAft>
              <a:buClr>
                <a:srgbClr val="000000"/>
              </a:buClr>
              <a:buSzPts val="1000"/>
              <a:buFont typeface="Tahoma" panose="020B0604030504040204" pitchFamily="34" charset="0"/>
              <a:buNone/>
            </a:pPr>
            <a:r>
              <a:rPr lang="en-GB" b="1" dirty="0" smtClean="0">
                <a:solidFill>
                  <a:srgbClr val="000066"/>
                </a:solidFill>
                <a:latin typeface="Arial" panose="020B0604020202020204" pitchFamily="34" charset="0"/>
                <a:ea typeface="Calibri" panose="020F0502020204030204" pitchFamily="34" charset="0"/>
                <a:cs typeface="Arial" panose="020B0604020202020204" pitchFamily="34" charset="0"/>
              </a:rPr>
              <a:t>Al </a:t>
            </a:r>
            <a:r>
              <a:rPr lang="en-GB" b="1" dirty="0" err="1" smtClean="0">
                <a:solidFill>
                  <a:srgbClr val="000066"/>
                </a:solidFill>
                <a:latin typeface="Arial" panose="020B0604020202020204" pitchFamily="34" charset="0"/>
                <a:ea typeface="Calibri" panose="020F0502020204030204" pitchFamily="34" charset="0"/>
                <a:cs typeface="Arial" panose="020B0604020202020204" pitchFamily="34" charset="0"/>
              </a:rPr>
              <a:t>HaPanim</a:t>
            </a:r>
            <a:r>
              <a:rPr lang="en-GB" dirty="0" smtClean="0">
                <a:solidFill>
                  <a:srgbClr val="000066"/>
                </a:solidFill>
                <a:latin typeface="Arial" panose="020B0604020202020204" pitchFamily="34" charset="0"/>
                <a:ea typeface="Calibri" panose="020F0502020204030204" pitchFamily="34" charset="0"/>
                <a:cs typeface="Arial" panose="020B0604020202020204" pitchFamily="34" charset="0"/>
              </a:rPr>
              <a:t> - Literally "on the face" - means awful, bad - e.g. -"the pizza at that restaurant was "al </a:t>
            </a:r>
            <a:r>
              <a:rPr lang="en-GB" dirty="0" err="1" smtClean="0">
                <a:solidFill>
                  <a:srgbClr val="000066"/>
                </a:solidFill>
                <a:latin typeface="Arial" panose="020B0604020202020204" pitchFamily="34" charset="0"/>
                <a:ea typeface="Calibri" panose="020F0502020204030204" pitchFamily="34" charset="0"/>
                <a:cs typeface="Arial" panose="020B0604020202020204" pitchFamily="34" charset="0"/>
              </a:rPr>
              <a:t>ha’panim</a:t>
            </a:r>
            <a:r>
              <a:rPr lang="en-GB" dirty="0" smtClean="0">
                <a:solidFill>
                  <a:srgbClr val="000066"/>
                </a:solidFill>
                <a:latin typeface="Arial" panose="020B0604020202020204" pitchFamily="34" charset="0"/>
                <a:ea typeface="Calibri" panose="020F0502020204030204" pitchFamily="34" charset="0"/>
                <a:cs typeface="Arial" panose="020B0604020202020204" pitchFamily="34" charset="0"/>
              </a:rPr>
              <a:t>“</a:t>
            </a:r>
            <a:endParaRPr lang="en-GB" sz="140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0"/>
              </a:spcAft>
              <a:buClr>
                <a:srgbClr val="000000"/>
              </a:buClr>
              <a:buSzPts val="1000"/>
              <a:buFont typeface="Tahoma" panose="020B0604030504040204" pitchFamily="34" charset="0"/>
              <a:buNone/>
            </a:pPr>
            <a:r>
              <a:rPr lang="en-GB" b="1" dirty="0" err="1" smtClean="0">
                <a:solidFill>
                  <a:srgbClr val="000066"/>
                </a:solidFill>
                <a:latin typeface="Arial" panose="020B0604020202020204" pitchFamily="34" charset="0"/>
                <a:ea typeface="Calibri" panose="020F0502020204030204" pitchFamily="34" charset="0"/>
                <a:cs typeface="Arial" panose="020B0604020202020204" pitchFamily="34" charset="0"/>
              </a:rPr>
              <a:t>Sof</a:t>
            </a:r>
            <a:r>
              <a:rPr lang="en-GB" b="1" dirty="0" smtClean="0">
                <a:solidFill>
                  <a:srgbClr val="000066"/>
                </a:solidFill>
                <a:latin typeface="Arial" panose="020B0604020202020204" pitchFamily="34" charset="0"/>
                <a:ea typeface="Calibri" panose="020F0502020204030204" pitchFamily="34" charset="0"/>
                <a:cs typeface="Arial" panose="020B0604020202020204" pitchFamily="34" charset="0"/>
              </a:rPr>
              <a:t> </a:t>
            </a:r>
            <a:r>
              <a:rPr lang="en-GB" b="1" dirty="0" err="1" smtClean="0">
                <a:solidFill>
                  <a:srgbClr val="000066"/>
                </a:solidFill>
                <a:latin typeface="Arial" panose="020B0604020202020204" pitchFamily="34" charset="0"/>
                <a:ea typeface="Calibri" panose="020F0502020204030204" pitchFamily="34" charset="0"/>
                <a:cs typeface="Arial" panose="020B0604020202020204" pitchFamily="34" charset="0"/>
              </a:rPr>
              <a:t>ha’olam</a:t>
            </a:r>
            <a:r>
              <a:rPr lang="en-GB" b="1" dirty="0" smtClean="0">
                <a:solidFill>
                  <a:srgbClr val="000066"/>
                </a:solidFill>
                <a:latin typeface="Arial" panose="020B0604020202020204" pitchFamily="34" charset="0"/>
                <a:ea typeface="Calibri" panose="020F0502020204030204" pitchFamily="34" charset="0"/>
                <a:cs typeface="Arial" panose="020B0604020202020204" pitchFamily="34" charset="0"/>
              </a:rPr>
              <a:t> </a:t>
            </a:r>
            <a:r>
              <a:rPr lang="en-GB" b="1" dirty="0" err="1" smtClean="0">
                <a:solidFill>
                  <a:srgbClr val="000066"/>
                </a:solidFill>
                <a:latin typeface="Arial" panose="020B0604020202020204" pitchFamily="34" charset="0"/>
                <a:ea typeface="Calibri" panose="020F0502020204030204" pitchFamily="34" charset="0"/>
                <a:cs typeface="Arial" panose="020B0604020202020204" pitchFamily="34" charset="0"/>
              </a:rPr>
              <a:t>smola</a:t>
            </a:r>
            <a:r>
              <a:rPr lang="en-GB" dirty="0" smtClean="0">
                <a:solidFill>
                  <a:srgbClr val="000066"/>
                </a:solidFill>
                <a:latin typeface="Arial" panose="020B0604020202020204" pitchFamily="34" charset="0"/>
                <a:ea typeface="Calibri" panose="020F0502020204030204" pitchFamily="34" charset="0"/>
                <a:cs typeface="Arial" panose="020B0604020202020204" pitchFamily="34" charset="0"/>
              </a:rPr>
              <a:t> - This is a great little expression, literally meaning "at the end of the world, turn left!" Means "in the middle of nowhere“</a:t>
            </a:r>
            <a:endParaRPr lang="en-GB" sz="140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0"/>
              </a:spcAft>
              <a:buClr>
                <a:srgbClr val="000000"/>
              </a:buClr>
              <a:buSzPts val="1000"/>
              <a:buFont typeface="Tahoma" panose="020B0604030504040204" pitchFamily="34" charset="0"/>
              <a:buNone/>
            </a:pP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Lo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osim</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po</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hanachot</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l’af</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a:t>
            </a:r>
            <a:r>
              <a:rPr lang="en-GB" sz="1100" dirty="0" err="1" smtClean="0">
                <a:solidFill>
                  <a:srgbClr val="0070C0"/>
                </a:solidFill>
                <a:latin typeface="Tahoma" panose="020B0604030504040204" pitchFamily="34" charset="0"/>
                <a:ea typeface="Times New Roman" panose="02020603050405020304" pitchFamily="18" charset="0"/>
                <a:cs typeface="Arial" panose="020B0604020202020204" pitchFamily="34" charset="0"/>
              </a:rPr>
              <a:t>echad</a:t>
            </a:r>
            <a:r>
              <a:rPr lang="en-GB" sz="1100" dirty="0" smtClean="0">
                <a:solidFill>
                  <a:srgbClr val="0070C0"/>
                </a:solidFill>
                <a:latin typeface="Tahoma" panose="020B0604030504040204" pitchFamily="34" charset="0"/>
                <a:ea typeface="Times New Roman" panose="02020603050405020304" pitchFamily="18" charset="0"/>
                <a:cs typeface="Arial" panose="020B0604020202020204" pitchFamily="34" charset="0"/>
              </a:rPr>
              <a:t> – this appears in one of the literary extracts in chapter 1 book 2. Literally it means “Here they don’t make discounts (concessions) for anyone”. Colloquially it means “they don’t do anyone any favours”</a:t>
            </a:r>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36</a:t>
            </a:fld>
            <a:endParaRPr lang="en-GB"/>
          </a:p>
        </p:txBody>
      </p:sp>
    </p:spTree>
    <p:extLst>
      <p:ext uri="{BB962C8B-B14F-4D97-AF65-F5344CB8AC3E}">
        <p14:creationId xmlns:p14="http://schemas.microsoft.com/office/powerpoint/2010/main" val="638346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120382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40</a:t>
            </a:fld>
            <a:endParaRPr lang="en-GB"/>
          </a:p>
        </p:txBody>
      </p:sp>
    </p:spTree>
    <p:extLst>
      <p:ext uri="{BB962C8B-B14F-4D97-AF65-F5344CB8AC3E}">
        <p14:creationId xmlns:p14="http://schemas.microsoft.com/office/powerpoint/2010/main" val="204054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42</a:t>
            </a:fld>
            <a:endParaRPr lang="en-GB"/>
          </a:p>
        </p:txBody>
      </p:sp>
    </p:spTree>
    <p:extLst>
      <p:ext uri="{BB962C8B-B14F-4D97-AF65-F5344CB8AC3E}">
        <p14:creationId xmlns:p14="http://schemas.microsoft.com/office/powerpoint/2010/main" val="149716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Developing the culture of independence</a:t>
            </a:r>
            <a:br>
              <a:rPr lang="en-GB" dirty="0" smtClean="0"/>
            </a:br>
            <a:r>
              <a:rPr lang="en-GB" dirty="0" smtClean="0"/>
              <a:t>all images copyright free for non</a:t>
            </a:r>
            <a:r>
              <a:rPr lang="en-GB" baseline="0" dirty="0" smtClean="0"/>
              <a:t> for profit use </a:t>
            </a:r>
            <a:r>
              <a:rPr lang="en-GB" dirty="0" smtClean="0"/>
              <a:t>from www.clker.com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3A627F2B-A389-49E6-A237-8FBF6EB2E8A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410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en-US" sz="1200" kern="1200" dirty="0" smtClean="0">
                <a:solidFill>
                  <a:schemeClr val="tx1"/>
                </a:solidFill>
                <a:effectLst/>
                <a:latin typeface="+mn-lt"/>
                <a:ea typeface="+mn-ea"/>
                <a:cs typeface="+mn-cs"/>
              </a:rPr>
              <a:t>This  is a text from the first unit of chapter 2 of book 1. In the unit, students have texts about 3 different schools in Israel. The unit is designed for students to work in groups on one of 2 texts, and the main focus is asking questions.</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p>
          <a:p>
            <a:pPr rtl="1"/>
            <a:r>
              <a:rPr lang="en-US" sz="1200" kern="1200" dirty="0" smtClean="0">
                <a:solidFill>
                  <a:schemeClr val="tx1"/>
                </a:solidFill>
                <a:effectLst/>
                <a:latin typeface="+mn-lt"/>
                <a:ea typeface="+mn-ea"/>
                <a:cs typeface="+mn-cs"/>
              </a:rPr>
              <a:t>The “Hand in Hand – Bridge on the </a:t>
            </a:r>
            <a:r>
              <a:rPr lang="en-US" sz="1200" kern="1200" dirty="0" err="1" smtClean="0">
                <a:solidFill>
                  <a:schemeClr val="tx1"/>
                </a:solidFill>
                <a:effectLst/>
                <a:latin typeface="+mn-lt"/>
                <a:ea typeface="+mn-ea"/>
                <a:cs typeface="+mn-cs"/>
              </a:rPr>
              <a:t>Wadi</a:t>
            </a:r>
            <a:r>
              <a:rPr lang="en-US" sz="1200" kern="1200" dirty="0" smtClean="0">
                <a:solidFill>
                  <a:schemeClr val="tx1"/>
                </a:solidFill>
                <a:effectLst/>
                <a:latin typeface="+mn-lt"/>
                <a:ea typeface="+mn-ea"/>
                <a:cs typeface="+mn-cs"/>
              </a:rPr>
              <a:t>” was established in 2004 in the town of </a:t>
            </a:r>
            <a:r>
              <a:rPr lang="en-US" sz="1200" kern="1200" dirty="0" err="1" smtClean="0">
                <a:solidFill>
                  <a:schemeClr val="tx1"/>
                </a:solidFill>
                <a:effectLst/>
                <a:latin typeface="+mn-lt"/>
                <a:ea typeface="+mn-ea"/>
                <a:cs typeface="+mn-cs"/>
              </a:rPr>
              <a:t>Kfar</a:t>
            </a:r>
            <a:r>
              <a:rPr lang="en-US" sz="1200" kern="1200" dirty="0" smtClean="0">
                <a:solidFill>
                  <a:schemeClr val="tx1"/>
                </a:solidFill>
                <a:effectLst/>
                <a:latin typeface="+mn-lt"/>
                <a:ea typeface="+mn-ea"/>
                <a:cs typeface="+mn-cs"/>
              </a:rPr>
              <a:t> Kara. At the school Jewish and Arab pupils </a:t>
            </a:r>
            <a:r>
              <a:rPr lang="en-US" sz="1200" b="1" kern="1200" dirty="0" smtClean="0">
                <a:solidFill>
                  <a:schemeClr val="tx1"/>
                </a:solidFill>
                <a:effectLst/>
                <a:latin typeface="+mn-lt"/>
                <a:ea typeface="+mn-ea"/>
                <a:cs typeface="+mn-cs"/>
              </a:rPr>
              <a:t>learn</a:t>
            </a:r>
            <a:r>
              <a:rPr lang="en-US" sz="1200" kern="1200" dirty="0" smtClean="0">
                <a:solidFill>
                  <a:schemeClr val="tx1"/>
                </a:solidFill>
                <a:effectLst/>
                <a:latin typeface="+mn-lt"/>
                <a:ea typeface="+mn-ea"/>
                <a:cs typeface="+mn-cs"/>
              </a:rPr>
              <a:t> together. In Israel there are very few schools where Jewish and Arab pupils </a:t>
            </a:r>
            <a:r>
              <a:rPr lang="en-US" sz="1200" b="1" kern="1200" dirty="0" smtClean="0">
                <a:solidFill>
                  <a:schemeClr val="tx1"/>
                </a:solidFill>
                <a:effectLst/>
                <a:latin typeface="+mn-lt"/>
                <a:ea typeface="+mn-ea"/>
                <a:cs typeface="+mn-cs"/>
              </a:rPr>
              <a:t>learn</a:t>
            </a:r>
            <a:r>
              <a:rPr lang="en-US" sz="1200" kern="1200" dirty="0" smtClean="0">
                <a:solidFill>
                  <a:schemeClr val="tx1"/>
                </a:solidFill>
                <a:effectLst/>
                <a:latin typeface="+mn-lt"/>
                <a:ea typeface="+mn-ea"/>
                <a:cs typeface="+mn-cs"/>
              </a:rPr>
              <a:t> together. </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Approximately 240 pupils </a:t>
            </a:r>
            <a:r>
              <a:rPr lang="en-US" sz="1200" b="1" kern="1200" dirty="0" smtClean="0">
                <a:solidFill>
                  <a:schemeClr val="tx1"/>
                </a:solidFill>
                <a:effectLst/>
                <a:latin typeface="+mn-lt"/>
                <a:ea typeface="+mn-ea"/>
                <a:cs typeface="+mn-cs"/>
              </a:rPr>
              <a:t>attend</a:t>
            </a:r>
            <a:r>
              <a:rPr lang="en-US" sz="1200" kern="1200" dirty="0" smtClean="0">
                <a:solidFill>
                  <a:schemeClr val="tx1"/>
                </a:solidFill>
                <a:effectLst/>
                <a:latin typeface="+mn-lt"/>
                <a:ea typeface="+mn-ea"/>
                <a:cs typeface="+mn-cs"/>
              </a:rPr>
              <a:t>  the school, from nursery to year 6.</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The Bridge on the </a:t>
            </a:r>
            <a:r>
              <a:rPr lang="en-US" sz="1200" kern="1200" dirty="0" err="1" smtClean="0">
                <a:solidFill>
                  <a:schemeClr val="tx1"/>
                </a:solidFill>
                <a:effectLst/>
                <a:latin typeface="+mn-lt"/>
                <a:ea typeface="+mn-ea"/>
                <a:cs typeface="+mn-cs"/>
              </a:rPr>
              <a:t>Wadi</a:t>
            </a:r>
            <a:r>
              <a:rPr lang="en-US" sz="1200" kern="1200" dirty="0" smtClean="0">
                <a:solidFill>
                  <a:schemeClr val="tx1"/>
                </a:solidFill>
                <a:effectLst/>
                <a:latin typeface="+mn-lt"/>
                <a:ea typeface="+mn-ea"/>
                <a:cs typeface="+mn-cs"/>
              </a:rPr>
              <a:t> school is bilingual. Pupils learn most subjects in two languages: Hebrew and Arabic. Each class has two class teachers  – one Arab and one Jewish. The school has a special </a:t>
            </a:r>
            <a:r>
              <a:rPr lang="en-US" sz="1200" b="1" kern="1200" dirty="0" smtClean="0">
                <a:solidFill>
                  <a:schemeClr val="tx1"/>
                </a:solidFill>
                <a:effectLst/>
                <a:latin typeface="+mn-lt"/>
                <a:ea typeface="+mn-ea"/>
                <a:cs typeface="+mn-cs"/>
              </a:rPr>
              <a:t>holiday calendar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suitable for both the Jewish children and the Arab children.</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At the school there are special events during the year. For example “Spring Festival”. Pupils come to the festival with their families and also with friends who don’t go to the school. At the festival there is an exhibition of art work that the children have prepared, performances and different activities. All the performances, activities and signs at the festival are in two languages: Arabic and Hebrew.</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In Hebrew, the verb </a:t>
            </a:r>
            <a:r>
              <a:rPr lang="en-US" sz="1200" kern="1200" dirty="0" err="1" smtClean="0">
                <a:solidFill>
                  <a:schemeClr val="tx1"/>
                </a:solidFill>
                <a:effectLst/>
                <a:latin typeface="+mn-lt"/>
                <a:ea typeface="+mn-ea"/>
                <a:cs typeface="+mn-cs"/>
              </a:rPr>
              <a:t>Lomed</a:t>
            </a:r>
            <a:r>
              <a:rPr lang="en-US" sz="1200" kern="1200" dirty="0" smtClean="0">
                <a:solidFill>
                  <a:schemeClr val="tx1"/>
                </a:solidFill>
                <a:effectLst/>
                <a:latin typeface="+mn-lt"/>
                <a:ea typeface="+mn-ea"/>
                <a:cs typeface="+mn-cs"/>
              </a:rPr>
              <a:t> is used each time. It means to learn or study. However in English this sounds unnatural.</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Here the noun is feminine, meaning that all teachers at the school are female. If there was even one male teacher, the noun would be in the masculine form</a:t>
            </a:r>
            <a:endParaRPr lang="en-GB"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This is the direct translation. In English it would be more common to say </a:t>
            </a:r>
            <a:r>
              <a:rPr lang="en-US" sz="1200" b="1" kern="1200" dirty="0" smtClean="0">
                <a:solidFill>
                  <a:schemeClr val="tx1"/>
                </a:solidFill>
                <a:effectLst/>
                <a:latin typeface="+mn-lt"/>
                <a:ea typeface="+mn-ea"/>
                <a:cs typeface="+mn-cs"/>
              </a:rPr>
              <a:t>term dates</a:t>
            </a:r>
            <a:endParaRPr lang="en-GB" sz="1200" kern="1200" dirty="0" smtClean="0">
              <a:solidFill>
                <a:schemeClr val="tx1"/>
              </a:solidFill>
              <a:effectLst/>
              <a:latin typeface="+mn-lt"/>
              <a:ea typeface="+mn-ea"/>
              <a:cs typeface="+mn-cs"/>
            </a:endParaRPr>
          </a:p>
          <a:p>
            <a:pPr rtl="1"/>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2B6934-A796-49A2-8221-507CDB272B66}" type="slidenum">
              <a:rPr lang="en-GB" smtClean="0"/>
              <a:t>43</a:t>
            </a:fld>
            <a:endParaRPr lang="en-GB"/>
          </a:p>
        </p:txBody>
      </p:sp>
    </p:spTree>
    <p:extLst>
      <p:ext uri="{BB962C8B-B14F-4D97-AF65-F5344CB8AC3E}">
        <p14:creationId xmlns:p14="http://schemas.microsoft.com/office/powerpoint/2010/main" val="2343538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Kayak text</a:t>
            </a:r>
            <a:endParaRPr lang="en-GB"/>
          </a:p>
        </p:txBody>
      </p:sp>
      <p:sp>
        <p:nvSpPr>
          <p:cNvPr id="4" name="Slide Number Placeholder 3"/>
          <p:cNvSpPr>
            <a:spLocks noGrp="1"/>
          </p:cNvSpPr>
          <p:nvPr>
            <p:ph type="sldNum" sz="quarter" idx="10"/>
          </p:nvPr>
        </p:nvSpPr>
        <p:spPr/>
        <p:txBody>
          <a:bodyPr/>
          <a:lstStyle/>
          <a:p>
            <a:fld id="{442B6934-A796-49A2-8221-507CDB272B66}" type="slidenum">
              <a:rPr lang="en-GB" smtClean="0"/>
              <a:t>44</a:t>
            </a:fld>
            <a:endParaRPr lang="en-GB"/>
          </a:p>
        </p:txBody>
      </p:sp>
    </p:spTree>
    <p:extLst>
      <p:ext uri="{BB962C8B-B14F-4D97-AF65-F5344CB8AC3E}">
        <p14:creationId xmlns:p14="http://schemas.microsoft.com/office/powerpoint/2010/main" val="121047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3685255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48</a:t>
            </a:fld>
            <a:endParaRPr lang="en-GB"/>
          </a:p>
        </p:txBody>
      </p:sp>
    </p:spTree>
    <p:extLst>
      <p:ext uri="{BB962C8B-B14F-4D97-AF65-F5344CB8AC3E}">
        <p14:creationId xmlns:p14="http://schemas.microsoft.com/office/powerpoint/2010/main" val="3039662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49</a:t>
            </a:fld>
            <a:endParaRPr lang="en-GB"/>
          </a:p>
        </p:txBody>
      </p:sp>
    </p:spTree>
    <p:extLst>
      <p:ext uri="{BB962C8B-B14F-4D97-AF65-F5344CB8AC3E}">
        <p14:creationId xmlns:p14="http://schemas.microsoft.com/office/powerpoint/2010/main" val="2157450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51</a:t>
            </a:fld>
            <a:endParaRPr lang="en-GB"/>
          </a:p>
        </p:txBody>
      </p:sp>
    </p:spTree>
    <p:extLst>
      <p:ext uri="{BB962C8B-B14F-4D97-AF65-F5344CB8AC3E}">
        <p14:creationId xmlns:p14="http://schemas.microsoft.com/office/powerpoint/2010/main" val="2852560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multiple language comparisons, particularly with EAL learners.</a:t>
            </a:r>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52</a:t>
            </a:fld>
            <a:endParaRPr lang="en-GB"/>
          </a:p>
        </p:txBody>
      </p:sp>
    </p:spTree>
    <p:extLst>
      <p:ext uri="{BB962C8B-B14F-4D97-AF65-F5344CB8AC3E}">
        <p14:creationId xmlns:p14="http://schemas.microsoft.com/office/powerpoint/2010/main" val="3269602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53</a:t>
            </a:fld>
            <a:endParaRPr lang="fr-FR">
              <a:solidFill>
                <a:prstClr val="black"/>
              </a:solidFill>
            </a:endParaRPr>
          </a:p>
        </p:txBody>
      </p:sp>
    </p:spTree>
    <p:extLst>
      <p:ext uri="{BB962C8B-B14F-4D97-AF65-F5344CB8AC3E}">
        <p14:creationId xmlns:p14="http://schemas.microsoft.com/office/powerpoint/2010/main" val="399110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130810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a:t>
            </a:r>
            <a:r>
              <a:rPr lang="en-GB" dirty="0" err="1" smtClean="0"/>
              <a:t>wordle</a:t>
            </a:r>
            <a:r>
              <a:rPr lang="en-GB" dirty="0" smtClean="0"/>
              <a:t>,</a:t>
            </a:r>
            <a:r>
              <a:rPr lang="en-GB" baseline="0" dirty="0" smtClean="0"/>
              <a:t> students categorise the words into the 3 sections.  Doing this they may need to ask the meaning of certain words.  Teacher can explain these in TL – using opposites and examples.  Lots of this language should be familiar from KS3.  Modelling the difference between </a:t>
            </a:r>
            <a:r>
              <a:rPr lang="en-GB" baseline="0" dirty="0" err="1" smtClean="0"/>
              <a:t>estudiaba</a:t>
            </a:r>
            <a:r>
              <a:rPr lang="en-GB" baseline="0" dirty="0" smtClean="0"/>
              <a:t> and </a:t>
            </a:r>
            <a:r>
              <a:rPr lang="en-GB" baseline="0" dirty="0" err="1" smtClean="0"/>
              <a:t>estudio</a:t>
            </a:r>
            <a:r>
              <a:rPr lang="en-GB" baseline="0" dirty="0" smtClean="0"/>
              <a:t> can also happen during this activity.</a:t>
            </a:r>
            <a:endParaRPr lang="fr-FR" dirty="0"/>
          </a:p>
        </p:txBody>
      </p:sp>
      <p:sp>
        <p:nvSpPr>
          <p:cNvPr id="4" name="Slide Number Placeholder 3"/>
          <p:cNvSpPr>
            <a:spLocks noGrp="1"/>
          </p:cNvSpPr>
          <p:nvPr>
            <p:ph type="sldNum" sz="quarter" idx="10"/>
          </p:nvPr>
        </p:nvSpPr>
        <p:spPr/>
        <p:txBody>
          <a:bodyPr/>
          <a:lstStyle/>
          <a:p>
            <a:fld id="{3F17A56F-093A-4702-816E-5A30E51F1974}"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81696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7750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tasks that particularly address the point of transcription from a learning Hebrew perspective.  I've been talking to a colleague of mine who is Hebrew-speaking and she tells me that reading Hebrew aloud with good pronunciation is not really an issue once you know the letters as the combinations are phonetically regular, plus clearly there is no interference from English in that respect as the written alphabet is different. However she did say that accurate spelling is an issue because several letters sound the same but are written differently so students of Hebrew often write these homonyms wrongly.</a:t>
            </a:r>
            <a:br>
              <a:rPr lang="en-GB" dirty="0" smtClean="0"/>
            </a:br>
            <a:r>
              <a:rPr lang="en-GB" dirty="0" smtClean="0"/>
              <a:t>My question is how could we develop transcription tasks that would / could address this?  Just select relevant examples in short phrases?  Are there grammatical indicators which </a:t>
            </a:r>
            <a:r>
              <a:rPr lang="en-GB" dirty="0" err="1" smtClean="0"/>
              <a:t>detemine</a:t>
            </a:r>
            <a:r>
              <a:rPr lang="en-GB" dirty="0" smtClean="0"/>
              <a:t> which letter it is for particular words?  e.g. I know there are letters that are written differently at the ends of words compared to in the middle?  Would we choose phrases for transcription with those in them?  </a:t>
            </a:r>
            <a:r>
              <a:rPr lang="en-GB" smtClean="0"/>
              <a:t>If there are any other patterns of sound - writing that it is helpful to develop / exploit through transcription???</a:t>
            </a:r>
            <a:endParaRPr lang="en-GB"/>
          </a:p>
        </p:txBody>
      </p:sp>
      <p:sp>
        <p:nvSpPr>
          <p:cNvPr id="4" name="Slide Number Placeholder 3"/>
          <p:cNvSpPr>
            <a:spLocks noGrp="1"/>
          </p:cNvSpPr>
          <p:nvPr>
            <p:ph type="sldNum" sz="quarter" idx="10"/>
          </p:nvPr>
        </p:nvSpPr>
        <p:spPr/>
        <p:txBody>
          <a:bodyPr/>
          <a:lstStyle/>
          <a:p>
            <a:fld id="{442B6934-A796-49A2-8221-507CDB272B66}" type="slidenum">
              <a:rPr lang="en-GB" smtClean="0"/>
              <a:t>10</a:t>
            </a:fld>
            <a:endParaRPr lang="en-GB"/>
          </a:p>
        </p:txBody>
      </p:sp>
    </p:spTree>
    <p:extLst>
      <p:ext uri="{BB962C8B-B14F-4D97-AF65-F5344CB8AC3E}">
        <p14:creationId xmlns:p14="http://schemas.microsoft.com/office/powerpoint/2010/main" val="364399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07255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Woman: I think that I’ll call her </a:t>
            </a:r>
            <a:r>
              <a:rPr lang="en-GB" sz="1200" kern="1200" dirty="0" err="1" smtClean="0">
                <a:solidFill>
                  <a:schemeClr val="tx1"/>
                </a:solidFill>
                <a:effectLst/>
                <a:latin typeface="+mn-lt"/>
                <a:ea typeface="+mn-ea"/>
                <a:cs typeface="+mn-cs"/>
              </a:rPr>
              <a:t>Maytal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Dr: I’m afraid that the name </a:t>
            </a:r>
            <a:r>
              <a:rPr lang="en-GB" sz="1200" kern="1200" dirty="0" err="1" smtClean="0">
                <a:solidFill>
                  <a:schemeClr val="tx1"/>
                </a:solidFill>
                <a:effectLst/>
                <a:latin typeface="+mn-lt"/>
                <a:ea typeface="+mn-ea"/>
                <a:cs typeface="+mn-cs"/>
              </a:rPr>
              <a:t>Maytal</a:t>
            </a:r>
            <a:r>
              <a:rPr lang="en-GB" sz="1200" kern="1200" dirty="0" smtClean="0">
                <a:solidFill>
                  <a:schemeClr val="tx1"/>
                </a:solidFill>
                <a:effectLst/>
                <a:latin typeface="+mn-lt"/>
                <a:ea typeface="+mn-ea"/>
                <a:cs typeface="+mn-cs"/>
              </a:rPr>
              <a:t> is already taken. You can call her Maytal11. That’s available. Does that suit you?</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16</a:t>
            </a:fld>
            <a:endParaRPr lang="en-GB"/>
          </a:p>
        </p:txBody>
      </p:sp>
    </p:spTree>
    <p:extLst>
      <p:ext uri="{BB962C8B-B14F-4D97-AF65-F5344CB8AC3E}">
        <p14:creationId xmlns:p14="http://schemas.microsoft.com/office/powerpoint/2010/main" val="368926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to bring on the annual school trip...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Don’t need a torch – there’s a mobile phone</a:t>
            </a:r>
          </a:p>
          <a:p>
            <a:r>
              <a:rPr lang="en-GB" sz="1200" kern="1200" dirty="0" smtClean="0">
                <a:solidFill>
                  <a:schemeClr val="tx1"/>
                </a:solidFill>
                <a:effectLst/>
                <a:latin typeface="+mn-lt"/>
                <a:ea typeface="+mn-ea"/>
                <a:cs typeface="+mn-cs"/>
              </a:rPr>
              <a:t>Don’t need a camera – there’s a mobile phone</a:t>
            </a:r>
          </a:p>
          <a:p>
            <a:r>
              <a:rPr lang="en-GB" sz="1200" kern="1200" dirty="0" smtClean="0">
                <a:solidFill>
                  <a:schemeClr val="tx1"/>
                </a:solidFill>
                <a:effectLst/>
                <a:latin typeface="+mn-lt"/>
                <a:ea typeface="+mn-ea"/>
                <a:cs typeface="+mn-cs"/>
              </a:rPr>
              <a:t>Don’t need an MP3 - there’s a mobile phone</a:t>
            </a:r>
          </a:p>
          <a:p>
            <a:r>
              <a:rPr lang="en-GB" sz="1200" kern="1200" dirty="0" smtClean="0">
                <a:solidFill>
                  <a:schemeClr val="tx1"/>
                </a:solidFill>
                <a:effectLst/>
                <a:latin typeface="+mn-lt"/>
                <a:ea typeface="+mn-ea"/>
                <a:cs typeface="+mn-cs"/>
              </a:rPr>
              <a:t>Don’t need an alarm clock - there’s a mobile phone</a:t>
            </a:r>
          </a:p>
          <a:p>
            <a:r>
              <a:rPr lang="en-GB" sz="1200" kern="1200" dirty="0" smtClean="0">
                <a:solidFill>
                  <a:schemeClr val="tx1"/>
                </a:solidFill>
                <a:effectLst/>
                <a:latin typeface="+mn-lt"/>
                <a:ea typeface="+mn-ea"/>
                <a:cs typeface="+mn-cs"/>
              </a:rPr>
              <a:t>Don’t need a compass – there’s a mobile phone</a:t>
            </a:r>
          </a:p>
          <a:p>
            <a:r>
              <a:rPr lang="en-GB" sz="1200" kern="1200" dirty="0" smtClean="0">
                <a:solidFill>
                  <a:schemeClr val="tx1"/>
                </a:solidFill>
                <a:effectLst/>
                <a:latin typeface="+mn-lt"/>
                <a:ea typeface="+mn-ea"/>
                <a:cs typeface="+mn-cs"/>
              </a:rPr>
              <a:t>Don’t need maps – there’s a mobile phone</a:t>
            </a:r>
          </a:p>
          <a:p>
            <a:r>
              <a:rPr lang="en-GB" sz="1200" kern="1200" dirty="0" smtClean="0">
                <a:solidFill>
                  <a:schemeClr val="tx1"/>
                </a:solidFill>
                <a:effectLst/>
                <a:latin typeface="+mn-lt"/>
                <a:ea typeface="+mn-ea"/>
                <a:cs typeface="+mn-cs"/>
              </a:rPr>
              <a:t>Don’t need make-up – there’s </a:t>
            </a:r>
            <a:r>
              <a:rPr lang="en-GB" sz="1200" kern="1200" dirty="0" err="1"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on the mobile</a:t>
            </a:r>
          </a:p>
          <a:p>
            <a:r>
              <a:rPr lang="en-GB" sz="1200" kern="1200" dirty="0" smtClean="0">
                <a:solidFill>
                  <a:schemeClr val="tx1"/>
                </a:solidFill>
                <a:effectLst/>
                <a:latin typeface="+mn-lt"/>
                <a:ea typeface="+mn-ea"/>
                <a:cs typeface="+mn-cs"/>
              </a:rPr>
              <a:t>Don’t need a change of clothes – there’s </a:t>
            </a:r>
            <a:r>
              <a:rPr lang="en-GB" sz="1200" kern="1200" dirty="0" err="1"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on the mobile</a:t>
            </a:r>
          </a:p>
          <a:p>
            <a:r>
              <a:rPr lang="en-GB" sz="1200" kern="1200" dirty="0" smtClean="0">
                <a:solidFill>
                  <a:schemeClr val="tx1"/>
                </a:solidFill>
                <a:effectLst/>
                <a:latin typeface="+mn-lt"/>
                <a:ea typeface="+mn-ea"/>
                <a:cs typeface="+mn-cs"/>
              </a:rPr>
              <a:t>Don’t need to go to the Western Wall – the wall’s on Facebook</a:t>
            </a:r>
          </a:p>
          <a:p>
            <a:r>
              <a:rPr lang="en-GB" sz="1200" kern="1200" dirty="0" smtClean="0">
                <a:solidFill>
                  <a:schemeClr val="tx1"/>
                </a:solidFill>
                <a:effectLst/>
                <a:latin typeface="+mn-lt"/>
                <a:ea typeface="+mn-ea"/>
                <a:cs typeface="+mn-cs"/>
              </a:rPr>
              <a:t>Don’t need to tell jokes – there are funny statuses on FB</a:t>
            </a:r>
          </a:p>
          <a:p>
            <a:r>
              <a:rPr lang="en-GB" sz="1200" kern="1200" dirty="0" smtClean="0">
                <a:solidFill>
                  <a:schemeClr val="tx1"/>
                </a:solidFill>
                <a:effectLst/>
                <a:latin typeface="+mn-lt"/>
                <a:ea typeface="+mn-ea"/>
                <a:cs typeface="+mn-cs"/>
              </a:rPr>
              <a:t>No need to come in a good mood – because life is such that everyone is stuck to their phones..</a:t>
            </a:r>
          </a:p>
          <a:p>
            <a:endParaRPr lang="en-GB" dirty="0"/>
          </a:p>
        </p:txBody>
      </p:sp>
      <p:sp>
        <p:nvSpPr>
          <p:cNvPr id="4" name="Slide Number Placeholder 3"/>
          <p:cNvSpPr>
            <a:spLocks noGrp="1"/>
          </p:cNvSpPr>
          <p:nvPr>
            <p:ph type="sldNum" sz="quarter" idx="10"/>
          </p:nvPr>
        </p:nvSpPr>
        <p:spPr/>
        <p:txBody>
          <a:bodyPr/>
          <a:lstStyle/>
          <a:p>
            <a:fld id="{442B6934-A796-49A2-8221-507CDB272B66}" type="slidenum">
              <a:rPr lang="en-GB" smtClean="0"/>
              <a:t>17</a:t>
            </a:fld>
            <a:endParaRPr lang="en-GB"/>
          </a:p>
        </p:txBody>
      </p:sp>
    </p:spTree>
    <p:extLst>
      <p:ext uri="{BB962C8B-B14F-4D97-AF65-F5344CB8AC3E}">
        <p14:creationId xmlns:p14="http://schemas.microsoft.com/office/powerpoint/2010/main" val="163221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071BDB-E0EF-42C9-AEBB-76983F949C21}" type="datetimeFigureOut">
              <a:rPr lang="en-GB" smtClean="0"/>
              <a:t>03/07/2015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276272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071BDB-E0EF-42C9-AEBB-76983F949C21}" type="datetimeFigureOut">
              <a:rPr lang="en-GB" smtClean="0"/>
              <a:t>03/07/2015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57252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071BDB-E0EF-42C9-AEBB-76983F949C21}" type="datetimeFigureOut">
              <a:rPr lang="en-GB" smtClean="0"/>
              <a:t>03/07/2015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48947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7129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7024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1152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373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5891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93817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6295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4997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071BDB-E0EF-42C9-AEBB-76983F949C21}" type="datetimeFigureOut">
              <a:rPr lang="en-GB" smtClean="0"/>
              <a:t>03/07/2015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03692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55591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3010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94531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968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8992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418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6060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9761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01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178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71BDB-E0EF-42C9-AEBB-76983F949C21}" type="datetimeFigureOut">
              <a:rPr lang="en-GB" smtClean="0"/>
              <a:t>03/07/2015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3905134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77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215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1303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206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071BDB-E0EF-42C9-AEBB-76983F949C21}" type="datetimeFigureOut">
              <a:rPr lang="en-GB" smtClean="0"/>
              <a:t>03/07/2015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9851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071BDB-E0EF-42C9-AEBB-76983F949C21}" type="datetimeFigureOut">
              <a:rPr lang="en-GB" smtClean="0"/>
              <a:t>03/07/2015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6890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071BDB-E0EF-42C9-AEBB-76983F949C21}" type="datetimeFigureOut">
              <a:rPr lang="en-GB" smtClean="0"/>
              <a:t>03/07/2015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2205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71BDB-E0EF-42C9-AEBB-76983F949C21}" type="datetimeFigureOut">
              <a:rPr lang="en-GB" smtClean="0"/>
              <a:t>03/07/2015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10044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71BDB-E0EF-42C9-AEBB-76983F949C21}" type="datetimeFigureOut">
              <a:rPr lang="en-GB" smtClean="0"/>
              <a:t>03/07/2015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364991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71BDB-E0EF-42C9-AEBB-76983F949C21}" type="datetimeFigureOut">
              <a:rPr lang="en-GB" smtClean="0"/>
              <a:t>03/07/2015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2AE488-6FAD-44C9-ABE1-E3DB37CD674C}" type="slidenum">
              <a:rPr lang="en-GB" smtClean="0"/>
              <a:t>‹#›</a:t>
            </a:fld>
            <a:endParaRPr lang="en-GB"/>
          </a:p>
        </p:txBody>
      </p:sp>
    </p:spTree>
    <p:extLst>
      <p:ext uri="{BB962C8B-B14F-4D97-AF65-F5344CB8AC3E}">
        <p14:creationId xmlns:p14="http://schemas.microsoft.com/office/powerpoint/2010/main" val="368213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71BDB-E0EF-42C9-AEBB-76983F949C21}" type="datetimeFigureOut">
              <a:rPr lang="en-GB" smtClean="0"/>
              <a:t>03/07/2015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AE488-6FAD-44C9-ABE1-E3DB37CD674C}" type="slidenum">
              <a:rPr lang="en-GB" smtClean="0"/>
              <a:t>‹#›</a:t>
            </a:fld>
            <a:endParaRPr lang="en-GB"/>
          </a:p>
        </p:txBody>
      </p:sp>
    </p:spTree>
    <p:extLst>
      <p:ext uri="{BB962C8B-B14F-4D97-AF65-F5344CB8AC3E}">
        <p14:creationId xmlns:p14="http://schemas.microsoft.com/office/powerpoint/2010/main" val="2376075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7B510-3BE2-4927-82E8-86E9B310A706}" type="datetimeFigureOut">
              <a:rPr lang="fr-FR" smtClean="0">
                <a:solidFill>
                  <a:prstClr val="black">
                    <a:tint val="75000"/>
                  </a:prstClr>
                </a:solidFill>
              </a:rPr>
              <a:pPr/>
              <a:t>03/07/2015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EA18F-56B5-4F5A-B29D-EB008A0F21D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55743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03/07/2015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0053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hyperlink" Target="http://www.tripadvisor.es/Hotel_Review-g664838-d518412-Reviews-Joyuda_Plaza_Hotel-Cabo_Rojo_Puerto_Rico.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tripadvisor.co.il/Hotels-g186225-Cambridge_Cambridgeshire_England-Hotel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quizlet.com/30143628/vacaciones-infinitivos-flash-cards/" TargetMode="Externa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pic>
        <p:nvPicPr>
          <p:cNvPr id="5" name="Picture 4"/>
          <p:cNvPicPr>
            <a:picLocks noChangeAspect="1"/>
          </p:cNvPicPr>
          <p:nvPr/>
        </p:nvPicPr>
        <p:blipFill>
          <a:blip r:embed="rId3">
            <a:clrChange>
              <a:clrFrom>
                <a:srgbClr val="FEFEFE"/>
              </a:clrFrom>
              <a:clrTo>
                <a:srgbClr val="FEFEFE">
                  <a:alpha val="0"/>
                </a:srgbClr>
              </a:clrTo>
            </a:clrChange>
          </a:blip>
          <a:stretch>
            <a:fillRect/>
          </a:stretch>
        </p:blipFill>
        <p:spPr>
          <a:xfrm>
            <a:off x="2506133" y="580045"/>
            <a:ext cx="4131733" cy="4421922"/>
          </a:xfrm>
          <a:prstGeom prst="rect">
            <a:avLst/>
          </a:prstGeom>
        </p:spPr>
      </p:pic>
      <p:sp>
        <p:nvSpPr>
          <p:cNvPr id="2" name="Rectangle 1"/>
          <p:cNvSpPr/>
          <p:nvPr/>
        </p:nvSpPr>
        <p:spPr>
          <a:xfrm>
            <a:off x="493295" y="5510709"/>
            <a:ext cx="7772400" cy="1200329"/>
          </a:xfrm>
          <a:prstGeom prst="rect">
            <a:avLst/>
          </a:prstGeom>
        </p:spPr>
        <p:txBody>
          <a:bodyPr wrap="square">
            <a:spAutoFit/>
          </a:bodyPr>
          <a:lstStyle/>
          <a:p>
            <a:r>
              <a:rPr lang="en-GB" sz="2400" b="1" dirty="0"/>
              <a:t>Session 2: Dotting the ‘I’ and crossing ‘T’s at KS3:  Independence, Translation and Transcription</a:t>
            </a:r>
            <a:r>
              <a:rPr lang="en-GB" sz="2400" dirty="0"/>
              <a:t/>
            </a:r>
            <a:br>
              <a:rPr lang="en-GB" sz="2400" dirty="0"/>
            </a:br>
            <a:endParaRPr lang="en-GB" sz="2400" dirty="0"/>
          </a:p>
        </p:txBody>
      </p:sp>
    </p:spTree>
    <p:extLst>
      <p:ext uri="{BB962C8B-B14F-4D97-AF65-F5344CB8AC3E}">
        <p14:creationId xmlns:p14="http://schemas.microsoft.com/office/powerpoint/2010/main" val="331500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sz="6600" dirty="0" smtClean="0"/>
              <a:t>2</a:t>
            </a:r>
            <a:r>
              <a:rPr lang="en-GB" dirty="0" smtClean="0"/>
              <a:t> Transcription</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800" dirty="0" smtClean="0"/>
              <a:t>  Builds on phonics knowledge</a:t>
            </a:r>
          </a:p>
          <a:p>
            <a:pPr>
              <a:buFont typeface="Wingdings" panose="05000000000000000000" pitchFamily="2" charset="2"/>
              <a:buChar char="§"/>
            </a:pPr>
            <a:r>
              <a:rPr lang="en-GB" sz="2800" dirty="0"/>
              <a:t> </a:t>
            </a:r>
            <a:r>
              <a:rPr lang="en-GB" sz="2800" dirty="0" smtClean="0"/>
              <a:t> Implicates all four skills</a:t>
            </a:r>
          </a:p>
          <a:p>
            <a:pPr>
              <a:buFont typeface="Wingdings" panose="05000000000000000000" pitchFamily="2" charset="2"/>
              <a:buChar char="§"/>
            </a:pPr>
            <a:r>
              <a:rPr lang="en-GB" sz="2800" dirty="0"/>
              <a:t> </a:t>
            </a:r>
            <a:r>
              <a:rPr lang="en-GB" sz="2800" dirty="0" smtClean="0"/>
              <a:t> Can be integrated into lesson sequences</a:t>
            </a:r>
          </a:p>
          <a:p>
            <a:pPr>
              <a:buFont typeface="Wingdings" panose="05000000000000000000" pitchFamily="2" charset="2"/>
              <a:buChar char="§"/>
            </a:pPr>
            <a:r>
              <a:rPr lang="en-GB" sz="2800" dirty="0"/>
              <a:t> </a:t>
            </a:r>
            <a:r>
              <a:rPr lang="en-GB" sz="2800" dirty="0" smtClean="0"/>
              <a:t> Should be thematically relevant to the lesson</a:t>
            </a:r>
          </a:p>
          <a:p>
            <a:pPr>
              <a:buFont typeface="Wingdings" panose="05000000000000000000" pitchFamily="2" charset="2"/>
              <a:buChar char="§"/>
            </a:pPr>
            <a:r>
              <a:rPr lang="en-GB" sz="2800" dirty="0"/>
              <a:t> </a:t>
            </a:r>
            <a:r>
              <a:rPr lang="en-GB" sz="2800" dirty="0" smtClean="0"/>
              <a:t> Should not be a ‘bolt on’ extra, whenever possible</a:t>
            </a:r>
            <a:endParaRPr lang="en-GB" sz="2800" dirty="0"/>
          </a:p>
        </p:txBody>
      </p:sp>
    </p:spTree>
    <p:extLst>
      <p:ext uri="{BB962C8B-B14F-4D97-AF65-F5344CB8AC3E}">
        <p14:creationId xmlns:p14="http://schemas.microsoft.com/office/powerpoint/2010/main" val="417618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3" name="Rectangle 2"/>
          <p:cNvSpPr/>
          <p:nvPr/>
        </p:nvSpPr>
        <p:spPr>
          <a:xfrm rot="20746334">
            <a:off x="4154688" y="3148811"/>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0070C0"/>
                </a:solidFill>
                <a:effectLst>
                  <a:outerShdw blurRad="50000" dist="50800" dir="7500000" algn="tl">
                    <a:srgbClr val="000000">
                      <a:shade val="5000"/>
                      <a:alpha val="35000"/>
                    </a:srgbClr>
                  </a:outerShdw>
                </a:effectLst>
              </a:rPr>
              <a:t>KS2</a:t>
            </a:r>
          </a:p>
        </p:txBody>
      </p:sp>
      <p:sp>
        <p:nvSpPr>
          <p:cNvPr id="5" name="Rectangle 4"/>
          <p:cNvSpPr/>
          <p:nvPr/>
        </p:nvSpPr>
        <p:spPr>
          <a:xfrm>
            <a:off x="7280488" y="456627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0070C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81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a:xfrm>
            <a:off x="568170" y="143546"/>
            <a:ext cx="7796030" cy="1158140"/>
          </a:xfrm>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41474" y="1126165"/>
            <a:ext cx="3591317" cy="679994"/>
          </a:xfrm>
        </p:spPr>
        <p:txBody>
          <a:bodyPr/>
          <a:lstStyle/>
          <a:p>
            <a:r>
              <a:rPr lang="en-GB" sz="2800" dirty="0" smtClean="0"/>
              <a:t>Read aloud tasks</a:t>
            </a:r>
            <a:endParaRPr lang="en-GB" sz="2800" dirty="0"/>
          </a:p>
        </p:txBody>
      </p:sp>
      <p:sp>
        <p:nvSpPr>
          <p:cNvPr id="3" name="Content Placeholder 2"/>
          <p:cNvSpPr>
            <a:spLocks noGrp="1"/>
          </p:cNvSpPr>
          <p:nvPr>
            <p:ph sz="quarter" idx="4294967295"/>
          </p:nvPr>
        </p:nvSpPr>
        <p:spPr>
          <a:xfrm>
            <a:off x="241474" y="2287705"/>
            <a:ext cx="5160972" cy="2512852"/>
          </a:xfrm>
          <a:prstGeom prst="rect">
            <a:avLst/>
          </a:prstGeom>
        </p:spPr>
        <p:txBody>
          <a:bodyPr anchor="t">
            <a:noAutofit/>
          </a:bodyPr>
          <a:lstStyle/>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Tx/>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Tx/>
              <a:buChar char="•"/>
            </a:pPr>
            <a:r>
              <a:rPr lang="en-GB" sz="2800" cap="none" dirty="0" smtClean="0">
                <a:latin typeface="Arial" panose="020B0604020202020204" pitchFamily="34" charset="0"/>
                <a:cs typeface="Arial" panose="020B0604020202020204" pitchFamily="34" charset="0"/>
              </a:rPr>
              <a:t> Song / story (with or without gap-fills)</a:t>
            </a:r>
          </a:p>
        </p:txBody>
      </p:sp>
      <p:sp>
        <p:nvSpPr>
          <p:cNvPr id="6" name="Text Placeholder 5"/>
          <p:cNvSpPr>
            <a:spLocks noGrp="1"/>
          </p:cNvSpPr>
          <p:nvPr>
            <p:ph type="body" sz="quarter" idx="3"/>
          </p:nvPr>
        </p:nvSpPr>
        <p:spPr>
          <a:xfrm>
            <a:off x="5099579" y="1126165"/>
            <a:ext cx="3596671" cy="679994"/>
          </a:xfrm>
        </p:spPr>
        <p:txBody>
          <a:bodyPr>
            <a:normAutofit/>
          </a:bodyPr>
          <a:lstStyle/>
          <a:p>
            <a:r>
              <a:rPr lang="en-GB" sz="2800" dirty="0" smtClean="0"/>
              <a:t>Transcription tasks</a:t>
            </a:r>
            <a:endParaRPr lang="en-GB" sz="2800" dirty="0"/>
          </a:p>
        </p:txBody>
      </p:sp>
      <p:sp>
        <p:nvSpPr>
          <p:cNvPr id="7" name="Content Placeholder 6"/>
          <p:cNvSpPr>
            <a:spLocks noGrp="1"/>
          </p:cNvSpPr>
          <p:nvPr>
            <p:ph sz="quarter" idx="4294967295"/>
          </p:nvPr>
        </p:nvSpPr>
        <p:spPr>
          <a:xfrm>
            <a:off x="4811377" y="1955353"/>
            <a:ext cx="4173076" cy="2845204"/>
          </a:xfrm>
          <a:prstGeom prst="rect">
            <a:avLst/>
          </a:prstGeom>
        </p:spPr>
        <p:txBody>
          <a:bodyPr>
            <a:norm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Tx/>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Tx/>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Tx/>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1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glish to Hebrew: Sarah sings a happy song, a happy song sings Sarah."/>
          <p:cNvPicPr/>
          <p:nvPr/>
        </p:nvPicPr>
        <p:blipFill>
          <a:blip r:embed="rId2" cstate="print"/>
          <a:srcRect/>
          <a:stretch>
            <a:fillRect/>
          </a:stretch>
        </p:blipFill>
        <p:spPr bwMode="auto">
          <a:xfrm>
            <a:off x="470262" y="2173059"/>
            <a:ext cx="8203475" cy="4362993"/>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7224577" y="327387"/>
            <a:ext cx="1684292" cy="1684292"/>
          </a:xfrm>
          <a:prstGeom prst="rect">
            <a:avLst/>
          </a:prstGeom>
        </p:spPr>
      </p:pic>
    </p:spTree>
    <p:extLst>
      <p:ext uri="{BB962C8B-B14F-4D97-AF65-F5344CB8AC3E}">
        <p14:creationId xmlns:p14="http://schemas.microsoft.com/office/powerpoint/2010/main" val="284243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4577" y="104504"/>
            <a:ext cx="1684292" cy="1684292"/>
          </a:xfrm>
          <a:prstGeom prst="rect">
            <a:avLst/>
          </a:prstGeom>
        </p:spPr>
      </p:pic>
      <p:pic>
        <p:nvPicPr>
          <p:cNvPr id="3" name="Picture 2" descr="English to Hebrew: A barber gave a haircut to a writer who told a story about a barber wo gave a haircut to a writer..."/>
          <p:cNvPicPr/>
          <p:nvPr/>
        </p:nvPicPr>
        <p:blipFill>
          <a:blip r:embed="rId3" cstate="print"/>
          <a:srcRect/>
          <a:stretch>
            <a:fillRect/>
          </a:stretch>
        </p:blipFill>
        <p:spPr bwMode="auto">
          <a:xfrm>
            <a:off x="418012" y="1907175"/>
            <a:ext cx="8307977" cy="4595359"/>
          </a:xfrm>
          <a:prstGeom prst="rect">
            <a:avLst/>
          </a:prstGeom>
          <a:noFill/>
          <a:ln w="9525">
            <a:noFill/>
            <a:miter lim="800000"/>
            <a:headEnd/>
            <a:tailEnd/>
          </a:ln>
        </p:spPr>
      </p:pic>
    </p:spTree>
    <p:extLst>
      <p:ext uri="{BB962C8B-B14F-4D97-AF65-F5344CB8AC3E}">
        <p14:creationId xmlns:p14="http://schemas.microsoft.com/office/powerpoint/2010/main" val="292091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lish to Hebrew: Sarah puts garlic in the sushi."/>
          <p:cNvPicPr/>
          <p:nvPr/>
        </p:nvPicPr>
        <p:blipFill>
          <a:blip r:embed="rId2" cstate="print"/>
          <a:srcRect/>
          <a:stretch>
            <a:fillRect/>
          </a:stretch>
        </p:blipFill>
        <p:spPr bwMode="auto">
          <a:xfrm>
            <a:off x="235131" y="2377440"/>
            <a:ext cx="8725989" cy="373597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7224577" y="104504"/>
            <a:ext cx="1684292" cy="1684292"/>
          </a:xfrm>
          <a:prstGeom prst="rect">
            <a:avLst/>
          </a:prstGeom>
        </p:spPr>
      </p:pic>
    </p:spTree>
    <p:extLst>
      <p:ext uri="{BB962C8B-B14F-4D97-AF65-F5344CB8AC3E}">
        <p14:creationId xmlns:p14="http://schemas.microsoft.com/office/powerpoint/2010/main" val="416467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xoox.co.il/pic/img/photo_1695.jpg"/>
          <p:cNvPicPr/>
          <p:nvPr/>
        </p:nvPicPr>
        <p:blipFill>
          <a:blip r:embed="rId3" cstate="print"/>
          <a:srcRect/>
          <a:stretch>
            <a:fillRect/>
          </a:stretch>
        </p:blipFill>
        <p:spPr bwMode="auto">
          <a:xfrm>
            <a:off x="731520" y="418012"/>
            <a:ext cx="7550331" cy="5225143"/>
          </a:xfrm>
          <a:prstGeom prst="rect">
            <a:avLst/>
          </a:prstGeom>
          <a:noFill/>
          <a:ln w="9525">
            <a:noFill/>
            <a:miter lim="800000"/>
            <a:headEnd/>
            <a:tailEnd/>
          </a:ln>
        </p:spPr>
      </p:pic>
    </p:spTree>
    <p:extLst>
      <p:ext uri="{BB962C8B-B14F-4D97-AF65-F5344CB8AC3E}">
        <p14:creationId xmlns:p14="http://schemas.microsoft.com/office/powerpoint/2010/main" val="184662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oomoo.co.il/pictures/img/125973375525.jpg"/>
          <p:cNvPicPr/>
          <p:nvPr/>
        </p:nvPicPr>
        <p:blipFill>
          <a:blip r:embed="rId3" cstate="print"/>
          <a:srcRect/>
          <a:stretch>
            <a:fillRect/>
          </a:stretch>
        </p:blipFill>
        <p:spPr bwMode="auto">
          <a:xfrm>
            <a:off x="1280159" y="548640"/>
            <a:ext cx="6531429" cy="5486400"/>
          </a:xfrm>
          <a:prstGeom prst="rect">
            <a:avLst/>
          </a:prstGeom>
          <a:noFill/>
          <a:ln w="9525">
            <a:noFill/>
            <a:miter lim="800000"/>
            <a:headEnd/>
            <a:tailEnd/>
          </a:ln>
        </p:spPr>
      </p:pic>
    </p:spTree>
    <p:extLst>
      <p:ext uri="{BB962C8B-B14F-4D97-AF65-F5344CB8AC3E}">
        <p14:creationId xmlns:p14="http://schemas.microsoft.com/office/powerpoint/2010/main" val="82070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hananya.files.wordpress.com/2013/04/20130413_125627.jpg"/>
          <p:cNvPicPr/>
          <p:nvPr/>
        </p:nvPicPr>
        <p:blipFill>
          <a:blip r:embed="rId3" cstate="print"/>
          <a:srcRect/>
          <a:stretch>
            <a:fillRect/>
          </a:stretch>
        </p:blipFill>
        <p:spPr bwMode="auto">
          <a:xfrm>
            <a:off x="966651" y="705394"/>
            <a:ext cx="7184572" cy="5199017"/>
          </a:xfrm>
          <a:prstGeom prst="rect">
            <a:avLst/>
          </a:prstGeom>
          <a:noFill/>
          <a:ln w="9525">
            <a:noFill/>
            <a:miter lim="800000"/>
            <a:headEnd/>
            <a:tailEnd/>
          </a:ln>
        </p:spPr>
      </p:pic>
    </p:spTree>
    <p:extLst>
      <p:ext uri="{BB962C8B-B14F-4D97-AF65-F5344CB8AC3E}">
        <p14:creationId xmlns:p14="http://schemas.microsoft.com/office/powerpoint/2010/main" val="11839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1.tapuz.co.il/TapuzAlbums/liron3111/f03b0546-f19b-4805-8344-88fe31485861.jpg"/>
          <p:cNvPicPr/>
          <p:nvPr/>
        </p:nvPicPr>
        <p:blipFill>
          <a:blip r:embed="rId3" cstate="print"/>
          <a:srcRect/>
          <a:stretch>
            <a:fillRect/>
          </a:stretch>
        </p:blipFill>
        <p:spPr bwMode="auto">
          <a:xfrm>
            <a:off x="418011" y="966651"/>
            <a:ext cx="7942218" cy="4467498"/>
          </a:xfrm>
          <a:prstGeom prst="rect">
            <a:avLst/>
          </a:prstGeom>
          <a:noFill/>
          <a:ln w="9525">
            <a:noFill/>
            <a:miter lim="800000"/>
            <a:headEnd/>
            <a:tailEnd/>
          </a:ln>
        </p:spPr>
      </p:pic>
    </p:spTree>
    <p:extLst>
      <p:ext uri="{BB962C8B-B14F-4D97-AF65-F5344CB8AC3E}">
        <p14:creationId xmlns:p14="http://schemas.microsoft.com/office/powerpoint/2010/main" val="73875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dirty="0" smtClean="0"/>
              <a:t>1 Independence</a:t>
            </a:r>
            <a:endParaRPr lang="en-GB" dirty="0"/>
          </a:p>
        </p:txBody>
      </p:sp>
      <p:sp>
        <p:nvSpPr>
          <p:cNvPr id="3" name="Content Placeholder 2"/>
          <p:cNvSpPr>
            <a:spLocks noGrp="1"/>
          </p:cNvSpPr>
          <p:nvPr>
            <p:ph idx="1"/>
          </p:nvPr>
        </p:nvSpPr>
        <p:spPr/>
        <p:txBody>
          <a:bodyPr/>
          <a:lstStyle/>
          <a:p>
            <a:r>
              <a:rPr lang="en-GB" dirty="0" smtClean="0"/>
              <a:t>Setting the tone</a:t>
            </a:r>
          </a:p>
          <a:p>
            <a:r>
              <a:rPr lang="en-GB" dirty="0" smtClean="0"/>
              <a:t>Building resilience when working independently</a:t>
            </a:r>
          </a:p>
          <a:p>
            <a:r>
              <a:rPr lang="en-GB" dirty="0" smtClean="0"/>
              <a:t>Flipped classroom</a:t>
            </a:r>
          </a:p>
          <a:p>
            <a:r>
              <a:rPr lang="en-GB" dirty="0" smtClean="0"/>
              <a:t>Open-ended tasks</a:t>
            </a:r>
          </a:p>
          <a:p>
            <a:r>
              <a:rPr lang="en-GB" dirty="0" smtClean="0"/>
              <a:t>Making students think</a:t>
            </a:r>
          </a:p>
          <a:p>
            <a:endParaRPr lang="en-GB" dirty="0" smtClean="0"/>
          </a:p>
          <a:p>
            <a:endParaRPr lang="en-GB" dirty="0"/>
          </a:p>
        </p:txBody>
      </p:sp>
    </p:spTree>
    <p:extLst>
      <p:ext uri="{BB962C8B-B14F-4D97-AF65-F5344CB8AC3E}">
        <p14:creationId xmlns:p14="http://schemas.microsoft.com/office/powerpoint/2010/main" val="296896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806" y="147276"/>
            <a:ext cx="4572000" cy="1664558"/>
          </a:xfrm>
          <a:prstGeom prst="rect">
            <a:avLst/>
          </a:prstGeom>
        </p:spPr>
        <p:txBody>
          <a:bodyPr>
            <a:spAutoFit/>
          </a:bodyPr>
          <a:lstStyle/>
          <a:p>
            <a:pPr marL="342900" lvl="0" indent="-342900" algn="r" rtl="1">
              <a:lnSpc>
                <a:spcPct val="115000"/>
              </a:lnSpc>
              <a:spcAft>
                <a:spcPts val="1000"/>
              </a:spcAft>
              <a:buClr>
                <a:srgbClr val="000000"/>
              </a:buClr>
              <a:buSzPts val="1000"/>
              <a:buFont typeface="Tahoma" panose="020B0604030504040204" pitchFamily="34" charset="0"/>
              <a:buAutoNum type="arabicParenR"/>
            </a:pPr>
            <a:r>
              <a:rPr lang="he-IL" dirty="0">
                <a:solidFill>
                  <a:srgbClr val="0070C0"/>
                </a:solidFill>
                <a:latin typeface="Calibri" panose="020F0502020204030204" pitchFamily="34" charset="0"/>
                <a:ea typeface="Times New Roman" panose="02020603050405020304" pitchFamily="18" charset="0"/>
              </a:rPr>
              <a:t>לאוטובוס נכנסת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גברת עם סלים,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תראו איך היא תופסת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את כל הספסלים: </a:t>
            </a:r>
            <a:br>
              <a:rPr lang="he-IL" dirty="0">
                <a:solidFill>
                  <a:srgbClr val="0070C0"/>
                </a:solidFill>
                <a:latin typeface="Calibri" panose="020F0502020204030204" pitchFamily="34" charset="0"/>
                <a:ea typeface="Times New Roman" panose="02020603050405020304" pitchFamily="18" charset="0"/>
              </a:rPr>
            </a:br>
            <a:r>
              <a:rPr lang="he-IL" dirty="0" smtClean="0">
                <a:solidFill>
                  <a:srgbClr val="0070C0"/>
                </a:solidFill>
                <a:latin typeface="Calibri" panose="020F0502020204030204" pitchFamily="34" charset="0"/>
                <a:ea typeface="Times New Roman" panose="02020603050405020304" pitchFamily="18" charset="0"/>
              </a:rPr>
              <a:t>ספסל </a:t>
            </a:r>
            <a:r>
              <a:rPr lang="he-IL" dirty="0">
                <a:solidFill>
                  <a:srgbClr val="0070C0"/>
                </a:solidFill>
                <a:latin typeface="Calibri" panose="020F0502020204030204" pitchFamily="34" charset="0"/>
                <a:ea typeface="Times New Roman" panose="02020603050405020304" pitchFamily="18" charset="0"/>
              </a:rPr>
              <a:t>אחד!</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775166" y="-255390"/>
            <a:ext cx="4572000" cy="7294305"/>
          </a:xfrm>
          <a:prstGeom prst="rect">
            <a:avLst/>
          </a:prstGeom>
        </p:spPr>
        <p:txBody>
          <a:bodyPr>
            <a:spAutoFit/>
          </a:bodyPr>
          <a:lstStyle/>
          <a:p>
            <a:r>
              <a:rPr lang="he-IL" dirty="0">
                <a:solidFill>
                  <a:srgbClr val="0070C0"/>
                </a:solidFill>
                <a:latin typeface="Calibri" panose="020F0502020204030204" pitchFamily="34" charset="0"/>
                <a:ea typeface="Times New Roman" panose="02020603050405020304" pitchFamily="18" charset="0"/>
              </a:rPr>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אחד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לחמניות,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אחר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עגבניות,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אחד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גרעינים,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אחר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מלפפונים,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אחד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מרגרינה,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אחר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חומוס טחינה,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אחד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כל מיני,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על ספסל אחר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סל עם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עיתוני. </a:t>
            </a:r>
            <a:br>
              <a:rPr lang="he-IL" dirty="0">
                <a:solidFill>
                  <a:srgbClr val="0070C0"/>
                </a:solidFill>
                <a:latin typeface="Calibri" panose="020F0502020204030204" pitchFamily="34" charset="0"/>
                <a:ea typeface="Times New Roman" panose="02020603050405020304" pitchFamily="18" charset="0"/>
              </a:rPr>
            </a:br>
            <a:endParaRPr lang="en-GB" dirty="0"/>
          </a:p>
        </p:txBody>
      </p:sp>
      <p:sp>
        <p:nvSpPr>
          <p:cNvPr id="5" name="Rectangle 4"/>
          <p:cNvSpPr/>
          <p:nvPr/>
        </p:nvSpPr>
        <p:spPr>
          <a:xfrm>
            <a:off x="326571" y="147276"/>
            <a:ext cx="4572000" cy="1754326"/>
          </a:xfrm>
          <a:prstGeom prst="rect">
            <a:avLst/>
          </a:prstGeom>
        </p:spPr>
        <p:txBody>
          <a:bodyPr>
            <a:spAutoFit/>
          </a:bodyPr>
          <a:lstStyle/>
          <a:p>
            <a:r>
              <a:rPr lang="he-IL" dirty="0">
                <a:solidFill>
                  <a:srgbClr val="0070C0"/>
                </a:solidFill>
                <a:latin typeface="Calibri" panose="020F0502020204030204" pitchFamily="34" charset="0"/>
                <a:ea typeface="Times New Roman" panose="02020603050405020304" pitchFamily="18" charset="0"/>
              </a:rPr>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ילד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מה פתאום אתה יושב -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בבקשה תקום מייד!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הלא גם הגברת </a:t>
            </a:r>
            <a:br>
              <a:rPr lang="he-IL" dirty="0">
                <a:solidFill>
                  <a:srgbClr val="0070C0"/>
                </a:solidFill>
                <a:latin typeface="Calibri" panose="020F0502020204030204" pitchFamily="34" charset="0"/>
                <a:ea typeface="Times New Roman" panose="02020603050405020304" pitchFamily="18" charset="0"/>
              </a:rPr>
            </a:br>
            <a:r>
              <a:rPr lang="he-IL" dirty="0">
                <a:solidFill>
                  <a:srgbClr val="0070C0"/>
                </a:solidFill>
                <a:latin typeface="Calibri" panose="020F0502020204030204" pitchFamily="34" charset="0"/>
                <a:ea typeface="Times New Roman" panose="02020603050405020304" pitchFamily="18" charset="0"/>
              </a:rPr>
              <a:t>צריכה </a:t>
            </a:r>
            <a:endParaRPr lang="en-GB" dirty="0"/>
          </a:p>
        </p:txBody>
      </p:sp>
    </p:spTree>
    <p:extLst>
      <p:ext uri="{BB962C8B-B14F-4D97-AF65-F5344CB8AC3E}">
        <p14:creationId xmlns:p14="http://schemas.microsoft.com/office/powerpoint/2010/main" val="187777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052736"/>
            <a:ext cx="6840760" cy="7909858"/>
          </a:xfrm>
          <a:prstGeom prst="rect">
            <a:avLst/>
          </a:prstGeom>
          <a:noFill/>
        </p:spPr>
        <p:txBody>
          <a:bodyPr wrap="square" rtlCol="0">
            <a:spAutoFit/>
          </a:bodyPr>
          <a:lstStyle/>
          <a:p>
            <a:pPr algn="r"/>
            <a:r>
              <a:rPr lang="he-IL" sz="4800" b="1" dirty="0" smtClean="0">
                <a:solidFill>
                  <a:srgbClr val="FF0000"/>
                </a:solidFill>
                <a:latin typeface="David" pitchFamily="34" charset="-79"/>
                <a:cs typeface="David" pitchFamily="34" charset="-79"/>
              </a:rPr>
              <a:t>א   ע</a:t>
            </a:r>
          </a:p>
          <a:p>
            <a:pPr algn="r"/>
            <a:endParaRPr lang="he-IL" sz="4400" dirty="0" smtClean="0">
              <a:latin typeface="David" pitchFamily="34" charset="-79"/>
              <a:cs typeface="David" pitchFamily="34" charset="-79"/>
            </a:endParaRPr>
          </a:p>
          <a:p>
            <a:pPr algn="r"/>
            <a:r>
              <a:rPr lang="he-IL" sz="4400" b="1" dirty="0" smtClean="0">
                <a:solidFill>
                  <a:srgbClr val="0070C0"/>
                </a:solidFill>
                <a:latin typeface="David" pitchFamily="34" charset="-79"/>
                <a:cs typeface="David" pitchFamily="34" charset="-79"/>
              </a:rPr>
              <a:t>ט ת         ח כ      ש ס       כ ק</a:t>
            </a:r>
          </a:p>
          <a:p>
            <a:pPr algn="r"/>
            <a:endParaRPr lang="he-IL" sz="4400" dirty="0" smtClean="0">
              <a:latin typeface="David" pitchFamily="34" charset="-79"/>
              <a:cs typeface="David" pitchFamily="34" charset="-79"/>
            </a:endParaRPr>
          </a:p>
          <a:p>
            <a:pPr algn="r"/>
            <a:r>
              <a:rPr lang="he-IL" sz="4400" b="1" dirty="0" smtClean="0">
                <a:solidFill>
                  <a:srgbClr val="00B050"/>
                </a:solidFill>
                <a:latin typeface="David" pitchFamily="34" charset="-79"/>
                <a:cs typeface="David" pitchFamily="34" charset="-79"/>
              </a:rPr>
              <a:t>ש    צ    ח      כ</a:t>
            </a:r>
          </a:p>
          <a:p>
            <a:pPr algn="r"/>
            <a:endParaRPr lang="he-IL" sz="4400" dirty="0" smtClean="0">
              <a:latin typeface="David" pitchFamily="34" charset="-79"/>
              <a:cs typeface="David" pitchFamily="34" charset="-79"/>
            </a:endParaRPr>
          </a:p>
          <a:p>
            <a:pPr algn="r"/>
            <a:r>
              <a:rPr lang="he-IL" sz="4400" b="1" dirty="0" smtClean="0">
                <a:solidFill>
                  <a:srgbClr val="7030A0"/>
                </a:solidFill>
                <a:latin typeface="David" pitchFamily="34" charset="-79"/>
                <a:cs typeface="David" pitchFamily="34" charset="-79"/>
              </a:rPr>
              <a:t>ם     ן     ף     ך     ץ</a:t>
            </a:r>
          </a:p>
          <a:p>
            <a:pPr algn="r"/>
            <a:r>
              <a:rPr lang="he-IL" sz="4400" dirty="0" smtClean="0"/>
              <a:t>    </a:t>
            </a:r>
          </a:p>
          <a:p>
            <a:pPr algn="r"/>
            <a:endParaRPr lang="he-IL" sz="4400" dirty="0"/>
          </a:p>
          <a:p>
            <a:pPr algn="r"/>
            <a:r>
              <a:rPr lang="he-IL" sz="3600" dirty="0" smtClean="0"/>
              <a:t> </a:t>
            </a:r>
          </a:p>
          <a:p>
            <a:pPr algn="r"/>
            <a:endParaRPr lang="he-IL" sz="3600" dirty="0"/>
          </a:p>
          <a:p>
            <a:pPr algn="r"/>
            <a:endParaRPr lang="en-GB" sz="3600" dirty="0"/>
          </a:p>
        </p:txBody>
      </p:sp>
    </p:spTree>
    <p:extLst>
      <p:ext uri="{BB962C8B-B14F-4D97-AF65-F5344CB8AC3E}">
        <p14:creationId xmlns:p14="http://schemas.microsoft.com/office/powerpoint/2010/main" val="93224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247047"/>
            <a:ext cx="91440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e-IL" sz="16600" b="0" i="0" u="none" strike="noStrike" cap="none" normalizeH="0" baseline="0" dirty="0" smtClean="0">
                <a:ln>
                  <a:noFill/>
                </a:ln>
                <a:solidFill>
                  <a:srgbClr val="000000"/>
                </a:solidFill>
                <a:effectLst/>
                <a:latin typeface="Calibri" pitchFamily="34" charset="0"/>
                <a:ea typeface="Calibri" pitchFamily="34" charset="0"/>
                <a:cs typeface="David" pitchFamily="34" charset="-79"/>
              </a:rPr>
              <a:t>עַכְשָׁו</a:t>
            </a:r>
            <a:endParaRPr kumimoji="0" lang="en-US" sz="16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971600" y="3573016"/>
            <a:ext cx="7200800" cy="1107996"/>
          </a:xfrm>
          <a:prstGeom prst="rect">
            <a:avLst/>
          </a:prstGeom>
          <a:noFill/>
        </p:spPr>
        <p:txBody>
          <a:bodyPr wrap="square" rtlCol="0">
            <a:spAutoFit/>
          </a:bodyPr>
          <a:lstStyle/>
          <a:p>
            <a:pPr lvl="1" algn="r"/>
            <a:r>
              <a:rPr lang="en-GB" sz="3600" dirty="0" smtClean="0"/>
              <a:t>  </a:t>
            </a:r>
            <a:r>
              <a:rPr lang="en-GB" sz="6600" dirty="0" smtClean="0"/>
              <a:t>? </a:t>
            </a:r>
            <a:r>
              <a:rPr lang="he-IL" sz="6600" dirty="0" smtClean="0"/>
              <a:t>איפה </a:t>
            </a:r>
            <a:r>
              <a:rPr lang="he-IL" sz="6600" dirty="0"/>
              <a:t>אתה </a:t>
            </a:r>
            <a:r>
              <a:rPr lang="he-IL" sz="6600" dirty="0" smtClean="0"/>
              <a:t>עכשיו</a:t>
            </a:r>
            <a:endParaRPr lang="en-GB" sz="6600" dirty="0"/>
          </a:p>
        </p:txBody>
      </p:sp>
    </p:spTree>
    <p:extLst>
      <p:ext uri="{BB962C8B-B14F-4D97-AF65-F5344CB8AC3E}">
        <p14:creationId xmlns:p14="http://schemas.microsoft.com/office/powerpoint/2010/main" val="1432044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484784"/>
            <a:ext cx="626469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e-IL" sz="7200" dirty="0"/>
              <a:t>מָתֶמָטִיקָה</a:t>
            </a:r>
            <a:endParaRPr lang="en-GB" sz="7200" dirty="0"/>
          </a:p>
        </p:txBody>
      </p:sp>
      <p:sp>
        <p:nvSpPr>
          <p:cNvPr id="5" name="Oval 4"/>
          <p:cNvSpPr/>
          <p:nvPr/>
        </p:nvSpPr>
        <p:spPr>
          <a:xfrm>
            <a:off x="5004048" y="1700808"/>
            <a:ext cx="64807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923928" y="1700808"/>
            <a:ext cx="57606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07904" y="1844824"/>
            <a:ext cx="288032"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03848" y="1700808"/>
            <a:ext cx="576064" cy="108012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55776" y="1700808"/>
            <a:ext cx="720080" cy="10801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5436096" y="2708920"/>
            <a:ext cx="576064"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39952" y="2708920"/>
            <a:ext cx="72008"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79912" y="692696"/>
            <a:ext cx="21602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267744" y="836712"/>
            <a:ext cx="115212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4"/>
          </p:cNvCxnSpPr>
          <p:nvPr/>
        </p:nvCxnSpPr>
        <p:spPr>
          <a:xfrm flipH="1">
            <a:off x="2267744" y="2780928"/>
            <a:ext cx="648072"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8144" y="4725144"/>
            <a:ext cx="2592288" cy="830997"/>
          </a:xfrm>
          <a:prstGeom prst="rect">
            <a:avLst/>
          </a:prstGeom>
          <a:noFill/>
        </p:spPr>
        <p:txBody>
          <a:bodyPr wrap="square" rtlCol="0">
            <a:spAutoFit/>
          </a:bodyPr>
          <a:lstStyle/>
          <a:p>
            <a:r>
              <a:rPr lang="en-GB" sz="1200" dirty="0" smtClean="0"/>
              <a:t>In Hebrew, there are 2 letters with the sound T. This letter, TAV, is always used to correspond to the English TH, but is still pronounced T</a:t>
            </a:r>
            <a:endParaRPr lang="en-GB" sz="1200" dirty="0"/>
          </a:p>
        </p:txBody>
      </p:sp>
      <p:sp>
        <p:nvSpPr>
          <p:cNvPr id="22" name="TextBox 21"/>
          <p:cNvSpPr txBox="1"/>
          <p:nvPr/>
        </p:nvSpPr>
        <p:spPr>
          <a:xfrm>
            <a:off x="3635896" y="4581128"/>
            <a:ext cx="1584176" cy="1600438"/>
          </a:xfrm>
          <a:prstGeom prst="rect">
            <a:avLst/>
          </a:prstGeom>
          <a:noFill/>
        </p:spPr>
        <p:txBody>
          <a:bodyPr wrap="square" rtlCol="0">
            <a:spAutoFit/>
          </a:bodyPr>
          <a:lstStyle/>
          <a:p>
            <a:r>
              <a:rPr lang="en-GB" sz="1400" dirty="0" smtClean="0"/>
              <a:t>This is the second letter with a T sound, TET. In non-Hebrew words, it is always used to correspond to a T sound</a:t>
            </a:r>
            <a:endParaRPr lang="en-GB" sz="1400" dirty="0"/>
          </a:p>
        </p:txBody>
      </p:sp>
      <p:sp>
        <p:nvSpPr>
          <p:cNvPr id="23" name="TextBox 22"/>
          <p:cNvSpPr txBox="1"/>
          <p:nvPr/>
        </p:nvSpPr>
        <p:spPr>
          <a:xfrm>
            <a:off x="3995936" y="404664"/>
            <a:ext cx="2952328" cy="830997"/>
          </a:xfrm>
          <a:prstGeom prst="rect">
            <a:avLst/>
          </a:prstGeom>
          <a:noFill/>
        </p:spPr>
        <p:txBody>
          <a:bodyPr wrap="square" rtlCol="0">
            <a:spAutoFit/>
          </a:bodyPr>
          <a:lstStyle/>
          <a:p>
            <a:r>
              <a:rPr lang="en-GB" sz="1200" dirty="0" smtClean="0"/>
              <a:t>This letter, YOD, is often added when there is no </a:t>
            </a:r>
            <a:r>
              <a:rPr lang="en-GB" sz="1200" dirty="0" err="1" smtClean="0"/>
              <a:t>Nikkud</a:t>
            </a:r>
            <a:r>
              <a:rPr lang="en-GB" sz="1200" dirty="0" smtClean="0"/>
              <a:t> to show that the vowel sound is an EE. In this case, even with </a:t>
            </a:r>
            <a:r>
              <a:rPr lang="en-GB" sz="1200" dirty="0" err="1" smtClean="0"/>
              <a:t>Nikud</a:t>
            </a:r>
            <a:r>
              <a:rPr lang="en-GB" sz="1200" dirty="0" smtClean="0"/>
              <a:t> there is a YOD</a:t>
            </a:r>
            <a:endParaRPr lang="en-GB" sz="1200" dirty="0"/>
          </a:p>
        </p:txBody>
      </p:sp>
      <p:sp>
        <p:nvSpPr>
          <p:cNvPr id="24" name="TextBox 23"/>
          <p:cNvSpPr txBox="1"/>
          <p:nvPr/>
        </p:nvSpPr>
        <p:spPr>
          <a:xfrm>
            <a:off x="611560" y="404664"/>
            <a:ext cx="2016224" cy="830997"/>
          </a:xfrm>
          <a:prstGeom prst="rect">
            <a:avLst/>
          </a:prstGeom>
          <a:noFill/>
        </p:spPr>
        <p:txBody>
          <a:bodyPr wrap="square" rtlCol="0">
            <a:spAutoFit/>
          </a:bodyPr>
          <a:lstStyle/>
          <a:p>
            <a:r>
              <a:rPr lang="en-GB" sz="1200" dirty="0" smtClean="0"/>
              <a:t>This letter is KOOF. There are two letter s with a K sound. For non-Hebrew words a KOOF will be used. </a:t>
            </a:r>
            <a:endParaRPr lang="en-GB" sz="1200" dirty="0"/>
          </a:p>
        </p:txBody>
      </p:sp>
      <p:sp>
        <p:nvSpPr>
          <p:cNvPr id="25" name="TextBox 24"/>
          <p:cNvSpPr txBox="1"/>
          <p:nvPr/>
        </p:nvSpPr>
        <p:spPr>
          <a:xfrm>
            <a:off x="971600" y="4509120"/>
            <a:ext cx="2016224" cy="2123658"/>
          </a:xfrm>
          <a:prstGeom prst="rect">
            <a:avLst/>
          </a:prstGeom>
          <a:noFill/>
        </p:spPr>
        <p:txBody>
          <a:bodyPr wrap="square" rtlCol="0">
            <a:spAutoFit/>
          </a:bodyPr>
          <a:lstStyle/>
          <a:p>
            <a:r>
              <a:rPr lang="en-GB" sz="1200" dirty="0" smtClean="0"/>
              <a:t>The final letter is a HAY and is silent. This letter often comes at the end of a word that ends in an A sound. Near cognates such as Biology, Chemistry, History, Geography, Music, Maths often take this ending: </a:t>
            </a:r>
            <a:r>
              <a:rPr lang="en-GB" sz="1200" dirty="0" err="1" smtClean="0"/>
              <a:t>Biologia</a:t>
            </a:r>
            <a:r>
              <a:rPr lang="en-GB" sz="1200" dirty="0" smtClean="0"/>
              <a:t>, </a:t>
            </a:r>
            <a:r>
              <a:rPr lang="en-GB" sz="1200" dirty="0" err="1" smtClean="0"/>
              <a:t>Chimia</a:t>
            </a:r>
            <a:r>
              <a:rPr lang="en-GB" sz="1200" dirty="0" smtClean="0"/>
              <a:t>, </a:t>
            </a:r>
            <a:r>
              <a:rPr lang="en-GB" sz="1200" dirty="0" err="1" smtClean="0"/>
              <a:t>historia</a:t>
            </a:r>
            <a:r>
              <a:rPr lang="en-GB" sz="1200" dirty="0" smtClean="0"/>
              <a:t>, </a:t>
            </a:r>
            <a:r>
              <a:rPr lang="en-GB" sz="1200" dirty="0" err="1" smtClean="0"/>
              <a:t>geografia</a:t>
            </a:r>
            <a:r>
              <a:rPr lang="en-GB" sz="1200" dirty="0" smtClean="0"/>
              <a:t>, </a:t>
            </a:r>
            <a:r>
              <a:rPr lang="en-GB" sz="1200" dirty="0" err="1" smtClean="0"/>
              <a:t>musika</a:t>
            </a:r>
            <a:r>
              <a:rPr lang="en-GB" sz="1200" dirty="0" smtClean="0"/>
              <a:t>, </a:t>
            </a:r>
            <a:r>
              <a:rPr lang="en-GB" sz="1200" dirty="0" err="1" smtClean="0"/>
              <a:t>matematika</a:t>
            </a:r>
            <a:endParaRPr lang="en-GB"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189" y="5381347"/>
            <a:ext cx="1122315" cy="1471808"/>
          </a:xfrm>
          <a:prstGeom prst="rect">
            <a:avLst/>
          </a:prstGeom>
        </p:spPr>
      </p:pic>
    </p:spTree>
    <p:extLst>
      <p:ext uri="{BB962C8B-B14F-4D97-AF65-F5344CB8AC3E}">
        <p14:creationId xmlns:p14="http://schemas.microsoft.com/office/powerpoint/2010/main" val="375052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484784"/>
            <a:ext cx="5760640" cy="1862048"/>
          </a:xfrm>
          <a:prstGeom prst="rect">
            <a:avLst/>
          </a:prstGeom>
          <a:noFill/>
        </p:spPr>
        <p:txBody>
          <a:bodyPr wrap="square" rtlCol="0">
            <a:spAutoFit/>
          </a:bodyPr>
          <a:lstStyle/>
          <a:p>
            <a:pPr algn="ctr"/>
            <a:r>
              <a:rPr lang="he-IL" sz="11500" dirty="0"/>
              <a:t>אוֹטוֹבּוּס</a:t>
            </a:r>
            <a:endParaRPr lang="en-GB" sz="115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825" y="5913413"/>
            <a:ext cx="1409953" cy="794274"/>
          </a:xfrm>
          <a:prstGeom prst="rect">
            <a:avLst/>
          </a:prstGeom>
        </p:spPr>
      </p:pic>
    </p:spTree>
    <p:extLst>
      <p:ext uri="{BB962C8B-B14F-4D97-AF65-F5344CB8AC3E}">
        <p14:creationId xmlns:p14="http://schemas.microsoft.com/office/powerpoint/2010/main" val="2475063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24744"/>
            <a:ext cx="6768752" cy="1862048"/>
          </a:xfrm>
          <a:prstGeom prst="rect">
            <a:avLst/>
          </a:prstGeom>
          <a:noFill/>
        </p:spPr>
        <p:txBody>
          <a:bodyPr wrap="square" rtlCol="0">
            <a:spAutoFit/>
          </a:bodyPr>
          <a:lstStyle/>
          <a:p>
            <a:pPr algn="ctr"/>
            <a:r>
              <a:rPr lang="he-IL" sz="11500" dirty="0"/>
              <a:t>תֵּאַטְרוֹן</a:t>
            </a:r>
            <a:endParaRPr lang="en-GB" sz="11500" dirty="0"/>
          </a:p>
        </p:txBody>
      </p:sp>
      <p:sp>
        <p:nvSpPr>
          <p:cNvPr id="3" name="Oval 2"/>
          <p:cNvSpPr/>
          <p:nvPr/>
        </p:nvSpPr>
        <p:spPr>
          <a:xfrm>
            <a:off x="2483768" y="1374232"/>
            <a:ext cx="576064" cy="1363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711492"/>
            <a:ext cx="1359354" cy="1014984"/>
          </a:xfrm>
          <a:prstGeom prst="rect">
            <a:avLst/>
          </a:prstGeom>
        </p:spPr>
      </p:pic>
    </p:spTree>
    <p:extLst>
      <p:ext uri="{BB962C8B-B14F-4D97-AF65-F5344CB8AC3E}">
        <p14:creationId xmlns:p14="http://schemas.microsoft.com/office/powerpoint/2010/main" val="3894252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0"/>
            <a:ext cx="5112568" cy="1862048"/>
          </a:xfrm>
          <a:prstGeom prst="rect">
            <a:avLst/>
          </a:prstGeom>
          <a:noFill/>
        </p:spPr>
        <p:txBody>
          <a:bodyPr wrap="square" rtlCol="0">
            <a:spAutoFit/>
          </a:bodyPr>
          <a:lstStyle/>
          <a:p>
            <a:r>
              <a:rPr lang="he-IL" sz="11500" dirty="0"/>
              <a:t>טוֹב</a:t>
            </a:r>
            <a:endParaRPr lang="en-GB" sz="11500" dirty="0"/>
          </a:p>
        </p:txBody>
      </p:sp>
      <p:sp>
        <p:nvSpPr>
          <p:cNvPr id="4" name="TextBox 3"/>
          <p:cNvSpPr txBox="1"/>
          <p:nvPr/>
        </p:nvSpPr>
        <p:spPr>
          <a:xfrm>
            <a:off x="4572000" y="3356992"/>
            <a:ext cx="2304256" cy="1862048"/>
          </a:xfrm>
          <a:prstGeom prst="rect">
            <a:avLst/>
          </a:prstGeom>
          <a:noFill/>
        </p:spPr>
        <p:txBody>
          <a:bodyPr wrap="square" rtlCol="0">
            <a:spAutoFit/>
          </a:bodyPr>
          <a:lstStyle/>
          <a:p>
            <a:r>
              <a:rPr lang="he-IL" sz="11500" dirty="0"/>
              <a:t>כִּי</a:t>
            </a:r>
            <a:endParaRPr lang="en-GB" sz="11500" dirty="0"/>
          </a:p>
        </p:txBody>
      </p:sp>
      <p:sp>
        <p:nvSpPr>
          <p:cNvPr id="5" name="TextBox 4"/>
          <p:cNvSpPr txBox="1"/>
          <p:nvPr/>
        </p:nvSpPr>
        <p:spPr>
          <a:xfrm>
            <a:off x="3275856" y="1700808"/>
            <a:ext cx="3240360" cy="1446550"/>
          </a:xfrm>
          <a:prstGeom prst="rect">
            <a:avLst/>
          </a:prstGeom>
          <a:noFill/>
        </p:spPr>
        <p:txBody>
          <a:bodyPr wrap="square" rtlCol="0">
            <a:spAutoFit/>
          </a:bodyPr>
          <a:lstStyle/>
          <a:p>
            <a:r>
              <a:rPr lang="he-IL" sz="8800" dirty="0"/>
              <a:t>אֲנַחְנוּ</a:t>
            </a:r>
            <a:endParaRPr lang="en-GB" sz="8800" dirty="0"/>
          </a:p>
        </p:txBody>
      </p:sp>
      <p:sp>
        <p:nvSpPr>
          <p:cNvPr id="6" name="TextBox 5"/>
          <p:cNvSpPr txBox="1"/>
          <p:nvPr/>
        </p:nvSpPr>
        <p:spPr>
          <a:xfrm>
            <a:off x="755576" y="4941168"/>
            <a:ext cx="3096344" cy="1446550"/>
          </a:xfrm>
          <a:prstGeom prst="rect">
            <a:avLst/>
          </a:prstGeom>
          <a:noFill/>
        </p:spPr>
        <p:txBody>
          <a:bodyPr wrap="square" rtlCol="0">
            <a:spAutoFit/>
          </a:bodyPr>
          <a:lstStyle/>
          <a:p>
            <a:r>
              <a:rPr lang="he-IL" sz="8800" dirty="0"/>
              <a:t>עִבְרִית</a:t>
            </a:r>
            <a:endParaRPr lang="en-GB" sz="8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986" y="415498"/>
            <a:ext cx="1069739" cy="10879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791" y="1656864"/>
            <a:ext cx="2045917" cy="15344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5791" y="4032299"/>
            <a:ext cx="1073509" cy="815867"/>
          </a:xfrm>
          <a:prstGeom prst="rect">
            <a:avLst/>
          </a:prstGeom>
        </p:spPr>
      </p:pic>
    </p:spTree>
    <p:extLst>
      <p:ext uri="{BB962C8B-B14F-4D97-AF65-F5344CB8AC3E}">
        <p14:creationId xmlns:p14="http://schemas.microsoft.com/office/powerpoint/2010/main" val="3005146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sz="6600" dirty="0" smtClean="0"/>
              <a:t>3</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2447608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pPr defTabSz="914400"/>
            <a:r>
              <a:rPr lang="en-GB" sz="4000" b="1" dirty="0" smtClean="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79035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defTabSz="914400"/>
            <a:r>
              <a:rPr lang="en-GB" i="1" dirty="0" smtClean="0">
                <a:solidFill>
                  <a:prstClr val="black"/>
                </a:solidFill>
              </a:rPr>
              <a:t>At Heathrow Airport, London, UK:</a:t>
            </a:r>
            <a:br>
              <a:rPr lang="en-GB" i="1" dirty="0" smtClean="0">
                <a:solidFill>
                  <a:prstClr val="black"/>
                </a:solidFill>
              </a:rPr>
            </a:br>
            <a:r>
              <a:rPr lang="en-GB" sz="2000" b="1" dirty="0" smtClean="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defTabSz="914400"/>
            <a:r>
              <a:rPr lang="en-GB" i="1" dirty="0" smtClean="0">
                <a:solidFill>
                  <a:prstClr val="black"/>
                </a:solidFill>
              </a:rPr>
              <a:t>Notice on a broken turnstile at Salzburg, </a:t>
            </a:r>
            <a:br>
              <a:rPr lang="en-GB" i="1" dirty="0" smtClean="0">
                <a:solidFill>
                  <a:prstClr val="black"/>
                </a:solidFill>
              </a:rPr>
            </a:br>
            <a:r>
              <a:rPr lang="en-GB" i="1" dirty="0" smtClean="0">
                <a:solidFill>
                  <a:prstClr val="black"/>
                </a:solidFill>
              </a:rPr>
              <a:t>Austria, passport control:</a:t>
            </a:r>
            <a:br>
              <a:rPr lang="en-GB" i="1" dirty="0" smtClean="0">
                <a:solidFill>
                  <a:prstClr val="black"/>
                </a:solidFill>
              </a:rPr>
            </a:br>
            <a:r>
              <a:rPr lang="en-GB" sz="2000" b="1" dirty="0" smtClean="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defTabSz="914400"/>
            <a:r>
              <a:rPr lang="en-GB" i="1" dirty="0" smtClean="0">
                <a:solidFill>
                  <a:prstClr val="black"/>
                </a:solidFill>
              </a:rPr>
              <a:t>Sign on a metal-detector scanner in France:</a:t>
            </a:r>
            <a:br>
              <a:rPr lang="en-GB" i="1" dirty="0" smtClean="0">
                <a:solidFill>
                  <a:prstClr val="black"/>
                </a:solidFill>
              </a:rPr>
            </a:br>
            <a:r>
              <a:rPr lang="en-GB" sz="2000" b="1" dirty="0" smtClean="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defTabSz="914400"/>
            <a:r>
              <a:rPr lang="en-GB" i="1" dirty="0" smtClean="0">
                <a:solidFill>
                  <a:prstClr val="black"/>
                </a:solidFill>
              </a:rPr>
              <a:t>Danish airline:</a:t>
            </a:r>
            <a:br>
              <a:rPr lang="en-GB" i="1" dirty="0" smtClean="0">
                <a:solidFill>
                  <a:prstClr val="black"/>
                </a:solidFill>
              </a:rPr>
            </a:br>
            <a:r>
              <a:rPr lang="en-GB" sz="2000" b="1" dirty="0" smtClean="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defTabSz="914400"/>
            <a:r>
              <a:rPr lang="en-GB" i="1" dirty="0" smtClean="0">
                <a:solidFill>
                  <a:prstClr val="black"/>
                </a:solidFill>
              </a:rPr>
              <a:t>On an airsickness bag on a Spanish aeroplane:</a:t>
            </a:r>
            <a:br>
              <a:rPr lang="en-GB" i="1" dirty="0" smtClean="0">
                <a:solidFill>
                  <a:prstClr val="black"/>
                </a:solidFill>
              </a:rPr>
            </a:br>
            <a:r>
              <a:rPr lang="en-GB" sz="2000" b="1" dirty="0" smtClean="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defTabSz="914400"/>
            <a:r>
              <a:rPr lang="en-GB" i="1" dirty="0" smtClean="0">
                <a:solidFill>
                  <a:prstClr val="black"/>
                </a:solidFill>
              </a:rPr>
              <a:t>Paris, France:</a:t>
            </a:r>
            <a:br>
              <a:rPr lang="en-GB" i="1" dirty="0" smtClean="0">
                <a:solidFill>
                  <a:prstClr val="black"/>
                </a:solidFill>
              </a:rPr>
            </a:br>
            <a:r>
              <a:rPr lang="en-GB" sz="2000" b="1" dirty="0" smtClean="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255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6146" name="TextBox 8"/>
          <p:cNvSpPr txBox="1">
            <a:spLocks noChangeArrowheads="1"/>
          </p:cNvSpPr>
          <p:nvPr/>
        </p:nvSpPr>
        <p:spPr bwMode="auto">
          <a:xfrm>
            <a:off x="5072063" y="2428875"/>
            <a:ext cx="4071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000">
                <a:latin typeface="Calibri" panose="020F0502020204030204" pitchFamily="34" charset="0"/>
              </a:rPr>
              <a:t>Co-teachers</a:t>
            </a:r>
          </a:p>
          <a:p>
            <a:pPr eaLnBrk="1" hangingPunct="1"/>
            <a:r>
              <a:rPr lang="en-GB" altLang="en-US" sz="2800">
                <a:latin typeface="Calibri" panose="020F0502020204030204" pitchFamily="34" charset="0"/>
              </a:rPr>
              <a:t>Two rules for the classroom</a:t>
            </a:r>
          </a:p>
          <a:p>
            <a:pPr eaLnBrk="1" hangingPunct="1">
              <a:buFont typeface="Arial" panose="020B0604020202020204" pitchFamily="34" charset="0"/>
              <a:buNone/>
            </a:pPr>
            <a:r>
              <a:rPr lang="en-GB" altLang="en-US" sz="2800" i="1">
                <a:latin typeface="Calibri" panose="020F0502020204030204" pitchFamily="34" charset="0"/>
              </a:rPr>
              <a:t>1)  Do everything to help yourself learn as much as you can</a:t>
            </a:r>
          </a:p>
          <a:p>
            <a:pPr eaLnBrk="1" hangingPunct="1">
              <a:buFont typeface="Arial" panose="020B0604020202020204" pitchFamily="34" charset="0"/>
              <a:buNone/>
            </a:pPr>
            <a:r>
              <a:rPr lang="en-GB" altLang="en-US" sz="2800" i="1">
                <a:latin typeface="Calibri" panose="020F0502020204030204" pitchFamily="34" charset="0"/>
              </a:rPr>
              <a:t>2)  Do everything to help others learn</a:t>
            </a:r>
            <a:endParaRPr lang="en-GB" altLang="en-US" i="1">
              <a:latin typeface="Calibri" panose="020F0502020204030204" pitchFamily="34" charset="0"/>
            </a:endParaRPr>
          </a:p>
        </p:txBody>
      </p:sp>
      <p:sp>
        <p:nvSpPr>
          <p:cNvPr id="6147" name="TextBox 9"/>
          <p:cNvSpPr txBox="1">
            <a:spLocks noChangeArrowheads="1"/>
          </p:cNvSpPr>
          <p:nvPr/>
        </p:nvSpPr>
        <p:spPr bwMode="auto">
          <a:xfrm>
            <a:off x="285750" y="1643063"/>
            <a:ext cx="48577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DOs</a:t>
            </a:r>
          </a:p>
          <a:p>
            <a:pPr eaLnBrk="1" hangingPunct="1">
              <a:buFont typeface="Arial" panose="020B0604020202020204" pitchFamily="34" charset="0"/>
              <a:buChar char="•"/>
            </a:pPr>
            <a:r>
              <a:rPr lang="en-GB" altLang="en-US">
                <a:latin typeface="Calibri" panose="020F0502020204030204" pitchFamily="34" charset="0"/>
              </a:rPr>
              <a:t>  take risks</a:t>
            </a:r>
          </a:p>
          <a:p>
            <a:pPr eaLnBrk="1" hangingPunct="1">
              <a:buFont typeface="Arial" panose="020B0604020202020204" pitchFamily="34" charset="0"/>
              <a:buChar char="•"/>
            </a:pPr>
            <a:r>
              <a:rPr lang="en-GB" altLang="en-US">
                <a:latin typeface="Calibri" panose="020F0502020204030204" pitchFamily="34" charset="0"/>
              </a:rPr>
              <a:t>  have a go</a:t>
            </a:r>
          </a:p>
          <a:p>
            <a:pPr eaLnBrk="1" hangingPunct="1">
              <a:buFont typeface="Arial" panose="020B0604020202020204" pitchFamily="34" charset="0"/>
              <a:buChar char="•"/>
            </a:pPr>
            <a:r>
              <a:rPr lang="en-GB" altLang="en-US">
                <a:latin typeface="Calibri" panose="020F0502020204030204" pitchFamily="34" charset="0"/>
              </a:rPr>
              <a:t>  show good ‘audience’ skills</a:t>
            </a:r>
          </a:p>
          <a:p>
            <a:pPr eaLnBrk="1" hangingPunct="1">
              <a:buFont typeface="Arial" panose="020B0604020202020204" pitchFamily="34" charset="0"/>
              <a:buChar char="•"/>
            </a:pPr>
            <a:r>
              <a:rPr lang="en-GB" altLang="en-US">
                <a:latin typeface="Calibri" panose="020F0502020204030204" pitchFamily="34" charset="0"/>
              </a:rPr>
              <a:t>  respond to others’ contributions</a:t>
            </a:r>
          </a:p>
          <a:p>
            <a:pPr eaLnBrk="1" hangingPunct="1">
              <a:buFont typeface="Arial" panose="020B0604020202020204" pitchFamily="34" charset="0"/>
              <a:buChar char="•"/>
            </a:pPr>
            <a:r>
              <a:rPr lang="en-GB" altLang="en-US">
                <a:latin typeface="Calibri" panose="020F0502020204030204" pitchFamily="34" charset="0"/>
              </a:rPr>
              <a:t>  ask questions</a:t>
            </a:r>
          </a:p>
          <a:p>
            <a:pPr eaLnBrk="1" hangingPunct="1">
              <a:buFont typeface="Arial" panose="020B0604020202020204" pitchFamily="34" charset="0"/>
              <a:buChar char="•"/>
            </a:pPr>
            <a:r>
              <a:rPr lang="en-GB" altLang="en-US">
                <a:latin typeface="Calibri" panose="020F0502020204030204" pitchFamily="34" charset="0"/>
              </a:rPr>
              <a:t>  make links</a:t>
            </a:r>
          </a:p>
        </p:txBody>
      </p:sp>
      <p:sp>
        <p:nvSpPr>
          <p:cNvPr id="6148" name="TextBox 9"/>
          <p:cNvSpPr txBox="1">
            <a:spLocks noChangeArrowheads="1"/>
          </p:cNvSpPr>
          <p:nvPr/>
        </p:nvSpPr>
        <p:spPr bwMode="auto">
          <a:xfrm>
            <a:off x="214313" y="3929063"/>
            <a:ext cx="4857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DONTs</a:t>
            </a:r>
          </a:p>
          <a:p>
            <a:pPr eaLnBrk="1" hangingPunct="1">
              <a:buFont typeface="Arial" panose="020B0604020202020204" pitchFamily="34" charset="0"/>
              <a:buChar char="•"/>
            </a:pPr>
            <a:r>
              <a:rPr lang="en-GB" altLang="en-US">
                <a:latin typeface="Calibri" panose="020F0502020204030204" pitchFamily="34" charset="0"/>
              </a:rPr>
              <a:t>  think everyone else knows the answer</a:t>
            </a:r>
          </a:p>
          <a:p>
            <a:pPr eaLnBrk="1" hangingPunct="1">
              <a:buFont typeface="Arial" panose="020B0604020202020204" pitchFamily="34" charset="0"/>
              <a:buChar char="•"/>
            </a:pPr>
            <a:r>
              <a:rPr lang="en-GB" altLang="en-US">
                <a:latin typeface="Calibri" panose="020F0502020204030204" pitchFamily="34" charset="0"/>
              </a:rPr>
              <a:t>  keep quiet when you’re not sure</a:t>
            </a:r>
          </a:p>
          <a:p>
            <a:pPr eaLnBrk="1" hangingPunct="1">
              <a:buFont typeface="Arial" panose="020B0604020202020204" pitchFamily="34" charset="0"/>
              <a:buChar char="•"/>
            </a:pPr>
            <a:r>
              <a:rPr lang="en-GB" altLang="en-US">
                <a:latin typeface="Calibri" panose="020F0502020204030204" pitchFamily="34" charset="0"/>
              </a:rPr>
              <a:t>  get cross if you know the answer but don’t get to contribute</a:t>
            </a:r>
          </a:p>
        </p:txBody>
      </p:sp>
      <p:pic>
        <p:nvPicPr>
          <p:cNvPr id="6149" name="Picture 35" descr="teacher-imag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063" y="571500"/>
            <a:ext cx="13065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5"/>
          <p:cNvSpPr txBox="1">
            <a:spLocks noChangeArrowheads="1"/>
          </p:cNvSpPr>
          <p:nvPr/>
        </p:nvSpPr>
        <p:spPr bwMode="auto">
          <a:xfrm>
            <a:off x="285750" y="428625"/>
            <a:ext cx="707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a:latin typeface="Calibri" panose="020F0502020204030204" pitchFamily="34" charset="0"/>
              </a:rPr>
              <a:t>Setting the tone for learning</a:t>
            </a:r>
            <a:endParaRPr lang="en-US" altLang="en-US" sz="4400">
              <a:latin typeface="Calibri" panose="020F0502020204030204" pitchFamily="34" charset="0"/>
            </a:endParaRPr>
          </a:p>
        </p:txBody>
      </p:sp>
    </p:spTree>
    <p:extLst>
      <p:ext uri="{BB962C8B-B14F-4D97-AF65-F5344CB8AC3E}">
        <p14:creationId xmlns:p14="http://schemas.microsoft.com/office/powerpoint/2010/main" val="10778266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2.bp.blogspot.com/-H3L3qU0ibDE/TvwZp1hzvjI/AAAAAAAAAWM/rod5Vx2UvXI/s1600/funny+hebrew+english+translation.jpg"/>
          <p:cNvPicPr/>
          <p:nvPr/>
        </p:nvPicPr>
        <p:blipFill>
          <a:blip r:embed="rId2" cstate="print"/>
          <a:srcRect/>
          <a:stretch>
            <a:fillRect/>
          </a:stretch>
        </p:blipFill>
        <p:spPr bwMode="auto">
          <a:xfrm>
            <a:off x="836023" y="365759"/>
            <a:ext cx="7628708" cy="5695406"/>
          </a:xfrm>
          <a:prstGeom prst="rect">
            <a:avLst/>
          </a:prstGeom>
          <a:noFill/>
          <a:ln w="9525">
            <a:noFill/>
            <a:miter lim="800000"/>
            <a:headEnd/>
            <a:tailEnd/>
          </a:ln>
        </p:spPr>
      </p:pic>
      <p:sp>
        <p:nvSpPr>
          <p:cNvPr id="3" name="TextBox 2"/>
          <p:cNvSpPr txBox="1"/>
          <p:nvPr/>
        </p:nvSpPr>
        <p:spPr>
          <a:xfrm>
            <a:off x="223396" y="6061165"/>
            <a:ext cx="8477151" cy="584775"/>
          </a:xfrm>
          <a:prstGeom prst="rect">
            <a:avLst/>
          </a:prstGeom>
          <a:noFill/>
        </p:spPr>
        <p:txBody>
          <a:bodyPr wrap="square" rtlCol="0">
            <a:spAutoFit/>
          </a:bodyPr>
          <a:lstStyle/>
          <a:p>
            <a:pPr defTabSz="914400"/>
            <a:r>
              <a:rPr lang="en-GB" sz="3200" b="1" dirty="0" smtClean="0">
                <a:solidFill>
                  <a:prstClr val="black"/>
                </a:solidFill>
              </a:rPr>
              <a:t>How should this read?</a:t>
            </a:r>
            <a:endParaRPr lang="fr-FR" sz="3200" b="1" dirty="0">
              <a:solidFill>
                <a:prstClr val="black"/>
              </a:solidFill>
            </a:endParaRPr>
          </a:p>
        </p:txBody>
      </p:sp>
    </p:spTree>
    <p:extLst>
      <p:ext uri="{BB962C8B-B14F-4D97-AF65-F5344CB8AC3E}">
        <p14:creationId xmlns:p14="http://schemas.microsoft.com/office/powerpoint/2010/main" val="393993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media-cache-ak0.pinimg.com/236x/52/2e/7f/522e7f53ba85107d3249680737ec2a67.jpg"/>
          <p:cNvPicPr/>
          <p:nvPr/>
        </p:nvPicPr>
        <p:blipFill>
          <a:blip r:embed="rId3" cstate="print"/>
          <a:srcRect/>
          <a:stretch>
            <a:fillRect/>
          </a:stretch>
        </p:blipFill>
        <p:spPr bwMode="auto">
          <a:xfrm>
            <a:off x="2063932" y="261258"/>
            <a:ext cx="5199017" cy="6387736"/>
          </a:xfrm>
          <a:prstGeom prst="rect">
            <a:avLst/>
          </a:prstGeom>
          <a:noFill/>
          <a:ln w="9525">
            <a:noFill/>
            <a:miter lim="800000"/>
            <a:headEnd/>
            <a:tailEnd/>
          </a:ln>
        </p:spPr>
      </p:pic>
    </p:spTree>
    <p:extLst>
      <p:ext uri="{BB962C8B-B14F-4D97-AF65-F5344CB8AC3E}">
        <p14:creationId xmlns:p14="http://schemas.microsoft.com/office/powerpoint/2010/main" val="350348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ti.co.il/upload/editor/adv-series-k610-lion.jpg"/>
          <p:cNvPicPr/>
          <p:nvPr/>
        </p:nvPicPr>
        <p:blipFill>
          <a:blip r:embed="rId3" cstate="print"/>
          <a:srcRect/>
          <a:stretch>
            <a:fillRect/>
          </a:stretch>
        </p:blipFill>
        <p:spPr bwMode="auto">
          <a:xfrm>
            <a:off x="2437765" y="247358"/>
            <a:ext cx="4694555" cy="5994309"/>
          </a:xfrm>
          <a:prstGeom prst="rect">
            <a:avLst/>
          </a:prstGeom>
          <a:noFill/>
          <a:ln w="9525">
            <a:noFill/>
            <a:miter lim="800000"/>
            <a:headEnd/>
            <a:tailEnd/>
          </a:ln>
        </p:spPr>
      </p:pic>
      <p:sp>
        <p:nvSpPr>
          <p:cNvPr id="3" name="TextBox 2"/>
          <p:cNvSpPr txBox="1"/>
          <p:nvPr/>
        </p:nvSpPr>
        <p:spPr>
          <a:xfrm>
            <a:off x="197271" y="6241667"/>
            <a:ext cx="8477151" cy="584775"/>
          </a:xfrm>
          <a:prstGeom prst="rect">
            <a:avLst/>
          </a:prstGeom>
          <a:noFill/>
        </p:spPr>
        <p:txBody>
          <a:bodyPr wrap="square" rtlCol="0">
            <a:spAutoFit/>
          </a:bodyPr>
          <a:lstStyle/>
          <a:p>
            <a:pPr defTabSz="914400"/>
            <a:r>
              <a:rPr lang="en-GB" sz="3200" b="1" dirty="0" smtClean="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281396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vitaliron.files.wordpress.com/2012/02/d7a4d7a8d7a1d795d79ed7aa-d79ed7a0d798d795d7a1.jpg"/>
          <p:cNvPicPr/>
          <p:nvPr/>
        </p:nvPicPr>
        <p:blipFill>
          <a:blip r:embed="rId3" cstate="print"/>
          <a:srcRect/>
          <a:stretch>
            <a:fillRect/>
          </a:stretch>
        </p:blipFill>
        <p:spPr bwMode="auto">
          <a:xfrm>
            <a:off x="2455817" y="365759"/>
            <a:ext cx="4441371" cy="6165669"/>
          </a:xfrm>
          <a:prstGeom prst="rect">
            <a:avLst/>
          </a:prstGeom>
          <a:noFill/>
          <a:ln w="9525">
            <a:noFill/>
            <a:miter lim="800000"/>
            <a:headEnd/>
            <a:tailEnd/>
          </a:ln>
        </p:spPr>
      </p:pic>
    </p:spTree>
    <p:extLst>
      <p:ext uri="{BB962C8B-B14F-4D97-AF65-F5344CB8AC3E}">
        <p14:creationId xmlns:p14="http://schemas.microsoft.com/office/powerpoint/2010/main" val="51943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2.tapuz.co.il/forums/1_158292667.jpg"/>
          <p:cNvPicPr/>
          <p:nvPr/>
        </p:nvPicPr>
        <p:blipFill>
          <a:blip r:embed="rId3" cstate="print"/>
          <a:srcRect/>
          <a:stretch>
            <a:fillRect/>
          </a:stretch>
        </p:blipFill>
        <p:spPr bwMode="auto">
          <a:xfrm>
            <a:off x="444137" y="548639"/>
            <a:ext cx="8125098" cy="5172892"/>
          </a:xfrm>
          <a:prstGeom prst="rect">
            <a:avLst/>
          </a:prstGeom>
          <a:noFill/>
          <a:ln w="9525">
            <a:noFill/>
            <a:miter lim="800000"/>
            <a:headEnd/>
            <a:tailEnd/>
          </a:ln>
        </p:spPr>
      </p:pic>
    </p:spTree>
    <p:extLst>
      <p:ext uri="{BB962C8B-B14F-4D97-AF65-F5344CB8AC3E}">
        <p14:creationId xmlns:p14="http://schemas.microsoft.com/office/powerpoint/2010/main" val="348832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he7eye.org.il/wp-content/uploads/2014/04/ynet-oral-b-purim2014.jpg"/>
          <p:cNvPicPr/>
          <p:nvPr/>
        </p:nvPicPr>
        <p:blipFill>
          <a:blip r:embed="rId3" cstate="print"/>
          <a:srcRect/>
          <a:stretch>
            <a:fillRect/>
          </a:stretch>
        </p:blipFill>
        <p:spPr bwMode="auto">
          <a:xfrm>
            <a:off x="418011" y="914400"/>
            <a:ext cx="8229600" cy="4781006"/>
          </a:xfrm>
          <a:prstGeom prst="rect">
            <a:avLst/>
          </a:prstGeom>
          <a:noFill/>
          <a:ln w="9525">
            <a:noFill/>
            <a:miter lim="800000"/>
            <a:headEnd/>
            <a:tailEnd/>
          </a:ln>
        </p:spPr>
      </p:pic>
    </p:spTree>
    <p:extLst>
      <p:ext uri="{BB962C8B-B14F-4D97-AF65-F5344CB8AC3E}">
        <p14:creationId xmlns:p14="http://schemas.microsoft.com/office/powerpoint/2010/main" val="3721646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8651" y="266150"/>
            <a:ext cx="4572000" cy="708656"/>
          </a:xfrm>
          <a:prstGeom prst="rect">
            <a:avLst/>
          </a:prstGeom>
        </p:spPr>
        <p:txBody>
          <a:bodyPr>
            <a:spAutoFit/>
          </a:bodyPr>
          <a:lstStyle/>
          <a:p>
            <a:pPr marL="342900" lvl="0" indent="-342900">
              <a:lnSpc>
                <a:spcPct val="115000"/>
              </a:lnSpc>
              <a:spcAft>
                <a:spcPts val="0"/>
              </a:spcAft>
              <a:buClr>
                <a:srgbClr val="000000"/>
              </a:buClr>
              <a:buSzPts val="1000"/>
              <a:buFont typeface="Tahoma" panose="020B0604030504040204" pitchFamily="34" charset="0"/>
              <a:buAutoNum type="arabicParenR"/>
            </a:pPr>
            <a:r>
              <a:rPr lang="en-GB" sz="1600" dirty="0">
                <a:solidFill>
                  <a:srgbClr val="000000"/>
                </a:solidFill>
                <a:latin typeface="Tahoma" panose="020B0604030504040204" pitchFamily="34" charset="0"/>
                <a:ea typeface="Times New Roman" panose="02020603050405020304" pitchFamily="18" charset="0"/>
                <a:cs typeface="Arial" panose="020B0604020202020204" pitchFamily="34" charset="0"/>
              </a:rPr>
              <a:t/>
            </a:r>
            <a:br>
              <a:rPr lang="en-GB" sz="1600" dirty="0">
                <a:solidFill>
                  <a:srgbClr val="000000"/>
                </a:solidFill>
                <a:latin typeface="Tahoma" panose="020B0604030504040204" pitchFamily="34" charset="0"/>
                <a:ea typeface="Times New Roman" panose="02020603050405020304" pitchFamily="18" charset="0"/>
                <a:cs typeface="Arial" panose="020B0604020202020204" pitchFamily="34" charset="0"/>
              </a:rPr>
            </a:b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93191" y="266150"/>
            <a:ext cx="4075155" cy="584775"/>
          </a:xfrm>
          <a:prstGeom prst="rect">
            <a:avLst/>
          </a:prstGeom>
        </p:spPr>
        <p:txBody>
          <a:bodyPr wrap="none">
            <a:spAutoFit/>
          </a:bodyPr>
          <a:lstStyle/>
          <a:p>
            <a:r>
              <a:rPr lang="en-GB" sz="3200" b="1" dirty="0" err="1" smtClean="0">
                <a:latin typeface="Segoe Print" panose="02000600000000000000" pitchFamily="2" charset="0"/>
                <a:ea typeface="Times New Roman" panose="02020603050405020304" pitchFamily="18" charset="0"/>
                <a:cs typeface="Arial" panose="020B0604020202020204" pitchFamily="34" charset="0"/>
              </a:rPr>
              <a:t>motzei</a:t>
            </a:r>
            <a:r>
              <a:rPr lang="en-GB" sz="3200" b="1" dirty="0" smtClean="0">
                <a:latin typeface="Segoe Print" panose="02000600000000000000" pitchFamily="2" charset="0"/>
                <a:ea typeface="Times New Roman" panose="02020603050405020304" pitchFamily="18" charset="0"/>
                <a:cs typeface="Arial" panose="020B0604020202020204" pitchFamily="34" charset="0"/>
              </a:rPr>
              <a:t> </a:t>
            </a:r>
            <a:r>
              <a:rPr lang="en-GB" sz="3200" b="1" dirty="0" err="1">
                <a:latin typeface="Segoe Print" panose="02000600000000000000" pitchFamily="2" charset="0"/>
                <a:ea typeface="Times New Roman" panose="02020603050405020304" pitchFamily="18" charset="0"/>
                <a:cs typeface="Arial" panose="020B0604020202020204" pitchFamily="34" charset="0"/>
              </a:rPr>
              <a:t>chen</a:t>
            </a:r>
            <a:r>
              <a:rPr lang="en-GB" sz="3200" b="1" dirty="0">
                <a:latin typeface="Segoe Print" panose="02000600000000000000" pitchFamily="2" charset="0"/>
                <a:ea typeface="Times New Roman" panose="02020603050405020304" pitchFamily="18" charset="0"/>
                <a:cs typeface="Arial" panose="020B0604020202020204" pitchFamily="34" charset="0"/>
              </a:rPr>
              <a:t> </a:t>
            </a:r>
            <a:r>
              <a:rPr lang="en-GB" sz="3200" b="1" dirty="0" err="1">
                <a:latin typeface="Segoe Print" panose="02000600000000000000" pitchFamily="2" charset="0"/>
                <a:ea typeface="Times New Roman" panose="02020603050405020304" pitchFamily="18" charset="0"/>
                <a:cs typeface="Arial" panose="020B0604020202020204" pitchFamily="34" charset="0"/>
              </a:rPr>
              <a:t>benai</a:t>
            </a:r>
            <a:r>
              <a:rPr lang="en-GB" sz="3200" b="1" dirty="0">
                <a:latin typeface="Segoe Print" panose="02000600000000000000" pitchFamily="2" charset="0"/>
                <a:ea typeface="Times New Roman" panose="02020603050405020304" pitchFamily="18" charset="0"/>
                <a:cs typeface="Arial" panose="020B0604020202020204" pitchFamily="34" charset="0"/>
              </a:rPr>
              <a:t> </a:t>
            </a:r>
            <a:endParaRPr lang="en-GB" sz="3200" b="1" dirty="0">
              <a:latin typeface="Segoe Print" panose="02000600000000000000" pitchFamily="2" charset="0"/>
            </a:endParaRPr>
          </a:p>
        </p:txBody>
      </p:sp>
      <p:sp>
        <p:nvSpPr>
          <p:cNvPr id="4" name="Rectangle 3"/>
          <p:cNvSpPr/>
          <p:nvPr/>
        </p:nvSpPr>
        <p:spPr>
          <a:xfrm>
            <a:off x="293191" y="1663370"/>
            <a:ext cx="3776996" cy="523220"/>
          </a:xfrm>
          <a:prstGeom prst="rect">
            <a:avLst/>
          </a:prstGeom>
        </p:spPr>
        <p:txBody>
          <a:bodyPr wrap="none">
            <a:spAutoFit/>
          </a:bodyPr>
          <a:lstStyle/>
          <a:p>
            <a:r>
              <a:rPr lang="en-GB" sz="2800" b="1" dirty="0" smtClean="0">
                <a:latin typeface="Segoe Print" panose="02000600000000000000" pitchFamily="2" charset="0"/>
              </a:rPr>
              <a:t>Chaval </a:t>
            </a:r>
            <a:r>
              <a:rPr lang="en-GB" sz="2800" b="1" dirty="0">
                <a:latin typeface="Segoe Print" panose="02000600000000000000" pitchFamily="2" charset="0"/>
              </a:rPr>
              <a:t>Al </a:t>
            </a:r>
            <a:r>
              <a:rPr lang="en-GB" sz="2800" b="1" dirty="0" err="1">
                <a:latin typeface="Segoe Print" panose="02000600000000000000" pitchFamily="2" charset="0"/>
              </a:rPr>
              <a:t>HaZman</a:t>
            </a:r>
            <a:r>
              <a:rPr lang="en-GB" sz="2800" b="1" dirty="0">
                <a:latin typeface="Segoe Print" panose="02000600000000000000" pitchFamily="2" charset="0"/>
              </a:rPr>
              <a:t> </a:t>
            </a:r>
          </a:p>
        </p:txBody>
      </p:sp>
      <p:sp>
        <p:nvSpPr>
          <p:cNvPr id="5" name="Rectangle 4"/>
          <p:cNvSpPr/>
          <p:nvPr/>
        </p:nvSpPr>
        <p:spPr>
          <a:xfrm>
            <a:off x="370936" y="2981535"/>
            <a:ext cx="2683748" cy="584775"/>
          </a:xfrm>
          <a:prstGeom prst="rect">
            <a:avLst/>
          </a:prstGeom>
        </p:spPr>
        <p:txBody>
          <a:bodyPr wrap="none">
            <a:spAutoFit/>
          </a:bodyPr>
          <a:lstStyle/>
          <a:p>
            <a:r>
              <a:rPr lang="en-GB" sz="3200" b="1" dirty="0" smtClean="0">
                <a:latin typeface="Segoe Print" panose="02000600000000000000" pitchFamily="2" charset="0"/>
                <a:ea typeface="Calibri" panose="020F0502020204030204" pitchFamily="34" charset="0"/>
                <a:cs typeface="Arial" panose="020B0604020202020204" pitchFamily="34" charset="0"/>
              </a:rPr>
              <a:t>Al </a:t>
            </a:r>
            <a:r>
              <a:rPr lang="en-GB" sz="3200" b="1" dirty="0" err="1">
                <a:latin typeface="Segoe Print" panose="02000600000000000000" pitchFamily="2" charset="0"/>
                <a:ea typeface="Calibri" panose="020F0502020204030204" pitchFamily="34" charset="0"/>
                <a:cs typeface="Arial" panose="020B0604020202020204" pitchFamily="34" charset="0"/>
              </a:rPr>
              <a:t>HaPanim</a:t>
            </a:r>
            <a:endParaRPr lang="en-GB" sz="3200" dirty="0">
              <a:latin typeface="Segoe Print" panose="02000600000000000000" pitchFamily="2" charset="0"/>
            </a:endParaRPr>
          </a:p>
        </p:txBody>
      </p:sp>
      <p:sp>
        <p:nvSpPr>
          <p:cNvPr id="6" name="Rectangle 5"/>
          <p:cNvSpPr/>
          <p:nvPr/>
        </p:nvSpPr>
        <p:spPr>
          <a:xfrm>
            <a:off x="370936" y="4632980"/>
            <a:ext cx="3919663" cy="584775"/>
          </a:xfrm>
          <a:prstGeom prst="rect">
            <a:avLst/>
          </a:prstGeom>
        </p:spPr>
        <p:txBody>
          <a:bodyPr wrap="none">
            <a:spAutoFit/>
          </a:bodyPr>
          <a:lstStyle/>
          <a:p>
            <a:r>
              <a:rPr lang="en-GB" sz="3200" b="1" dirty="0" err="1" smtClean="0">
                <a:latin typeface="Segoe Print" panose="02000600000000000000" pitchFamily="2" charset="0"/>
                <a:ea typeface="Calibri" panose="020F0502020204030204" pitchFamily="34" charset="0"/>
                <a:cs typeface="Arial" panose="020B0604020202020204" pitchFamily="34" charset="0"/>
              </a:rPr>
              <a:t>Sof</a:t>
            </a:r>
            <a:r>
              <a:rPr lang="en-GB" sz="3200" b="1" dirty="0" smtClean="0">
                <a:latin typeface="Segoe Print" panose="02000600000000000000" pitchFamily="2" charset="0"/>
                <a:ea typeface="Calibri" panose="020F0502020204030204" pitchFamily="34" charset="0"/>
                <a:cs typeface="Arial" panose="020B0604020202020204" pitchFamily="34" charset="0"/>
              </a:rPr>
              <a:t> </a:t>
            </a:r>
            <a:r>
              <a:rPr lang="en-GB" sz="3200" b="1" dirty="0" err="1">
                <a:latin typeface="Segoe Print" panose="02000600000000000000" pitchFamily="2" charset="0"/>
                <a:ea typeface="Calibri" panose="020F0502020204030204" pitchFamily="34" charset="0"/>
                <a:cs typeface="Arial" panose="020B0604020202020204" pitchFamily="34" charset="0"/>
              </a:rPr>
              <a:t>ha’olam</a:t>
            </a:r>
            <a:r>
              <a:rPr lang="en-GB" sz="3200" b="1" dirty="0">
                <a:latin typeface="Segoe Print" panose="02000600000000000000" pitchFamily="2" charset="0"/>
                <a:ea typeface="Calibri" panose="020F0502020204030204" pitchFamily="34" charset="0"/>
                <a:cs typeface="Arial" panose="020B0604020202020204" pitchFamily="34" charset="0"/>
              </a:rPr>
              <a:t> </a:t>
            </a:r>
            <a:r>
              <a:rPr lang="en-GB" sz="3200" b="1" dirty="0" err="1">
                <a:latin typeface="Segoe Print" panose="02000600000000000000" pitchFamily="2" charset="0"/>
                <a:ea typeface="Calibri" panose="020F0502020204030204" pitchFamily="34" charset="0"/>
                <a:cs typeface="Arial" panose="020B0604020202020204" pitchFamily="34" charset="0"/>
              </a:rPr>
              <a:t>smola</a:t>
            </a:r>
            <a:endParaRPr lang="en-GB" sz="3200" dirty="0">
              <a:latin typeface="Segoe Print" panose="02000600000000000000" pitchFamily="2" charset="0"/>
            </a:endParaRPr>
          </a:p>
        </p:txBody>
      </p:sp>
      <p:sp>
        <p:nvSpPr>
          <p:cNvPr id="7" name="Rectangle 6"/>
          <p:cNvSpPr/>
          <p:nvPr/>
        </p:nvSpPr>
        <p:spPr>
          <a:xfrm>
            <a:off x="293191" y="6042113"/>
            <a:ext cx="5953874" cy="523220"/>
          </a:xfrm>
          <a:prstGeom prst="rect">
            <a:avLst/>
          </a:prstGeom>
        </p:spPr>
        <p:txBody>
          <a:bodyPr wrap="none">
            <a:spAutoFit/>
          </a:bodyPr>
          <a:lstStyle/>
          <a:p>
            <a:r>
              <a:rPr lang="en-GB" sz="2800" b="1" dirty="0">
                <a:latin typeface="Segoe Print" panose="02000600000000000000" pitchFamily="2" charset="0"/>
                <a:ea typeface="Times New Roman" panose="02020603050405020304" pitchFamily="18" charset="0"/>
                <a:cs typeface="Arial" panose="020B0604020202020204" pitchFamily="34" charset="0"/>
              </a:rPr>
              <a:t>Lo </a:t>
            </a:r>
            <a:r>
              <a:rPr lang="en-GB" sz="2800" b="1" dirty="0" err="1">
                <a:latin typeface="Segoe Print" panose="02000600000000000000" pitchFamily="2" charset="0"/>
                <a:ea typeface="Times New Roman" panose="02020603050405020304" pitchFamily="18" charset="0"/>
                <a:cs typeface="Arial" panose="020B0604020202020204" pitchFamily="34" charset="0"/>
              </a:rPr>
              <a:t>osim</a:t>
            </a:r>
            <a:r>
              <a:rPr lang="en-GB" sz="2800" b="1" dirty="0">
                <a:latin typeface="Segoe Print" panose="02000600000000000000" pitchFamily="2" charset="0"/>
                <a:ea typeface="Times New Roman" panose="02020603050405020304" pitchFamily="18" charset="0"/>
                <a:cs typeface="Arial" panose="020B0604020202020204" pitchFamily="34" charset="0"/>
              </a:rPr>
              <a:t> </a:t>
            </a:r>
            <a:r>
              <a:rPr lang="en-GB" sz="2800" b="1" dirty="0" err="1">
                <a:latin typeface="Segoe Print" panose="02000600000000000000" pitchFamily="2" charset="0"/>
                <a:ea typeface="Times New Roman" panose="02020603050405020304" pitchFamily="18" charset="0"/>
                <a:cs typeface="Arial" panose="020B0604020202020204" pitchFamily="34" charset="0"/>
              </a:rPr>
              <a:t>po</a:t>
            </a:r>
            <a:r>
              <a:rPr lang="en-GB" sz="2800" b="1" dirty="0">
                <a:latin typeface="Segoe Print" panose="02000600000000000000" pitchFamily="2" charset="0"/>
                <a:ea typeface="Times New Roman" panose="02020603050405020304" pitchFamily="18" charset="0"/>
                <a:cs typeface="Arial" panose="020B0604020202020204" pitchFamily="34" charset="0"/>
              </a:rPr>
              <a:t> </a:t>
            </a:r>
            <a:r>
              <a:rPr lang="en-GB" sz="2800" b="1" dirty="0" err="1">
                <a:latin typeface="Segoe Print" panose="02000600000000000000" pitchFamily="2" charset="0"/>
                <a:ea typeface="Times New Roman" panose="02020603050405020304" pitchFamily="18" charset="0"/>
                <a:cs typeface="Arial" panose="020B0604020202020204" pitchFamily="34" charset="0"/>
              </a:rPr>
              <a:t>hanachot</a:t>
            </a:r>
            <a:r>
              <a:rPr lang="en-GB" sz="2800" b="1" dirty="0">
                <a:latin typeface="Segoe Print" panose="02000600000000000000" pitchFamily="2" charset="0"/>
                <a:ea typeface="Times New Roman" panose="02020603050405020304" pitchFamily="18" charset="0"/>
                <a:cs typeface="Arial" panose="020B0604020202020204" pitchFamily="34" charset="0"/>
              </a:rPr>
              <a:t> </a:t>
            </a:r>
            <a:r>
              <a:rPr lang="en-GB" sz="2800" b="1" dirty="0" err="1">
                <a:latin typeface="Segoe Print" panose="02000600000000000000" pitchFamily="2" charset="0"/>
                <a:ea typeface="Times New Roman" panose="02020603050405020304" pitchFamily="18" charset="0"/>
                <a:cs typeface="Arial" panose="020B0604020202020204" pitchFamily="34" charset="0"/>
              </a:rPr>
              <a:t>l’af</a:t>
            </a:r>
            <a:r>
              <a:rPr lang="en-GB" sz="2800" b="1" dirty="0">
                <a:latin typeface="Segoe Print" panose="02000600000000000000" pitchFamily="2" charset="0"/>
                <a:ea typeface="Times New Roman" panose="02020603050405020304" pitchFamily="18" charset="0"/>
                <a:cs typeface="Arial" panose="020B0604020202020204" pitchFamily="34" charset="0"/>
              </a:rPr>
              <a:t> </a:t>
            </a:r>
            <a:r>
              <a:rPr lang="en-GB" sz="2800" b="1" dirty="0" err="1">
                <a:latin typeface="Segoe Print" panose="02000600000000000000" pitchFamily="2" charset="0"/>
                <a:ea typeface="Times New Roman" panose="02020603050405020304" pitchFamily="18" charset="0"/>
                <a:cs typeface="Arial" panose="020B0604020202020204" pitchFamily="34" charset="0"/>
              </a:rPr>
              <a:t>echad</a:t>
            </a:r>
            <a:r>
              <a:rPr lang="en-GB" sz="2800" b="1" dirty="0">
                <a:latin typeface="Segoe Print" panose="02000600000000000000" pitchFamily="2" charset="0"/>
                <a:ea typeface="Times New Roman" panose="02020603050405020304" pitchFamily="18" charset="0"/>
                <a:cs typeface="Arial" panose="020B0604020202020204" pitchFamily="34" charset="0"/>
              </a:rPr>
              <a:t> </a:t>
            </a:r>
            <a:endParaRPr lang="en-GB" sz="2800" b="1" dirty="0">
              <a:latin typeface="Segoe Print" panose="02000600000000000000"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242" y="1532853"/>
            <a:ext cx="965193" cy="82363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6925" y="1532853"/>
            <a:ext cx="773447" cy="77183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407" y="5672380"/>
            <a:ext cx="1021982" cy="10306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715" y="33628"/>
            <a:ext cx="1564934" cy="11737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839" y="4191360"/>
            <a:ext cx="1183810" cy="1043033"/>
          </a:xfrm>
          <a:prstGeom prst="rect">
            <a:avLst/>
          </a:prstGeom>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7211" y="2755935"/>
            <a:ext cx="1562373" cy="1035974"/>
          </a:xfrm>
          <a:prstGeom prst="rect">
            <a:avLst/>
          </a:prstGeom>
        </p:spPr>
      </p:pic>
    </p:spTree>
    <p:extLst>
      <p:ext uri="{BB962C8B-B14F-4D97-AF65-F5344CB8AC3E}">
        <p14:creationId xmlns:p14="http://schemas.microsoft.com/office/powerpoint/2010/main" val="258781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defTabSz="914400">
              <a:defRPr/>
            </a:pPr>
            <a:r>
              <a:rPr lang="en-GB" sz="1400" dirty="0" smtClean="0">
                <a:solidFill>
                  <a:prstClr val="black"/>
                </a:solidFill>
                <a:hlinkClick r:id="rId4"/>
              </a:rPr>
              <a:t>www.tripadvisor.es/Hotel_Review-g664838-d518412-Reviews-Joyuda_Plaza_Hotel-Cabo_Rojo_Puerto_Rico.html</a:t>
            </a:r>
            <a:r>
              <a:rPr lang="en-GB" sz="1400" dirty="0" smtClean="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53905"/>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Desagradable</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Bueno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cuando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yo</a:t>
            </a:r>
            <a:r>
              <a:rPr lang="fr-FR" sz="2000" dirty="0" smtClean="0">
                <a:solidFill>
                  <a:prstClr val="black"/>
                </a:solidFill>
                <a:latin typeface="Arial" charset="0"/>
                <a:cs typeface="Arial" charset="0"/>
              </a:rPr>
              <a:t> entré a mi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las </a:t>
            </a:r>
            <a:r>
              <a:rPr lang="fr-FR" sz="2000" dirty="0" err="1" smtClean="0">
                <a:solidFill>
                  <a:prstClr val="black"/>
                </a:solidFill>
                <a:latin typeface="Arial" charset="0"/>
                <a:cs typeface="Arial" charset="0"/>
              </a:rPr>
              <a:t>sábanas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él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piso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del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baño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estába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inundado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Además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papel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higiénico</a:t>
            </a:r>
            <a:r>
              <a:rPr lang="fr-FR" sz="2000" dirty="0" smtClean="0">
                <a:solidFill>
                  <a:prstClr val="black"/>
                </a:solidFill>
                <a:latin typeface="Arial" charset="0"/>
                <a:cs typeface="Arial" charset="0"/>
              </a:rPr>
              <a:t>, y el </a:t>
            </a:r>
            <a:r>
              <a:rPr lang="fr-FR" sz="2000" dirty="0" err="1" smtClean="0">
                <a:solidFill>
                  <a:prstClr val="black"/>
                </a:solidFill>
                <a:latin typeface="Arial" charset="0"/>
                <a:cs typeface="Arial" charset="0"/>
              </a:rPr>
              <a:t>televisor</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de </a:t>
            </a:r>
            <a:r>
              <a:rPr lang="fr-FR" sz="2000" dirty="0" err="1" smtClean="0">
                <a:solidFill>
                  <a:prstClr val="black"/>
                </a:solidFill>
                <a:latin typeface="Arial" charset="0"/>
                <a:cs typeface="Arial" charset="0"/>
              </a:rPr>
              <a:t>hace</a:t>
            </a:r>
            <a:r>
              <a:rPr lang="fr-FR" sz="2000" dirty="0" smtClean="0">
                <a:solidFill>
                  <a:prstClr val="black"/>
                </a:solidFill>
                <a:latin typeface="Arial" charset="0"/>
                <a:cs typeface="Arial" charset="0"/>
              </a:rPr>
              <a:t> 30 </a:t>
            </a:r>
            <a:r>
              <a:rPr lang="fr-FR" sz="2000" dirty="0" err="1" smtClean="0">
                <a:solidFill>
                  <a:prstClr val="black"/>
                </a:solidFill>
                <a:latin typeface="Arial" charset="0"/>
                <a:cs typeface="Arial" charset="0"/>
              </a:rPr>
              <a:t>años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pude</a:t>
            </a:r>
            <a:r>
              <a:rPr lang="fr-FR" sz="2000" dirty="0" smtClean="0">
                <a:solidFill>
                  <a:prstClr val="black"/>
                </a:solidFill>
                <a:latin typeface="Arial" charset="0"/>
                <a:cs typeface="Arial" charset="0"/>
              </a:rPr>
              <a:t> dormir porque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gente </a:t>
            </a:r>
            <a:r>
              <a:rPr lang="fr-FR" sz="2000" dirty="0" err="1" smtClean="0">
                <a:solidFill>
                  <a:prstClr val="black"/>
                </a:solidFill>
                <a:latin typeface="Arial" charset="0"/>
                <a:cs typeface="Arial" charset="0"/>
              </a:rPr>
              <a:t>borracha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gritando</a:t>
            </a:r>
            <a:r>
              <a:rPr lang="fr-FR" sz="2000" dirty="0" smtClean="0">
                <a:solidFill>
                  <a:prstClr val="black"/>
                </a:solidFill>
                <a:latin typeface="Arial" charset="0"/>
                <a:cs typeface="Arial" charset="0"/>
              </a:rPr>
              <a:t> y </a:t>
            </a:r>
            <a:r>
              <a:rPr lang="fr-FR" sz="2000" dirty="0" err="1" smtClean="0">
                <a:solidFill>
                  <a:prstClr val="black"/>
                </a:solidFill>
                <a:latin typeface="Arial" charset="0"/>
                <a:cs typeface="Arial" charset="0"/>
              </a:rPr>
              <a:t>hablando</a:t>
            </a:r>
            <a:r>
              <a:rPr lang="fr-FR" sz="2000" dirty="0" smtClean="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Nooooooooooooo</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fea</a:t>
            </a:r>
            <a:r>
              <a:rPr lang="fr-FR" sz="2000" dirty="0" smtClean="0">
                <a:solidFill>
                  <a:prstClr val="black"/>
                </a:solidFill>
                <a:latin typeface="Arial" charset="0"/>
                <a:cs typeface="Arial" charset="0"/>
              </a:rPr>
              <a:t> y la cama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fatal. Las </a:t>
            </a:r>
            <a:r>
              <a:rPr lang="fr-FR" sz="2000" dirty="0" err="1" smtClean="0">
                <a:solidFill>
                  <a:prstClr val="black"/>
                </a:solidFill>
                <a:latin typeface="Arial" charset="0"/>
                <a:cs typeface="Arial" charset="0"/>
              </a:rPr>
              <a:t>habitaciones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tenían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ventanas</a:t>
            </a: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piscina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a:t>
            </a:r>
            <a:r>
              <a:rPr lang="fr-FR" sz="2000" dirty="0" smtClean="0">
                <a:solidFill>
                  <a:prstClr val="black"/>
                </a:solidFill>
                <a:latin typeface="Arial" charset="0"/>
                <a:cs typeface="Arial" charset="0"/>
              </a:rPr>
              <a:t>.  Los </a:t>
            </a:r>
            <a:r>
              <a:rPr lang="fr-FR" sz="2000" dirty="0" err="1" smtClean="0">
                <a:solidFill>
                  <a:prstClr val="black"/>
                </a:solidFill>
                <a:latin typeface="Arial" charset="0"/>
                <a:cs typeface="Arial" charset="0"/>
              </a:rPr>
              <a:t>empleados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agradables</a:t>
            </a:r>
            <a:r>
              <a:rPr lang="fr-FR" sz="2000" dirty="0" smtClean="0">
                <a:solidFill>
                  <a:prstClr val="black"/>
                </a:solidFill>
                <a:latin typeface="Arial" charset="0"/>
                <a:cs typeface="Arial" charset="0"/>
              </a:rPr>
              <a:t>.  En fin, </a:t>
            </a:r>
            <a:r>
              <a:rPr lang="fr-FR" sz="2000" dirty="0" smtClean="0">
                <a:solidFill>
                  <a:prstClr val="black"/>
                </a:solidFill>
                <a:cs typeface="Calibri"/>
              </a:rPr>
              <a:t>¡</a:t>
            </a:r>
            <a:r>
              <a:rPr lang="fr-FR" sz="2000" dirty="0" smtClean="0">
                <a:solidFill>
                  <a:prstClr val="black"/>
                </a:solidFill>
                <a:latin typeface="Arial" charset="0"/>
                <a:cs typeface="Arial" charset="0"/>
              </a:rPr>
              <a:t>no </a:t>
            </a:r>
            <a:r>
              <a:rPr lang="fr-FR" sz="2000" dirty="0" err="1" smtClean="0">
                <a:solidFill>
                  <a:prstClr val="black"/>
                </a:solidFill>
                <a:latin typeface="Arial" charset="0"/>
                <a:cs typeface="Arial" charset="0"/>
              </a:rPr>
              <a:t>lo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recomiendo</a:t>
            </a:r>
            <a:r>
              <a:rPr lang="fr-FR" sz="2000" dirty="0" smtClean="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¡un </a:t>
            </a:r>
            <a:r>
              <a:rPr lang="fr-FR" sz="2000" dirty="0" err="1" smtClean="0">
                <a:solidFill>
                  <a:srgbClr val="FF0000"/>
                </a:solidFill>
                <a:latin typeface="Arial" pitchFamily="34" charset="0"/>
                <a:cs typeface="Arial" pitchFamily="34" charset="0"/>
              </a:rPr>
              <a:t>lugar</a:t>
            </a:r>
            <a:r>
              <a:rPr lang="fr-FR" sz="2000" dirty="0" smtClean="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pPr defTabSz="914400"/>
            <a:r>
              <a:rPr lang="es-ES" sz="2000" dirty="0" smtClean="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smtClean="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smtClean="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pPr defTabSz="914400"/>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smtClean="0">
                <a:solidFill>
                  <a:srgbClr val="FF0000"/>
                </a:solidFill>
                <a:latin typeface="Arial" pitchFamily="34" charset="0"/>
                <a:cs typeface="Arial" pitchFamily="34" charset="0"/>
              </a:rPr>
              <a:t>»</a:t>
            </a:r>
            <a:r>
              <a:rPr lang="es-ES" sz="2000" dirty="0" smtClean="0">
                <a:solidFill>
                  <a:prstClr val="black"/>
                </a:solidFill>
                <a:latin typeface="Arial" pitchFamily="34" charset="0"/>
                <a:cs typeface="Arial" pitchFamily="34" charset="0"/>
              </a:rPr>
              <a:t/>
            </a:r>
            <a:br>
              <a:rPr lang="es-ES" sz="2000" dirty="0" smtClean="0">
                <a:solidFill>
                  <a:prstClr val="black"/>
                </a:solidFill>
                <a:latin typeface="Arial" pitchFamily="34" charset="0"/>
                <a:cs typeface="Arial" pitchFamily="34" charset="0"/>
              </a:rPr>
            </a:br>
            <a:r>
              <a:rPr lang="es-ES" sz="2000" dirty="0" smtClean="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smtClean="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smtClean="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smtClean="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smtClean="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pPr defTabSz="914400"/>
            <a:r>
              <a:rPr lang="en-GB" sz="3200" b="1" dirty="0" err="1" smtClean="0">
                <a:solidFill>
                  <a:prstClr val="black"/>
                </a:solidFill>
              </a:rPr>
              <a:t>Joyuda</a:t>
            </a:r>
            <a:r>
              <a:rPr lang="en-GB" sz="3200" b="1" dirty="0" smtClean="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pPr defTabSz="914400"/>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pPr defTabSz="914400"/>
            <a:r>
              <a:rPr lang="en-GB" sz="4400" b="1" dirty="0" smtClean="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pPr defTabSz="914400"/>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pPr defTabSz="914400"/>
            <a:r>
              <a:rPr lang="en-GB" sz="4400" b="1" dirty="0" smtClean="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1233510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8945608"/>
              </p:ext>
            </p:extLst>
          </p:nvPr>
        </p:nvGraphicFramePr>
        <p:xfrm>
          <a:off x="199269" y="130630"/>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
        <p:nvSpPr>
          <p:cNvPr id="3" name="Rectangle 2"/>
          <p:cNvSpPr/>
          <p:nvPr/>
        </p:nvSpPr>
        <p:spPr>
          <a:xfrm>
            <a:off x="91439" y="6368740"/>
            <a:ext cx="9000309" cy="410882"/>
          </a:xfrm>
          <a:prstGeom prst="rect">
            <a:avLst/>
          </a:prstGeom>
        </p:spPr>
        <p:txBody>
          <a:bodyPr wrap="square">
            <a:spAutoFit/>
          </a:bodyPr>
          <a:lstStyle/>
          <a:p>
            <a:pPr>
              <a:lnSpc>
                <a:spcPct val="115000"/>
              </a:lnSpc>
              <a:spcAft>
                <a:spcPts val="1000"/>
              </a:spcAft>
            </a:pPr>
            <a:r>
              <a:rPr lang="en-GB" u="sng" dirty="0" smtClean="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http</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://www.tripadvisor.co.il/Hotels-g186225-Cambridge_Cambridgeshire_England-Hotels.html</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108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ounded Rectangle 3"/>
          <p:cNvSpPr/>
          <p:nvPr/>
        </p:nvSpPr>
        <p:spPr>
          <a:xfrm>
            <a:off x="251520" y="260648"/>
            <a:ext cx="8640960" cy="936104"/>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400" b="1" dirty="0" smtClean="0">
                <a:solidFill>
                  <a:prstClr val="black"/>
                </a:solidFill>
                <a:latin typeface="Century Gothic" pitchFamily="34" charset="0"/>
              </a:rPr>
              <a:t>¿</a:t>
            </a:r>
            <a:r>
              <a:rPr lang="fr-FR" sz="5400" b="1" dirty="0" err="1" smtClean="0">
                <a:solidFill>
                  <a:prstClr val="black"/>
                </a:solidFill>
                <a:latin typeface="Century Gothic" pitchFamily="34" charset="0"/>
              </a:rPr>
              <a:t>Tienes</a:t>
            </a:r>
            <a:r>
              <a:rPr lang="fr-FR" sz="5400" b="1" dirty="0" smtClean="0">
                <a:solidFill>
                  <a:prstClr val="black"/>
                </a:solidFill>
                <a:latin typeface="Century Gothic" pitchFamily="34" charset="0"/>
              </a:rPr>
              <a:t> un </a:t>
            </a:r>
            <a:r>
              <a:rPr lang="fr-FR" sz="5400" b="1" dirty="0" err="1" smtClean="0">
                <a:solidFill>
                  <a:prstClr val="black"/>
                </a:solidFill>
                <a:latin typeface="Century Gothic" pitchFamily="34" charset="0"/>
              </a:rPr>
              <a:t>problema</a:t>
            </a:r>
            <a:r>
              <a:rPr lang="fr-FR" sz="5400" b="1" dirty="0" smtClean="0">
                <a:solidFill>
                  <a:prstClr val="black"/>
                </a:solidFill>
                <a:latin typeface="Century Gothic" pitchFamily="34" charset="0"/>
              </a:rPr>
              <a:t>?</a:t>
            </a:r>
            <a:r>
              <a:rPr lang="fr-FR" sz="5400" dirty="0" smtClean="0">
                <a:solidFill>
                  <a:prstClr val="white"/>
                </a:solidFill>
              </a:rPr>
              <a:t>?</a:t>
            </a:r>
            <a:endParaRPr lang="fr-FR" sz="5400" dirty="0">
              <a:solidFill>
                <a:prstClr val="white"/>
              </a:solidFill>
            </a:endParaRPr>
          </a:p>
        </p:txBody>
      </p:sp>
      <p:sp>
        <p:nvSpPr>
          <p:cNvPr id="5" name="Rounded Rectangle 4"/>
          <p:cNvSpPr/>
          <p:nvPr/>
        </p:nvSpPr>
        <p:spPr>
          <a:xfrm>
            <a:off x="755576" y="1700808"/>
            <a:ext cx="4824536" cy="136815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TextBox 5"/>
          <p:cNvSpPr txBox="1"/>
          <p:nvPr/>
        </p:nvSpPr>
        <p:spPr>
          <a:xfrm>
            <a:off x="107504" y="1412778"/>
            <a:ext cx="6120680" cy="1862048"/>
          </a:xfrm>
          <a:prstGeom prst="rect">
            <a:avLst/>
          </a:prstGeom>
          <a:noFill/>
        </p:spPr>
        <p:txBody>
          <a:bodyPr wrap="square" rtlCol="0" anchor="ctr">
            <a:spAutoFit/>
          </a:bodyPr>
          <a:lstStyle/>
          <a:p>
            <a:pPr algn="ctr"/>
            <a:r>
              <a:rPr lang="en-GB" sz="11500" b="1" dirty="0" err="1" smtClean="0">
                <a:solidFill>
                  <a:prstClr val="black"/>
                </a:solidFill>
                <a:latin typeface="Century Gothic" pitchFamily="34" charset="0"/>
              </a:rPr>
              <a:t>C</a:t>
            </a:r>
            <a:r>
              <a:rPr lang="en-GB" sz="8800" b="1" dirty="0" err="1" smtClean="0">
                <a:solidFill>
                  <a:prstClr val="black"/>
                </a:solidFill>
                <a:latin typeface="Century Gothic" pitchFamily="34" charset="0"/>
              </a:rPr>
              <a:t>erebro</a:t>
            </a:r>
            <a:endParaRPr lang="fr-FR" sz="8800" b="1" dirty="0">
              <a:solidFill>
                <a:prstClr val="black"/>
              </a:solidFill>
              <a:latin typeface="Century Gothic" pitchFamily="34" charset="0"/>
            </a:endParaRPr>
          </a:p>
        </p:txBody>
      </p:sp>
      <p:sp>
        <p:nvSpPr>
          <p:cNvPr id="7" name="Rounded Rectangle 6"/>
          <p:cNvSpPr/>
          <p:nvPr/>
        </p:nvSpPr>
        <p:spPr>
          <a:xfrm>
            <a:off x="755576" y="3295142"/>
            <a:ext cx="4824536" cy="136815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TextBox 7"/>
          <p:cNvSpPr txBox="1"/>
          <p:nvPr/>
        </p:nvSpPr>
        <p:spPr>
          <a:xfrm>
            <a:off x="35496" y="3007112"/>
            <a:ext cx="6120680" cy="1862048"/>
          </a:xfrm>
          <a:prstGeom prst="rect">
            <a:avLst/>
          </a:prstGeom>
          <a:noFill/>
        </p:spPr>
        <p:txBody>
          <a:bodyPr wrap="square" rtlCol="0" anchor="ctr">
            <a:spAutoFit/>
          </a:bodyPr>
          <a:lstStyle/>
          <a:p>
            <a:pPr algn="ctr"/>
            <a:r>
              <a:rPr lang="en-GB" sz="11500" b="1" dirty="0" err="1" smtClean="0">
                <a:solidFill>
                  <a:prstClr val="black"/>
                </a:solidFill>
                <a:latin typeface="Century Gothic" pitchFamily="34" charset="0"/>
              </a:rPr>
              <a:t>C</a:t>
            </a:r>
            <a:r>
              <a:rPr lang="en-GB" sz="6600" b="1" dirty="0" err="1" smtClean="0">
                <a:solidFill>
                  <a:prstClr val="black"/>
                </a:solidFill>
                <a:latin typeface="Century Gothic" pitchFamily="34" charset="0"/>
              </a:rPr>
              <a:t>uaderno</a:t>
            </a:r>
            <a:endParaRPr lang="fr-FR" sz="6600" b="1" dirty="0">
              <a:solidFill>
                <a:prstClr val="black"/>
              </a:solidFill>
              <a:latin typeface="Century Gothic" pitchFamily="34" charset="0"/>
            </a:endParaRPr>
          </a:p>
        </p:txBody>
      </p:sp>
      <p:sp>
        <p:nvSpPr>
          <p:cNvPr id="9" name="Rounded Rectangle 8"/>
          <p:cNvSpPr/>
          <p:nvPr/>
        </p:nvSpPr>
        <p:spPr>
          <a:xfrm>
            <a:off x="755576" y="4951326"/>
            <a:ext cx="4824536" cy="136815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TextBox 9"/>
          <p:cNvSpPr txBox="1"/>
          <p:nvPr/>
        </p:nvSpPr>
        <p:spPr>
          <a:xfrm>
            <a:off x="35496" y="4663296"/>
            <a:ext cx="6120680" cy="1862048"/>
          </a:xfrm>
          <a:prstGeom prst="rect">
            <a:avLst/>
          </a:prstGeom>
          <a:noFill/>
        </p:spPr>
        <p:txBody>
          <a:bodyPr wrap="square" rtlCol="0" anchor="ctr">
            <a:spAutoFit/>
          </a:bodyPr>
          <a:lstStyle/>
          <a:p>
            <a:pPr algn="ctr"/>
            <a:r>
              <a:rPr lang="en-GB" sz="11500" b="1" dirty="0" err="1" smtClean="0">
                <a:solidFill>
                  <a:prstClr val="black"/>
                </a:solidFill>
                <a:latin typeface="Century Gothic" pitchFamily="34" charset="0"/>
              </a:rPr>
              <a:t>C</a:t>
            </a:r>
            <a:r>
              <a:rPr lang="en-GB" sz="5400" b="1" dirty="0" err="1" smtClean="0">
                <a:solidFill>
                  <a:prstClr val="black"/>
                </a:solidFill>
                <a:latin typeface="Century Gothic" pitchFamily="34" charset="0"/>
              </a:rPr>
              <a:t>ompañero</a:t>
            </a:r>
            <a:endParaRPr lang="fr-FR" sz="5400" b="1" dirty="0">
              <a:solidFill>
                <a:prstClr val="black"/>
              </a:solidFill>
              <a:latin typeface="Century Gothic"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311" y="976952"/>
            <a:ext cx="1983169" cy="144771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706" y="3274826"/>
            <a:ext cx="1384581" cy="1403419"/>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255" y="4965634"/>
            <a:ext cx="875855" cy="1269356"/>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648473" y="4967956"/>
            <a:ext cx="875855" cy="1269356"/>
          </a:xfrm>
          <a:prstGeom prst="rect">
            <a:avLst/>
          </a:prstGeom>
        </p:spPr>
      </p:pic>
      <p:sp>
        <p:nvSpPr>
          <p:cNvPr id="15" name="Plus 14"/>
          <p:cNvSpPr/>
          <p:nvPr/>
        </p:nvSpPr>
        <p:spPr>
          <a:xfrm>
            <a:off x="6483666" y="503473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932" y="1508472"/>
            <a:ext cx="1530503" cy="167065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5739298"/>
            <a:ext cx="796821" cy="996027"/>
          </a:xfrm>
          <a:prstGeom prst="rect">
            <a:avLst/>
          </a:prstGeom>
        </p:spPr>
      </p:pic>
      <p:sp>
        <p:nvSpPr>
          <p:cNvPr id="18" name="Right Arrow 17"/>
          <p:cNvSpPr/>
          <p:nvPr/>
        </p:nvSpPr>
        <p:spPr>
          <a:xfrm>
            <a:off x="755576" y="6453336"/>
            <a:ext cx="7488832"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198573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sz="6600" dirty="0" smtClean="0"/>
              <a:t>3</a:t>
            </a:r>
            <a:r>
              <a:rPr lang="en-GB" dirty="0" smtClean="0"/>
              <a:t> 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r>
              <a:rPr lang="en-GB" dirty="0" smtClean="0"/>
              <a:t>We should be wary of asking our students to translate texts made up only of familiar language.  This removes the opportunity for developing higher </a:t>
            </a:r>
            <a:r>
              <a:rPr lang="en-GB" dirty="0"/>
              <a:t>level thinking </a:t>
            </a:r>
            <a:r>
              <a:rPr lang="en-GB" dirty="0" smtClean="0"/>
              <a:t>skills, and becomes an extended TL into English vocabulary test.</a:t>
            </a:r>
            <a:endParaRPr lang="en-GB" dirty="0"/>
          </a:p>
        </p:txBody>
      </p:sp>
    </p:spTree>
    <p:extLst>
      <p:ext uri="{BB962C8B-B14F-4D97-AF65-F5344CB8AC3E}">
        <p14:creationId xmlns:p14="http://schemas.microsoft.com/office/powerpoint/2010/main" val="3912178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374" y="2581902"/>
            <a:ext cx="2723321" cy="3493553"/>
          </a:xfrm>
          <a:prstGeom prst="rect">
            <a:avLst/>
          </a:prstGeom>
        </p:spPr>
      </p:pic>
      <p:pic>
        <p:nvPicPr>
          <p:cNvPr id="5" name="Picture 4"/>
          <p:cNvPicPr>
            <a:picLocks noChangeAspect="1"/>
          </p:cNvPicPr>
          <p:nvPr/>
        </p:nvPicPr>
        <p:blipFill>
          <a:blip r:embed="rId3"/>
          <a:stretch>
            <a:fillRect/>
          </a:stretch>
        </p:blipFill>
        <p:spPr>
          <a:xfrm flipH="1">
            <a:off x="675862" y="384064"/>
            <a:ext cx="4412972" cy="5596804"/>
          </a:xfrm>
          <a:prstGeom prst="rect">
            <a:avLst/>
          </a:prstGeom>
        </p:spPr>
      </p:pic>
      <p:sp>
        <p:nvSpPr>
          <p:cNvPr id="6" name="Rectangle 5"/>
          <p:cNvSpPr/>
          <p:nvPr/>
        </p:nvSpPr>
        <p:spPr>
          <a:xfrm>
            <a:off x="3419061" y="1577154"/>
            <a:ext cx="4572000" cy="646331"/>
          </a:xfrm>
          <a:prstGeom prst="rect">
            <a:avLst/>
          </a:prstGeom>
        </p:spPr>
        <p:txBody>
          <a:bodyPr>
            <a:spAutoFit/>
          </a:bodyPr>
          <a:lstStyle/>
          <a:p>
            <a:r>
              <a:rPr lang="fr-FR" dirty="0"/>
              <a:t/>
            </a:r>
            <a:br>
              <a:rPr lang="fr-FR" dirty="0"/>
            </a:br>
            <a:endParaRPr lang="fr-FR" dirty="0"/>
          </a:p>
        </p:txBody>
      </p:sp>
      <p:sp>
        <p:nvSpPr>
          <p:cNvPr id="7" name="Rounded Rectangular Callout 6"/>
          <p:cNvSpPr/>
          <p:nvPr/>
        </p:nvSpPr>
        <p:spPr>
          <a:xfrm>
            <a:off x="3478695" y="618171"/>
            <a:ext cx="5049079" cy="2564295"/>
          </a:xfrm>
          <a:prstGeom prst="wedgeRoundRectCallout">
            <a:avLst>
              <a:gd name="adj1" fmla="val -58074"/>
              <a:gd name="adj2" fmla="val 329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Si tu tiens quatre dictionnaires d'une main et trois dictionnaires de l'autre (main), qu'est-ce que tu tiens?"</a:t>
            </a:r>
          </a:p>
        </p:txBody>
      </p:sp>
      <p:sp>
        <p:nvSpPr>
          <p:cNvPr id="8" name="Rounded Rectangular Callout 7"/>
          <p:cNvSpPr/>
          <p:nvPr/>
        </p:nvSpPr>
        <p:spPr>
          <a:xfrm>
            <a:off x="4283765" y="1577154"/>
            <a:ext cx="4303643" cy="1839419"/>
          </a:xfrm>
          <a:prstGeom prst="wedgeRoundRectCallout">
            <a:avLst>
              <a:gd name="adj1" fmla="val -94688"/>
              <a:gd name="adj2" fmla="val -429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Arial" panose="020B0604020202020204" pitchFamily="34" charset="0"/>
                <a:cs typeface="Arial" panose="020B0604020202020204" pitchFamily="34" charset="0"/>
              </a:rPr>
              <a:t>« de grandes mains!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82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4" name="Rectangle 3"/>
          <p:cNvSpPr/>
          <p:nvPr/>
        </p:nvSpPr>
        <p:spPr>
          <a:xfrm>
            <a:off x="218661" y="664052"/>
            <a:ext cx="4572000" cy="4154984"/>
          </a:xfrm>
          <a:prstGeom prst="rect">
            <a:avLst/>
          </a:prstGeom>
        </p:spPr>
        <p:txBody>
          <a:bodyPr>
            <a:spAutoFit/>
          </a:bodyPr>
          <a:lstStyle/>
          <a:p>
            <a:r>
              <a:rPr lang="en-GB" sz="2400" dirty="0"/>
              <a:t>Translation </a:t>
            </a:r>
            <a:r>
              <a:rPr lang="en-GB" sz="2400" dirty="0" smtClean="0"/>
              <a:t>is best as the final step as part of </a:t>
            </a:r>
            <a:r>
              <a:rPr lang="en-GB" sz="2400" dirty="0"/>
              <a:t>a comprehension sequence, which could include</a:t>
            </a:r>
            <a:r>
              <a:rPr lang="en-GB" sz="2400" dirty="0" smtClean="0"/>
              <a:t>:</a:t>
            </a:r>
            <a:br>
              <a:rPr lang="en-GB" sz="2400" dirty="0" smtClean="0"/>
            </a:br>
            <a:r>
              <a:rPr lang="en-GB" sz="2400" dirty="0"/>
              <a:t/>
            </a:r>
            <a:br>
              <a:rPr lang="en-GB" sz="2400" dirty="0"/>
            </a:br>
            <a:r>
              <a:rPr lang="en-GB" sz="2400" dirty="0"/>
              <a:t>1) Multiple choice </a:t>
            </a:r>
            <a:r>
              <a:rPr lang="en-GB" sz="2400" dirty="0" smtClean="0"/>
              <a:t/>
            </a:r>
            <a:br>
              <a:rPr lang="en-GB" sz="2400" dirty="0" smtClean="0"/>
            </a:br>
            <a:r>
              <a:rPr lang="en-GB" sz="2400" dirty="0" smtClean="0"/>
              <a:t>2</a:t>
            </a:r>
            <a:r>
              <a:rPr lang="en-GB" sz="2400" dirty="0"/>
              <a:t>) Find the English for </a:t>
            </a:r>
            <a:r>
              <a:rPr lang="en-GB" sz="2400" dirty="0" smtClean="0"/>
              <a:t/>
            </a:r>
            <a:br>
              <a:rPr lang="en-GB" sz="2400" dirty="0" smtClean="0"/>
            </a:br>
            <a:r>
              <a:rPr lang="en-GB" sz="2400" dirty="0" smtClean="0"/>
              <a:t>3</a:t>
            </a:r>
            <a:r>
              <a:rPr lang="en-GB" sz="2400" dirty="0"/>
              <a:t>) True / False</a:t>
            </a:r>
            <a:br>
              <a:rPr lang="en-GB" sz="2400" dirty="0"/>
            </a:br>
            <a:r>
              <a:rPr lang="en-GB" sz="2400" dirty="0"/>
              <a:t>4) Picture sequencing </a:t>
            </a:r>
            <a:r>
              <a:rPr lang="en-GB" sz="2400" dirty="0" smtClean="0"/>
              <a:t/>
            </a:r>
            <a:br>
              <a:rPr lang="en-GB" sz="2400" dirty="0" smtClean="0"/>
            </a:br>
            <a:r>
              <a:rPr lang="en-GB" sz="2400" dirty="0" smtClean="0"/>
              <a:t>5</a:t>
            </a:r>
            <a:r>
              <a:rPr lang="en-GB" sz="2400" dirty="0"/>
              <a:t>) Table / grid completion </a:t>
            </a:r>
            <a:r>
              <a:rPr lang="en-GB" sz="2400" dirty="0" smtClean="0"/>
              <a:t/>
            </a:r>
            <a:br>
              <a:rPr lang="en-GB" sz="2400" dirty="0" smtClean="0"/>
            </a:br>
            <a:r>
              <a:rPr lang="en-GB" sz="2400" dirty="0" smtClean="0"/>
              <a:t>6</a:t>
            </a:r>
            <a:r>
              <a:rPr lang="en-GB" sz="2400" dirty="0"/>
              <a:t>) Cloze text</a:t>
            </a:r>
            <a:br>
              <a:rPr lang="en-GB" sz="2400" dirty="0"/>
            </a:br>
            <a:r>
              <a:rPr lang="en-GB" sz="2400" dirty="0"/>
              <a:t>7) Question / answer</a:t>
            </a:r>
          </a:p>
        </p:txBody>
      </p:sp>
      <p:sp>
        <p:nvSpPr>
          <p:cNvPr id="5" name="Rectangle 4"/>
          <p:cNvSpPr/>
          <p:nvPr/>
        </p:nvSpPr>
        <p:spPr>
          <a:xfrm>
            <a:off x="4572000" y="664052"/>
            <a:ext cx="4572000" cy="5632311"/>
          </a:xfrm>
          <a:prstGeom prst="rect">
            <a:avLst/>
          </a:prstGeom>
        </p:spPr>
        <p:txBody>
          <a:bodyPr>
            <a:spAutoFit/>
          </a:bodyPr>
          <a:lstStyle/>
          <a:p>
            <a:r>
              <a:rPr lang="en-GB" sz="2400" dirty="0" smtClean="0"/>
              <a:t>Students need to:</a:t>
            </a:r>
            <a:br>
              <a:rPr lang="en-GB" sz="2400" dirty="0" smtClean="0"/>
            </a:br>
            <a:r>
              <a:rPr lang="en-GB" sz="2400" dirty="0" smtClean="0"/>
              <a:t>a) experience translation as a learning task not as a test</a:t>
            </a:r>
            <a:br>
              <a:rPr lang="en-GB" sz="2400" dirty="0" smtClean="0"/>
            </a:br>
            <a:r>
              <a:rPr lang="en-GB" sz="2400" dirty="0" smtClean="0"/>
              <a:t>b) continue to develop a range of skills, including the ability to read with good pronunciation</a:t>
            </a:r>
            <a:br>
              <a:rPr lang="en-GB" sz="2400" dirty="0" smtClean="0"/>
            </a:br>
            <a:r>
              <a:rPr lang="en-GB" sz="2400" dirty="0" smtClean="0"/>
              <a:t>c) use context, logic and grammatical knowledge to decode unfamiliar language</a:t>
            </a:r>
          </a:p>
          <a:p>
            <a:r>
              <a:rPr lang="en-GB" sz="2400" dirty="0" smtClean="0"/>
              <a:t>d) practise strategies for translating when word-for-word translations don’t work</a:t>
            </a:r>
            <a:br>
              <a:rPr lang="en-GB" sz="2400" dirty="0" smtClean="0"/>
            </a:br>
            <a:r>
              <a:rPr lang="en-GB" sz="2400" dirty="0" smtClean="0"/>
              <a:t>e) develop their dictionary skills, including their grammatical knowledge of word types</a:t>
            </a:r>
            <a:endParaRPr lang="en-GB" sz="2400" dirty="0"/>
          </a:p>
        </p:txBody>
      </p:sp>
    </p:spTree>
    <p:extLst>
      <p:ext uri="{BB962C8B-B14F-4D97-AF65-F5344CB8AC3E}">
        <p14:creationId xmlns:p14="http://schemas.microsoft.com/office/powerpoint/2010/main" val="3798138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9416" y="609858"/>
            <a:ext cx="7609667" cy="6035359"/>
          </a:xfrm>
          <a:prstGeom prst="rect">
            <a:avLst/>
          </a:prstGeom>
        </p:spPr>
      </p:pic>
    </p:spTree>
    <p:extLst>
      <p:ext uri="{BB962C8B-B14F-4D97-AF65-F5344CB8AC3E}">
        <p14:creationId xmlns:p14="http://schemas.microsoft.com/office/powerpoint/2010/main" val="3754771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2645" y="139484"/>
            <a:ext cx="8388400" cy="6338807"/>
          </a:xfrm>
          <a:prstGeom prst="rect">
            <a:avLst/>
          </a:prstGeom>
        </p:spPr>
      </p:pic>
    </p:spTree>
    <p:extLst>
      <p:ext uri="{BB962C8B-B14F-4D97-AF65-F5344CB8AC3E}">
        <p14:creationId xmlns:p14="http://schemas.microsoft.com/office/powerpoint/2010/main" val="1703374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789" y="71303"/>
            <a:ext cx="8886422" cy="6645498"/>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latin typeface="Segoe Print" panose="02000600000000000000" pitchFamily="2" charset="0"/>
            </a:endParaRPr>
          </a:p>
        </p:txBody>
      </p:sp>
      <p:sp>
        <p:nvSpPr>
          <p:cNvPr id="2" name="Title 1"/>
          <p:cNvSpPr>
            <a:spLocks noGrp="1"/>
          </p:cNvSpPr>
          <p:nvPr>
            <p:ph type="title"/>
          </p:nvPr>
        </p:nvSpPr>
        <p:spPr/>
        <p:txBody>
          <a:bodyPr/>
          <a:lstStyle/>
          <a:p>
            <a:r>
              <a:rPr lang="en-GB" sz="6600" dirty="0" smtClean="0"/>
              <a:t>4</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 (as discussed in previous session)</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909703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smtClean="0">
                <a:latin typeface="Arial" panose="020B0604020202020204" pitchFamily="34" charset="0"/>
                <a:ea typeface="Times New Roman" panose="02020603050405020304" pitchFamily="18" charset="0"/>
                <a:cs typeface="Times New Roman" panose="02020603050405020304" pitchFamily="18" charset="0"/>
              </a:rPr>
              <a:t>lemonade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préfèrée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utilizer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2332757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11305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[A]</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Cara </a:t>
            </a:r>
            <a:r>
              <a:rPr lang="en-US" sz="2000" dirty="0">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dos </a:t>
            </a:r>
            <a:r>
              <a:rPr lang="en-US" sz="2000" dirty="0">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[is]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latin typeface="Arial" panose="020B0604020202020204" pitchFamily="34" charset="0"/>
                <a:ea typeface="Times New Roman" panose="02020603050405020304" pitchFamily="18" charset="0"/>
                <a:cs typeface="Times New Roman" panose="02020603050405020304" pitchFamily="18" charset="0"/>
              </a:rPr>
              <a:t>[my]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71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 </a:t>
            </a:r>
            <a:r>
              <a:rPr kumimoji="0" lang="en-US"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presento</a:t>
            </a: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t>
            </a:r>
            <a:endParaRPr kumimoji="0" lang="en-GB"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Completa</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traducci</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ol</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830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268760"/>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classroom</a:t>
            </a:r>
            <a:endParaRPr lang="en-GB" sz="13800" dirty="0">
              <a:solidFill>
                <a:prstClr val="black"/>
              </a:solidFill>
              <a:latin typeface="AR CENA" panose="02000000000000000000" pitchFamily="2" charset="0"/>
            </a:endParaRPr>
          </a:p>
        </p:txBody>
      </p:sp>
      <p:sp>
        <p:nvSpPr>
          <p:cNvPr id="4" name="Rectangle 3"/>
          <p:cNvSpPr/>
          <p:nvPr/>
        </p:nvSpPr>
        <p:spPr>
          <a:xfrm>
            <a:off x="251520" y="6021288"/>
            <a:ext cx="8640960" cy="461665"/>
          </a:xfrm>
          <a:prstGeom prst="rect">
            <a:avLst/>
          </a:prstGeom>
        </p:spPr>
        <p:txBody>
          <a:bodyPr wrap="square">
            <a:spAutoFit/>
          </a:bodyPr>
          <a:lstStyle/>
          <a:p>
            <a:pPr algn="ctr"/>
            <a:r>
              <a:rPr lang="en-GB" sz="2400" dirty="0" smtClean="0">
                <a:solidFill>
                  <a:prstClr val="black"/>
                </a:solidFill>
                <a:hlinkClick r:id="rId2"/>
              </a:rPr>
              <a:t>http://quizlet.com/30143628/vacaciones-infinitivos-flash-cards/</a:t>
            </a:r>
            <a:r>
              <a:rPr lang="en-GB" sz="2400" dirty="0" smtClean="0">
                <a:solidFill>
                  <a:prstClr val="black"/>
                </a:solidFill>
              </a:rPr>
              <a:t> </a:t>
            </a:r>
            <a:endParaRPr lang="en-GB" sz="2400"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057" y="4399447"/>
            <a:ext cx="4451886" cy="16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a:off x="839131" y="260648"/>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flipped</a:t>
            </a:r>
            <a:endParaRPr lang="en-GB" sz="13800" dirty="0">
              <a:solidFill>
                <a:prstClr val="black"/>
              </a:solidFill>
              <a:latin typeface="AR CENA" panose="02000000000000000000" pitchFamily="2" charset="0"/>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76778"/>
            <a:ext cx="1911403" cy="185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9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[C]</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texto</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pero</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gato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350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[D]</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537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3827248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1441881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2856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8575" y="6435725"/>
            <a:ext cx="573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prstClr val="black"/>
                </a:solidFill>
                <a:latin typeface="Bodoni MT" pitchFamily="18" charset="0"/>
              </a:rPr>
              <a:t>de vacaciones          on holiday     </a:t>
            </a:r>
          </a:p>
        </p:txBody>
      </p:sp>
      <p:pic>
        <p:nvPicPr>
          <p:cNvPr id="5" name="Picture 7"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6550025"/>
            <a:ext cx="468313" cy="3079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8"/>
          <p:cNvSpPr>
            <a:spLocks noChangeShapeType="1"/>
          </p:cNvSpPr>
          <p:nvPr/>
        </p:nvSpPr>
        <p:spPr bwMode="auto">
          <a:xfrm>
            <a:off x="0" y="6453188"/>
            <a:ext cx="9144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aphicFrame>
        <p:nvGraphicFramePr>
          <p:cNvPr id="7" name="Table 6"/>
          <p:cNvGraphicFramePr>
            <a:graphicFrameLocks noGrp="1"/>
          </p:cNvGraphicFramePr>
          <p:nvPr>
            <p:extLst/>
          </p:nvPr>
        </p:nvGraphicFramePr>
        <p:xfrm>
          <a:off x="467544" y="1246976"/>
          <a:ext cx="8352928" cy="4846320"/>
        </p:xfrm>
        <a:graphic>
          <a:graphicData uri="http://schemas.openxmlformats.org/drawingml/2006/table">
            <a:tbl>
              <a:tblPr firstRow="1" bandRow="1">
                <a:tableStyleId>{E8B1032C-EA38-4F05-BA0D-38AFFFC7BED3}</a:tableStyleId>
              </a:tblPr>
              <a:tblGrid>
                <a:gridCol w="4176464"/>
                <a:gridCol w="4176464"/>
              </a:tblGrid>
              <a:tr h="370840">
                <a:tc>
                  <a:txBody>
                    <a:bodyPr/>
                    <a:lstStyle/>
                    <a:p>
                      <a:r>
                        <a:rPr lang="en-GB" sz="2400" b="0" dirty="0" smtClean="0"/>
                        <a:t>I visited Spain.</a:t>
                      </a:r>
                      <a:endParaRPr lang="en-GB" sz="2400" b="0" dirty="0"/>
                    </a:p>
                  </a:txBody>
                  <a:tcPr/>
                </a:tc>
                <a:tc>
                  <a:txBody>
                    <a:bodyPr/>
                    <a:lstStyle/>
                    <a:p>
                      <a:r>
                        <a:rPr lang="en-GB" sz="2400" b="0" dirty="0" err="1" smtClean="0"/>
                        <a:t>Visité</a:t>
                      </a:r>
                      <a:r>
                        <a:rPr lang="en-GB" sz="2400" b="0" baseline="0" dirty="0" smtClean="0"/>
                        <a:t> </a:t>
                      </a:r>
                      <a:r>
                        <a:rPr lang="en-GB" sz="2400" b="0" baseline="0" dirty="0" err="1" smtClean="0"/>
                        <a:t>España</a:t>
                      </a:r>
                      <a:r>
                        <a:rPr lang="en-GB" sz="2400" b="0" baseline="0" dirty="0" smtClean="0"/>
                        <a:t>.</a:t>
                      </a:r>
                      <a:endParaRPr lang="en-GB" sz="2400" b="0" dirty="0"/>
                    </a:p>
                  </a:txBody>
                  <a:tcPr/>
                </a:tc>
              </a:tr>
              <a:tr h="370840">
                <a:tc>
                  <a:txBody>
                    <a:bodyPr/>
                    <a:lstStyle/>
                    <a:p>
                      <a:r>
                        <a:rPr lang="en-GB" sz="2400" dirty="0" smtClean="0"/>
                        <a:t>First, I swam in the sea.</a:t>
                      </a:r>
                      <a:endParaRPr lang="en-GB" sz="2400" dirty="0"/>
                    </a:p>
                  </a:txBody>
                  <a:tcPr/>
                </a:tc>
                <a:tc>
                  <a:txBody>
                    <a:bodyPr/>
                    <a:lstStyle/>
                    <a:p>
                      <a:endParaRPr lang="en-GB" sz="2400"/>
                    </a:p>
                  </a:txBody>
                  <a:tcPr/>
                </a:tc>
              </a:tr>
              <a:tr h="370840">
                <a:tc>
                  <a:txBody>
                    <a:bodyPr/>
                    <a:lstStyle/>
                    <a:p>
                      <a:r>
                        <a:rPr lang="en-GB" sz="2400" dirty="0" smtClean="0"/>
                        <a:t>Then I listened</a:t>
                      </a:r>
                      <a:r>
                        <a:rPr lang="en-GB" sz="2400" baseline="0" dirty="0" smtClean="0"/>
                        <a:t> to music on the beach.</a:t>
                      </a:r>
                      <a:endParaRPr lang="en-GB" sz="2400" dirty="0"/>
                    </a:p>
                  </a:txBody>
                  <a:tcPr/>
                </a:tc>
                <a:tc>
                  <a:txBody>
                    <a:bodyPr/>
                    <a:lstStyle/>
                    <a:p>
                      <a:endParaRPr lang="en-GB" sz="2400"/>
                    </a:p>
                  </a:txBody>
                  <a:tcPr/>
                </a:tc>
              </a:tr>
              <a:tr h="370840">
                <a:tc>
                  <a:txBody>
                    <a:bodyPr/>
                    <a:lstStyle/>
                    <a:p>
                      <a:r>
                        <a:rPr lang="en-GB" sz="2400" dirty="0" smtClean="0"/>
                        <a:t>One day, I</a:t>
                      </a:r>
                      <a:r>
                        <a:rPr lang="en-GB" sz="2400" baseline="0" dirty="0" smtClean="0"/>
                        <a:t> went for a cycle ride.</a:t>
                      </a:r>
                      <a:endParaRPr lang="en-GB" sz="2400" dirty="0"/>
                    </a:p>
                  </a:txBody>
                  <a:tcPr/>
                </a:tc>
                <a:tc>
                  <a:txBody>
                    <a:bodyPr/>
                    <a:lstStyle/>
                    <a:p>
                      <a:endParaRPr lang="en-GB" sz="2400"/>
                    </a:p>
                  </a:txBody>
                  <a:tcPr/>
                </a:tc>
              </a:tr>
              <a:tr h="370840">
                <a:tc>
                  <a:txBody>
                    <a:bodyPr/>
                    <a:lstStyle/>
                    <a:p>
                      <a:r>
                        <a:rPr lang="en-GB" sz="2400" dirty="0" smtClean="0"/>
                        <a:t>I sunbathed</a:t>
                      </a:r>
                      <a:r>
                        <a:rPr lang="en-GB" sz="2400" baseline="0" dirty="0" smtClean="0"/>
                        <a:t> everyday.</a:t>
                      </a:r>
                      <a:endParaRPr lang="en-GB" sz="2400" dirty="0"/>
                    </a:p>
                  </a:txBody>
                  <a:tcPr/>
                </a:tc>
                <a:tc>
                  <a:txBody>
                    <a:bodyPr/>
                    <a:lstStyle/>
                    <a:p>
                      <a:endParaRPr lang="en-GB" sz="2400"/>
                    </a:p>
                  </a:txBody>
                  <a:tcPr/>
                </a:tc>
              </a:tr>
              <a:tr h="370840">
                <a:tc>
                  <a:txBody>
                    <a:bodyPr/>
                    <a:lstStyle/>
                    <a:p>
                      <a:r>
                        <a:rPr lang="en-GB" sz="2400" dirty="0" smtClean="0"/>
                        <a:t>In the evening,</a:t>
                      </a:r>
                      <a:r>
                        <a:rPr lang="en-GB" sz="2400" baseline="0" dirty="0" smtClean="0"/>
                        <a:t> </a:t>
                      </a:r>
                      <a:r>
                        <a:rPr lang="en-GB" sz="2400" dirty="0" smtClean="0"/>
                        <a:t>I danced</a:t>
                      </a:r>
                      <a:r>
                        <a:rPr lang="en-GB" sz="2400" baseline="0" dirty="0" smtClean="0"/>
                        <a:t> in the disco.</a:t>
                      </a:r>
                      <a:endParaRPr lang="en-GB" sz="2400" dirty="0"/>
                    </a:p>
                  </a:txBody>
                  <a:tcPr/>
                </a:tc>
                <a:tc>
                  <a:txBody>
                    <a:bodyPr/>
                    <a:lstStyle/>
                    <a:p>
                      <a:endParaRPr lang="en-GB" sz="2400"/>
                    </a:p>
                  </a:txBody>
                  <a:tcPr/>
                </a:tc>
              </a:tr>
              <a:tr h="370840">
                <a:tc>
                  <a:txBody>
                    <a:bodyPr/>
                    <a:lstStyle/>
                    <a:p>
                      <a:r>
                        <a:rPr lang="en-GB" sz="2400" dirty="0" smtClean="0"/>
                        <a:t>I played with new friends.</a:t>
                      </a:r>
                      <a:endParaRPr lang="en-GB" sz="2400" dirty="0"/>
                    </a:p>
                  </a:txBody>
                  <a:tcPr/>
                </a:tc>
                <a:tc>
                  <a:txBody>
                    <a:bodyPr/>
                    <a:lstStyle/>
                    <a:p>
                      <a:endParaRPr lang="en-GB" sz="2400" dirty="0"/>
                    </a:p>
                  </a:txBody>
                  <a:tcPr/>
                </a:tc>
              </a:tr>
              <a:tr h="370840">
                <a:tc>
                  <a:txBody>
                    <a:bodyPr/>
                    <a:lstStyle/>
                    <a:p>
                      <a:r>
                        <a:rPr lang="en-GB" sz="2400" dirty="0" smtClean="0"/>
                        <a:t>I took lots of photos.</a:t>
                      </a:r>
                      <a:endParaRPr lang="en-GB" sz="2400" dirty="0"/>
                    </a:p>
                  </a:txBody>
                  <a:tcPr/>
                </a:tc>
                <a:tc>
                  <a:txBody>
                    <a:bodyPr/>
                    <a:lstStyle/>
                    <a:p>
                      <a:endParaRPr lang="en-GB" sz="2400" dirty="0"/>
                    </a:p>
                  </a:txBody>
                  <a:tcPr/>
                </a:tc>
              </a:tr>
              <a:tr h="370840">
                <a:tc>
                  <a:txBody>
                    <a:bodyPr/>
                    <a:lstStyle/>
                    <a:p>
                      <a:r>
                        <a:rPr lang="en-GB" sz="2400" dirty="0" smtClean="0"/>
                        <a:t>I relaxed.</a:t>
                      </a:r>
                      <a:endParaRPr lang="en-GB" sz="2400" dirty="0"/>
                    </a:p>
                  </a:txBody>
                  <a:tcPr/>
                </a:tc>
                <a:tc>
                  <a:txBody>
                    <a:bodyPr/>
                    <a:lstStyle/>
                    <a:p>
                      <a:endParaRPr lang="en-GB" sz="2400" dirty="0"/>
                    </a:p>
                  </a:txBody>
                  <a:tcPr/>
                </a:tc>
              </a:tr>
            </a:tbl>
          </a:graphicData>
        </a:graphic>
      </p:graphicFrame>
      <p:sp>
        <p:nvSpPr>
          <p:cNvPr id="8" name="TextBox 7"/>
          <p:cNvSpPr txBox="1"/>
          <p:nvPr/>
        </p:nvSpPr>
        <p:spPr>
          <a:xfrm>
            <a:off x="4572000" y="692696"/>
            <a:ext cx="2952328" cy="461665"/>
          </a:xfrm>
          <a:prstGeom prst="rect">
            <a:avLst/>
          </a:prstGeom>
          <a:noFill/>
        </p:spPr>
        <p:txBody>
          <a:bodyPr wrap="square" rtlCol="0">
            <a:spAutoFit/>
          </a:bodyPr>
          <a:lstStyle/>
          <a:p>
            <a:r>
              <a:rPr lang="en-GB" sz="2400" b="1" dirty="0" smtClean="0">
                <a:solidFill>
                  <a:prstClr val="black"/>
                </a:solidFill>
              </a:rPr>
              <a:t>El </a:t>
            </a:r>
            <a:r>
              <a:rPr lang="en-GB" sz="2400" b="1" dirty="0" err="1" smtClean="0">
                <a:solidFill>
                  <a:prstClr val="black"/>
                </a:solidFill>
              </a:rPr>
              <a:t>verano</a:t>
            </a:r>
            <a:r>
              <a:rPr lang="en-GB" sz="2400" b="1" dirty="0" smtClean="0">
                <a:solidFill>
                  <a:prstClr val="black"/>
                </a:solidFill>
              </a:rPr>
              <a:t> </a:t>
            </a:r>
            <a:r>
              <a:rPr lang="en-GB" sz="2400" b="1" dirty="0" err="1" smtClean="0">
                <a:solidFill>
                  <a:prstClr val="black"/>
                </a:solidFill>
              </a:rPr>
              <a:t>pasado</a:t>
            </a:r>
            <a:r>
              <a:rPr lang="en-GB" sz="2400" b="1" dirty="0" smtClean="0">
                <a:solidFill>
                  <a:prstClr val="black"/>
                </a:solidFill>
              </a:rPr>
              <a:t>…</a:t>
            </a:r>
            <a:endParaRPr lang="en-GB" sz="2400" b="1" dirty="0">
              <a:solidFill>
                <a:prstClr val="black"/>
              </a:solidFill>
            </a:endParaRPr>
          </a:p>
        </p:txBody>
      </p:sp>
      <p:sp>
        <p:nvSpPr>
          <p:cNvPr id="9" name="TextBox 8"/>
          <p:cNvSpPr txBox="1"/>
          <p:nvPr/>
        </p:nvSpPr>
        <p:spPr>
          <a:xfrm>
            <a:off x="1619672" y="722313"/>
            <a:ext cx="2952328" cy="461665"/>
          </a:xfrm>
          <a:prstGeom prst="rect">
            <a:avLst/>
          </a:prstGeom>
          <a:noFill/>
        </p:spPr>
        <p:txBody>
          <a:bodyPr wrap="square" rtlCol="0">
            <a:spAutoFit/>
          </a:bodyPr>
          <a:lstStyle/>
          <a:p>
            <a:r>
              <a:rPr lang="en-GB" sz="2400" b="1" dirty="0" smtClean="0">
                <a:solidFill>
                  <a:prstClr val="black"/>
                </a:solidFill>
              </a:rPr>
              <a:t>Last summer…</a:t>
            </a:r>
            <a:endParaRPr lang="en-GB" sz="2400" b="1" dirty="0">
              <a:solidFill>
                <a:prstClr val="black"/>
              </a:solidFill>
            </a:endParaRPr>
          </a:p>
        </p:txBody>
      </p:sp>
    </p:spTree>
    <p:extLst>
      <p:ext uri="{BB962C8B-B14F-4D97-AF65-F5344CB8AC3E}">
        <p14:creationId xmlns:p14="http://schemas.microsoft.com/office/powerpoint/2010/main" val="2314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4246"/>
            <a:ext cx="89249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9512" y="188640"/>
            <a:ext cx="4248472" cy="3536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Oval 2"/>
          <p:cNvSpPr/>
          <p:nvPr/>
        </p:nvSpPr>
        <p:spPr>
          <a:xfrm>
            <a:off x="4572000" y="205408"/>
            <a:ext cx="4320480" cy="3655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Oval 3"/>
          <p:cNvSpPr/>
          <p:nvPr/>
        </p:nvSpPr>
        <p:spPr>
          <a:xfrm>
            <a:off x="2267744" y="3356992"/>
            <a:ext cx="4176464" cy="33843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TextBox 4"/>
          <p:cNvSpPr txBox="1"/>
          <p:nvPr/>
        </p:nvSpPr>
        <p:spPr>
          <a:xfrm>
            <a:off x="107504" y="323364"/>
            <a:ext cx="1080120" cy="646331"/>
          </a:xfrm>
          <a:prstGeom prst="rect">
            <a:avLst/>
          </a:prstGeom>
          <a:noFill/>
        </p:spPr>
        <p:txBody>
          <a:bodyPr wrap="square" rtlCol="0">
            <a:spAutoFit/>
          </a:bodyPr>
          <a:lstStyle/>
          <a:p>
            <a:r>
              <a:rPr lang="en-GB" dirty="0" err="1" smtClean="0">
                <a:solidFill>
                  <a:prstClr val="black"/>
                </a:solidFill>
              </a:rPr>
              <a:t>Verbos</a:t>
            </a:r>
            <a:r>
              <a:rPr lang="en-GB" dirty="0" smtClean="0">
                <a:solidFill>
                  <a:prstClr val="black"/>
                </a:solidFill>
              </a:rPr>
              <a:t/>
            </a:r>
            <a:br>
              <a:rPr lang="en-GB" dirty="0" smtClean="0">
                <a:solidFill>
                  <a:prstClr val="black"/>
                </a:solidFill>
              </a:rPr>
            </a:br>
            <a:r>
              <a:rPr lang="en-GB" dirty="0" smtClean="0">
                <a:solidFill>
                  <a:prstClr val="black"/>
                </a:solidFill>
              </a:rPr>
              <a:t>(7)</a:t>
            </a:r>
            <a:endParaRPr lang="fr-FR" dirty="0">
              <a:solidFill>
                <a:prstClr val="black"/>
              </a:solidFill>
            </a:endParaRPr>
          </a:p>
        </p:txBody>
      </p:sp>
      <p:sp>
        <p:nvSpPr>
          <p:cNvPr id="6" name="TextBox 5"/>
          <p:cNvSpPr txBox="1"/>
          <p:nvPr/>
        </p:nvSpPr>
        <p:spPr>
          <a:xfrm>
            <a:off x="4355976" y="213794"/>
            <a:ext cx="1296144" cy="646331"/>
          </a:xfrm>
          <a:prstGeom prst="rect">
            <a:avLst/>
          </a:prstGeom>
          <a:noFill/>
        </p:spPr>
        <p:txBody>
          <a:bodyPr wrap="square" rtlCol="0">
            <a:spAutoFit/>
          </a:bodyPr>
          <a:lstStyle/>
          <a:p>
            <a:r>
              <a:rPr lang="en-GB" dirty="0" err="1" smtClean="0">
                <a:solidFill>
                  <a:prstClr val="black"/>
                </a:solidFill>
              </a:rPr>
              <a:t>Asignaturas</a:t>
            </a:r>
            <a:r>
              <a:rPr lang="en-GB" dirty="0" smtClean="0">
                <a:solidFill>
                  <a:prstClr val="black"/>
                </a:solidFill>
              </a:rPr>
              <a:t/>
            </a:r>
            <a:br>
              <a:rPr lang="en-GB" dirty="0" smtClean="0">
                <a:solidFill>
                  <a:prstClr val="black"/>
                </a:solidFill>
              </a:rPr>
            </a:br>
            <a:r>
              <a:rPr lang="en-GB" dirty="0" smtClean="0">
                <a:solidFill>
                  <a:prstClr val="black"/>
                </a:solidFill>
              </a:rPr>
              <a:t>(16)</a:t>
            </a:r>
            <a:endParaRPr lang="fr-FR" dirty="0">
              <a:solidFill>
                <a:prstClr val="black"/>
              </a:solidFill>
            </a:endParaRPr>
          </a:p>
        </p:txBody>
      </p:sp>
      <p:sp>
        <p:nvSpPr>
          <p:cNvPr id="7" name="TextBox 6"/>
          <p:cNvSpPr txBox="1"/>
          <p:nvPr/>
        </p:nvSpPr>
        <p:spPr>
          <a:xfrm>
            <a:off x="1547664" y="3861048"/>
            <a:ext cx="1296144" cy="646331"/>
          </a:xfrm>
          <a:prstGeom prst="rect">
            <a:avLst/>
          </a:prstGeom>
          <a:noFill/>
        </p:spPr>
        <p:txBody>
          <a:bodyPr wrap="square" rtlCol="0">
            <a:spAutoFit/>
          </a:bodyPr>
          <a:lstStyle/>
          <a:p>
            <a:r>
              <a:rPr lang="en-GB" dirty="0" err="1" smtClean="0">
                <a:solidFill>
                  <a:prstClr val="black"/>
                </a:solidFill>
              </a:rPr>
              <a:t>Opiniones</a:t>
            </a:r>
            <a:r>
              <a:rPr lang="en-GB" dirty="0" smtClean="0">
                <a:solidFill>
                  <a:prstClr val="black"/>
                </a:solidFill>
              </a:rPr>
              <a:t/>
            </a:r>
            <a:br>
              <a:rPr lang="en-GB" dirty="0" smtClean="0">
                <a:solidFill>
                  <a:prstClr val="black"/>
                </a:solidFill>
              </a:rPr>
            </a:br>
            <a:r>
              <a:rPr lang="en-GB" dirty="0" smtClean="0">
                <a:solidFill>
                  <a:prstClr val="black"/>
                </a:solidFill>
              </a:rPr>
              <a:t>(11)</a:t>
            </a:r>
            <a:endParaRPr lang="fr-FR" dirty="0">
              <a:solidFill>
                <a:prstClr val="black"/>
              </a:solidFill>
            </a:endParaRPr>
          </a:p>
        </p:txBody>
      </p:sp>
    </p:spTree>
    <p:extLst>
      <p:ext uri="{BB962C8B-B14F-4D97-AF65-F5344CB8AC3E}">
        <p14:creationId xmlns:p14="http://schemas.microsoft.com/office/powerpoint/2010/main" val="17597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09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2800</Words>
  <Application>Microsoft Office PowerPoint</Application>
  <PresentationFormat>On-screen Show (4:3)</PresentationFormat>
  <Paragraphs>428</Paragraphs>
  <Slides>54</Slides>
  <Notes>38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54</vt:i4>
      </vt:variant>
    </vt:vector>
  </HeadingPairs>
  <TitlesOfParts>
    <vt:vector size="68" baseType="lpstr">
      <vt:lpstr>AR CENA</vt:lpstr>
      <vt:lpstr>Arial</vt:lpstr>
      <vt:lpstr>Bodoni MT</vt:lpstr>
      <vt:lpstr>Calibri</vt:lpstr>
      <vt:lpstr>Calibri Light</vt:lpstr>
      <vt:lpstr>Century Gothic</vt:lpstr>
      <vt:lpstr>David</vt:lpstr>
      <vt:lpstr>Segoe Print</vt:lpstr>
      <vt:lpstr>Tahoma</vt:lpstr>
      <vt:lpstr>Times New Roman</vt:lpstr>
      <vt:lpstr>Wingdings</vt:lpstr>
      <vt:lpstr>Office Theme</vt:lpstr>
      <vt:lpstr>1_Office Theme</vt:lpstr>
      <vt:lpstr>2_Office Theme</vt:lpstr>
      <vt:lpstr>PowerPoint Presentation</vt:lpstr>
      <vt:lpstr>1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Transcription</vt:lpstr>
      <vt:lpstr>PowerPoint Presentation</vt:lpstr>
      <vt:lpstr>Task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What to translate?</vt:lpstr>
      <vt:lpstr>PowerPoint Presentation</vt:lpstr>
      <vt:lpstr>PowerPoint Presentation</vt:lpstr>
      <vt:lpstr>PowerPoint Presentation</vt:lpstr>
      <vt:lpstr>PowerPoint Presentation</vt:lpstr>
      <vt:lpstr>4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21</cp:revision>
  <dcterms:created xsi:type="dcterms:W3CDTF">2015-05-11T04:12:07Z</dcterms:created>
  <dcterms:modified xsi:type="dcterms:W3CDTF">2015-07-03T07:46:03Z</dcterms:modified>
</cp:coreProperties>
</file>