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2"/>
  </p:notesMasterIdLst>
  <p:handoutMasterIdLst>
    <p:handoutMasterId r:id="rId43"/>
  </p:handoutMasterIdLst>
  <p:sldIdLst>
    <p:sldId id="256" r:id="rId2"/>
    <p:sldId id="313" r:id="rId3"/>
    <p:sldId id="285" r:id="rId4"/>
    <p:sldId id="286" r:id="rId5"/>
    <p:sldId id="287" r:id="rId6"/>
    <p:sldId id="289" r:id="rId7"/>
    <p:sldId id="288" r:id="rId8"/>
    <p:sldId id="290" r:id="rId9"/>
    <p:sldId id="291" r:id="rId10"/>
    <p:sldId id="292" r:id="rId11"/>
    <p:sldId id="293" r:id="rId12"/>
    <p:sldId id="294" r:id="rId13"/>
    <p:sldId id="295" r:id="rId14"/>
    <p:sldId id="296" r:id="rId15"/>
    <p:sldId id="297" r:id="rId16"/>
    <p:sldId id="298" r:id="rId17"/>
    <p:sldId id="299" r:id="rId18"/>
    <p:sldId id="300" r:id="rId19"/>
    <p:sldId id="322" r:id="rId20"/>
    <p:sldId id="301" r:id="rId21"/>
    <p:sldId id="302" r:id="rId22"/>
    <p:sldId id="303" r:id="rId23"/>
    <p:sldId id="304" r:id="rId24"/>
    <p:sldId id="305" r:id="rId25"/>
    <p:sldId id="306" r:id="rId26"/>
    <p:sldId id="307" r:id="rId27"/>
    <p:sldId id="308" r:id="rId28"/>
    <p:sldId id="309" r:id="rId29"/>
    <p:sldId id="310" r:id="rId30"/>
    <p:sldId id="324" r:id="rId31"/>
    <p:sldId id="325" r:id="rId32"/>
    <p:sldId id="314" r:id="rId33"/>
    <p:sldId id="315" r:id="rId34"/>
    <p:sldId id="316" r:id="rId35"/>
    <p:sldId id="317" r:id="rId36"/>
    <p:sldId id="318" r:id="rId37"/>
    <p:sldId id="311" r:id="rId38"/>
    <p:sldId id="319" r:id="rId39"/>
    <p:sldId id="320" r:id="rId40"/>
    <p:sldId id="32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363" autoAdjust="0"/>
  </p:normalViewPr>
  <p:slideViewPr>
    <p:cSldViewPr snapToGrid="0">
      <p:cViewPr>
        <p:scale>
          <a:sx n="42" d="100"/>
          <a:sy n="42" d="100"/>
        </p:scale>
        <p:origin x="3630" y="52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02CD0-1C17-4C86-9AFD-800FF27E25D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F8694E1E-FCD5-450B-BFC7-89A3FA70BA14}">
      <dgm:prSet phldrT="[Text]"/>
      <dgm:spPr/>
      <dgm:t>
        <a:bodyPr/>
        <a:lstStyle/>
        <a:p>
          <a:r>
            <a:rPr lang="en-GB" dirty="0" smtClean="0"/>
            <a:t>Complete task</a:t>
          </a:r>
          <a:endParaRPr lang="en-GB" dirty="0"/>
        </a:p>
      </dgm:t>
    </dgm:pt>
    <dgm:pt modelId="{B3C5FD3E-E79C-4022-BFD0-C3A98DAC0488}" type="parTrans" cxnId="{920A7B3A-188B-404B-BE7B-ADF34CDF37A9}">
      <dgm:prSet/>
      <dgm:spPr/>
      <dgm:t>
        <a:bodyPr/>
        <a:lstStyle/>
        <a:p>
          <a:endParaRPr lang="en-GB"/>
        </a:p>
      </dgm:t>
    </dgm:pt>
    <dgm:pt modelId="{CB53C756-5E2A-49DB-A530-8322A56A8CAC}" type="sibTrans" cxnId="{920A7B3A-188B-404B-BE7B-ADF34CDF37A9}">
      <dgm:prSet/>
      <dgm:spPr/>
      <dgm:t>
        <a:bodyPr/>
        <a:lstStyle/>
        <a:p>
          <a:endParaRPr lang="en-GB"/>
        </a:p>
      </dgm:t>
    </dgm:pt>
    <dgm:pt modelId="{CFE60F09-0E57-4E10-9A0A-082521666F02}">
      <dgm:prSet phldrT="[Text]"/>
      <dgm:spPr/>
      <dgm:t>
        <a:bodyPr/>
        <a:lstStyle/>
        <a:p>
          <a:r>
            <a:rPr lang="en-GB" dirty="0" smtClean="0"/>
            <a:t>Receive corrected work</a:t>
          </a:r>
          <a:endParaRPr lang="en-GB" dirty="0"/>
        </a:p>
      </dgm:t>
    </dgm:pt>
    <dgm:pt modelId="{343A2A9C-42CC-49F3-ABB7-7C186758DAEE}" type="parTrans" cxnId="{53E7D58B-8A30-4945-A58A-1D7E6FB5271F}">
      <dgm:prSet/>
      <dgm:spPr/>
      <dgm:t>
        <a:bodyPr/>
        <a:lstStyle/>
        <a:p>
          <a:endParaRPr lang="en-GB"/>
        </a:p>
      </dgm:t>
    </dgm:pt>
    <dgm:pt modelId="{C82BA8CF-98B7-4EC8-8198-0E216D241A46}" type="sibTrans" cxnId="{53E7D58B-8A30-4945-A58A-1D7E6FB5271F}">
      <dgm:prSet/>
      <dgm:spPr/>
      <dgm:t>
        <a:bodyPr/>
        <a:lstStyle/>
        <a:p>
          <a:endParaRPr lang="en-GB"/>
        </a:p>
      </dgm:t>
    </dgm:pt>
    <dgm:pt modelId="{CADEC4E3-A640-4441-B170-401D68AA9311}">
      <dgm:prSet phldrT="[Text]"/>
      <dgm:spPr/>
      <dgm:t>
        <a:bodyPr/>
        <a:lstStyle/>
        <a:p>
          <a:r>
            <a:rPr lang="en-GB" dirty="0" smtClean="0"/>
            <a:t>Analyse</a:t>
          </a:r>
          <a:endParaRPr lang="en-GB" dirty="0"/>
        </a:p>
      </dgm:t>
    </dgm:pt>
    <dgm:pt modelId="{90B7FCFE-43AA-4D98-B929-F3F67157307B}" type="parTrans" cxnId="{9D835937-0F24-4261-B149-1EEC7C343461}">
      <dgm:prSet/>
      <dgm:spPr/>
      <dgm:t>
        <a:bodyPr/>
        <a:lstStyle/>
        <a:p>
          <a:endParaRPr lang="en-GB"/>
        </a:p>
      </dgm:t>
    </dgm:pt>
    <dgm:pt modelId="{84888403-9E59-47C8-9C5A-4BE551164FCE}" type="sibTrans" cxnId="{9D835937-0F24-4261-B149-1EEC7C343461}">
      <dgm:prSet/>
      <dgm:spPr/>
      <dgm:t>
        <a:bodyPr/>
        <a:lstStyle/>
        <a:p>
          <a:endParaRPr lang="en-GB"/>
        </a:p>
      </dgm:t>
    </dgm:pt>
    <dgm:pt modelId="{234C1B5F-9ECD-46FA-BD7C-D46E82523EEB}">
      <dgm:prSet phldrT="[Text]"/>
      <dgm:spPr/>
      <dgm:t>
        <a:bodyPr/>
        <a:lstStyle/>
        <a:p>
          <a:r>
            <a:rPr lang="en-GB" dirty="0" smtClean="0"/>
            <a:t>Set own targets</a:t>
          </a:r>
          <a:endParaRPr lang="en-GB" dirty="0"/>
        </a:p>
      </dgm:t>
    </dgm:pt>
    <dgm:pt modelId="{5E47350A-DC0D-4820-BEAF-FF8E0C208291}" type="parTrans" cxnId="{76F6951A-6290-4813-9232-F49562D45D44}">
      <dgm:prSet/>
      <dgm:spPr/>
      <dgm:t>
        <a:bodyPr/>
        <a:lstStyle/>
        <a:p>
          <a:endParaRPr lang="en-GB"/>
        </a:p>
      </dgm:t>
    </dgm:pt>
    <dgm:pt modelId="{CAFC1DB2-7B11-44E3-BD57-E65E5405A538}" type="sibTrans" cxnId="{76F6951A-6290-4813-9232-F49562D45D44}">
      <dgm:prSet/>
      <dgm:spPr/>
      <dgm:t>
        <a:bodyPr/>
        <a:lstStyle/>
        <a:p>
          <a:endParaRPr lang="en-GB"/>
        </a:p>
      </dgm:t>
    </dgm:pt>
    <dgm:pt modelId="{3A43F1AC-0EF0-446D-B962-ED7F422118AD}">
      <dgm:prSet phldrT="[Text]"/>
      <dgm:spPr/>
      <dgm:t>
        <a:bodyPr/>
        <a:lstStyle/>
        <a:p>
          <a:r>
            <a:rPr lang="en-GB" dirty="0" smtClean="0"/>
            <a:t>Response tasks to address targets</a:t>
          </a:r>
          <a:endParaRPr lang="en-GB" dirty="0"/>
        </a:p>
      </dgm:t>
    </dgm:pt>
    <dgm:pt modelId="{184165AD-750F-4FB2-A273-87F77DE6B4F4}" type="parTrans" cxnId="{CA1EB5F1-5110-41E2-A635-83B177B8B7BA}">
      <dgm:prSet/>
      <dgm:spPr/>
      <dgm:t>
        <a:bodyPr/>
        <a:lstStyle/>
        <a:p>
          <a:endParaRPr lang="en-GB"/>
        </a:p>
      </dgm:t>
    </dgm:pt>
    <dgm:pt modelId="{92507FDC-D4EB-463E-80AA-976AA7305FD5}" type="sibTrans" cxnId="{CA1EB5F1-5110-41E2-A635-83B177B8B7BA}">
      <dgm:prSet/>
      <dgm:spPr/>
      <dgm:t>
        <a:bodyPr/>
        <a:lstStyle/>
        <a:p>
          <a:endParaRPr lang="en-GB"/>
        </a:p>
      </dgm:t>
    </dgm:pt>
    <dgm:pt modelId="{CFBBEF22-3A74-4EF2-8F1C-B7176E58AFBE}" type="pres">
      <dgm:prSet presAssocID="{3C302CD0-1C17-4C86-9AFD-800FF27E25DA}" presName="Name0" presStyleCnt="0">
        <dgm:presLayoutVars>
          <dgm:dir/>
          <dgm:resizeHandles val="exact"/>
        </dgm:presLayoutVars>
      </dgm:prSet>
      <dgm:spPr/>
      <dgm:t>
        <a:bodyPr/>
        <a:lstStyle/>
        <a:p>
          <a:endParaRPr lang="en-GB"/>
        </a:p>
      </dgm:t>
    </dgm:pt>
    <dgm:pt modelId="{C2BAACAD-545E-4DB4-AA1D-5B498459F9B4}" type="pres">
      <dgm:prSet presAssocID="{3C302CD0-1C17-4C86-9AFD-800FF27E25DA}" presName="cycle" presStyleCnt="0"/>
      <dgm:spPr/>
    </dgm:pt>
    <dgm:pt modelId="{E50597A7-D161-4DB6-856D-E0C214C8E643}" type="pres">
      <dgm:prSet presAssocID="{F8694E1E-FCD5-450B-BFC7-89A3FA70BA14}" presName="nodeFirstNode" presStyleLbl="node1" presStyleIdx="0" presStyleCnt="5">
        <dgm:presLayoutVars>
          <dgm:bulletEnabled val="1"/>
        </dgm:presLayoutVars>
      </dgm:prSet>
      <dgm:spPr/>
      <dgm:t>
        <a:bodyPr/>
        <a:lstStyle/>
        <a:p>
          <a:endParaRPr lang="en-GB"/>
        </a:p>
      </dgm:t>
    </dgm:pt>
    <dgm:pt modelId="{6C22E4E8-ECF3-423D-8267-0B18D32A6ABF}" type="pres">
      <dgm:prSet presAssocID="{CB53C756-5E2A-49DB-A530-8322A56A8CAC}" presName="sibTransFirstNode" presStyleLbl="bgShp" presStyleIdx="0" presStyleCnt="1"/>
      <dgm:spPr/>
      <dgm:t>
        <a:bodyPr/>
        <a:lstStyle/>
        <a:p>
          <a:endParaRPr lang="en-GB"/>
        </a:p>
      </dgm:t>
    </dgm:pt>
    <dgm:pt modelId="{4C945173-695A-4EDF-9D44-730A2BAE558A}" type="pres">
      <dgm:prSet presAssocID="{CFE60F09-0E57-4E10-9A0A-082521666F02}" presName="nodeFollowingNodes" presStyleLbl="node1" presStyleIdx="1" presStyleCnt="5">
        <dgm:presLayoutVars>
          <dgm:bulletEnabled val="1"/>
        </dgm:presLayoutVars>
      </dgm:prSet>
      <dgm:spPr/>
      <dgm:t>
        <a:bodyPr/>
        <a:lstStyle/>
        <a:p>
          <a:endParaRPr lang="en-GB"/>
        </a:p>
      </dgm:t>
    </dgm:pt>
    <dgm:pt modelId="{3D5F9D2D-1182-450E-9853-6960409A549A}" type="pres">
      <dgm:prSet presAssocID="{CADEC4E3-A640-4441-B170-401D68AA9311}" presName="nodeFollowingNodes" presStyleLbl="node1" presStyleIdx="2" presStyleCnt="5" custRadScaleRad="97218" custRadScaleInc="-30787">
        <dgm:presLayoutVars>
          <dgm:bulletEnabled val="1"/>
        </dgm:presLayoutVars>
      </dgm:prSet>
      <dgm:spPr/>
      <dgm:t>
        <a:bodyPr/>
        <a:lstStyle/>
        <a:p>
          <a:endParaRPr lang="en-GB"/>
        </a:p>
      </dgm:t>
    </dgm:pt>
    <dgm:pt modelId="{03403733-EB55-4AFD-82F9-F2831EEA9549}" type="pres">
      <dgm:prSet presAssocID="{234C1B5F-9ECD-46FA-BD7C-D46E82523EEB}" presName="nodeFollowingNodes" presStyleLbl="node1" presStyleIdx="3" presStyleCnt="5" custRadScaleRad="99428" custRadScaleInc="34648">
        <dgm:presLayoutVars>
          <dgm:bulletEnabled val="1"/>
        </dgm:presLayoutVars>
      </dgm:prSet>
      <dgm:spPr/>
      <dgm:t>
        <a:bodyPr/>
        <a:lstStyle/>
        <a:p>
          <a:endParaRPr lang="en-GB"/>
        </a:p>
      </dgm:t>
    </dgm:pt>
    <dgm:pt modelId="{32B51EA7-B5A3-4646-B9AF-402277F65DFE}" type="pres">
      <dgm:prSet presAssocID="{3A43F1AC-0EF0-446D-B962-ED7F422118AD}" presName="nodeFollowingNodes" presStyleLbl="node1" presStyleIdx="4" presStyleCnt="5">
        <dgm:presLayoutVars>
          <dgm:bulletEnabled val="1"/>
        </dgm:presLayoutVars>
      </dgm:prSet>
      <dgm:spPr/>
      <dgm:t>
        <a:bodyPr/>
        <a:lstStyle/>
        <a:p>
          <a:endParaRPr lang="en-GB"/>
        </a:p>
      </dgm:t>
    </dgm:pt>
  </dgm:ptLst>
  <dgm:cxnLst>
    <dgm:cxn modelId="{ADBFAD9A-245A-4FFF-9D63-C56A45CA5C13}" type="presOf" srcId="{CFE60F09-0E57-4E10-9A0A-082521666F02}" destId="{4C945173-695A-4EDF-9D44-730A2BAE558A}" srcOrd="0" destOrd="0" presId="urn:microsoft.com/office/officeart/2005/8/layout/cycle3"/>
    <dgm:cxn modelId="{9D835937-0F24-4261-B149-1EEC7C343461}" srcId="{3C302CD0-1C17-4C86-9AFD-800FF27E25DA}" destId="{CADEC4E3-A640-4441-B170-401D68AA9311}" srcOrd="2" destOrd="0" parTransId="{90B7FCFE-43AA-4D98-B929-F3F67157307B}" sibTransId="{84888403-9E59-47C8-9C5A-4BE551164FCE}"/>
    <dgm:cxn modelId="{40E3CB91-60F2-4E71-BAA4-367F7C937A49}" type="presOf" srcId="{CB53C756-5E2A-49DB-A530-8322A56A8CAC}" destId="{6C22E4E8-ECF3-423D-8267-0B18D32A6ABF}" srcOrd="0" destOrd="0" presId="urn:microsoft.com/office/officeart/2005/8/layout/cycle3"/>
    <dgm:cxn modelId="{ED880EE7-1186-460C-A89A-6F21CC69A93A}" type="presOf" srcId="{F8694E1E-FCD5-450B-BFC7-89A3FA70BA14}" destId="{E50597A7-D161-4DB6-856D-E0C214C8E643}" srcOrd="0" destOrd="0" presId="urn:microsoft.com/office/officeart/2005/8/layout/cycle3"/>
    <dgm:cxn modelId="{91D9D14D-32BB-4582-8AF3-5572CFD376BD}" type="presOf" srcId="{3A43F1AC-0EF0-446D-B962-ED7F422118AD}" destId="{32B51EA7-B5A3-4646-B9AF-402277F65DFE}" srcOrd="0" destOrd="0" presId="urn:microsoft.com/office/officeart/2005/8/layout/cycle3"/>
    <dgm:cxn modelId="{53E7D58B-8A30-4945-A58A-1D7E6FB5271F}" srcId="{3C302CD0-1C17-4C86-9AFD-800FF27E25DA}" destId="{CFE60F09-0E57-4E10-9A0A-082521666F02}" srcOrd="1" destOrd="0" parTransId="{343A2A9C-42CC-49F3-ABB7-7C186758DAEE}" sibTransId="{C82BA8CF-98B7-4EC8-8198-0E216D241A46}"/>
    <dgm:cxn modelId="{920A7B3A-188B-404B-BE7B-ADF34CDF37A9}" srcId="{3C302CD0-1C17-4C86-9AFD-800FF27E25DA}" destId="{F8694E1E-FCD5-450B-BFC7-89A3FA70BA14}" srcOrd="0" destOrd="0" parTransId="{B3C5FD3E-E79C-4022-BFD0-C3A98DAC0488}" sibTransId="{CB53C756-5E2A-49DB-A530-8322A56A8CAC}"/>
    <dgm:cxn modelId="{CA1EB5F1-5110-41E2-A635-83B177B8B7BA}" srcId="{3C302CD0-1C17-4C86-9AFD-800FF27E25DA}" destId="{3A43F1AC-0EF0-446D-B962-ED7F422118AD}" srcOrd="4" destOrd="0" parTransId="{184165AD-750F-4FB2-A273-87F77DE6B4F4}" sibTransId="{92507FDC-D4EB-463E-80AA-976AA7305FD5}"/>
    <dgm:cxn modelId="{824B299E-46F8-43AA-B550-BEED2B0E221B}" type="presOf" srcId="{3C302CD0-1C17-4C86-9AFD-800FF27E25DA}" destId="{CFBBEF22-3A74-4EF2-8F1C-B7176E58AFBE}" srcOrd="0" destOrd="0" presId="urn:microsoft.com/office/officeart/2005/8/layout/cycle3"/>
    <dgm:cxn modelId="{246E4639-0F51-4FFA-A832-D209138E82FD}" type="presOf" srcId="{CADEC4E3-A640-4441-B170-401D68AA9311}" destId="{3D5F9D2D-1182-450E-9853-6960409A549A}" srcOrd="0" destOrd="0" presId="urn:microsoft.com/office/officeart/2005/8/layout/cycle3"/>
    <dgm:cxn modelId="{76F6951A-6290-4813-9232-F49562D45D44}" srcId="{3C302CD0-1C17-4C86-9AFD-800FF27E25DA}" destId="{234C1B5F-9ECD-46FA-BD7C-D46E82523EEB}" srcOrd="3" destOrd="0" parTransId="{5E47350A-DC0D-4820-BEAF-FF8E0C208291}" sibTransId="{CAFC1DB2-7B11-44E3-BD57-E65E5405A538}"/>
    <dgm:cxn modelId="{7045AF33-7F7C-415A-B627-688EAE8BD980}" type="presOf" srcId="{234C1B5F-9ECD-46FA-BD7C-D46E82523EEB}" destId="{03403733-EB55-4AFD-82F9-F2831EEA9549}" srcOrd="0" destOrd="0" presId="urn:microsoft.com/office/officeart/2005/8/layout/cycle3"/>
    <dgm:cxn modelId="{4CB041C7-02BC-4080-8714-7ECE192B94BB}" type="presParOf" srcId="{CFBBEF22-3A74-4EF2-8F1C-B7176E58AFBE}" destId="{C2BAACAD-545E-4DB4-AA1D-5B498459F9B4}" srcOrd="0" destOrd="0" presId="urn:microsoft.com/office/officeart/2005/8/layout/cycle3"/>
    <dgm:cxn modelId="{5D36E39D-A4BF-410B-A946-B02E5639353E}" type="presParOf" srcId="{C2BAACAD-545E-4DB4-AA1D-5B498459F9B4}" destId="{E50597A7-D161-4DB6-856D-E0C214C8E643}" srcOrd="0" destOrd="0" presId="urn:microsoft.com/office/officeart/2005/8/layout/cycle3"/>
    <dgm:cxn modelId="{32B27851-2BA2-4850-9EB9-47C5449B9C4A}" type="presParOf" srcId="{C2BAACAD-545E-4DB4-AA1D-5B498459F9B4}" destId="{6C22E4E8-ECF3-423D-8267-0B18D32A6ABF}" srcOrd="1" destOrd="0" presId="urn:microsoft.com/office/officeart/2005/8/layout/cycle3"/>
    <dgm:cxn modelId="{EA152FBC-C5D4-4202-A8F7-65DC3582168A}" type="presParOf" srcId="{C2BAACAD-545E-4DB4-AA1D-5B498459F9B4}" destId="{4C945173-695A-4EDF-9D44-730A2BAE558A}" srcOrd="2" destOrd="0" presId="urn:microsoft.com/office/officeart/2005/8/layout/cycle3"/>
    <dgm:cxn modelId="{C2B13A59-6334-4955-A805-2C525ACA44BF}" type="presParOf" srcId="{C2BAACAD-545E-4DB4-AA1D-5B498459F9B4}" destId="{3D5F9D2D-1182-450E-9853-6960409A549A}" srcOrd="3" destOrd="0" presId="urn:microsoft.com/office/officeart/2005/8/layout/cycle3"/>
    <dgm:cxn modelId="{0906697D-A6C5-4540-A68A-0137B0C5AE89}" type="presParOf" srcId="{C2BAACAD-545E-4DB4-AA1D-5B498459F9B4}" destId="{03403733-EB55-4AFD-82F9-F2831EEA9549}" srcOrd="4" destOrd="0" presId="urn:microsoft.com/office/officeart/2005/8/layout/cycle3"/>
    <dgm:cxn modelId="{383A861F-6A1B-45FC-B51D-5C181D188F7A}" type="presParOf" srcId="{C2BAACAD-545E-4DB4-AA1D-5B498459F9B4}" destId="{32B51EA7-B5A3-4646-B9AF-402277F65DF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2E4E8-ECF3-423D-8267-0B18D32A6ABF}">
      <dsp:nvSpPr>
        <dsp:cNvPr id="0" name=""/>
        <dsp:cNvSpPr/>
      </dsp:nvSpPr>
      <dsp:spPr>
        <a:xfrm>
          <a:off x="985020" y="-29246"/>
          <a:ext cx="4958297" cy="4958297"/>
        </a:xfrm>
        <a:prstGeom prst="circularArrow">
          <a:avLst>
            <a:gd name="adj1" fmla="val 5544"/>
            <a:gd name="adj2" fmla="val 330680"/>
            <a:gd name="adj3" fmla="val 13797223"/>
            <a:gd name="adj4" fmla="val 1737301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597A7-D161-4DB6-856D-E0C214C8E643}">
      <dsp:nvSpPr>
        <dsp:cNvPr id="0" name=""/>
        <dsp:cNvSpPr/>
      </dsp:nvSpPr>
      <dsp:spPr>
        <a:xfrm>
          <a:off x="2313956" y="612"/>
          <a:ext cx="2300424" cy="1150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Complete task</a:t>
          </a:r>
          <a:endParaRPr lang="en-GB" sz="2100" kern="1200" dirty="0"/>
        </a:p>
      </dsp:txBody>
      <dsp:txXfrm>
        <a:off x="2370105" y="56761"/>
        <a:ext cx="2188126" cy="1037914"/>
      </dsp:txXfrm>
    </dsp:sp>
    <dsp:sp modelId="{4C945173-695A-4EDF-9D44-730A2BAE558A}">
      <dsp:nvSpPr>
        <dsp:cNvPr id="0" name=""/>
        <dsp:cNvSpPr/>
      </dsp:nvSpPr>
      <dsp:spPr>
        <a:xfrm>
          <a:off x="4324882" y="1461635"/>
          <a:ext cx="2300424" cy="1150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Receive corrected work</a:t>
          </a:r>
          <a:endParaRPr lang="en-GB" sz="2100" kern="1200" dirty="0"/>
        </a:p>
      </dsp:txBody>
      <dsp:txXfrm>
        <a:off x="4381031" y="1517784"/>
        <a:ext cx="2188126" cy="1037914"/>
      </dsp:txXfrm>
    </dsp:sp>
    <dsp:sp modelId="{3D5F9D2D-1182-450E-9853-6960409A549A}">
      <dsp:nvSpPr>
        <dsp:cNvPr id="0" name=""/>
        <dsp:cNvSpPr/>
      </dsp:nvSpPr>
      <dsp:spPr>
        <a:xfrm>
          <a:off x="3986864" y="3309524"/>
          <a:ext cx="2300424" cy="1150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Analyse</a:t>
          </a:r>
          <a:endParaRPr lang="en-GB" sz="2100" kern="1200" dirty="0"/>
        </a:p>
      </dsp:txBody>
      <dsp:txXfrm>
        <a:off x="4043013" y="3365673"/>
        <a:ext cx="2188126" cy="1037914"/>
      </dsp:txXfrm>
    </dsp:sp>
    <dsp:sp modelId="{03403733-EB55-4AFD-82F9-F2831EEA9549}">
      <dsp:nvSpPr>
        <dsp:cNvPr id="0" name=""/>
        <dsp:cNvSpPr/>
      </dsp:nvSpPr>
      <dsp:spPr>
        <a:xfrm>
          <a:off x="555036" y="3266521"/>
          <a:ext cx="2300424" cy="1150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Set own targets</a:t>
          </a:r>
          <a:endParaRPr lang="en-GB" sz="2100" kern="1200" dirty="0"/>
        </a:p>
      </dsp:txBody>
      <dsp:txXfrm>
        <a:off x="611185" y="3322670"/>
        <a:ext cx="2188126" cy="1037914"/>
      </dsp:txXfrm>
    </dsp:sp>
    <dsp:sp modelId="{32B51EA7-B5A3-4646-B9AF-402277F65DFE}">
      <dsp:nvSpPr>
        <dsp:cNvPr id="0" name=""/>
        <dsp:cNvSpPr/>
      </dsp:nvSpPr>
      <dsp:spPr>
        <a:xfrm>
          <a:off x="303030" y="1461635"/>
          <a:ext cx="2300424" cy="1150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Response tasks to address targets</a:t>
          </a:r>
          <a:endParaRPr lang="en-GB" sz="2100" kern="1200" dirty="0"/>
        </a:p>
      </dsp:txBody>
      <dsp:txXfrm>
        <a:off x="359179" y="1517784"/>
        <a:ext cx="2188126" cy="10379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10F0A-9678-46E4-99C4-4F89FD11DDA3}" type="datetimeFigureOut">
              <a:rPr lang="en-GB" smtClean="0"/>
              <a:t>03/07/2015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7780FF-3ACF-482D-BFAE-1E4F4B112B20}" type="slidenum">
              <a:rPr lang="en-GB" smtClean="0"/>
              <a:t>‹#›</a:t>
            </a:fld>
            <a:endParaRPr lang="en-GB"/>
          </a:p>
        </p:txBody>
      </p:sp>
    </p:spTree>
    <p:extLst>
      <p:ext uri="{BB962C8B-B14F-4D97-AF65-F5344CB8AC3E}">
        <p14:creationId xmlns:p14="http://schemas.microsoft.com/office/powerpoint/2010/main" val="2802697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64184-928A-4F10-986B-42E360A0DC13}" type="datetimeFigureOut">
              <a:rPr lang="en-GB" smtClean="0"/>
              <a:t>03/07/2015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F2CDA-F7AE-4530-9D08-6319E75A91FB}" type="slidenum">
              <a:rPr lang="en-GB" smtClean="0"/>
              <a:t>‹#›</a:t>
            </a:fld>
            <a:endParaRPr lang="en-GB"/>
          </a:p>
        </p:txBody>
      </p:sp>
    </p:spTree>
    <p:extLst>
      <p:ext uri="{BB962C8B-B14F-4D97-AF65-F5344CB8AC3E}">
        <p14:creationId xmlns:p14="http://schemas.microsoft.com/office/powerpoint/2010/main" val="55597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Consider well-judged and imaginative ideas and strategies for meeting individual learner needs in your classroom.  This session explores ways to know your students better, correctly anticipate their misconceptions, and judge accurately the intervention required to produce the optimum stretch and challenge that leads to progress for all learners.  There is much more to differentiation than producing different task sheets.  This session unpacks the ‘good’ to ‘outstanding’ in classroom language teaching.  </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1</a:t>
            </a:fld>
            <a:endParaRPr lang="en-GB"/>
          </a:p>
        </p:txBody>
      </p:sp>
    </p:spTree>
    <p:extLst>
      <p:ext uri="{BB962C8B-B14F-4D97-AF65-F5344CB8AC3E}">
        <p14:creationId xmlns:p14="http://schemas.microsoft.com/office/powerpoint/2010/main" val="226977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4  Focus on country / nationality + language / place vocabulary</a:t>
            </a:r>
            <a:br>
              <a:rPr lang="en-GB" baseline="0" dirty="0" smtClean="0"/>
            </a:br>
            <a:endParaRPr lang="en-GB" baseline="0" dirty="0" smtClean="0"/>
          </a:p>
          <a:p>
            <a:r>
              <a:rPr lang="en-GB" baseline="0" dirty="0" smtClean="0"/>
              <a:t>I would expect that before doing this activity, the teacher will need to explain the categories.  </a:t>
            </a:r>
            <a:br>
              <a:rPr lang="en-GB" baseline="0" dirty="0" smtClean="0"/>
            </a:br>
            <a:r>
              <a:rPr lang="en-GB" baseline="0" dirty="0" smtClean="0"/>
              <a:t>The idea would be to try to do this in the TL – this provides additional linguistic input through listening, and has the advantage of dealing with one of the words most pupils are unlikely to know – i.e. </a:t>
            </a:r>
            <a:r>
              <a:rPr lang="en-GB" baseline="0" dirty="0" err="1" smtClean="0"/>
              <a:t>país</a:t>
            </a:r>
            <a:r>
              <a:rPr lang="en-GB" baseline="0" dirty="0" smtClean="0"/>
              <a:t/>
            </a:r>
            <a:br>
              <a:rPr lang="en-GB" baseline="0" dirty="0" smtClean="0"/>
            </a:br>
            <a:r>
              <a:rPr lang="en-GB" baseline="0" dirty="0" smtClean="0"/>
              <a:t>It highlights the all important category words, too, which often get overlooked.</a:t>
            </a:r>
            <a:br>
              <a:rPr lang="en-GB" baseline="0" dirty="0" smtClean="0"/>
            </a:br>
            <a:r>
              <a:rPr lang="en-GB" baseline="0" dirty="0" smtClean="0"/>
              <a:t>Many pupils can name lots of individual countries but don’t know the word for country itself.  Try this out on your classes…</a:t>
            </a:r>
          </a:p>
          <a:p>
            <a:endParaRPr lang="en-GB" baseline="0" dirty="0" smtClean="0"/>
          </a:p>
          <a:p>
            <a:r>
              <a:rPr lang="en-GB" baseline="0" dirty="0" smtClean="0"/>
              <a:t>How to </a:t>
            </a:r>
            <a:r>
              <a:rPr lang="en-GB" baseline="0" dirty="0" err="1" smtClean="0"/>
              <a:t>circumlocute</a:t>
            </a:r>
            <a:r>
              <a:rPr lang="en-GB" baseline="0" dirty="0" smtClean="0"/>
              <a:t> these words?</a:t>
            </a:r>
            <a:br>
              <a:rPr lang="en-GB" baseline="0" dirty="0" smtClean="0"/>
            </a:br>
            <a:r>
              <a:rPr lang="en-GB" baseline="0" dirty="0" smtClean="0"/>
              <a:t/>
            </a:r>
            <a:br>
              <a:rPr lang="en-GB" baseline="0" dirty="0" smtClean="0"/>
            </a:br>
            <a:r>
              <a:rPr lang="en-GB" baseline="0" dirty="0" smtClean="0"/>
              <a:t>1.  País –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España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a:t>
            </a:r>
            <a:r>
              <a:rPr lang="en-GB" baseline="0" dirty="0" err="1" smtClean="0"/>
              <a:t>Inglaterra</a:t>
            </a:r>
            <a:r>
              <a:rPr lang="en-GB" baseline="0" dirty="0" smtClean="0"/>
              <a:t> </a:t>
            </a:r>
            <a:r>
              <a:rPr lang="en-GB" baseline="0" dirty="0" err="1" smtClean="0"/>
              <a:t>es</a:t>
            </a:r>
            <a:r>
              <a:rPr lang="en-GB" baseline="0" dirty="0" smtClean="0"/>
              <a:t> un </a:t>
            </a:r>
            <a:r>
              <a:rPr lang="en-GB" baseline="0" dirty="0" err="1" smtClean="0"/>
              <a:t>país</a:t>
            </a:r>
            <a:r>
              <a:rPr lang="en-GB" baseline="0" dirty="0" smtClean="0"/>
              <a:t>.  Italia </a:t>
            </a:r>
            <a:r>
              <a:rPr lang="en-GB" baseline="0" dirty="0" err="1" smtClean="0"/>
              <a:t>es</a:t>
            </a:r>
            <a:r>
              <a:rPr lang="en-GB" baseline="0" dirty="0" smtClean="0"/>
              <a:t> un </a:t>
            </a:r>
            <a:r>
              <a:rPr lang="en-GB" baseline="0" dirty="0" err="1" smtClean="0"/>
              <a:t>país</a:t>
            </a:r>
            <a:r>
              <a:rPr lang="en-GB" baseline="0" dirty="0" smtClean="0"/>
              <a:t>.  Birmingham no </a:t>
            </a:r>
            <a:r>
              <a:rPr lang="en-GB" baseline="0" dirty="0" err="1" smtClean="0"/>
              <a:t>es</a:t>
            </a:r>
            <a:r>
              <a:rPr lang="en-GB" baseline="0" dirty="0" smtClean="0"/>
              <a:t> un </a:t>
            </a:r>
            <a:r>
              <a:rPr lang="en-GB" baseline="0" dirty="0" err="1" smtClean="0"/>
              <a:t>país</a:t>
            </a:r>
            <a:r>
              <a:rPr lang="en-GB" baseline="0" dirty="0" smtClean="0"/>
              <a:t>.  País?...</a:t>
            </a:r>
            <a:br>
              <a:rPr lang="en-GB" baseline="0" dirty="0" smtClean="0"/>
            </a:br>
            <a:r>
              <a:rPr lang="en-GB" baseline="0" dirty="0" smtClean="0"/>
              <a:t/>
            </a:r>
            <a:br>
              <a:rPr lang="en-GB" baseline="0" dirty="0" smtClean="0"/>
            </a:br>
            <a:r>
              <a:rPr lang="en-GB" baseline="0" dirty="0" smtClean="0"/>
              <a:t>2.  </a:t>
            </a:r>
            <a:r>
              <a:rPr lang="en-GB" baseline="0" dirty="0" err="1" smtClean="0"/>
              <a:t>Nacionalidad</a:t>
            </a:r>
            <a:r>
              <a:rPr lang="en-GB" baseline="0" dirty="0" smtClean="0"/>
              <a:t> / </a:t>
            </a:r>
            <a:r>
              <a:rPr lang="en-GB" baseline="0" dirty="0" err="1" smtClean="0"/>
              <a:t>Idioma</a:t>
            </a:r>
            <a:r>
              <a:rPr lang="en-GB" baseline="0" dirty="0" smtClean="0"/>
              <a:t/>
            </a:r>
            <a:br>
              <a:rPr lang="en-GB" baseline="0" dirty="0" smtClean="0"/>
            </a:br>
            <a:r>
              <a:rPr lang="en-GB" baseline="0" dirty="0" smtClean="0"/>
              <a:t/>
            </a:r>
            <a:br>
              <a:rPr lang="en-GB" baseline="0" dirty="0" smtClean="0"/>
            </a:br>
            <a:r>
              <a:rPr lang="en-GB" baseline="0" dirty="0" smtClean="0"/>
              <a:t>Soy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nacionalidad</a:t>
            </a:r>
            <a:r>
              <a:rPr lang="en-GB" baseline="0" dirty="0" smtClean="0"/>
              <a:t>.</a:t>
            </a:r>
            <a:br>
              <a:rPr lang="en-GB" baseline="0" dirty="0" smtClean="0"/>
            </a:br>
            <a:r>
              <a:rPr lang="en-GB" baseline="0" dirty="0" err="1" smtClean="0"/>
              <a:t>Hablo</a:t>
            </a:r>
            <a:r>
              <a:rPr lang="en-GB" baseline="0" dirty="0" smtClean="0"/>
              <a:t> (showing hand gesture for talk, as necessary) </a:t>
            </a:r>
            <a:r>
              <a:rPr lang="en-GB" baseline="0" dirty="0" err="1" smtClean="0"/>
              <a:t>inglés</a:t>
            </a:r>
            <a:r>
              <a:rPr lang="en-GB" baseline="0" dirty="0" smtClean="0"/>
              <a:t>.  </a:t>
            </a:r>
            <a:r>
              <a:rPr lang="en-GB" baseline="0" dirty="0" err="1" smtClean="0"/>
              <a:t>Es</a:t>
            </a:r>
            <a:r>
              <a:rPr lang="en-GB" baseline="0" dirty="0" smtClean="0"/>
              <a:t> mi </a:t>
            </a:r>
            <a:r>
              <a:rPr lang="en-GB" baseline="0" dirty="0" err="1" smtClean="0"/>
              <a:t>idioma</a:t>
            </a:r>
            <a:r>
              <a:rPr lang="en-GB" baseline="0" dirty="0" smtClean="0"/>
              <a:t> </a:t>
            </a:r>
            <a:r>
              <a:rPr lang="en-GB" baseline="0" dirty="0" err="1" smtClean="0"/>
              <a:t>nativo</a:t>
            </a:r>
            <a:r>
              <a:rPr lang="en-GB" baseline="0" dirty="0" smtClean="0"/>
              <a:t>.</a:t>
            </a:r>
            <a:br>
              <a:rPr lang="en-GB" baseline="0" dirty="0" smtClean="0"/>
            </a:br>
            <a:r>
              <a:rPr lang="en-GB" baseline="0" dirty="0" smtClean="0"/>
              <a:t/>
            </a:r>
            <a:br>
              <a:rPr lang="en-GB" baseline="0" dirty="0" smtClean="0"/>
            </a:br>
            <a:r>
              <a:rPr lang="en-GB" baseline="0" dirty="0" smtClean="0"/>
              <a:t>3.  Ciudad</a:t>
            </a:r>
            <a:br>
              <a:rPr lang="en-GB" baseline="0" dirty="0" smtClean="0"/>
            </a:br>
            <a:r>
              <a:rPr lang="en-GB" baseline="0" dirty="0" smtClean="0"/>
              <a:t>Birmingham no </a:t>
            </a:r>
            <a:r>
              <a:rPr lang="en-GB" baseline="0" dirty="0" err="1" smtClean="0"/>
              <a:t>es</a:t>
            </a:r>
            <a:r>
              <a:rPr lang="en-GB" baseline="0" dirty="0" smtClean="0"/>
              <a:t> un </a:t>
            </a:r>
            <a:r>
              <a:rPr lang="en-GB" baseline="0" dirty="0" err="1" smtClean="0"/>
              <a:t>país</a:t>
            </a:r>
            <a:r>
              <a:rPr lang="en-GB" baseline="0" dirty="0" smtClean="0"/>
              <a:t>.  Birmingham </a:t>
            </a:r>
            <a:r>
              <a:rPr lang="en-GB" baseline="0" dirty="0" err="1" smtClean="0"/>
              <a:t>es</a:t>
            </a:r>
            <a:r>
              <a:rPr lang="en-GB" baseline="0" dirty="0" smtClean="0"/>
              <a:t> </a:t>
            </a:r>
            <a:r>
              <a:rPr lang="en-GB" baseline="0" dirty="0" err="1" smtClean="0"/>
              <a:t>una</a:t>
            </a:r>
            <a:r>
              <a:rPr lang="en-GB" baseline="0" dirty="0" smtClean="0"/>
              <a:t> ciudad.  Liverpool </a:t>
            </a:r>
            <a:r>
              <a:rPr lang="en-GB" baseline="0" dirty="0" err="1" smtClean="0"/>
              <a:t>es</a:t>
            </a:r>
            <a:r>
              <a:rPr lang="en-GB" baseline="0" dirty="0" smtClean="0"/>
              <a:t> </a:t>
            </a:r>
            <a:r>
              <a:rPr lang="en-GB" baseline="0" dirty="0" err="1" smtClean="0"/>
              <a:t>una</a:t>
            </a:r>
            <a:r>
              <a:rPr lang="en-GB" baseline="0" dirty="0" smtClean="0"/>
              <a:t> ciudad.  Cambridge </a:t>
            </a:r>
            <a:r>
              <a:rPr lang="en-GB" baseline="0" dirty="0" err="1" smtClean="0"/>
              <a:t>es</a:t>
            </a:r>
            <a:r>
              <a:rPr lang="en-GB" baseline="0" dirty="0" smtClean="0"/>
              <a:t> </a:t>
            </a:r>
            <a:r>
              <a:rPr lang="en-GB" baseline="0" dirty="0" err="1" smtClean="0"/>
              <a:t>una</a:t>
            </a:r>
            <a:r>
              <a:rPr lang="en-GB" baseline="0" dirty="0" smtClean="0"/>
              <a:t> ciudad.  </a:t>
            </a:r>
            <a:r>
              <a:rPr lang="en-GB" baseline="0" dirty="0" err="1" smtClean="0"/>
              <a:t>Londres</a:t>
            </a:r>
            <a:r>
              <a:rPr lang="en-GB" baseline="0" dirty="0" smtClean="0"/>
              <a:t> </a:t>
            </a:r>
            <a:r>
              <a:rPr lang="en-GB" baseline="0" dirty="0" err="1" smtClean="0"/>
              <a:t>es</a:t>
            </a:r>
            <a:r>
              <a:rPr lang="en-GB" baseline="0" dirty="0" smtClean="0"/>
              <a:t> </a:t>
            </a:r>
            <a:r>
              <a:rPr lang="en-GB" baseline="0" dirty="0" err="1" smtClean="0"/>
              <a:t>una</a:t>
            </a:r>
            <a:r>
              <a:rPr lang="en-GB" baseline="0" dirty="0" smtClean="0"/>
              <a:t> ciudad.  Madrid </a:t>
            </a:r>
            <a:r>
              <a:rPr lang="en-GB" baseline="0" dirty="0" err="1" smtClean="0"/>
              <a:t>es</a:t>
            </a:r>
            <a:r>
              <a:rPr lang="en-GB" baseline="0" dirty="0" smtClean="0"/>
              <a:t> </a:t>
            </a:r>
            <a:r>
              <a:rPr lang="en-GB" baseline="0" dirty="0" err="1" smtClean="0"/>
              <a:t>una</a:t>
            </a:r>
            <a:r>
              <a:rPr lang="en-GB" baseline="0" dirty="0" smtClean="0"/>
              <a:t> ciudad….</a:t>
            </a:r>
            <a:br>
              <a:rPr lang="en-GB" baseline="0" dirty="0" smtClean="0"/>
            </a:br>
            <a:r>
              <a:rPr lang="en-GB" baseline="0" dirty="0" smtClean="0"/>
              <a:t/>
            </a:r>
            <a:br>
              <a:rPr lang="en-GB" baseline="0" dirty="0" smtClean="0"/>
            </a:br>
            <a:r>
              <a:rPr lang="en-GB" baseline="0" dirty="0" smtClean="0"/>
              <a:t>Then give students a few moments to identify the words from the text in each category and take whole class feedback.</a:t>
            </a:r>
          </a:p>
          <a:p>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0041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2.2</a:t>
            </a:r>
            <a:br>
              <a:rPr lang="en-GB" baseline="0" dirty="0" smtClean="0"/>
            </a:br>
            <a:r>
              <a:rPr lang="en-GB" baseline="0" dirty="0" smtClean="0"/>
              <a:t>2</a:t>
            </a:r>
          </a:p>
          <a:p>
            <a:endParaRPr lang="en-GB" baseline="0" dirty="0" smtClean="0"/>
          </a:p>
          <a:p>
            <a:r>
              <a:rPr lang="en-GB" baseline="0" dirty="0" smtClean="0"/>
              <a:t>It’s also always useful to see what other knowledge they bring to the table, so an additional oral prompt to name any other countries in Spanish and / or languages and/or cities in Spain is a really good way to extend / differentiate and get to know the prior knowledge of learners.  Opening out each task to prior knowledge is a useful principle to keep in mind at each stage of lesson planning.</a:t>
            </a:r>
            <a:br>
              <a:rPr lang="en-GB" baseline="0" dirty="0" smtClean="0"/>
            </a:br>
            <a:endParaRPr lang="en-GB" baseline="0" dirty="0" smtClean="0"/>
          </a:p>
          <a:p>
            <a:endParaRPr lang="en-GB" baseline="0" dirty="0" smtClean="0"/>
          </a:p>
          <a:p>
            <a:r>
              <a:rPr lang="en-GB" baseline="0" dirty="0" smtClean="0"/>
              <a:t>When taking whole class feedback it would be a lovely opportunity (if you have not already done this with the new Y7 class to ask them to tell you other languages that they speak or if their parents are different nationalities.  That’s one reason for choosing a text where the character has parents from a different country).  This can be done using the text for reference.</a:t>
            </a:r>
            <a:br>
              <a:rPr lang="en-GB" baseline="0" dirty="0" smtClean="0"/>
            </a:br>
            <a:r>
              <a:rPr lang="en-GB" baseline="0" dirty="0" smtClean="0"/>
              <a:t/>
            </a:r>
            <a:br>
              <a:rPr lang="en-GB" baseline="0" dirty="0" smtClean="0"/>
            </a:br>
            <a:r>
              <a:rPr lang="en-GB" baseline="0" dirty="0" smtClean="0"/>
              <a:t>Ok, </a:t>
            </a:r>
            <a:r>
              <a:rPr lang="en-GB" baseline="0" dirty="0" err="1" smtClean="0"/>
              <a:t>todos</a:t>
            </a:r>
            <a:r>
              <a:rPr lang="en-GB" baseline="0" dirty="0" smtClean="0"/>
              <a:t>.  </a:t>
            </a:r>
            <a:r>
              <a:rPr lang="en-GB" baseline="0" dirty="0" err="1" smtClean="0"/>
              <a:t>Escuchad</a:t>
            </a:r>
            <a:r>
              <a:rPr lang="en-GB" baseline="0" dirty="0" smtClean="0"/>
              <a:t>.  Carlos </a:t>
            </a:r>
            <a:r>
              <a:rPr lang="en-GB" baseline="0" dirty="0" err="1" smtClean="0"/>
              <a:t>es</a:t>
            </a:r>
            <a:r>
              <a:rPr lang="en-GB" baseline="0" dirty="0" smtClean="0"/>
              <a:t> de </a:t>
            </a:r>
            <a:r>
              <a:rPr lang="en-GB" baseline="0" dirty="0" err="1" smtClean="0"/>
              <a:t>España</a:t>
            </a:r>
            <a:r>
              <a:rPr lang="en-GB" baseline="0" dirty="0" smtClean="0"/>
              <a:t>.  Vive en </a:t>
            </a:r>
            <a:r>
              <a:rPr lang="en-GB" baseline="0" dirty="0" err="1" smtClean="0"/>
              <a:t>España</a:t>
            </a:r>
            <a:r>
              <a:rPr lang="en-GB" baseline="0" dirty="0" smtClean="0"/>
              <a:t>, no </a:t>
            </a:r>
            <a:r>
              <a:rPr lang="en-GB" baseline="0" dirty="0" err="1" smtClean="0"/>
              <a:t>es</a:t>
            </a:r>
            <a:r>
              <a:rPr lang="en-GB" baseline="0" dirty="0" smtClean="0"/>
              <a:t> </a:t>
            </a:r>
            <a:r>
              <a:rPr lang="en-GB" baseline="0" dirty="0" err="1" smtClean="0"/>
              <a:t>así</a:t>
            </a:r>
            <a:r>
              <a:rPr lang="en-GB" baseline="0" dirty="0" smtClean="0"/>
              <a:t>?  </a:t>
            </a:r>
            <a:r>
              <a:rPr lang="en-GB" baseline="0" dirty="0" err="1" smtClean="0"/>
              <a:t>Pero</a:t>
            </a:r>
            <a:r>
              <a:rPr lang="en-GB" baseline="0" dirty="0" smtClean="0"/>
              <a:t> sus padres son de Argentina, </a:t>
            </a:r>
            <a:r>
              <a:rPr lang="en-GB" baseline="0" dirty="0" err="1" smtClean="0"/>
              <a:t>verdad</a:t>
            </a:r>
            <a:r>
              <a:rPr lang="en-GB" baseline="0" dirty="0" smtClean="0"/>
              <a:t>?</a:t>
            </a:r>
            <a:br>
              <a:rPr lang="en-GB" baseline="0" dirty="0" smtClean="0"/>
            </a:br>
            <a:r>
              <a:rPr lang="en-GB" baseline="0" dirty="0" smtClean="0"/>
              <a:t/>
            </a:r>
            <a:br>
              <a:rPr lang="en-GB" baseline="0" dirty="0" smtClean="0"/>
            </a:br>
            <a:r>
              <a:rPr lang="en-GB" baseline="0" dirty="0" smtClean="0"/>
              <a:t>Y </a:t>
            </a:r>
            <a:r>
              <a:rPr lang="en-GB" baseline="0" dirty="0" err="1" smtClean="0"/>
              <a:t>vosotros</a:t>
            </a:r>
            <a:r>
              <a:rPr lang="en-GB" baseline="0" dirty="0" smtClean="0"/>
              <a:t>?  </a:t>
            </a:r>
            <a:r>
              <a:rPr lang="en-GB" baseline="0" dirty="0" err="1" smtClean="0"/>
              <a:t>Vuestros</a:t>
            </a:r>
            <a:r>
              <a:rPr lang="en-GB" baseline="0" dirty="0" smtClean="0"/>
              <a:t> padres son de </a:t>
            </a:r>
            <a:r>
              <a:rPr lang="en-GB" baseline="0" dirty="0" err="1" smtClean="0"/>
              <a:t>Inglaterra</a:t>
            </a:r>
            <a:r>
              <a:rPr lang="en-GB" baseline="0" dirty="0" smtClean="0"/>
              <a:t> or de </a:t>
            </a:r>
            <a:r>
              <a:rPr lang="en-GB" baseline="0" dirty="0" err="1" smtClean="0"/>
              <a:t>otro</a:t>
            </a:r>
            <a:r>
              <a:rPr lang="en-GB" baseline="0" dirty="0" smtClean="0"/>
              <a:t> </a:t>
            </a:r>
            <a:r>
              <a:rPr lang="en-GB" baseline="0" dirty="0" err="1" smtClean="0"/>
              <a:t>país</a:t>
            </a:r>
            <a:r>
              <a:rPr lang="en-GB" baseline="0" dirty="0" smtClean="0"/>
              <a:t>?  De </a:t>
            </a:r>
            <a:r>
              <a:rPr lang="en-GB" baseline="0" dirty="0" err="1" smtClean="0"/>
              <a:t>Holanda</a:t>
            </a:r>
            <a:r>
              <a:rPr lang="en-GB" baseline="0" dirty="0" smtClean="0"/>
              <a:t>?  De un </a:t>
            </a:r>
            <a:r>
              <a:rPr lang="en-GB" baseline="0" dirty="0" err="1" smtClean="0"/>
              <a:t>país</a:t>
            </a:r>
            <a:r>
              <a:rPr lang="en-GB" baseline="0" dirty="0" smtClean="0"/>
              <a:t> en Africa?  O Italia?</a:t>
            </a:r>
            <a:br>
              <a:rPr lang="en-GB" baseline="0" dirty="0" smtClean="0"/>
            </a:br>
            <a:r>
              <a:rPr lang="en-GB" baseline="0" dirty="0" smtClean="0"/>
              <a:t/>
            </a:r>
            <a:br>
              <a:rPr lang="en-GB" baseline="0" dirty="0" smtClean="0"/>
            </a:br>
            <a:r>
              <a:rPr lang="en-GB" baseline="0" dirty="0" smtClean="0"/>
              <a:t>If they volunteer some different countries, collect them on a list on the board.  Ask about languages?  En casa (gesture for house if necessary), </a:t>
            </a:r>
            <a:r>
              <a:rPr lang="en-GB" baseline="0" dirty="0" err="1" smtClean="0"/>
              <a:t>habláis</a:t>
            </a:r>
            <a:r>
              <a:rPr lang="en-GB" baseline="0" dirty="0" smtClean="0"/>
              <a:t> </a:t>
            </a:r>
            <a:r>
              <a:rPr lang="en-GB" baseline="0" dirty="0" err="1" smtClean="0"/>
              <a:t>inglés</a:t>
            </a:r>
            <a:r>
              <a:rPr lang="en-GB" baseline="0" dirty="0" smtClean="0"/>
              <a:t>?  No?  </a:t>
            </a:r>
            <a:r>
              <a:rPr lang="en-GB" baseline="0" dirty="0" err="1" smtClean="0"/>
              <a:t>Qué</a:t>
            </a:r>
            <a:r>
              <a:rPr lang="en-GB" baseline="0" dirty="0" smtClean="0"/>
              <a:t> </a:t>
            </a:r>
            <a:r>
              <a:rPr lang="en-GB" baseline="0" dirty="0" err="1" smtClean="0"/>
              <a:t>idioma</a:t>
            </a:r>
            <a:r>
              <a:rPr lang="en-GB" baseline="0" dirty="0" smtClean="0"/>
              <a:t> </a:t>
            </a:r>
            <a:r>
              <a:rPr lang="en-GB" baseline="0" dirty="0" err="1" smtClean="0"/>
              <a:t>habláis</a:t>
            </a:r>
            <a:r>
              <a:rPr lang="en-GB" baseline="0" dirty="0" smtClean="0"/>
              <a:t>?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40841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5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dirty="0" smtClean="0"/>
          </a:p>
          <a:p>
            <a:r>
              <a:rPr lang="en-GB" dirty="0" smtClean="0"/>
              <a:t>It is really up to the teacher (and to time) how many high frequency</a:t>
            </a:r>
            <a:r>
              <a:rPr lang="en-GB" baseline="0" dirty="0" smtClean="0"/>
              <a:t> words to focus on in one lesson.</a:t>
            </a:r>
            <a:br>
              <a:rPr lang="en-GB" baseline="0" dirty="0" smtClean="0"/>
            </a:br>
            <a:r>
              <a:rPr lang="en-GB" baseline="0" dirty="0" smtClean="0"/>
              <a:t>At the start of the year with year 7 we will not know which words they know. </a:t>
            </a:r>
            <a:br>
              <a:rPr lang="en-GB" baseline="0" dirty="0" smtClean="0"/>
            </a:br>
            <a:r>
              <a:rPr lang="en-GB" baseline="0" dirty="0" smtClean="0"/>
              <a:t>One thing is sure, though, high frequency words can and should be a priority as they will be needed in every lesson, for understanding but also for sentence-building.</a:t>
            </a:r>
            <a:br>
              <a:rPr lang="en-GB" baseline="0" dirty="0" smtClean="0"/>
            </a:br>
            <a:r>
              <a:rPr lang="en-GB" baseline="0" dirty="0" smtClean="0"/>
              <a:t/>
            </a:r>
            <a:br>
              <a:rPr lang="en-GB" baseline="0" dirty="0" smtClean="0"/>
            </a:br>
            <a:r>
              <a:rPr lang="en-GB" baseline="0" dirty="0" smtClean="0"/>
              <a:t>It doesn’t matter if there are some students in the class for whom these are all new.  They have by now had so much exposure to the text that the overall content meaning of most of it will be familiar.  They will in many cases now be able to infer the meaning of these high-frequency words.</a:t>
            </a:r>
          </a:p>
          <a:p>
            <a:endParaRPr lang="en-GB" baseline="0" dirty="0" smtClean="0"/>
          </a:p>
          <a:p>
            <a:r>
              <a:rPr lang="en-GB" baseline="0" dirty="0" smtClean="0"/>
              <a:t>Inference from the other words in the sentence, leading to a conclusion as to ‘what makes sense here?’ and ‘what sounds right?’ is a linguistic skill that we want to promote from day 1.</a:t>
            </a:r>
            <a:br>
              <a:rPr lang="en-GB" baseline="0" dirty="0" smtClean="0"/>
            </a:br>
            <a:r>
              <a:rPr lang="en-GB" baseline="0" dirty="0" smtClean="0"/>
              <a:t/>
            </a:r>
            <a:br>
              <a:rPr lang="en-GB" baseline="0" dirty="0" smtClean="0"/>
            </a:br>
            <a:r>
              <a:rPr lang="en-GB" baseline="0" dirty="0" smtClean="0"/>
              <a:t>Give students some time in their group – get them to use the group talk routine again to discuss meanings.</a:t>
            </a:r>
            <a:br>
              <a:rPr lang="en-GB" baseline="0" dirty="0" smtClean="0"/>
            </a:br>
            <a:r>
              <a:rPr lang="en-GB" baseline="0" dirty="0" smtClean="0"/>
              <a:t/>
            </a:r>
            <a:br>
              <a:rPr lang="en-GB" baseline="0" dirty="0" smtClean="0"/>
            </a:br>
            <a:r>
              <a:rPr lang="en-GB" baseline="0" dirty="0" smtClean="0"/>
              <a:t>Then take feedback.  Draw out the dual meaning of ‘de’ in particular.  Do all this orally, without writing up the English on the board.</a:t>
            </a:r>
            <a:br>
              <a:rPr lang="en-GB" baseline="0" dirty="0" smtClean="0"/>
            </a:br>
            <a:r>
              <a:rPr lang="en-GB" baseline="0" dirty="0" smtClean="0"/>
              <a:t>There may be some that you have to ‘model’ with the correct intonation (e.g.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ahora</a:t>
            </a:r>
            <a:r>
              <a:rPr lang="en-GB" baseline="0" dirty="0" smtClean="0"/>
              <a:t> / </a:t>
            </a:r>
            <a:r>
              <a:rPr lang="en-GB" baseline="0" dirty="0" err="1" smtClean="0"/>
              <a:t>allí</a:t>
            </a:r>
            <a:r>
              <a:rPr lang="en-GB" baseline="0" dirty="0" smtClean="0"/>
              <a:t> ) or help to define but pupils will get there.</a:t>
            </a:r>
            <a:br>
              <a:rPr lang="en-GB" baseline="0" dirty="0" smtClean="0"/>
            </a:br>
            <a:r>
              <a:rPr lang="en-GB" baseline="0" dirty="0" smtClean="0"/>
              <a:t/>
            </a:r>
            <a:br>
              <a:rPr lang="en-GB" baseline="0" dirty="0" smtClean="0"/>
            </a:br>
            <a:r>
              <a:rPr lang="en-GB" baseline="0" dirty="0" smtClean="0"/>
              <a:t>At the end of this task, perhaps get students to add these words to the back of their exercise books in a ‘high – frequency words’ list. </a:t>
            </a:r>
          </a:p>
          <a:p>
            <a:endParaRPr lang="en-GB" baseline="0" dirty="0" smtClean="0"/>
          </a:p>
          <a:p>
            <a:r>
              <a:rPr lang="en-GB" baseline="0" dirty="0" smtClean="0"/>
              <a:t>It might not be a dreadful idea, at the conclusion of these 3 x text-focused tasks to ask each group to translate one sentence each from the text into English!</a:t>
            </a:r>
          </a:p>
          <a:p>
            <a:r>
              <a:rPr lang="en-GB" baseline="0" dirty="0" smtClean="0"/>
              <a:t>This is just an indication of how I might include transcription and translation into one teaching sequence, rather than ever having one whole lesson on either.</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7792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6  Reading into speaking </a:t>
            </a:r>
            <a:r>
              <a:rPr lang="en-GB" dirty="0" smtClean="0">
                <a:sym typeface="Wingdings" panose="05000000000000000000" pitchFamily="2" charset="2"/>
              </a:rPr>
              <a:t> </a:t>
            </a:r>
            <a:r>
              <a:rPr lang="en-GB" dirty="0" err="1" smtClean="0">
                <a:sym typeface="Wingdings" panose="05000000000000000000" pitchFamily="2" charset="2"/>
              </a:rPr>
              <a:t>hotseating</a:t>
            </a:r>
            <a:r>
              <a:rPr lang="en-GB" dirty="0" smtClean="0">
                <a:sym typeface="Wingdings" panose="05000000000000000000" pitchFamily="2" charset="2"/>
              </a:rPr>
              <a:t> task</a:t>
            </a:r>
          </a:p>
          <a:p>
            <a:pPr marL="0" indent="0">
              <a:buNone/>
            </a:pPr>
            <a:r>
              <a:rPr lang="en-GB" dirty="0" smtClean="0">
                <a:sym typeface="Wingdings" panose="05000000000000000000" pitchFamily="2" charset="2"/>
              </a:rPr>
              <a:t>We</a:t>
            </a:r>
            <a:r>
              <a:rPr lang="en-GB" baseline="0" dirty="0" smtClean="0">
                <a:sym typeface="Wingdings" panose="05000000000000000000" pitchFamily="2" charset="2"/>
              </a:rPr>
              <a:t> can guess that most students will know the question </a:t>
            </a:r>
            <a:r>
              <a:rPr lang="en-GB" baseline="0" dirty="0" err="1" smtClean="0">
                <a:sym typeface="Wingdings" panose="05000000000000000000" pitchFamily="2" charset="2"/>
              </a:rPr>
              <a:t>como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It may be (perhaps is most likely) that they will not know the others, except perhaps ‘</a:t>
            </a:r>
            <a:r>
              <a:rPr lang="en-GB" baseline="0" dirty="0" err="1" smtClean="0">
                <a:sym typeface="Wingdings" panose="05000000000000000000" pitchFamily="2" charset="2"/>
              </a:rPr>
              <a:t>donde</a:t>
            </a:r>
            <a:r>
              <a:rPr lang="en-GB" baseline="0" dirty="0" smtClean="0">
                <a:sym typeface="Wingdings" panose="05000000000000000000" pitchFamily="2" charset="2"/>
              </a:rPr>
              <a:t> </a:t>
            </a:r>
            <a:r>
              <a:rPr lang="en-GB" baseline="0" dirty="0" err="1" smtClean="0">
                <a:sym typeface="Wingdings" panose="05000000000000000000" pitchFamily="2" charset="2"/>
              </a:rPr>
              <a:t>vives</a:t>
            </a:r>
            <a:r>
              <a:rPr lang="en-GB" baseline="0" dirty="0" smtClean="0">
                <a:sym typeface="Wingdings" panose="05000000000000000000" pitchFamily="2" charset="2"/>
              </a:rPr>
              <a:t>’.</a:t>
            </a:r>
            <a:br>
              <a:rPr lang="en-GB" baseline="0" dirty="0" smtClean="0">
                <a:sym typeface="Wingdings" panose="05000000000000000000" pitchFamily="2" charset="2"/>
              </a:rPr>
            </a:b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In this lesson, the focus is mainly on them answering, but clearly we will need soon to do a lot of work on asking questions.  At this point the skills we are focusing on are:</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1.  Understanding the questions</a:t>
            </a:r>
            <a:br>
              <a:rPr lang="en-GB" baseline="0" dirty="0" smtClean="0">
                <a:sym typeface="Wingdings" panose="05000000000000000000" pitchFamily="2" charset="2"/>
              </a:rPr>
            </a:br>
            <a:r>
              <a:rPr lang="en-GB" baseline="0" dirty="0" smtClean="0">
                <a:sym typeface="Wingdings" panose="05000000000000000000" pitchFamily="2" charset="2"/>
              </a:rPr>
              <a:t>2.  Using the text as support to extract answers to questions – it is useful to highlight here that we can answer without using whole sentences – differentiate for learners to make it clear that your main goal here is that they understand the questions and can respond quickly in some way.</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Give them the choice of just a name, a single word etc.. OR the whole sentence.  Tell them that in real conversational talk, people often just respond with single words.  The key in spontaneous talk is to be able to join in and respond immediately and for that, you have to understand the question.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Model this to show what you mean.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3.  Get them to practise in pairs. (They will need to read the questions in this lesson as we have not learnt how to ask the questions yet).  Check that they can pronounce any new key words – e.g. </a:t>
            </a:r>
            <a:r>
              <a:rPr lang="en-GB" baseline="0" dirty="0" err="1" smtClean="0">
                <a:sym typeface="Wingdings" panose="05000000000000000000" pitchFamily="2" charset="2"/>
              </a:rPr>
              <a:t>cual</a:t>
            </a:r>
            <a:r>
              <a:rPr lang="en-GB" baseline="0" dirty="0" smtClean="0">
                <a:sym typeface="Wingdings" panose="05000000000000000000" pitchFamily="2" charset="2"/>
              </a:rPr>
              <a:t> and </a:t>
            </a:r>
            <a:r>
              <a:rPr lang="en-GB" baseline="0" dirty="0" err="1" smtClean="0">
                <a:sym typeface="Wingdings" panose="05000000000000000000" pitchFamily="2" charset="2"/>
              </a:rPr>
              <a:t>que</a:t>
            </a:r>
            <a:r>
              <a:rPr lang="en-GB" baseline="0" dirty="0" smtClean="0">
                <a:sym typeface="Wingdings" panose="05000000000000000000" pitchFamily="2" charset="2"/>
              </a:rPr>
              <a:t> and </a:t>
            </a:r>
            <a:r>
              <a:rPr lang="en-GB" baseline="0" dirty="0" err="1" smtClean="0">
                <a:sym typeface="Wingdings" panose="05000000000000000000" pitchFamily="2" charset="2"/>
              </a:rPr>
              <a:t>donde</a:t>
            </a:r>
            <a:r>
              <a:rPr lang="en-GB" baseline="0" dirty="0" smtClean="0">
                <a:sym typeface="Wingdings" panose="05000000000000000000" pitchFamily="2" charset="2"/>
              </a:rPr>
              <a:t>.</a:t>
            </a:r>
          </a:p>
          <a:p>
            <a:pPr marL="0" indent="0">
              <a:buNone/>
            </a:pPr>
            <a:endParaRPr lang="en-GB" baseline="0" dirty="0" smtClean="0">
              <a:sym typeface="Wingdings" panose="05000000000000000000" pitchFamily="2" charset="2"/>
            </a:endParaRPr>
          </a:p>
          <a:p>
            <a:pPr marL="228600" indent="-228600">
              <a:buAutoNum type="arabicPeriod" startAt="4"/>
            </a:pPr>
            <a:r>
              <a:rPr lang="en-GB" baseline="0" dirty="0" smtClean="0">
                <a:sym typeface="Wingdings" panose="05000000000000000000" pitchFamily="2" charset="2"/>
              </a:rPr>
              <a:t>Using the text as support to structure whole sentence answers to questions – model this too.</a:t>
            </a:r>
          </a:p>
          <a:p>
            <a:pPr marL="0" indent="0">
              <a:buNone/>
            </a:pPr>
            <a:r>
              <a:rPr lang="en-GB" baseline="0" dirty="0" smtClean="0">
                <a:sym typeface="Wingdings" panose="05000000000000000000" pitchFamily="2" charset="2"/>
              </a:rPr>
              <a:t>Make clear that whole sentences are always appropriate in writing (and only sometimes in speaking).   Get them to answer your asking of the questions in whole sentences, using the text as support.</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996699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sym typeface="Wingdings" panose="05000000000000000000" pitchFamily="2" charset="2"/>
              </a:rPr>
              <a:t>7  Reading  Speaking  Writing</a:t>
            </a:r>
          </a:p>
          <a:p>
            <a:pPr marL="0" indent="0">
              <a:buNone/>
            </a:pPr>
            <a:endParaRPr lang="en-GB" dirty="0" smtClean="0"/>
          </a:p>
          <a:p>
            <a:pPr marL="228600" indent="-228600">
              <a:buAutoNum type="arabicPeriod" startAt="4"/>
            </a:pPr>
            <a:r>
              <a:rPr lang="en-GB" baseline="0" dirty="0" smtClean="0">
                <a:sym typeface="Wingdings" panose="05000000000000000000" pitchFamily="2" charset="2"/>
              </a:rPr>
              <a:t>1  Take the text away.  Ask them to pretend to be Carlos.  Get them to answer by tracing the words with a finger on the table.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Bring the text back to see if they spelt Me </a:t>
            </a:r>
            <a:r>
              <a:rPr lang="en-GB" baseline="0" dirty="0" err="1" smtClean="0">
                <a:sym typeface="Wingdings" panose="05000000000000000000" pitchFamily="2" charset="2"/>
              </a:rPr>
              <a:t>llamo</a:t>
            </a:r>
            <a:r>
              <a:rPr lang="en-GB" baseline="0" dirty="0" smtClean="0">
                <a:sym typeface="Wingdings" panose="05000000000000000000" pitchFamily="2" charset="2"/>
              </a:rPr>
              <a:t> Carlos correctly.  Do the same with the other questions.</a:t>
            </a:r>
          </a:p>
          <a:p>
            <a:pPr marL="228600" indent="-228600">
              <a:buAutoNum type="arabicPeriod" startAt="4"/>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4.2  Ask them to be themselves now.  Give them mini whiteboards (or exercise books if you prefer)  Ask ‘</a:t>
            </a:r>
            <a:r>
              <a:rPr lang="en-GB" baseline="0" dirty="0" err="1" smtClean="0">
                <a:sym typeface="Wingdings" panose="05000000000000000000" pitchFamily="2" charset="2"/>
              </a:rPr>
              <a:t>Cómo</a:t>
            </a:r>
            <a:r>
              <a:rPr lang="en-GB" baseline="0" dirty="0" smtClean="0">
                <a:sym typeface="Wingdings" panose="05000000000000000000" pitchFamily="2" charset="2"/>
              </a:rPr>
              <a:t> </a:t>
            </a:r>
            <a:r>
              <a:rPr lang="en-GB" baseline="0" dirty="0" err="1" smtClean="0">
                <a:sym typeface="Wingdings" panose="05000000000000000000" pitchFamily="2" charset="2"/>
              </a:rPr>
              <a:t>te</a:t>
            </a:r>
            <a:r>
              <a:rPr lang="en-GB" baseline="0" dirty="0" smtClean="0">
                <a:sym typeface="Wingdings" panose="05000000000000000000" pitchFamily="2" charset="2"/>
              </a:rPr>
              <a:t> llamas?’ and ask them to write a full sentence answer.  This time, do not bring the text back each time between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Do the same for all questions.</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NB:  Tell them that they can ask you for words they need e.g. </a:t>
            </a:r>
            <a:r>
              <a:rPr lang="en-GB" baseline="0" dirty="0" err="1" smtClean="0">
                <a:sym typeface="Wingdings" panose="05000000000000000000" pitchFamily="2" charset="2"/>
              </a:rPr>
              <a:t>Inglaterra</a:t>
            </a:r>
            <a:r>
              <a:rPr lang="en-GB" baseline="0" dirty="0" smtClean="0">
                <a:sym typeface="Wingdings" panose="05000000000000000000" pitchFamily="2" charset="2"/>
              </a:rPr>
              <a:t> that have not come up in the lesson so far.</a:t>
            </a:r>
            <a:br>
              <a:rPr lang="en-GB" baseline="0" dirty="0" smtClean="0">
                <a:sym typeface="Wingdings" panose="05000000000000000000" pitchFamily="2" charset="2"/>
              </a:rPr>
            </a:br>
            <a:r>
              <a:rPr lang="en-GB" baseline="0" dirty="0" smtClean="0">
                <a:sym typeface="Wingdings" panose="05000000000000000000" pitchFamily="2" charset="2"/>
              </a:rPr>
              <a:t>They know how to ask “Como se dice…?”  If you haven’t talk “Como se </a:t>
            </a:r>
            <a:r>
              <a:rPr lang="en-GB" baseline="0" dirty="0" err="1" smtClean="0">
                <a:sym typeface="Wingdings" panose="05000000000000000000" pitchFamily="2" charset="2"/>
              </a:rPr>
              <a:t>escribe</a:t>
            </a:r>
            <a:r>
              <a:rPr lang="en-GB" baseline="0" dirty="0" smtClean="0">
                <a:sym typeface="Wingdings" panose="05000000000000000000" pitchFamily="2" charset="2"/>
              </a:rPr>
              <a:t>?” yet this is the time to do it – i.e. when they need it.  </a:t>
            </a:r>
            <a:br>
              <a:rPr lang="en-GB" baseline="0" dirty="0" smtClean="0">
                <a:sym typeface="Wingdings" panose="05000000000000000000" pitchFamily="2" charset="2"/>
              </a:rPr>
            </a:br>
            <a:r>
              <a:rPr lang="en-GB" baseline="0" dirty="0" smtClean="0">
                <a:sym typeface="Wingdings" panose="05000000000000000000" pitchFamily="2" charset="2"/>
              </a:rPr>
              <a:t>Make is very </a:t>
            </a:r>
            <a:r>
              <a:rPr lang="en-GB" baseline="0" dirty="0" err="1" smtClean="0">
                <a:sym typeface="Wingdings" panose="05000000000000000000" pitchFamily="2" charset="2"/>
              </a:rPr>
              <a:t>very</a:t>
            </a:r>
            <a:r>
              <a:rPr lang="en-GB" baseline="0" dirty="0" smtClean="0">
                <a:sym typeface="Wingdings" panose="05000000000000000000" pitchFamily="2" charset="2"/>
              </a:rPr>
              <a:t> clear that you know they are writing from memory and that there will be some mistakes and this is fine!</a:t>
            </a:r>
            <a:br>
              <a:rPr lang="en-GB" baseline="0" dirty="0" smtClean="0">
                <a:sym typeface="Wingdings" panose="05000000000000000000" pitchFamily="2" charset="2"/>
              </a:rPr>
            </a:br>
            <a:r>
              <a:rPr lang="en-GB" baseline="0" dirty="0" smtClean="0">
                <a:sym typeface="Wingdings" panose="05000000000000000000" pitchFamily="2" charset="2"/>
              </a:rPr>
              <a:t>Tell them how important writing from memory is and that copying will not teach them as much.</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They will end up having written a short paragraph about themselves in Spanish. Level 3 / 4 on NC.</a:t>
            </a:r>
          </a:p>
          <a:p>
            <a:pPr marL="0" indent="0">
              <a:buNone/>
            </a:pPr>
            <a:endParaRPr lang="en-GB" baseline="0" dirty="0" smtClean="0">
              <a:sym typeface="Wingdings" panose="05000000000000000000" pitchFamily="2" charset="2"/>
            </a:endParaRPr>
          </a:p>
          <a:p>
            <a:pPr marL="0" indent="0">
              <a:buNone/>
            </a:pPr>
            <a:r>
              <a:rPr lang="en-GB" baseline="0" dirty="0" smtClean="0">
                <a:sym typeface="Wingdings" panose="05000000000000000000" pitchFamily="2" charset="2"/>
              </a:rPr>
              <a:t>Ask them to add any sentences they want to at the end of the text and to give their work in to you.</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Use what you find in their books to inform your next teaching sequence!</a:t>
            </a:r>
          </a:p>
          <a:p>
            <a:pPr marL="0" indent="0">
              <a:buNone/>
            </a:pPr>
            <a:r>
              <a:rPr lang="en-GB" baseline="0" dirty="0" smtClean="0">
                <a:sym typeface="Wingdings" panose="05000000000000000000" pitchFamily="2" charset="2"/>
              </a:rPr>
              <a:t>One of the things you probably won’t find is extensive use of the high-frequency words OR different verb forms apart from the first person.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So this sets up some learning objectives for the first term immediately.  </a:t>
            </a:r>
            <a:endParaRPr lang="en-GB" dirty="0" smtClean="0"/>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999946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imaginative and include additional resources.. Don’t be afraid to use the text as a tool.</a:t>
            </a:r>
            <a:br>
              <a:rPr lang="en-GB" dirty="0" smtClean="0"/>
            </a:br>
            <a:r>
              <a:rPr lang="en-GB" dirty="0" smtClean="0"/>
              <a:t>Give out Handout</a:t>
            </a:r>
            <a:r>
              <a:rPr lang="en-GB" baseline="0" dirty="0" smtClean="0"/>
              <a:t> 1 with the 4 texts, and Handout 1b, the Summary of Learning sheet.</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19</a:t>
            </a:fld>
            <a:endParaRPr lang="en-GB"/>
          </a:p>
        </p:txBody>
      </p:sp>
    </p:spTree>
    <p:extLst>
      <p:ext uri="{BB962C8B-B14F-4D97-AF65-F5344CB8AC3E}">
        <p14:creationId xmlns:p14="http://schemas.microsoft.com/office/powerpoint/2010/main" val="305168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1  In listening tasks you create yourself (ones you make up yourself) start hard and progress to easy so that finally you give the answer on a plate and everyone gets it, but some have been able to get the answer earlier from the more challenging material.  They can signal by making a gesture when they have got it, but keep listening to the end.</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20</a:t>
            </a:fld>
            <a:endParaRPr lang="en-GB"/>
          </a:p>
        </p:txBody>
      </p:sp>
    </p:spTree>
    <p:extLst>
      <p:ext uri="{BB962C8B-B14F-4D97-AF65-F5344CB8AC3E}">
        <p14:creationId xmlns:p14="http://schemas.microsoft.com/office/powerpoint/2010/main" val="2553838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a:t>
            </a:r>
            <a:r>
              <a:rPr lang="en-GB" baseline="0" dirty="0" smtClean="0"/>
              <a:t> with ‘gradual reveal’.  The last sentence makes it very obvious.  The other sentences add information but do not get you closer.</a:t>
            </a:r>
          </a:p>
          <a:p>
            <a:r>
              <a:rPr lang="en-GB" baseline="0" dirty="0" smtClean="0"/>
              <a:t>Say it then reveal and repeat it.</a:t>
            </a:r>
            <a:br>
              <a:rPr lang="en-GB" baseline="0"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21</a:t>
            </a:fld>
            <a:endParaRPr lang="en-GB"/>
          </a:p>
        </p:txBody>
      </p:sp>
    </p:spTree>
    <p:extLst>
      <p:ext uri="{BB962C8B-B14F-4D97-AF65-F5344CB8AC3E}">
        <p14:creationId xmlns:p14="http://schemas.microsoft.com/office/powerpoint/2010/main" val="112208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To be done as a blind</a:t>
            </a:r>
            <a:r>
              <a:rPr lang="en-GB" baseline="0" dirty="0" smtClean="0"/>
              <a:t> listening.  Ask Students to write down the 4 x question words in their books.  </a:t>
            </a:r>
            <a:br>
              <a:rPr lang="en-GB" baseline="0" dirty="0" smtClean="0"/>
            </a:br>
            <a:r>
              <a:rPr lang="en-GB" baseline="0" dirty="0" smtClean="0"/>
              <a:t>Students try to pick out the 4 x details needed.  The question words are not in the same order as the information as it’s important that they know the meaning of the question words.  </a:t>
            </a:r>
          </a:p>
          <a:p>
            <a:r>
              <a:rPr lang="en-GB" baseline="0" dirty="0" smtClean="0"/>
              <a:t>When going through the answers, bring the text up so that learners who found it difficult can now read the text.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Justin Bieber </a:t>
            </a:r>
            <a:r>
              <a:rPr lang="en-GB" dirty="0" err="1" smtClean="0"/>
              <a:t>está</a:t>
            </a:r>
            <a:r>
              <a:rPr lang="en-GB" dirty="0" smtClean="0"/>
              <a:t> </a:t>
            </a:r>
            <a:r>
              <a:rPr lang="en-GB" dirty="0" err="1" smtClean="0"/>
              <a:t>en</a:t>
            </a:r>
            <a:r>
              <a:rPr lang="en-GB" dirty="0" smtClean="0"/>
              <a:t> Australia.  </a:t>
            </a:r>
            <a:r>
              <a:rPr lang="en-GB" dirty="0" err="1" smtClean="0"/>
              <a:t>Está</a:t>
            </a:r>
            <a:r>
              <a:rPr lang="en-GB" dirty="0" smtClean="0"/>
              <a:t> </a:t>
            </a:r>
            <a:r>
              <a:rPr lang="en-GB" dirty="0" err="1" smtClean="0"/>
              <a:t>en</a:t>
            </a:r>
            <a:r>
              <a:rPr lang="en-GB" dirty="0" smtClean="0"/>
              <a:t> un hotel y el </a:t>
            </a:r>
            <a:r>
              <a:rPr lang="en-GB" dirty="0" err="1" smtClean="0"/>
              <a:t>jueves</a:t>
            </a:r>
            <a:r>
              <a:rPr lang="en-GB" dirty="0" smtClean="0"/>
              <a:t> </a:t>
            </a:r>
            <a:r>
              <a:rPr lang="en-GB" dirty="0" err="1" smtClean="0"/>
              <a:t>pintó</a:t>
            </a:r>
            <a:r>
              <a:rPr lang="en-GB" dirty="0" smtClean="0"/>
              <a:t> </a:t>
            </a:r>
            <a:r>
              <a:rPr lang="en-GB" dirty="0" err="1" smtClean="0"/>
              <a:t>grafitis</a:t>
            </a:r>
            <a:r>
              <a:rPr lang="en-GB" dirty="0" smtClean="0"/>
              <a:t> </a:t>
            </a:r>
            <a:r>
              <a:rPr lang="en-GB" dirty="0" err="1" smtClean="0"/>
              <a:t>en</a:t>
            </a:r>
            <a:r>
              <a:rPr lang="en-GB" dirty="0" smtClean="0"/>
              <a:t> el hotel.  Le </a:t>
            </a:r>
            <a:r>
              <a:rPr lang="en-GB" dirty="0" err="1" smtClean="0"/>
              <a:t>gustan</a:t>
            </a:r>
            <a:r>
              <a:rPr lang="en-GB" dirty="0" smtClean="0"/>
              <a:t> los </a:t>
            </a:r>
            <a:r>
              <a:rPr lang="en-GB" dirty="0" err="1" smtClean="0"/>
              <a:t>grafitis</a:t>
            </a:r>
            <a:r>
              <a:rPr lang="en-GB" dirty="0" smtClean="0"/>
              <a:t>.  Al hotel le </a:t>
            </a:r>
            <a:r>
              <a:rPr lang="en-GB" dirty="0" err="1" smtClean="0"/>
              <a:t>gustan</a:t>
            </a:r>
            <a:r>
              <a:rPr lang="en-GB" dirty="0" smtClean="0"/>
              <a:t> los </a:t>
            </a:r>
            <a:r>
              <a:rPr lang="en-GB" dirty="0" err="1" smtClean="0"/>
              <a:t>grafitis</a:t>
            </a:r>
            <a:r>
              <a:rPr lang="en-GB" dirty="0" smtClean="0"/>
              <a:t> de Justin Bieber.  </a:t>
            </a:r>
            <a:r>
              <a:rPr lang="en-GB" dirty="0" err="1" smtClean="0"/>
              <a:t>Pero</a:t>
            </a:r>
            <a:r>
              <a:rPr lang="en-GB" dirty="0" smtClean="0"/>
              <a:t> a </a:t>
            </a:r>
            <a:r>
              <a:rPr lang="en-GB" dirty="0" err="1" smtClean="0"/>
              <a:t>las</a:t>
            </a:r>
            <a:r>
              <a:rPr lang="en-GB" dirty="0" smtClean="0"/>
              <a:t> </a:t>
            </a:r>
            <a:r>
              <a:rPr lang="en-GB" dirty="0" err="1" smtClean="0"/>
              <a:t>autoridades</a:t>
            </a:r>
            <a:r>
              <a:rPr lang="en-GB" dirty="0" smtClean="0"/>
              <a:t> no les </a:t>
            </a:r>
            <a:r>
              <a:rPr lang="en-GB" dirty="0" err="1" smtClean="0"/>
              <a:t>gustan</a:t>
            </a:r>
            <a:r>
              <a:rPr lang="en-GB" dirty="0" smtClean="0"/>
              <a:t> los </a:t>
            </a:r>
            <a:r>
              <a:rPr lang="en-GB" dirty="0" err="1" smtClean="0"/>
              <a:t>grafitis</a:t>
            </a:r>
            <a:r>
              <a:rPr lang="en-GB" dirty="0" smtClean="0"/>
              <a:t>.  </a:t>
            </a:r>
            <a:r>
              <a:rPr lang="en-GB" dirty="0" err="1" smtClean="0"/>
              <a:t>Dicen</a:t>
            </a:r>
            <a:r>
              <a:rPr lang="en-GB" dirty="0" smtClean="0"/>
              <a:t> </a:t>
            </a:r>
            <a:r>
              <a:rPr lang="en-GB" dirty="0" err="1" smtClean="0"/>
              <a:t>que</a:t>
            </a:r>
            <a:r>
              <a:rPr lang="en-GB" dirty="0" smtClean="0"/>
              <a:t> Justin Bieber </a:t>
            </a:r>
            <a:r>
              <a:rPr lang="en-GB" dirty="0" err="1" smtClean="0"/>
              <a:t>tiene</a:t>
            </a:r>
            <a:r>
              <a:rPr lang="en-GB" dirty="0" smtClean="0"/>
              <a:t> </a:t>
            </a:r>
            <a:r>
              <a:rPr lang="en-GB" dirty="0" err="1" smtClean="0"/>
              <a:t>que</a:t>
            </a:r>
            <a:r>
              <a:rPr lang="en-GB" dirty="0" smtClean="0"/>
              <a:t> </a:t>
            </a:r>
            <a:r>
              <a:rPr lang="en-GB" dirty="0" err="1" smtClean="0"/>
              <a:t>eliminar</a:t>
            </a:r>
            <a:r>
              <a:rPr lang="en-GB" dirty="0" smtClean="0"/>
              <a:t> los </a:t>
            </a:r>
            <a:r>
              <a:rPr lang="en-GB" dirty="0" err="1" smtClean="0"/>
              <a:t>grafitis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22</a:t>
            </a:fld>
            <a:endParaRPr lang="en-GB" altLang="en-US"/>
          </a:p>
        </p:txBody>
      </p:sp>
    </p:spTree>
    <p:extLst>
      <p:ext uri="{BB962C8B-B14F-4D97-AF65-F5344CB8AC3E}">
        <p14:creationId xmlns:p14="http://schemas.microsoft.com/office/powerpoint/2010/main" val="4161501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To be done as a blind</a:t>
            </a:r>
            <a:r>
              <a:rPr lang="en-GB" baseline="0" dirty="0" smtClean="0"/>
              <a:t> listening.  Ask Students to write down the 4 x question words in their books.  </a:t>
            </a:r>
            <a:br>
              <a:rPr lang="en-GB" baseline="0" dirty="0" smtClean="0"/>
            </a:br>
            <a:r>
              <a:rPr lang="en-GB" baseline="0" dirty="0" smtClean="0"/>
              <a:t>Students try to pick out the 4 x details needed.  The question words are not in the same order as the information as it’s important that they know the meaning of the question words.  </a:t>
            </a:r>
          </a:p>
          <a:p>
            <a:r>
              <a:rPr lang="en-GB" baseline="0" dirty="0" smtClean="0"/>
              <a:t>When going through the answers, bring the text up so that learners who found it difficult can now read the text.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Justin Bieber </a:t>
            </a:r>
            <a:r>
              <a:rPr lang="en-GB" dirty="0" err="1" smtClean="0"/>
              <a:t>estaba</a:t>
            </a:r>
            <a:r>
              <a:rPr lang="en-GB" dirty="0" smtClean="0"/>
              <a:t> en Australia.  </a:t>
            </a:r>
            <a:r>
              <a:rPr lang="en-GB" dirty="0" err="1" smtClean="0"/>
              <a:t>Estaba</a:t>
            </a:r>
            <a:r>
              <a:rPr lang="en-GB" dirty="0" smtClean="0"/>
              <a:t> en un hotel y el </a:t>
            </a:r>
            <a:r>
              <a:rPr lang="en-GB" dirty="0" err="1" smtClean="0"/>
              <a:t>jueves</a:t>
            </a:r>
            <a:r>
              <a:rPr lang="en-GB" dirty="0" smtClean="0"/>
              <a:t> </a:t>
            </a:r>
            <a:r>
              <a:rPr lang="en-GB" dirty="0" err="1" smtClean="0"/>
              <a:t>pintó</a:t>
            </a:r>
            <a:r>
              <a:rPr lang="en-GB" dirty="0" smtClean="0"/>
              <a:t> </a:t>
            </a:r>
            <a:r>
              <a:rPr lang="en-GB" dirty="0" err="1" smtClean="0"/>
              <a:t>grafitis</a:t>
            </a:r>
            <a:r>
              <a:rPr lang="en-GB" dirty="0" smtClean="0"/>
              <a:t> en el hotel.  Le </a:t>
            </a:r>
            <a:r>
              <a:rPr lang="en-GB" dirty="0" err="1" smtClean="0"/>
              <a:t>gustan</a:t>
            </a:r>
            <a:r>
              <a:rPr lang="en-GB" dirty="0" smtClean="0"/>
              <a:t> los </a:t>
            </a:r>
            <a:r>
              <a:rPr lang="en-GB" dirty="0" err="1" smtClean="0"/>
              <a:t>grafitis</a:t>
            </a:r>
            <a:r>
              <a:rPr lang="en-GB" dirty="0" smtClean="0"/>
              <a:t>.  Al hotel le </a:t>
            </a:r>
            <a:r>
              <a:rPr lang="en-GB" dirty="0" err="1" smtClean="0"/>
              <a:t>gustan</a:t>
            </a:r>
            <a:r>
              <a:rPr lang="en-GB" dirty="0" smtClean="0"/>
              <a:t> los </a:t>
            </a:r>
            <a:r>
              <a:rPr lang="en-GB" dirty="0" err="1" smtClean="0"/>
              <a:t>grafitis</a:t>
            </a:r>
            <a:r>
              <a:rPr lang="en-GB" dirty="0" smtClean="0"/>
              <a:t> de Justin Bieber.  </a:t>
            </a:r>
            <a:r>
              <a:rPr lang="en-GB" dirty="0" err="1" smtClean="0"/>
              <a:t>Pero</a:t>
            </a:r>
            <a:r>
              <a:rPr lang="en-GB" dirty="0" smtClean="0"/>
              <a:t> a </a:t>
            </a:r>
            <a:r>
              <a:rPr lang="en-GB" dirty="0" err="1" smtClean="0"/>
              <a:t>las</a:t>
            </a:r>
            <a:r>
              <a:rPr lang="en-GB" dirty="0" smtClean="0"/>
              <a:t> </a:t>
            </a:r>
            <a:r>
              <a:rPr lang="en-GB" dirty="0" err="1" smtClean="0"/>
              <a:t>autoridades</a:t>
            </a:r>
            <a:r>
              <a:rPr lang="en-GB" dirty="0" smtClean="0"/>
              <a:t> no les </a:t>
            </a:r>
            <a:r>
              <a:rPr lang="en-GB" dirty="0" err="1" smtClean="0"/>
              <a:t>gustan</a:t>
            </a:r>
            <a:r>
              <a:rPr lang="en-GB" dirty="0" smtClean="0"/>
              <a:t> los </a:t>
            </a:r>
            <a:r>
              <a:rPr lang="en-GB" dirty="0" err="1" smtClean="0"/>
              <a:t>grafitis</a:t>
            </a:r>
            <a:r>
              <a:rPr lang="en-GB" dirty="0" smtClean="0"/>
              <a:t>.  </a:t>
            </a:r>
            <a:r>
              <a:rPr lang="en-GB" dirty="0" err="1" smtClean="0"/>
              <a:t>Dicen</a:t>
            </a:r>
            <a:r>
              <a:rPr lang="en-GB" dirty="0" smtClean="0"/>
              <a:t> </a:t>
            </a:r>
            <a:r>
              <a:rPr lang="en-GB" dirty="0" err="1" smtClean="0"/>
              <a:t>que</a:t>
            </a:r>
            <a:r>
              <a:rPr lang="en-GB" dirty="0" smtClean="0"/>
              <a:t> Justin Bieber </a:t>
            </a:r>
            <a:r>
              <a:rPr lang="en-GB" dirty="0" err="1" smtClean="0"/>
              <a:t>tiene</a:t>
            </a:r>
            <a:r>
              <a:rPr lang="en-GB" dirty="0" smtClean="0"/>
              <a:t> </a:t>
            </a:r>
            <a:r>
              <a:rPr lang="en-GB" dirty="0" err="1" smtClean="0"/>
              <a:t>que</a:t>
            </a:r>
            <a:r>
              <a:rPr lang="en-GB" dirty="0" smtClean="0"/>
              <a:t> </a:t>
            </a:r>
            <a:r>
              <a:rPr lang="en-GB" dirty="0" err="1" smtClean="0"/>
              <a:t>eliminar</a:t>
            </a:r>
            <a:r>
              <a:rPr lang="en-GB" dirty="0" smtClean="0"/>
              <a:t> los </a:t>
            </a:r>
            <a:r>
              <a:rPr lang="en-GB" dirty="0" err="1" smtClean="0"/>
              <a:t>grafitis</a:t>
            </a:r>
            <a:r>
              <a:rPr lang="en-GB" dirty="0" smtClean="0"/>
              <a:t>.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23</a:t>
            </a:fld>
            <a:endParaRPr lang="en-GB" altLang="en-US"/>
          </a:p>
        </p:txBody>
      </p:sp>
    </p:spTree>
    <p:extLst>
      <p:ext uri="{BB962C8B-B14F-4D97-AF65-F5344CB8AC3E}">
        <p14:creationId xmlns:p14="http://schemas.microsoft.com/office/powerpoint/2010/main" val="394688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a:t>
            </a:r>
            <a:r>
              <a:rPr lang="en-GB" baseline="0" dirty="0" smtClean="0"/>
              <a:t> high expectations and communicate them to learners.</a:t>
            </a:r>
            <a:br>
              <a:rPr lang="en-GB" baseline="0" dirty="0" smtClean="0"/>
            </a:br>
            <a:r>
              <a:rPr lang="en-GB" baseline="0" dirty="0" smtClean="0"/>
              <a:t>Get to know the learners by noting the amount of support needed to help them meet those expectations.</a:t>
            </a:r>
            <a:br>
              <a:rPr lang="en-GB" baseline="0" dirty="0" smtClean="0"/>
            </a:br>
            <a:r>
              <a:rPr lang="en-GB" baseline="0" dirty="0" smtClean="0"/>
              <a:t>Ensure that you provide the support they need to succeed, but make it ‘contingent’ and ‘graduated’ so that they are working / striving to know.</a:t>
            </a:r>
            <a:br>
              <a:rPr lang="en-GB" baseline="0" dirty="0" smtClean="0"/>
            </a:br>
            <a:r>
              <a:rPr lang="en-GB" baseline="0" dirty="0" smtClean="0"/>
              <a:t>Help them know what they know and know how to get better.</a:t>
            </a:r>
            <a:br>
              <a:rPr lang="en-GB" baseline="0" dirty="0" smtClean="0"/>
            </a:br>
            <a:r>
              <a:rPr lang="en-GB" baseline="0" dirty="0" smtClean="0"/>
              <a:t>Provide them with work to help them get better (both in terms of the linguistic needs &amp; knowledge, but also in terms of their learner profile e.g. how independent are they?  How resourceful? What strategies do they have to approach listening / reading / speaking / writing tasks with more confidence?</a:t>
            </a:r>
            <a:br>
              <a:rPr lang="en-GB" baseline="0" dirty="0" smtClean="0"/>
            </a:b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a:t>
            </a:fld>
            <a:endParaRPr lang="en-GB"/>
          </a:p>
        </p:txBody>
      </p:sp>
    </p:spTree>
    <p:extLst>
      <p:ext uri="{BB962C8B-B14F-4D97-AF65-F5344CB8AC3E}">
        <p14:creationId xmlns:p14="http://schemas.microsoft.com/office/powerpoint/2010/main" val="297198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377BAF-A11C-4C4E-890C-7203641A28E3}" type="slidenum">
              <a:rPr lang="en-GB" altLang="en-US"/>
              <a:pPr eaLnBrk="1" hangingPunct="1"/>
              <a:t>25</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smtClean="0"/>
              <a:t>Listening activity for independent consolidation.  </a:t>
            </a:r>
          </a:p>
        </p:txBody>
      </p:sp>
    </p:spTree>
    <p:extLst>
      <p:ext uri="{BB962C8B-B14F-4D97-AF65-F5344CB8AC3E}">
        <p14:creationId xmlns:p14="http://schemas.microsoft.com/office/powerpoint/2010/main" val="874167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30FD72-AA06-4FCB-B970-D6C74C69FA30}" type="slidenum">
              <a:rPr lang="en-GB" altLang="en-US"/>
              <a:pPr eaLnBrk="1" hangingPunct="1"/>
              <a:t>26</a:t>
            </a:fld>
            <a:endParaRPr lang="en-GB"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GB" altLang="en-US" smtClean="0"/>
              <a:t>Listening activity for independent consolidation.  </a:t>
            </a:r>
          </a:p>
        </p:txBody>
      </p:sp>
    </p:spTree>
    <p:extLst>
      <p:ext uri="{BB962C8B-B14F-4D97-AF65-F5344CB8AC3E}">
        <p14:creationId xmlns:p14="http://schemas.microsoft.com/office/powerpoint/2010/main" val="2802367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p133 Ex 3 Ramón. Students complete the option of</a:t>
            </a:r>
            <a:r>
              <a:rPr lang="en-GB" baseline="0" dirty="0" smtClean="0"/>
              <a:t> their choice as a listening task. They then looked at the full transcript and completed the other as a reading comprehension. </a:t>
            </a:r>
            <a:endParaRPr lang="en-GB" dirty="0" smtClean="0"/>
          </a:p>
          <a:p>
            <a:r>
              <a:rPr lang="en-GB" dirty="0" smtClean="0"/>
              <a:t>I asked them to choose between written answers to questions or a gap-fill exercise of the transcript. Once they had completed the listening task they then completed the other option as a reading comprehension. I did that with Y11 and they quite liked having the chance to engage with the text in written form having listening to it already. It meant that the ones who had completed the transcript gap fill then felt confident enough to have a go at the written answers as a reading comprehension. Those who had done the written answers then tackled the gap fill from the more challenging angle of reading, rather than just listening for the words. </a:t>
            </a:r>
            <a:endParaRPr lang="en-GB" dirty="0"/>
          </a:p>
        </p:txBody>
      </p:sp>
      <p:sp>
        <p:nvSpPr>
          <p:cNvPr id="4" name="Slide Number Placeholder 3"/>
          <p:cNvSpPr>
            <a:spLocks noGrp="1"/>
          </p:cNvSpPr>
          <p:nvPr>
            <p:ph type="sldNum" sz="quarter" idx="10"/>
          </p:nvPr>
        </p:nvSpPr>
        <p:spPr/>
        <p:txBody>
          <a:bodyPr/>
          <a:lstStyle/>
          <a:p>
            <a:fld id="{817834DE-79B5-41BF-B8EB-325BAB97D39B}"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774145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7834DE-79B5-41BF-B8EB-325BAB97D39B}"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485140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imaginative and include additional resources.. Don’t be afraid to use the text as a tool.</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29</a:t>
            </a:fld>
            <a:endParaRPr lang="en-GB"/>
          </a:p>
        </p:txBody>
      </p:sp>
    </p:spTree>
    <p:extLst>
      <p:ext uri="{BB962C8B-B14F-4D97-AF65-F5344CB8AC3E}">
        <p14:creationId xmlns:p14="http://schemas.microsoft.com/office/powerpoint/2010/main" val="2441755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Children’s fiction by </a:t>
            </a:r>
            <a:r>
              <a:rPr lang="en-GB" dirty="0" err="1" smtClean="0"/>
              <a:t>Dvora</a:t>
            </a:r>
            <a:r>
              <a:rPr lang="en-GB" dirty="0" smtClean="0"/>
              <a:t> Omer</a:t>
            </a:r>
            <a:br>
              <a:rPr lang="en-GB" dirty="0" smtClean="0"/>
            </a:br>
            <a:r>
              <a:rPr lang="en-GB" dirty="0" smtClean="0"/>
              <a:t>http://tabletmag.com/jewish-arts-and-culture/books/147412/dvora-omer </a:t>
            </a:r>
          </a:p>
          <a:p>
            <a:r>
              <a:rPr lang="en-GB" dirty="0" smtClean="0"/>
              <a:t>Would it be possible to provide any additional springboard into the text through pictures?</a:t>
            </a:r>
            <a:br>
              <a:rPr lang="en-GB" dirty="0" smtClean="0"/>
            </a:br>
            <a:r>
              <a:rPr lang="en-GB" dirty="0" smtClean="0"/>
              <a:t/>
            </a:r>
            <a:br>
              <a:rPr lang="en-GB" dirty="0" smtClean="0"/>
            </a:br>
            <a:r>
              <a:rPr lang="en-GB" baseline="0" dirty="0" smtClean="0"/>
              <a:t>If these ideas haven’t surfaced in the group work, mention also the value of:</a:t>
            </a:r>
            <a:br>
              <a:rPr lang="en-GB" baseline="0" dirty="0" smtClean="0"/>
            </a:br>
            <a:r>
              <a:rPr lang="en-GB" baseline="0" dirty="0" smtClean="0"/>
              <a:t/>
            </a:r>
            <a:br>
              <a:rPr lang="en-GB" baseline="0" dirty="0" smtClean="0"/>
            </a:br>
            <a:r>
              <a:rPr lang="en-GB" baseline="0" dirty="0" smtClean="0"/>
              <a:t>1  A multiple choice quiz in the TL to get students familiar with the key ideas.</a:t>
            </a:r>
            <a:br>
              <a:rPr lang="en-GB" baseline="0" dirty="0" smtClean="0"/>
            </a:br>
            <a:r>
              <a:rPr lang="en-GB" baseline="0" dirty="0" smtClean="0"/>
              <a:t>2  Subtitles (in TL or English) for each of the paragraphs, for students to match up.</a:t>
            </a:r>
            <a:br>
              <a:rPr lang="en-GB" baseline="0" dirty="0" smtClean="0"/>
            </a:br>
            <a:r>
              <a:rPr lang="en-GB" baseline="0" dirty="0" smtClean="0"/>
              <a:t>3  Using all of the numbers, asking students what they refer to OR giving them their referents from the text but in a jumbled order.</a:t>
            </a:r>
            <a:br>
              <a:rPr lang="en-GB" baseline="0" dirty="0" smtClean="0"/>
            </a:br>
            <a:r>
              <a:rPr lang="en-GB" baseline="0" dirty="0" smtClean="0"/>
              <a:t>4  Find numbers of different things e.g. all the words that refer to girls, all of the school equipment, three things about Senegal, etc..</a:t>
            </a:r>
            <a:br>
              <a:rPr lang="en-GB" baseline="0" dirty="0" smtClean="0"/>
            </a:br>
            <a:r>
              <a:rPr lang="en-GB" baseline="0" dirty="0" smtClean="0"/>
              <a:t>5  Sentence completion task (in English if you want to support later translation work) which summarises the main content.</a:t>
            </a:r>
            <a:br>
              <a:rPr lang="en-GB" baseline="0" dirty="0" smtClean="0"/>
            </a:br>
            <a:r>
              <a:rPr lang="en-GB" baseline="0" dirty="0" smtClean="0"/>
              <a:t>6  Verb reference work – after identifying specific verbs, ask students to re-constitute the infinitive forms, look them up, re-insert them back into the text and translate those phrases only.</a:t>
            </a:r>
            <a:br>
              <a:rPr lang="en-GB" baseline="0" dirty="0" smtClean="0"/>
            </a:br>
            <a:r>
              <a:rPr lang="en-GB" baseline="0" dirty="0" smtClean="0"/>
              <a:t>(5 </a:t>
            </a:r>
            <a:r>
              <a:rPr lang="en-GB" baseline="0" dirty="0" err="1" smtClean="0"/>
              <a:t>mins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C82B906-DE8E-4C4D-AEDD-B1D3B7D9EDEE}" type="slidenum">
              <a:rPr lang="en-GB" altLang="en-US" smtClean="0"/>
              <a:pPr/>
              <a:t>30</a:t>
            </a:fld>
            <a:endParaRPr lang="en-GB" altLang="en-US"/>
          </a:p>
        </p:txBody>
      </p:sp>
    </p:spTree>
    <p:extLst>
      <p:ext uri="{BB962C8B-B14F-4D97-AF65-F5344CB8AC3E}">
        <p14:creationId xmlns:p14="http://schemas.microsoft.com/office/powerpoint/2010/main" val="959012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Verdana" pitchFamily="34" charset="0"/>
                <a:ea typeface="+mn-ea"/>
                <a:cs typeface="Arial" charset="0"/>
              </a:rPr>
              <a:t>(5 </a:t>
            </a:r>
            <a:r>
              <a:rPr lang="en-GB" sz="1200" kern="1200" dirty="0" err="1" smtClean="0">
                <a:solidFill>
                  <a:schemeClr val="tx1"/>
                </a:solidFill>
                <a:effectLst/>
                <a:latin typeface="Verdana" pitchFamily="34" charset="0"/>
                <a:ea typeface="+mn-ea"/>
                <a:cs typeface="Arial" charset="0"/>
              </a:rPr>
              <a:t>mins</a:t>
            </a:r>
            <a:r>
              <a:rPr lang="en-GB" sz="1200" kern="1200" dirty="0" smtClean="0">
                <a:solidFill>
                  <a:schemeClr val="tx1"/>
                </a:solidFill>
                <a:effectLst/>
                <a:latin typeface="Verdana" pitchFamily="34" charset="0"/>
                <a:ea typeface="+mn-ea"/>
                <a:cs typeface="Arial" charset="0"/>
              </a:rPr>
              <a:t>).</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I envisage the integration of translation from English into the target language in the classroom as part of a sequence of learning, which involves the following steps:</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1. Formative assessment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Students complete the initial translation task.</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2. Individual analysis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Student receive their corrected work or work through the answers together in class. From this they identify any issues.</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3. Individual target-setting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Students decide for themselves which structures they need to work on.</a:t>
            </a:r>
          </a:p>
          <a:p>
            <a:endParaRPr lang="en-GB" sz="1200" kern="1200" dirty="0" smtClean="0">
              <a:solidFill>
                <a:schemeClr val="tx1"/>
              </a:solidFill>
              <a:effectLst/>
              <a:latin typeface="Verdana" pitchFamily="34" charset="0"/>
              <a:ea typeface="+mn-ea"/>
              <a:cs typeface="Arial" charset="0"/>
            </a:endParaRPr>
          </a:p>
          <a:p>
            <a:r>
              <a:rPr lang="en-GB" sz="1200" kern="1200" dirty="0" smtClean="0">
                <a:solidFill>
                  <a:schemeClr val="tx1"/>
                </a:solidFill>
                <a:effectLst/>
                <a:latin typeface="Verdana" pitchFamily="34" charset="0"/>
                <a:ea typeface="+mn-ea"/>
                <a:cs typeface="Arial" charset="0"/>
              </a:rPr>
              <a:t>4. Follow-up tasks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Students complete tasks that focus on the knowledge gaps they have identified.</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5. Another round of formative assessment </a:t>
            </a:r>
            <a:br>
              <a:rPr lang="en-GB" sz="1200" kern="1200" dirty="0" smtClean="0">
                <a:solidFill>
                  <a:schemeClr val="tx1"/>
                </a:solidFill>
                <a:effectLst/>
                <a:latin typeface="Verdana" pitchFamily="34" charset="0"/>
                <a:ea typeface="+mn-ea"/>
                <a:cs typeface="Arial" charset="0"/>
              </a:rPr>
            </a:br>
            <a:r>
              <a:rPr lang="en-GB" sz="1200" kern="1200" dirty="0" smtClean="0">
                <a:solidFill>
                  <a:schemeClr val="tx1"/>
                </a:solidFill>
                <a:effectLst/>
                <a:latin typeface="Verdana" pitchFamily="34" charset="0"/>
                <a:ea typeface="+mn-ea"/>
                <a:cs typeface="Arial" charset="0"/>
              </a:rPr>
              <a:t>Students repeat the same task or complete the task at a higher level.</a:t>
            </a:r>
          </a:p>
          <a:p>
            <a:endParaRPr lang="en-GB" dirty="0"/>
          </a:p>
        </p:txBody>
      </p:sp>
      <p:sp>
        <p:nvSpPr>
          <p:cNvPr id="4" name="Slide Number Placeholder 3"/>
          <p:cNvSpPr>
            <a:spLocks noGrp="1"/>
          </p:cNvSpPr>
          <p:nvPr>
            <p:ph type="sldNum" sz="quarter" idx="10"/>
          </p:nvPr>
        </p:nvSpPr>
        <p:spPr/>
        <p:txBody>
          <a:bodyPr/>
          <a:lstStyle/>
          <a:p>
            <a:fld id="{5C82B906-DE8E-4C4D-AEDD-B1D3B7D9EDEE}" type="slidenum">
              <a:rPr lang="en-GB" altLang="en-US" smtClean="0"/>
              <a:pPr/>
              <a:t>32</a:t>
            </a:fld>
            <a:endParaRPr lang="en-GB" altLang="en-US"/>
          </a:p>
        </p:txBody>
      </p:sp>
    </p:spTree>
    <p:extLst>
      <p:ext uri="{BB962C8B-B14F-4D97-AF65-F5344CB8AC3E}">
        <p14:creationId xmlns:p14="http://schemas.microsoft.com/office/powerpoint/2010/main" val="1385387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this particular Y8 German example of the learning sequence.  (8 </a:t>
            </a:r>
            <a:r>
              <a:rPr lang="en-GB" dirty="0" err="1" smtClean="0"/>
              <a:t>mins</a:t>
            </a:r>
            <a:r>
              <a:rPr lang="en-GB" baseline="0" dirty="0" smtClean="0"/>
              <a:t> max).</a:t>
            </a:r>
            <a:endParaRPr lang="en-GB" dirty="0"/>
          </a:p>
        </p:txBody>
      </p:sp>
      <p:sp>
        <p:nvSpPr>
          <p:cNvPr id="4" name="Slide Number Placeholder 3"/>
          <p:cNvSpPr>
            <a:spLocks noGrp="1"/>
          </p:cNvSpPr>
          <p:nvPr>
            <p:ph type="sldNum" sz="quarter" idx="10"/>
          </p:nvPr>
        </p:nvSpPr>
        <p:spPr/>
        <p:txBody>
          <a:bodyPr/>
          <a:lstStyle/>
          <a:p>
            <a:fld id="{5C82B906-DE8E-4C4D-AEDD-B1D3B7D9EDEE}" type="slidenum">
              <a:rPr lang="en-GB" altLang="en-US" smtClean="0"/>
              <a:pPr/>
              <a:t>33</a:t>
            </a:fld>
            <a:endParaRPr lang="en-GB" altLang="en-US"/>
          </a:p>
        </p:txBody>
      </p:sp>
    </p:spTree>
    <p:extLst>
      <p:ext uri="{BB962C8B-B14F-4D97-AF65-F5344CB8AC3E}">
        <p14:creationId xmlns:p14="http://schemas.microsoft.com/office/powerpoint/2010/main" val="3592378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at this point that it is really useful if</a:t>
            </a:r>
            <a:r>
              <a:rPr lang="en-GB" baseline="0" dirty="0" smtClean="0"/>
              <a:t> students record their targets at the top of their response work, as well as at the top of their next creative piece of writing.</a:t>
            </a:r>
            <a:br>
              <a:rPr lang="en-GB" baseline="0" dirty="0" smtClean="0"/>
            </a:br>
            <a:r>
              <a:rPr lang="en-GB" baseline="0" dirty="0" smtClean="0"/>
              <a:t>Then they can have their focus areas in mind as they write a new piece.</a:t>
            </a:r>
          </a:p>
          <a:p>
            <a:r>
              <a:rPr lang="en-GB" baseline="0" dirty="0" smtClean="0"/>
              <a:t>This is very helpful at generating the student voice in the teacher-student assessment dialogue that Ofsted wants to see in exercise books.</a:t>
            </a:r>
            <a:br>
              <a:rPr lang="en-GB" baseline="0" dirty="0" smtClean="0"/>
            </a:br>
            <a:endParaRPr lang="en-GB" dirty="0"/>
          </a:p>
        </p:txBody>
      </p:sp>
      <p:sp>
        <p:nvSpPr>
          <p:cNvPr id="4" name="Slide Number Placeholder 3"/>
          <p:cNvSpPr>
            <a:spLocks noGrp="1"/>
          </p:cNvSpPr>
          <p:nvPr>
            <p:ph type="sldNum" sz="quarter" idx="10"/>
          </p:nvPr>
        </p:nvSpPr>
        <p:spPr/>
        <p:txBody>
          <a:bodyPr/>
          <a:lstStyle/>
          <a:p>
            <a:fld id="{5C82B906-DE8E-4C4D-AEDD-B1D3B7D9EDEE}" type="slidenum">
              <a:rPr lang="en-GB" altLang="en-US" smtClean="0"/>
              <a:pPr/>
              <a:t>36</a:t>
            </a:fld>
            <a:endParaRPr lang="en-GB" altLang="en-US"/>
          </a:p>
        </p:txBody>
      </p:sp>
    </p:spTree>
    <p:extLst>
      <p:ext uri="{BB962C8B-B14F-4D97-AF65-F5344CB8AC3E}">
        <p14:creationId xmlns:p14="http://schemas.microsoft.com/office/powerpoint/2010/main" val="2729942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a:t>
            </a:r>
            <a:r>
              <a:rPr lang="en-GB" sz="1200" kern="1200" baseline="0" dirty="0" smtClean="0">
                <a:solidFill>
                  <a:schemeClr val="tx1"/>
                </a:solidFill>
                <a:effectLst/>
                <a:latin typeface="+mn-lt"/>
                <a:ea typeface="+mn-ea"/>
                <a:cs typeface="+mn-cs"/>
              </a:rPr>
              <a:t> looking at the Student Work Handout 4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There are a number of what I would imagine to be “expected” mistakes, such as agreement, use of infinitives and order of adjectives, but the meaning is clearly conveyed.  One of the most notable things is how much of an issue the homonym letters and final letters cause. There are lots of words that have every possible spelling mistake, although phonetically they read </a:t>
            </a:r>
            <a:r>
              <a:rPr lang="en-GB" sz="1200" kern="1200" smtClean="0">
                <a:solidFill>
                  <a:schemeClr val="tx1"/>
                </a:solidFill>
                <a:effectLst/>
                <a:latin typeface="+mn-lt"/>
                <a:ea typeface="+mn-ea"/>
                <a:cs typeface="+mn-cs"/>
              </a:rPr>
              <a:t>correctly.”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37</a:t>
            </a:fld>
            <a:endParaRPr lang="en-GB"/>
          </a:p>
        </p:txBody>
      </p:sp>
    </p:spTree>
    <p:extLst>
      <p:ext uri="{BB962C8B-B14F-4D97-AF65-F5344CB8AC3E}">
        <p14:creationId xmlns:p14="http://schemas.microsoft.com/office/powerpoint/2010/main" val="319270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Ask teachers to fill</a:t>
            </a:r>
            <a:r>
              <a:rPr lang="en-GB" sz="1200" kern="1200" baseline="0" dirty="0" smtClean="0">
                <a:solidFill>
                  <a:schemeClr val="tx1"/>
                </a:solidFill>
                <a:effectLst/>
                <a:latin typeface="+mn-lt"/>
                <a:ea typeface="+mn-ea"/>
                <a:cs typeface="+mn-cs"/>
              </a:rPr>
              <a:t> the 5 gaps with suitable words.  Tell them this is what Ofsted says about differentiation.</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Ofsted</a:t>
            </a:r>
            <a:r>
              <a:rPr lang="en-GB" sz="1200" kern="1200" baseline="0" dirty="0" smtClean="0">
                <a:solidFill>
                  <a:schemeClr val="tx1"/>
                </a:solidFill>
                <a:effectLst/>
                <a:latin typeface="+mn-lt"/>
                <a:ea typeface="+mn-ea"/>
                <a:cs typeface="+mn-cs"/>
              </a:rPr>
              <a:t> – Teaching Standards Jan 2014 – Outstanding.</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This does not mean produce 3 x different worksheets for every task</a:t>
            </a:r>
            <a:r>
              <a:rPr lang="en-GB" sz="1200" kern="1200" baseline="0" dirty="0" smtClean="0">
                <a:solidFill>
                  <a:schemeClr val="tx1"/>
                </a:solidFill>
                <a:effectLst/>
                <a:latin typeface="+mn-lt"/>
                <a:ea typeface="+mn-ea"/>
                <a:cs typeface="+mn-cs"/>
              </a:rPr>
              <a:t> you want to do.</a:t>
            </a:r>
          </a:p>
          <a:p>
            <a:pPr lvl="0"/>
            <a:r>
              <a:rPr lang="en-GB" sz="1200" kern="1200" baseline="0" dirty="0" smtClean="0">
                <a:solidFill>
                  <a:schemeClr val="tx1"/>
                </a:solidFill>
                <a:effectLst/>
                <a:latin typeface="+mn-lt"/>
                <a:ea typeface="+mn-ea"/>
                <a:cs typeface="+mn-cs"/>
              </a:rPr>
              <a:t>Differentiation can come in a variety of different, yet appropriate ways in language teaching &amp; learning.  </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The key to differentiation seems to me to hinge on teacher and learner knowledge, and therefore also on assessment: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3</a:t>
            </a:fld>
            <a:endParaRPr lang="en-GB"/>
          </a:p>
        </p:txBody>
      </p:sp>
    </p:spTree>
    <p:extLst>
      <p:ext uri="{BB962C8B-B14F-4D97-AF65-F5344CB8AC3E}">
        <p14:creationId xmlns:p14="http://schemas.microsoft.com/office/powerpoint/2010/main" val="2603722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2</a:t>
            </a:r>
            <a:r>
              <a:rPr lang="en-GB" baseline="30000" dirty="0" smtClean="0"/>
              <a:t>nd</a:t>
            </a:r>
            <a:r>
              <a:rPr lang="en-GB" dirty="0" smtClean="0"/>
              <a:t> translation</a:t>
            </a:r>
            <a:r>
              <a:rPr lang="en-GB" baseline="0" dirty="0" smtClean="0"/>
              <a:t> testing the same key grammatical points.</a:t>
            </a:r>
            <a:endParaRPr lang="en-GB" dirty="0"/>
          </a:p>
        </p:txBody>
      </p:sp>
      <p:sp>
        <p:nvSpPr>
          <p:cNvPr id="4" name="Slide Number Placeholder 3"/>
          <p:cNvSpPr>
            <a:spLocks noGrp="1"/>
          </p:cNvSpPr>
          <p:nvPr>
            <p:ph type="sldNum" sz="quarter" idx="10"/>
          </p:nvPr>
        </p:nvSpPr>
        <p:spPr/>
        <p:txBody>
          <a:bodyPr/>
          <a:lstStyle/>
          <a:p>
            <a:fld id="{5C82B906-DE8E-4C4D-AEDD-B1D3B7D9EDEE}" type="slidenum">
              <a:rPr lang="en-GB" altLang="en-US" smtClean="0">
                <a:solidFill>
                  <a:srgbClr val="000000"/>
                </a:solidFill>
              </a:rPr>
              <a:pPr/>
              <a:t>38</a:t>
            </a:fld>
            <a:endParaRPr lang="en-GB" altLang="en-US">
              <a:solidFill>
                <a:srgbClr val="000000"/>
              </a:solidFill>
            </a:endParaRPr>
          </a:p>
        </p:txBody>
      </p:sp>
    </p:spTree>
    <p:extLst>
      <p:ext uri="{BB962C8B-B14F-4D97-AF65-F5344CB8AC3E}">
        <p14:creationId xmlns:p14="http://schemas.microsoft.com/office/powerpoint/2010/main" val="1294012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39</a:t>
            </a:fld>
            <a:endParaRPr lang="en-GB"/>
          </a:p>
        </p:txBody>
      </p:sp>
    </p:spTree>
    <p:extLst>
      <p:ext uri="{BB962C8B-B14F-4D97-AF65-F5344CB8AC3E}">
        <p14:creationId xmlns:p14="http://schemas.microsoft.com/office/powerpoint/2010/main" val="3710887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Consider well-judged and imaginative ideas and strategies for meeting individual learner needs in your classroom.  This session explores ways to know your students better, correctly anticipate their misconceptions, and judge accurately the intervention required to produce the optimum stretch and challenge that leads to progress for all learners.  There is much more to differentiation than producing different task sheets.  This session unpacks the ‘good’ to ‘outstanding’ in classroom language teaching.  </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40</a:t>
            </a:fld>
            <a:endParaRPr lang="en-GB"/>
          </a:p>
        </p:txBody>
      </p:sp>
    </p:spTree>
    <p:extLst>
      <p:ext uri="{BB962C8B-B14F-4D97-AF65-F5344CB8AC3E}">
        <p14:creationId xmlns:p14="http://schemas.microsoft.com/office/powerpoint/2010/main" val="162202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doesn’t need to be a ‘weak’ option in differentiation.</a:t>
            </a:r>
            <a:br>
              <a:rPr lang="en-GB" dirty="0" smtClean="0"/>
            </a:br>
            <a:r>
              <a:rPr lang="en-GB" dirty="0" smtClean="0"/>
              <a:t>It is</a:t>
            </a:r>
            <a:r>
              <a:rPr lang="en-GB" baseline="0" dirty="0" smtClean="0"/>
              <a:t> often deemed ‘lazy differentiation’ and SMTs require hard evidence in the form of different sheets, BUT this can be more effective precisely because of its flexibility.</a:t>
            </a:r>
            <a:br>
              <a:rPr lang="en-GB" baseline="0" dirty="0" smtClean="0"/>
            </a:br>
            <a:r>
              <a:rPr lang="en-GB" baseline="0" dirty="0" smtClean="0"/>
              <a:t>Here is </a:t>
            </a:r>
            <a:r>
              <a:rPr lang="en-GB" baseline="0" smtClean="0"/>
              <a:t>an example:</a:t>
            </a:r>
          </a:p>
          <a:p>
            <a:endParaRPr lang="en-GB"/>
          </a:p>
        </p:txBody>
      </p:sp>
      <p:sp>
        <p:nvSpPr>
          <p:cNvPr id="4" name="Slide Number Placeholder 3"/>
          <p:cNvSpPr>
            <a:spLocks noGrp="1"/>
          </p:cNvSpPr>
          <p:nvPr>
            <p:ph type="sldNum" sz="quarter" idx="10"/>
          </p:nvPr>
        </p:nvSpPr>
        <p:spPr/>
        <p:txBody>
          <a:bodyPr/>
          <a:lstStyle/>
          <a:p>
            <a:fld id="{76EF2CDA-F7AE-4530-9D08-6319E75A91FB}" type="slidenum">
              <a:rPr lang="en-GB" smtClean="0"/>
              <a:t>7</a:t>
            </a:fld>
            <a:endParaRPr lang="en-GB"/>
          </a:p>
        </p:txBody>
      </p:sp>
    </p:spTree>
    <p:extLst>
      <p:ext uri="{BB962C8B-B14F-4D97-AF65-F5344CB8AC3E}">
        <p14:creationId xmlns:p14="http://schemas.microsoft.com/office/powerpoint/2010/main" val="55333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8360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8697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9743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34140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After the listening / transcription tasks, there are some next steps that focus further</a:t>
            </a:r>
            <a:r>
              <a:rPr lang="en-GB" baseline="0" dirty="0" smtClean="0"/>
              <a:t> on meaning and/or structure.  The teacher may need to choose here, rather than do everything with one text in one lesson!  </a:t>
            </a:r>
            <a:br>
              <a:rPr lang="en-GB" baseline="0" dirty="0" smtClean="0"/>
            </a:br>
            <a:r>
              <a:rPr lang="en-GB" baseline="0" dirty="0" smtClean="0"/>
              <a:t/>
            </a:r>
            <a:br>
              <a:rPr lang="en-GB" baseline="0" dirty="0" smtClean="0"/>
            </a:br>
            <a:r>
              <a:rPr lang="en-GB" baseline="0" dirty="0" smtClean="0"/>
              <a:t>With this text there are 3 x obvious possibilities:</a:t>
            </a:r>
            <a:br>
              <a:rPr lang="en-GB" baseline="0" dirty="0" smtClean="0"/>
            </a:br>
            <a:r>
              <a:rPr lang="en-GB" baseline="0" dirty="0" smtClean="0"/>
              <a:t/>
            </a:r>
            <a:br>
              <a:rPr lang="en-GB" baseline="0" dirty="0" smtClean="0"/>
            </a:br>
            <a:r>
              <a:rPr lang="en-GB" baseline="0" dirty="0" smtClean="0"/>
              <a:t>1.  Focus on verb forms.</a:t>
            </a:r>
            <a:br>
              <a:rPr lang="en-GB" baseline="0" dirty="0" smtClean="0"/>
            </a:br>
            <a:r>
              <a:rPr lang="en-GB" baseline="0" dirty="0" smtClean="0"/>
              <a:t>2.  Focus on country / nationality / place vocabulary</a:t>
            </a:r>
            <a:br>
              <a:rPr lang="en-GB" baseline="0" dirty="0" smtClean="0"/>
            </a:br>
            <a:r>
              <a:rPr lang="en-GB" baseline="0" dirty="0" smtClean="0"/>
              <a:t>3.  Focus on the meaning of high frequency language – de – </a:t>
            </a:r>
            <a:r>
              <a:rPr lang="en-GB" baseline="0" dirty="0" err="1" smtClean="0"/>
              <a:t>pero</a:t>
            </a:r>
            <a:r>
              <a:rPr lang="en-GB" baseline="0" dirty="0" smtClean="0"/>
              <a:t> – y – con – en – </a:t>
            </a:r>
            <a:r>
              <a:rPr lang="en-GB" baseline="0" dirty="0" err="1" smtClean="0"/>
              <a:t>así</a:t>
            </a:r>
            <a:r>
              <a:rPr lang="en-GB" baseline="0" dirty="0" smtClean="0"/>
              <a:t> </a:t>
            </a:r>
            <a:r>
              <a:rPr lang="en-GB" baseline="0" dirty="0" err="1" smtClean="0"/>
              <a:t>que</a:t>
            </a:r>
            <a:r>
              <a:rPr lang="en-GB" baseline="0" dirty="0" smtClean="0"/>
              <a:t> – </a:t>
            </a:r>
            <a:r>
              <a:rPr lang="en-GB" baseline="0" dirty="0" err="1" smtClean="0"/>
              <a:t>por</a:t>
            </a:r>
            <a:r>
              <a:rPr lang="en-GB" baseline="0" dirty="0" smtClean="0"/>
              <a:t> </a:t>
            </a:r>
            <a:r>
              <a:rPr lang="en-GB" baseline="0" dirty="0" err="1" smtClean="0"/>
              <a:t>supuesto</a:t>
            </a:r>
            <a:r>
              <a:rPr lang="en-GB" baseline="0" dirty="0" smtClean="0"/>
              <a:t> – </a:t>
            </a:r>
            <a:r>
              <a:rPr lang="en-GB" baseline="0" dirty="0" err="1" smtClean="0"/>
              <a:t>allí</a:t>
            </a:r>
            <a:r>
              <a:rPr lang="en-GB" baseline="0" dirty="0" smtClean="0"/>
              <a:t> - </a:t>
            </a:r>
            <a:r>
              <a:rPr lang="en-GB" baseline="0" dirty="0" err="1" smtClean="0"/>
              <a:t>su</a:t>
            </a:r>
            <a:endParaRPr lang="en-GB" baseline="0" dirty="0" smtClean="0"/>
          </a:p>
          <a:p>
            <a:endParaRPr lang="en-GB" baseline="0" dirty="0" smtClean="0"/>
          </a:p>
          <a:p>
            <a:r>
              <a:rPr lang="en-GB" baseline="0" dirty="0" smtClean="0"/>
              <a:t>I would be most tempted to start with the verb forms, to tease out prior knowledge but also work on inference skills.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3575221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7/3/2015</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291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7/3/2015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704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7/3/2015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507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7/3/2015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212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7/3/2015</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437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7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7/3/2015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6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7/3/2015</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17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7/3/2015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550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7/3/2015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35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7/3/2015</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131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7/3/2015</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23622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b="1" cap="none" dirty="0" smtClean="0"/>
              <a:t>Effective differentiation</a:t>
            </a:r>
            <a:r>
              <a:rPr lang="en-GB" sz="6600" cap="none" dirty="0" smtClean="0">
                <a:latin typeface="Arial" panose="020B0604020202020204" pitchFamily="34" charset="0"/>
                <a:cs typeface="Arial" panose="020B0604020202020204" pitchFamily="34" charset="0"/>
              </a:rPr>
              <a:t>:</a:t>
            </a:r>
            <a:endParaRPr lang="en-GB" sz="6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93938" y="4395450"/>
            <a:ext cx="6074492" cy="1069848"/>
          </a:xfrm>
        </p:spPr>
        <p:txBody>
          <a:bodyPr>
            <a:normAutofit/>
          </a:bodyPr>
          <a:lstStyle/>
          <a:p>
            <a:r>
              <a:rPr lang="en-GB" sz="2200" dirty="0">
                <a:latin typeface="Arial" panose="020B0604020202020204" pitchFamily="34" charset="0"/>
                <a:cs typeface="Arial" panose="020B0604020202020204" pitchFamily="34" charset="0"/>
              </a:rPr>
              <a:t>a</a:t>
            </a:r>
            <a:r>
              <a:rPr lang="en-GB" sz="2200" dirty="0" smtClean="0">
                <a:latin typeface="Arial" panose="020B0604020202020204" pitchFamily="34" charset="0"/>
                <a:cs typeface="Arial" panose="020B0604020202020204" pitchFamily="34" charset="0"/>
              </a:rPr>
              <a:t> workshop for teachers</a:t>
            </a:r>
            <a:endParaRPr lang="en-GB" sz="2200" dirty="0">
              <a:latin typeface="Arial" panose="020B0604020202020204" pitchFamily="34" charset="0"/>
              <a:cs typeface="Arial" panose="020B0604020202020204" pitchFamily="34" charset="0"/>
            </a:endParaRPr>
          </a:p>
        </p:txBody>
      </p:sp>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schemeClr val="bg1">
                    <a:lumMod val="75000"/>
                  </a:schemeClr>
                </a:solidFill>
              </a:rPr>
              <a:t>Rachel Hawkes</a:t>
            </a:r>
            <a:endParaRPr lang="en-GB" dirty="0">
              <a:solidFill>
                <a:schemeClr val="bg1">
                  <a:lumMod val="75000"/>
                </a:schemeClr>
              </a:solidFill>
            </a:endParaRPr>
          </a:p>
        </p:txBody>
      </p:sp>
    </p:spTree>
    <p:extLst>
      <p:ext uri="{BB962C8B-B14F-4D97-AF65-F5344CB8AC3E}">
        <p14:creationId xmlns:p14="http://schemas.microsoft.com/office/powerpoint/2010/main" val="1702238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Me </a:t>
            </a:r>
            <a:r>
              <a:rPr lang="en-US" altLang="en-US" sz="2400" b="1" u="sng" dirty="0" err="1" smtClean="0">
                <a:solidFill>
                  <a:srgbClr val="000000"/>
                </a:solidFill>
                <a:latin typeface="Arial" charset="0"/>
                <a:cs typeface="Arial" charset="0"/>
              </a:rPr>
              <a:t>llamo</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err="1" smtClean="0">
                <a:solidFill>
                  <a:srgbClr val="000000"/>
                </a:solidFill>
                <a:latin typeface="Arial" charset="0"/>
                <a:cs typeface="Arial" charset="0"/>
              </a:rPr>
              <a:t>mis</a:t>
            </a:r>
            <a:r>
              <a:rPr lang="en-US" altLang="en-US" sz="2400" b="1" u="sng" dirty="0" smtClean="0">
                <a:solidFill>
                  <a:srgbClr val="000000"/>
                </a:solidFill>
                <a:latin typeface="Arial" charset="0"/>
                <a:cs typeface="Arial" charset="0"/>
              </a:rPr>
              <a:t> padres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del </a:t>
            </a:r>
            <a:r>
              <a:rPr lang="en-US" altLang="en-US" sz="2400" b="1" u="sng"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131739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smtClean="0">
                <a:solidFill>
                  <a:srgbClr val="000000"/>
                </a:solidFill>
                <a:latin typeface="Arial" charset="0"/>
                <a:cs typeface="Arial" charset="0"/>
              </a:rPr>
              <a:t>___________ </a:t>
            </a:r>
            <a:r>
              <a:rPr lang="en-US" altLang="en-US" sz="2400" dirty="0" smtClean="0">
                <a:solidFill>
                  <a:srgbClr val="000000"/>
                </a:solidFill>
                <a:latin typeface="Arial" charset="0"/>
                <a:cs typeface="Arial" charset="0"/>
              </a:rPr>
              <a:t>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__________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b="1" u="sng" dirty="0" smtClean="0">
                <a:solidFill>
                  <a:srgbClr val="000000"/>
                </a:solidFill>
                <a:latin typeface="Arial" charset="0"/>
                <a:cs typeface="Arial" charset="0"/>
              </a:rPr>
              <a:t>___________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________________</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461665"/>
          </a:xfrm>
          <a:prstGeom prst="rect">
            <a:avLst/>
          </a:prstGeom>
          <a:noFill/>
        </p:spPr>
        <p:txBody>
          <a:bodyPr wrap="square" rtlCol="0">
            <a:spAutoFit/>
          </a:bodyPr>
          <a:lstStyle/>
          <a:p>
            <a:pPr algn="ctr"/>
            <a:r>
              <a:rPr lang="en-GB" sz="2400" b="1" dirty="0" err="1" smtClean="0">
                <a:solidFill>
                  <a:srgbClr val="7030A0"/>
                </a:solidFill>
              </a:rPr>
              <a:t>Mi</a:t>
            </a:r>
            <a:r>
              <a:rPr lang="en-GB" sz="2400" b="1" dirty="0" smtClean="0">
                <a:solidFill>
                  <a:srgbClr val="7030A0"/>
                </a:solidFill>
              </a:rPr>
              <a:t> </a:t>
            </a:r>
            <a:r>
              <a:rPr lang="en-GB" sz="2400" b="1" dirty="0" err="1" smtClean="0">
                <a:solidFill>
                  <a:srgbClr val="7030A0"/>
                </a:solidFill>
              </a:rPr>
              <a:t>nombre</a:t>
            </a:r>
            <a:r>
              <a:rPr lang="en-GB" sz="2400" b="1" dirty="0" smtClean="0">
                <a:solidFill>
                  <a:srgbClr val="7030A0"/>
                </a:solidFill>
              </a:rPr>
              <a:t> </a:t>
            </a:r>
            <a:r>
              <a:rPr lang="en-GB" sz="2400" b="1" dirty="0" err="1" smtClean="0">
                <a:solidFill>
                  <a:srgbClr val="7030A0"/>
                </a:solidFill>
              </a:rPr>
              <a:t>es</a:t>
            </a:r>
            <a:endParaRPr lang="en-GB" sz="24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smtClean="0">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smtClean="0">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a:t>
            </a:r>
            <a:r>
              <a:rPr lang="en-GB" sz="2800" b="1" dirty="0" smtClean="0">
                <a:solidFill>
                  <a:srgbClr val="7030A0"/>
                </a:solidFill>
              </a:rPr>
              <a:t>i </a:t>
            </a:r>
            <a:r>
              <a:rPr lang="en-GB" sz="2800" b="1" dirty="0" err="1" smtClean="0">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a:t>
            </a:r>
            <a:r>
              <a:rPr lang="en-GB" sz="2800" b="1" dirty="0" smtClean="0">
                <a:solidFill>
                  <a:srgbClr val="7030A0"/>
                </a:solidFill>
              </a:rPr>
              <a:t>e </a:t>
            </a:r>
            <a:r>
              <a:rPr lang="en-GB" sz="2800" b="1" dirty="0" err="1" smtClean="0">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smtClean="0">
                <a:solidFill>
                  <a:srgbClr val="7030A0"/>
                </a:solidFill>
              </a:rPr>
              <a:t>tienen</a:t>
            </a:r>
            <a:r>
              <a:rPr lang="en-GB" sz="2400" b="1" dirty="0" smtClean="0">
                <a:solidFill>
                  <a:srgbClr val="7030A0"/>
                </a:solidFill>
              </a:rPr>
              <a:t> un </a:t>
            </a:r>
            <a:r>
              <a:rPr lang="en-GB" sz="2400" b="1" dirty="0" err="1" smtClean="0">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183029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51520"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395536"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a:t>
            </a:r>
            <a:r>
              <a:rPr lang="en-US" altLang="en-US" sz="2400" b="1" dirty="0" smtClean="0">
                <a:solidFill>
                  <a:srgbClr val="000000"/>
                </a:solidFill>
                <a:latin typeface="Arial" charset="0"/>
                <a:cs typeface="Arial" charset="0"/>
              </a:rPr>
              <a:t>Vivo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274"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nvPr>
        </p:nvGraphicFramePr>
        <p:xfrm>
          <a:off x="5390150" y="3735288"/>
          <a:ext cx="3528392" cy="2590800"/>
        </p:xfrm>
        <a:graphic>
          <a:graphicData uri="http://schemas.openxmlformats.org/drawingml/2006/table">
            <a:tbl>
              <a:tblPr firstRow="1" bandRow="1">
                <a:tableStyleId>{17292A2E-F333-43FB-9621-5CBBE7FDCDCB}</a:tableStyleId>
              </a:tblPr>
              <a:tblGrid>
                <a:gridCol w="1764196"/>
                <a:gridCol w="1764196"/>
              </a:tblGrid>
              <a:tr h="370840">
                <a:tc>
                  <a:txBody>
                    <a:bodyPr/>
                    <a:lstStyle/>
                    <a:p>
                      <a:r>
                        <a:rPr lang="en-GB" sz="2800" dirty="0" err="1" smtClean="0"/>
                        <a:t>vivir</a:t>
                      </a:r>
                      <a:endParaRPr lang="en-GB" sz="2800" b="1" dirty="0"/>
                    </a:p>
                  </a:txBody>
                  <a:tcPr/>
                </a:tc>
                <a:tc>
                  <a:txBody>
                    <a:bodyPr/>
                    <a:lstStyle/>
                    <a:p>
                      <a:r>
                        <a:rPr lang="en-GB" sz="2800" dirty="0" smtClean="0"/>
                        <a:t>to live</a:t>
                      </a:r>
                      <a:endParaRPr lang="en-GB" sz="2800" b="1" dirty="0"/>
                    </a:p>
                  </a:txBody>
                  <a:tcPr/>
                </a:tc>
              </a:tr>
              <a:tr h="370840">
                <a:tc>
                  <a:txBody>
                    <a:bodyPr/>
                    <a:lstStyle/>
                    <a:p>
                      <a:r>
                        <a:rPr lang="en-GB" sz="2800" dirty="0" smtClean="0"/>
                        <a:t>vivo</a:t>
                      </a:r>
                      <a:endParaRPr lang="en-GB" sz="2800" b="1" dirty="0"/>
                    </a:p>
                  </a:txBody>
                  <a:tcPr/>
                </a:tc>
                <a:tc>
                  <a:txBody>
                    <a:bodyPr/>
                    <a:lstStyle/>
                    <a:p>
                      <a:r>
                        <a:rPr lang="en-GB" sz="2800" dirty="0" smtClean="0"/>
                        <a:t>I live</a:t>
                      </a:r>
                      <a:endParaRPr lang="en-GB" sz="2800" b="1" dirty="0"/>
                    </a:p>
                  </a:txBody>
                  <a:tcPr/>
                </a:tc>
              </a:tr>
              <a:tr h="370840">
                <a:tc>
                  <a:txBody>
                    <a:bodyPr/>
                    <a:lstStyle/>
                    <a:p>
                      <a:endParaRPr lang="en-GB" sz="2800" b="1" dirty="0"/>
                    </a:p>
                  </a:txBody>
                  <a:tcPr/>
                </a:tc>
                <a:tc>
                  <a:txBody>
                    <a:bodyPr/>
                    <a:lstStyle/>
                    <a:p>
                      <a:r>
                        <a:rPr lang="en-GB" sz="2800" dirty="0" smtClean="0"/>
                        <a:t>she lives</a:t>
                      </a:r>
                      <a:endParaRPr lang="en-GB" sz="2800" b="1" dirty="0"/>
                    </a:p>
                  </a:txBody>
                  <a:tcPr/>
                </a:tc>
              </a:tr>
              <a:tr h="370840">
                <a:tc>
                  <a:txBody>
                    <a:bodyPr/>
                    <a:lstStyle/>
                    <a:p>
                      <a:endParaRPr lang="en-GB" sz="2800" b="1" dirty="0"/>
                    </a:p>
                  </a:txBody>
                  <a:tcPr/>
                </a:tc>
                <a:tc>
                  <a:txBody>
                    <a:bodyPr/>
                    <a:lstStyle/>
                    <a:p>
                      <a:r>
                        <a:rPr lang="en-GB" sz="2800" dirty="0" smtClean="0"/>
                        <a:t>we live</a:t>
                      </a:r>
                      <a:endParaRPr lang="en-GB" sz="2800" b="1" dirty="0"/>
                    </a:p>
                  </a:txBody>
                  <a:tcPr/>
                </a:tc>
              </a:tr>
              <a:tr h="370840">
                <a:tc>
                  <a:txBody>
                    <a:bodyPr/>
                    <a:lstStyle/>
                    <a:p>
                      <a:endParaRPr lang="en-GB" sz="2800" b="1"/>
                    </a:p>
                  </a:txBody>
                  <a:tcPr/>
                </a:tc>
                <a:tc>
                  <a:txBody>
                    <a:bodyPr/>
                    <a:lstStyle/>
                    <a:p>
                      <a:r>
                        <a:rPr lang="en-GB" sz="2800" dirty="0" smtClean="0"/>
                        <a:t>they live</a:t>
                      </a:r>
                      <a:endParaRPr lang="en-GB" sz="2800" b="1" dirty="0"/>
                    </a:p>
                  </a:txBody>
                  <a:tcPr/>
                </a:tc>
              </a:tr>
            </a:tbl>
          </a:graphicData>
        </a:graphic>
      </p:graphicFrame>
      <p:graphicFrame>
        <p:nvGraphicFramePr>
          <p:cNvPr id="12" name="Table 11"/>
          <p:cNvGraphicFramePr>
            <a:graphicFrameLocks noGrp="1"/>
          </p:cNvGraphicFramePr>
          <p:nvPr>
            <p:extLst/>
          </p:nvPr>
        </p:nvGraphicFramePr>
        <p:xfrm>
          <a:off x="251520" y="4149080"/>
          <a:ext cx="4392488" cy="94488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call myself</a:t>
                      </a:r>
                      <a:endParaRPr lang="en-GB" sz="2800" dirty="0"/>
                    </a:p>
                  </a:txBody>
                  <a:tcPr/>
                </a:tc>
              </a:tr>
            </a:tbl>
          </a:graphicData>
        </a:graphic>
      </p:graphicFrame>
      <p:graphicFrame>
        <p:nvGraphicFramePr>
          <p:cNvPr id="14" name="Table 13"/>
          <p:cNvGraphicFramePr>
            <a:graphicFrameLocks noGrp="1"/>
          </p:cNvGraphicFramePr>
          <p:nvPr>
            <p:extLst/>
          </p:nvPr>
        </p:nvGraphicFramePr>
        <p:xfrm>
          <a:off x="251520" y="4725144"/>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speak</a:t>
                      </a:r>
                      <a:endParaRPr lang="en-GB" sz="2800" dirty="0"/>
                    </a:p>
                  </a:txBody>
                  <a:tcPr/>
                </a:tc>
              </a:tr>
            </a:tbl>
          </a:graphicData>
        </a:graphic>
      </p:graphicFrame>
      <p:graphicFrame>
        <p:nvGraphicFramePr>
          <p:cNvPr id="15" name="Table 14"/>
          <p:cNvGraphicFramePr>
            <a:graphicFrameLocks noGrp="1"/>
          </p:cNvGraphicFramePr>
          <p:nvPr>
            <p:extLst/>
          </p:nvPr>
        </p:nvGraphicFramePr>
        <p:xfrm>
          <a:off x="251520" y="5503128"/>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I am</a:t>
                      </a:r>
                      <a:endParaRPr lang="en-GB" sz="2800" dirty="0"/>
                    </a:p>
                  </a:txBody>
                  <a:tcPr/>
                </a:tc>
              </a:tr>
            </a:tbl>
          </a:graphicData>
        </a:graphic>
      </p:graphicFrame>
      <p:graphicFrame>
        <p:nvGraphicFramePr>
          <p:cNvPr id="16" name="Table 15"/>
          <p:cNvGraphicFramePr>
            <a:graphicFrameLocks noGrp="1"/>
          </p:cNvGraphicFramePr>
          <p:nvPr>
            <p:extLst/>
          </p:nvPr>
        </p:nvGraphicFramePr>
        <p:xfrm>
          <a:off x="251520" y="6079192"/>
          <a:ext cx="4392488" cy="518160"/>
        </p:xfrm>
        <a:graphic>
          <a:graphicData uri="http://schemas.openxmlformats.org/drawingml/2006/table">
            <a:tbl>
              <a:tblPr firstRow="1" bandRow="1">
                <a:tableStyleId>{8A107856-5554-42FB-B03E-39F5DBC370BA}</a:tableStyleId>
              </a:tblPr>
              <a:tblGrid>
                <a:gridCol w="2196244"/>
                <a:gridCol w="2196244"/>
              </a:tblGrid>
              <a:tr h="370840">
                <a:tc>
                  <a:txBody>
                    <a:bodyPr/>
                    <a:lstStyle/>
                    <a:p>
                      <a:endParaRPr lang="en-GB" sz="2800" dirty="0"/>
                    </a:p>
                  </a:txBody>
                  <a:tcPr/>
                </a:tc>
                <a:tc>
                  <a:txBody>
                    <a:bodyPr/>
                    <a:lstStyle/>
                    <a:p>
                      <a:r>
                        <a:rPr lang="en-GB" sz="2800" dirty="0" smtClean="0"/>
                        <a:t>they are</a:t>
                      </a:r>
                      <a:endParaRPr lang="en-GB" sz="2800" dirty="0"/>
                    </a:p>
                  </a:txBody>
                  <a:tcPr/>
                </a:tc>
              </a:tr>
            </a:tbl>
          </a:graphicData>
        </a:graphic>
      </p:graphicFrame>
      <p:sp>
        <p:nvSpPr>
          <p:cNvPr id="13" name="TextBox 12"/>
          <p:cNvSpPr txBox="1"/>
          <p:nvPr/>
        </p:nvSpPr>
        <p:spPr>
          <a:xfrm>
            <a:off x="5446966" y="4777988"/>
            <a:ext cx="1224136" cy="523220"/>
          </a:xfrm>
          <a:prstGeom prst="rect">
            <a:avLst/>
          </a:prstGeom>
          <a:noFill/>
        </p:spPr>
        <p:txBody>
          <a:bodyPr wrap="square" rtlCol="0">
            <a:spAutoFit/>
          </a:bodyPr>
          <a:lstStyle/>
          <a:p>
            <a:r>
              <a:rPr lang="en-GB" sz="2800" b="1" dirty="0" smtClean="0">
                <a:solidFill>
                  <a:prstClr val="black"/>
                </a:solidFill>
              </a:rPr>
              <a:t>vive</a:t>
            </a:r>
            <a:endParaRPr lang="en-GB" sz="2800" b="1" dirty="0">
              <a:solidFill>
                <a:prstClr val="black"/>
              </a:solidFill>
            </a:endParaRPr>
          </a:p>
        </p:txBody>
      </p:sp>
      <p:sp>
        <p:nvSpPr>
          <p:cNvPr id="18" name="TextBox 17"/>
          <p:cNvSpPr txBox="1"/>
          <p:nvPr/>
        </p:nvSpPr>
        <p:spPr>
          <a:xfrm>
            <a:off x="5436096" y="5282044"/>
            <a:ext cx="1646242" cy="523220"/>
          </a:xfrm>
          <a:prstGeom prst="rect">
            <a:avLst/>
          </a:prstGeom>
          <a:noFill/>
        </p:spPr>
        <p:txBody>
          <a:bodyPr wrap="square" rtlCol="0">
            <a:spAutoFit/>
          </a:bodyPr>
          <a:lstStyle/>
          <a:p>
            <a:r>
              <a:rPr lang="en-GB" sz="2800" b="1" dirty="0" err="1" smtClean="0">
                <a:solidFill>
                  <a:prstClr val="black"/>
                </a:solidFill>
              </a:rPr>
              <a:t>vivimos</a:t>
            </a:r>
            <a:endParaRPr lang="en-GB" sz="2800" b="1" dirty="0">
              <a:solidFill>
                <a:prstClr val="black"/>
              </a:solidFill>
            </a:endParaRPr>
          </a:p>
        </p:txBody>
      </p:sp>
      <p:sp>
        <p:nvSpPr>
          <p:cNvPr id="19" name="TextBox 18"/>
          <p:cNvSpPr txBox="1"/>
          <p:nvPr/>
        </p:nvSpPr>
        <p:spPr>
          <a:xfrm>
            <a:off x="5436096" y="5786100"/>
            <a:ext cx="1224136" cy="523220"/>
          </a:xfrm>
          <a:prstGeom prst="rect">
            <a:avLst/>
          </a:prstGeom>
          <a:noFill/>
        </p:spPr>
        <p:txBody>
          <a:bodyPr wrap="square" rtlCol="0">
            <a:spAutoFit/>
          </a:bodyPr>
          <a:lstStyle/>
          <a:p>
            <a:r>
              <a:rPr lang="en-GB" sz="2800" b="1" dirty="0" err="1" smtClean="0">
                <a:solidFill>
                  <a:prstClr val="black"/>
                </a:solidFill>
              </a:rPr>
              <a:t>viven</a:t>
            </a:r>
            <a:endParaRPr lang="en-GB" sz="2800" b="1" dirty="0">
              <a:solidFill>
                <a:prstClr val="black"/>
              </a:solidFill>
            </a:endParaRPr>
          </a:p>
        </p:txBody>
      </p:sp>
      <p:sp>
        <p:nvSpPr>
          <p:cNvPr id="20" name="TextBox 19"/>
          <p:cNvSpPr txBox="1"/>
          <p:nvPr/>
        </p:nvSpPr>
        <p:spPr>
          <a:xfrm>
            <a:off x="539552" y="4149080"/>
            <a:ext cx="1872208" cy="523220"/>
          </a:xfrm>
          <a:prstGeom prst="rect">
            <a:avLst/>
          </a:prstGeom>
          <a:noFill/>
        </p:spPr>
        <p:txBody>
          <a:bodyPr wrap="square" rtlCol="0">
            <a:spAutoFit/>
          </a:bodyPr>
          <a:lstStyle/>
          <a:p>
            <a:r>
              <a:rPr lang="en-GB" sz="2800" b="1" dirty="0" smtClean="0">
                <a:solidFill>
                  <a:prstClr val="black"/>
                </a:solidFill>
              </a:rPr>
              <a:t>me </a:t>
            </a:r>
            <a:r>
              <a:rPr lang="en-GB" sz="2800" b="1" dirty="0" err="1" smtClean="0">
                <a:solidFill>
                  <a:prstClr val="black"/>
                </a:solidFill>
              </a:rPr>
              <a:t>llamo</a:t>
            </a:r>
            <a:endParaRPr lang="en-GB" sz="2800" b="1" dirty="0">
              <a:solidFill>
                <a:prstClr val="black"/>
              </a:solidFill>
            </a:endParaRPr>
          </a:p>
        </p:txBody>
      </p:sp>
      <p:sp>
        <p:nvSpPr>
          <p:cNvPr id="21" name="TextBox 20"/>
          <p:cNvSpPr txBox="1"/>
          <p:nvPr/>
        </p:nvSpPr>
        <p:spPr>
          <a:xfrm>
            <a:off x="539552" y="4705980"/>
            <a:ext cx="1872208" cy="523220"/>
          </a:xfrm>
          <a:prstGeom prst="rect">
            <a:avLst/>
          </a:prstGeom>
          <a:noFill/>
        </p:spPr>
        <p:txBody>
          <a:bodyPr wrap="square" rtlCol="0">
            <a:spAutoFit/>
          </a:bodyPr>
          <a:lstStyle/>
          <a:p>
            <a:r>
              <a:rPr lang="en-GB" sz="2800" b="1" dirty="0" err="1" smtClean="0">
                <a:solidFill>
                  <a:prstClr val="black"/>
                </a:solidFill>
              </a:rPr>
              <a:t>hablo</a:t>
            </a:r>
            <a:endParaRPr lang="en-GB" sz="2800" b="1" dirty="0">
              <a:solidFill>
                <a:prstClr val="black"/>
              </a:solidFill>
            </a:endParaRPr>
          </a:p>
        </p:txBody>
      </p:sp>
      <p:sp>
        <p:nvSpPr>
          <p:cNvPr id="22" name="TextBox 21"/>
          <p:cNvSpPr txBox="1"/>
          <p:nvPr/>
        </p:nvSpPr>
        <p:spPr>
          <a:xfrm>
            <a:off x="467544" y="5498068"/>
            <a:ext cx="1872208" cy="523220"/>
          </a:xfrm>
          <a:prstGeom prst="rect">
            <a:avLst/>
          </a:prstGeom>
          <a:noFill/>
        </p:spPr>
        <p:txBody>
          <a:bodyPr wrap="square" rtlCol="0">
            <a:spAutoFit/>
          </a:bodyPr>
          <a:lstStyle/>
          <a:p>
            <a:r>
              <a:rPr lang="en-GB" sz="2800" b="1" dirty="0" smtClean="0">
                <a:solidFill>
                  <a:prstClr val="black"/>
                </a:solidFill>
              </a:rPr>
              <a:t>soy</a:t>
            </a:r>
            <a:endParaRPr lang="en-GB" sz="2800" b="1" dirty="0">
              <a:solidFill>
                <a:prstClr val="black"/>
              </a:solidFill>
            </a:endParaRPr>
          </a:p>
        </p:txBody>
      </p:sp>
      <p:sp>
        <p:nvSpPr>
          <p:cNvPr id="23" name="TextBox 22"/>
          <p:cNvSpPr txBox="1"/>
          <p:nvPr/>
        </p:nvSpPr>
        <p:spPr>
          <a:xfrm>
            <a:off x="395536" y="6074132"/>
            <a:ext cx="1872208" cy="523220"/>
          </a:xfrm>
          <a:prstGeom prst="rect">
            <a:avLst/>
          </a:prstGeom>
          <a:noFill/>
        </p:spPr>
        <p:txBody>
          <a:bodyPr wrap="square" rtlCol="0">
            <a:spAutoFit/>
          </a:bodyPr>
          <a:lstStyle/>
          <a:p>
            <a:r>
              <a:rPr lang="en-GB" sz="2800" b="1" dirty="0" smtClean="0">
                <a:solidFill>
                  <a:prstClr val="black"/>
                </a:solidFill>
              </a:rPr>
              <a:t>son</a:t>
            </a:r>
            <a:endParaRPr lang="en-GB" sz="2800" b="1" dirty="0">
              <a:solidFill>
                <a:prstClr val="black"/>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5" name="TextBox 24"/>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3</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35412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179512"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32352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26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solidFill>
                  <a:prstClr val="black"/>
                </a:solidFill>
              </a:rPr>
              <a:t>País</a:t>
            </a:r>
            <a:endParaRPr lang="en-GB" sz="2400" b="1" u="sng" dirty="0">
              <a:solidFill>
                <a:prstClr val="black"/>
              </a:solidFill>
            </a:endParaRPr>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solidFill>
                  <a:prstClr val="black"/>
                </a:solidFill>
              </a:rPr>
              <a:t>Nacionalidad</a:t>
            </a:r>
            <a:r>
              <a:rPr lang="en-GB" sz="2400" b="1" u="sng" dirty="0" smtClean="0">
                <a:solidFill>
                  <a:prstClr val="black"/>
                </a:solidFill>
              </a:rPr>
              <a:t> / </a:t>
            </a:r>
            <a:r>
              <a:rPr lang="en-GB" sz="2400" b="1" u="sng" dirty="0" err="1" smtClean="0">
                <a:solidFill>
                  <a:prstClr val="black"/>
                </a:solidFill>
              </a:rPr>
              <a:t>Idioma</a:t>
            </a:r>
            <a:endParaRPr lang="en-GB" sz="2400" b="1" u="sng" dirty="0">
              <a:solidFill>
                <a:prstClr val="black"/>
              </a:solidFill>
            </a:endParaRPr>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solidFill>
                  <a:prstClr val="black"/>
                </a:solidFill>
              </a:rPr>
              <a:t>Ciudad</a:t>
            </a:r>
            <a:endParaRPr lang="en-GB" sz="2400" b="1" u="sng" dirty="0">
              <a:solidFill>
                <a:prstClr val="black"/>
              </a:solidFill>
            </a:endParaRPr>
          </a:p>
        </p:txBody>
      </p:sp>
      <p:cxnSp>
        <p:nvCxnSpPr>
          <p:cNvPr id="8" name="Straight Connector 7"/>
          <p:cNvCxnSpPr/>
          <p:nvPr/>
        </p:nvCxnSpPr>
        <p:spPr>
          <a:xfrm>
            <a:off x="2555776"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8" name="TextBox 27"/>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4</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332503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346"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uble Wave 4"/>
          <p:cNvSpPr/>
          <p:nvPr/>
        </p:nvSpPr>
        <p:spPr>
          <a:xfrm>
            <a:off x="431540" y="4149080"/>
            <a:ext cx="8424936" cy="2160240"/>
          </a:xfrm>
          <a:prstGeom prst="doubleWave">
            <a:avLst/>
          </a:prstGeom>
          <a:solidFill>
            <a:schemeClr val="accent6">
              <a:lumMod val="20000"/>
              <a:lumOff val="8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467544" y="4309300"/>
            <a:ext cx="2304256" cy="461665"/>
          </a:xfrm>
          <a:prstGeom prst="rect">
            <a:avLst/>
          </a:prstGeom>
          <a:noFill/>
        </p:spPr>
        <p:txBody>
          <a:bodyPr wrap="square" rtlCol="0">
            <a:spAutoFit/>
          </a:bodyPr>
          <a:lstStyle/>
          <a:p>
            <a:pPr algn="ctr"/>
            <a:r>
              <a:rPr lang="en-GB" sz="2400" b="1" u="sng" dirty="0" smtClean="0">
                <a:solidFill>
                  <a:prstClr val="black"/>
                </a:solidFill>
              </a:rPr>
              <a:t>País</a:t>
            </a:r>
            <a:endParaRPr lang="en-GB" sz="2400" b="1" u="sng" dirty="0">
              <a:solidFill>
                <a:prstClr val="black"/>
              </a:solidFill>
            </a:endParaRPr>
          </a:p>
        </p:txBody>
      </p:sp>
      <p:sp>
        <p:nvSpPr>
          <p:cNvPr id="24" name="TextBox 23"/>
          <p:cNvSpPr txBox="1"/>
          <p:nvPr/>
        </p:nvSpPr>
        <p:spPr>
          <a:xfrm>
            <a:off x="2323311" y="4335487"/>
            <a:ext cx="4598570" cy="461665"/>
          </a:xfrm>
          <a:prstGeom prst="rect">
            <a:avLst/>
          </a:prstGeom>
          <a:noFill/>
        </p:spPr>
        <p:txBody>
          <a:bodyPr wrap="square" rtlCol="0">
            <a:spAutoFit/>
          </a:bodyPr>
          <a:lstStyle/>
          <a:p>
            <a:pPr algn="ctr"/>
            <a:r>
              <a:rPr lang="en-GB" sz="2400" b="1" u="sng" dirty="0" err="1" smtClean="0">
                <a:solidFill>
                  <a:prstClr val="black"/>
                </a:solidFill>
              </a:rPr>
              <a:t>Nacionalidad</a:t>
            </a:r>
            <a:r>
              <a:rPr lang="en-GB" sz="2400" b="1" u="sng" dirty="0" smtClean="0">
                <a:solidFill>
                  <a:prstClr val="black"/>
                </a:solidFill>
              </a:rPr>
              <a:t> / </a:t>
            </a:r>
            <a:r>
              <a:rPr lang="en-GB" sz="2400" b="1" u="sng" dirty="0" err="1" smtClean="0">
                <a:solidFill>
                  <a:prstClr val="black"/>
                </a:solidFill>
              </a:rPr>
              <a:t>Idioma</a:t>
            </a:r>
            <a:endParaRPr lang="en-GB" sz="2400" b="1" u="sng" dirty="0">
              <a:solidFill>
                <a:prstClr val="black"/>
              </a:solidFill>
            </a:endParaRPr>
          </a:p>
        </p:txBody>
      </p:sp>
      <p:sp>
        <p:nvSpPr>
          <p:cNvPr id="25" name="TextBox 24"/>
          <p:cNvSpPr txBox="1"/>
          <p:nvPr/>
        </p:nvSpPr>
        <p:spPr>
          <a:xfrm>
            <a:off x="5580112" y="4365104"/>
            <a:ext cx="4598570" cy="461665"/>
          </a:xfrm>
          <a:prstGeom prst="rect">
            <a:avLst/>
          </a:prstGeom>
          <a:noFill/>
        </p:spPr>
        <p:txBody>
          <a:bodyPr wrap="square" rtlCol="0">
            <a:spAutoFit/>
          </a:bodyPr>
          <a:lstStyle/>
          <a:p>
            <a:pPr algn="ctr"/>
            <a:r>
              <a:rPr lang="en-GB" sz="2400" b="1" u="sng" dirty="0" smtClean="0">
                <a:solidFill>
                  <a:prstClr val="black"/>
                </a:solidFill>
              </a:rPr>
              <a:t>Ciudad</a:t>
            </a:r>
            <a:endParaRPr lang="en-GB" sz="2400" b="1" u="sng" dirty="0">
              <a:solidFill>
                <a:prstClr val="black"/>
              </a:solidFill>
            </a:endParaRPr>
          </a:p>
        </p:txBody>
      </p:sp>
      <p:cxnSp>
        <p:nvCxnSpPr>
          <p:cNvPr id="8" name="Straight Connector 7"/>
          <p:cNvCxnSpPr/>
          <p:nvPr/>
        </p:nvCxnSpPr>
        <p:spPr>
          <a:xfrm>
            <a:off x="2555776"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04248" y="4365104"/>
            <a:ext cx="0" cy="1728192"/>
          </a:xfrm>
          <a:prstGeom prst="line">
            <a:avLst/>
          </a:prstGeom>
          <a:ln w="57150">
            <a:solidFill>
              <a:srgbClr val="80008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568" y="4718702"/>
            <a:ext cx="1800200" cy="523220"/>
          </a:xfrm>
          <a:prstGeom prst="rect">
            <a:avLst/>
          </a:prstGeom>
          <a:noFill/>
        </p:spPr>
        <p:txBody>
          <a:bodyPr wrap="square" rtlCol="0">
            <a:spAutoFit/>
          </a:bodyPr>
          <a:lstStyle/>
          <a:p>
            <a:pPr algn="ctr"/>
            <a:r>
              <a:rPr lang="en-GB" sz="2800" b="1" dirty="0" err="1" smtClean="0">
                <a:solidFill>
                  <a:prstClr val="black"/>
                </a:solidFill>
              </a:rPr>
              <a:t>España</a:t>
            </a:r>
            <a:endParaRPr lang="en-GB" sz="2800" b="1" dirty="0">
              <a:solidFill>
                <a:prstClr val="black"/>
              </a:solidFill>
            </a:endParaRPr>
          </a:p>
        </p:txBody>
      </p:sp>
      <p:sp>
        <p:nvSpPr>
          <p:cNvPr id="12" name="TextBox 11"/>
          <p:cNvSpPr txBox="1"/>
          <p:nvPr/>
        </p:nvSpPr>
        <p:spPr>
          <a:xfrm>
            <a:off x="467544" y="5210036"/>
            <a:ext cx="2016224" cy="523220"/>
          </a:xfrm>
          <a:prstGeom prst="rect">
            <a:avLst/>
          </a:prstGeom>
          <a:noFill/>
        </p:spPr>
        <p:txBody>
          <a:bodyPr wrap="square" rtlCol="0">
            <a:spAutoFit/>
          </a:bodyPr>
          <a:lstStyle/>
          <a:p>
            <a:pPr algn="ctr"/>
            <a:r>
              <a:rPr lang="en-GB" sz="2800" b="1" dirty="0" smtClean="0">
                <a:solidFill>
                  <a:prstClr val="black"/>
                </a:solidFill>
              </a:rPr>
              <a:t>Argentina</a:t>
            </a:r>
            <a:endParaRPr lang="en-GB" sz="2800" b="1" dirty="0">
              <a:solidFill>
                <a:prstClr val="black"/>
              </a:solidFill>
            </a:endParaRPr>
          </a:p>
        </p:txBody>
      </p:sp>
      <p:sp>
        <p:nvSpPr>
          <p:cNvPr id="13" name="TextBox 12"/>
          <p:cNvSpPr txBox="1"/>
          <p:nvPr/>
        </p:nvSpPr>
        <p:spPr>
          <a:xfrm>
            <a:off x="2771799" y="4725144"/>
            <a:ext cx="1898591" cy="523220"/>
          </a:xfrm>
          <a:prstGeom prst="rect">
            <a:avLst/>
          </a:prstGeom>
          <a:noFill/>
        </p:spPr>
        <p:txBody>
          <a:bodyPr wrap="square" rtlCol="0">
            <a:spAutoFit/>
          </a:bodyPr>
          <a:lstStyle/>
          <a:p>
            <a:pPr algn="ctr"/>
            <a:r>
              <a:rPr lang="en-GB" sz="2800" b="1" dirty="0" err="1" smtClean="0">
                <a:solidFill>
                  <a:prstClr val="black"/>
                </a:solidFill>
              </a:rPr>
              <a:t>argentino</a:t>
            </a:r>
            <a:endParaRPr lang="en-GB" sz="2800" b="1" dirty="0">
              <a:solidFill>
                <a:prstClr val="black"/>
              </a:solidFill>
            </a:endParaRPr>
          </a:p>
        </p:txBody>
      </p:sp>
      <p:sp>
        <p:nvSpPr>
          <p:cNvPr id="14" name="TextBox 13"/>
          <p:cNvSpPr txBox="1"/>
          <p:nvPr/>
        </p:nvSpPr>
        <p:spPr>
          <a:xfrm>
            <a:off x="4499992" y="4725144"/>
            <a:ext cx="1800200" cy="523220"/>
          </a:xfrm>
          <a:prstGeom prst="rect">
            <a:avLst/>
          </a:prstGeom>
          <a:noFill/>
        </p:spPr>
        <p:txBody>
          <a:bodyPr wrap="square" rtlCol="0">
            <a:spAutoFit/>
          </a:bodyPr>
          <a:lstStyle/>
          <a:p>
            <a:pPr algn="ctr"/>
            <a:r>
              <a:rPr lang="en-GB" sz="2800" b="1" dirty="0" err="1" smtClean="0">
                <a:solidFill>
                  <a:prstClr val="black"/>
                </a:solidFill>
              </a:rPr>
              <a:t>español</a:t>
            </a:r>
            <a:endParaRPr lang="en-GB" sz="2800" b="1" dirty="0">
              <a:solidFill>
                <a:prstClr val="black"/>
              </a:solidFill>
            </a:endParaRPr>
          </a:p>
        </p:txBody>
      </p:sp>
      <p:sp>
        <p:nvSpPr>
          <p:cNvPr id="15" name="TextBox 14"/>
          <p:cNvSpPr txBox="1"/>
          <p:nvPr/>
        </p:nvSpPr>
        <p:spPr>
          <a:xfrm>
            <a:off x="2771800" y="5229200"/>
            <a:ext cx="1800200" cy="523220"/>
          </a:xfrm>
          <a:prstGeom prst="rect">
            <a:avLst/>
          </a:prstGeom>
          <a:noFill/>
        </p:spPr>
        <p:txBody>
          <a:bodyPr wrap="square" rtlCol="0">
            <a:spAutoFit/>
          </a:bodyPr>
          <a:lstStyle/>
          <a:p>
            <a:pPr algn="ctr"/>
            <a:r>
              <a:rPr lang="en-GB" sz="2800" b="1" dirty="0" err="1" smtClean="0">
                <a:solidFill>
                  <a:prstClr val="black"/>
                </a:solidFill>
              </a:rPr>
              <a:t>inglés</a:t>
            </a:r>
            <a:endParaRPr lang="en-GB" sz="2800" b="1" dirty="0">
              <a:solidFill>
                <a:prstClr val="black"/>
              </a:solidFill>
            </a:endParaRPr>
          </a:p>
        </p:txBody>
      </p:sp>
      <p:sp>
        <p:nvSpPr>
          <p:cNvPr id="16" name="TextBox 15"/>
          <p:cNvSpPr txBox="1"/>
          <p:nvPr/>
        </p:nvSpPr>
        <p:spPr>
          <a:xfrm>
            <a:off x="4572000" y="5138028"/>
            <a:ext cx="1800200" cy="523220"/>
          </a:xfrm>
          <a:prstGeom prst="rect">
            <a:avLst/>
          </a:prstGeom>
          <a:noFill/>
        </p:spPr>
        <p:txBody>
          <a:bodyPr wrap="square" rtlCol="0">
            <a:spAutoFit/>
          </a:bodyPr>
          <a:lstStyle/>
          <a:p>
            <a:pPr algn="ctr"/>
            <a:r>
              <a:rPr lang="en-GB" sz="2800" b="1" dirty="0" err="1" smtClean="0">
                <a:solidFill>
                  <a:prstClr val="black"/>
                </a:solidFill>
              </a:rPr>
              <a:t>francés</a:t>
            </a:r>
            <a:endParaRPr lang="en-GB" sz="2800" b="1" dirty="0">
              <a:solidFill>
                <a:prstClr val="black"/>
              </a:solidFill>
            </a:endParaRPr>
          </a:p>
        </p:txBody>
      </p:sp>
      <p:sp>
        <p:nvSpPr>
          <p:cNvPr id="17" name="TextBox 16"/>
          <p:cNvSpPr txBox="1"/>
          <p:nvPr/>
        </p:nvSpPr>
        <p:spPr>
          <a:xfrm>
            <a:off x="7020272" y="4725144"/>
            <a:ext cx="1800200" cy="523220"/>
          </a:xfrm>
          <a:prstGeom prst="rect">
            <a:avLst/>
          </a:prstGeom>
          <a:noFill/>
        </p:spPr>
        <p:txBody>
          <a:bodyPr wrap="square" rtlCol="0">
            <a:spAutoFit/>
          </a:bodyPr>
          <a:lstStyle/>
          <a:p>
            <a:pPr algn="ctr"/>
            <a:r>
              <a:rPr lang="en-GB" sz="2800" b="1" dirty="0" smtClean="0">
                <a:solidFill>
                  <a:prstClr val="black"/>
                </a:solidFill>
              </a:rPr>
              <a:t>Valencia</a:t>
            </a:r>
            <a:endParaRPr lang="en-GB" sz="2800" b="1" dirty="0">
              <a:solidFill>
                <a:prstClr val="black"/>
              </a:solidFill>
            </a:endParaRPr>
          </a:p>
        </p:txBody>
      </p:sp>
      <p:sp>
        <p:nvSpPr>
          <p:cNvPr id="18" name="TextBox 17"/>
          <p:cNvSpPr txBox="1"/>
          <p:nvPr/>
        </p:nvSpPr>
        <p:spPr>
          <a:xfrm>
            <a:off x="6876256" y="5157192"/>
            <a:ext cx="2016224" cy="523220"/>
          </a:xfrm>
          <a:prstGeom prst="rect">
            <a:avLst/>
          </a:prstGeom>
          <a:noFill/>
        </p:spPr>
        <p:txBody>
          <a:bodyPr wrap="square" rtlCol="0">
            <a:spAutoFit/>
          </a:bodyPr>
          <a:lstStyle/>
          <a:p>
            <a:pPr algn="ctr"/>
            <a:r>
              <a:rPr lang="en-GB" sz="2800" b="1" dirty="0" smtClean="0">
                <a:solidFill>
                  <a:prstClr val="black"/>
                </a:solidFill>
              </a:rPr>
              <a:t>Barcelona</a:t>
            </a:r>
            <a:endParaRPr lang="en-GB" sz="2800" b="1" dirty="0">
              <a:solidFill>
                <a:prstClr val="black"/>
              </a:solidFill>
            </a:endParaRPr>
          </a:p>
        </p:txBody>
      </p:sp>
    </p:spTree>
    <p:extLst>
      <p:ext uri="{BB962C8B-B14F-4D97-AF65-F5344CB8AC3E}">
        <p14:creationId xmlns:p14="http://schemas.microsoft.com/office/powerpoint/2010/main" val="32643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323528"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Argentina </a:t>
            </a:r>
            <a:r>
              <a:rPr lang="en-US" altLang="en-US" sz="2400" b="1" u="sng" dirty="0" err="1" smtClean="0">
                <a:solidFill>
                  <a:srgbClr val="000000"/>
                </a:solidFill>
                <a:latin typeface="Arial" charset="0"/>
                <a:cs typeface="Arial" charset="0"/>
              </a:rPr>
              <a:t>así</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que</a:t>
            </a:r>
            <a:r>
              <a:rPr lang="en-US" altLang="en-US" sz="2400" b="1" u="sng" dirty="0" smtClean="0">
                <a:solidFill>
                  <a:srgbClr val="000000"/>
                </a:solidFill>
                <a:latin typeface="Arial" charset="0"/>
                <a:cs typeface="Arial" charset="0"/>
              </a:rPr>
              <a:t> </a:t>
            </a:r>
            <a:r>
              <a:rPr lang="en-US" altLang="en-US" sz="2400" dirty="0" smtClean="0">
                <a:solidFill>
                  <a:srgbClr val="000000"/>
                </a:solidFill>
                <a:latin typeface="Arial" charset="0"/>
                <a:cs typeface="Arial" charset="0"/>
              </a:rPr>
              <a:t>soy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por</a:t>
            </a:r>
            <a:r>
              <a:rPr lang="en-US" altLang="en-US" sz="2400" b="1" u="sng" dirty="0" smtClean="0">
                <a:solidFill>
                  <a:srgbClr val="000000"/>
                </a:solidFill>
                <a:latin typeface="Arial" charset="0"/>
                <a:cs typeface="Arial" charset="0"/>
              </a:rPr>
              <a:t> </a:t>
            </a:r>
            <a:r>
              <a:rPr lang="en-US" altLang="en-US" sz="2400" b="1" u="sng"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y</a:t>
            </a:r>
            <a:r>
              <a:rPr lang="en-US" altLang="en-US" sz="2400" dirty="0" smtClean="0">
                <a:solidFill>
                  <a:srgbClr val="000000"/>
                </a:solidFill>
                <a:latin typeface="Arial" charset="0"/>
                <a:cs typeface="Arial" charset="0"/>
              </a:rPr>
              <a:t>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de</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b="1" u="sng"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con</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Valencia, </a:t>
            </a:r>
            <a:r>
              <a:rPr lang="en-US" altLang="en-US" sz="2400" b="1" dirty="0" smtClean="0">
                <a:solidFill>
                  <a:srgbClr val="000000"/>
                </a:solidFill>
                <a:latin typeface="Arial" charset="0"/>
                <a:cs typeface="Arial" charset="0"/>
              </a:rPr>
              <a:t>en</a:t>
            </a:r>
            <a:r>
              <a:rPr lang="en-US" altLang="en-US" sz="2400" dirty="0" smtClean="0">
                <a:solidFill>
                  <a:srgbClr val="000000"/>
                </a:solidFill>
                <a:latin typeface="Arial" charset="0"/>
                <a:cs typeface="Arial" charset="0"/>
              </a:rPr>
              <a:t>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b="1" u="sng"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a:t>
            </a:r>
            <a:r>
              <a:rPr lang="en-US" altLang="en-US" sz="2400" b="1" u="sng" dirty="0" smtClean="0">
                <a:solidFill>
                  <a:srgbClr val="000000"/>
                </a:solidFill>
                <a:latin typeface="Arial" charset="0"/>
                <a:cs typeface="Arial" charset="0"/>
              </a:rPr>
              <a:t>Ella</a:t>
            </a:r>
            <a:r>
              <a:rPr lang="en-US" altLang="en-US" sz="2400" dirty="0" smtClean="0">
                <a:solidFill>
                  <a:srgbClr val="000000"/>
                </a:solidFill>
                <a:latin typeface="Arial" charset="0"/>
                <a:cs typeface="Arial" charset="0"/>
              </a:rPr>
              <a:t> y </a:t>
            </a:r>
            <a:r>
              <a:rPr lang="en-US" altLang="en-US" sz="2400" b="1"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139952" y="3796286"/>
            <a:ext cx="3888432" cy="1841528"/>
            <a:chOff x="4716016" y="3796286"/>
            <a:chExt cx="3888432" cy="184152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4" name="Oval Callout 13"/>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5" name="Oval Callout 14"/>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7" name="Oval Callout 16"/>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9" name="TextBox 18"/>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5</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36290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81826"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425842"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580"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42" y="4639184"/>
            <a:ext cx="1140574" cy="1140574"/>
          </a:xfrm>
          <a:prstGeom prst="rect">
            <a:avLst/>
          </a:prstGeom>
        </p:spPr>
      </p:pic>
      <p:sp>
        <p:nvSpPr>
          <p:cNvPr id="7" name="TextBox 6"/>
          <p:cNvSpPr txBox="1"/>
          <p:nvPr/>
        </p:nvSpPr>
        <p:spPr>
          <a:xfrm>
            <a:off x="1809318" y="4125875"/>
            <a:ext cx="3578831"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Cómo</a:t>
            </a:r>
            <a:r>
              <a:rPr lang="en-GB" sz="2800" b="1" dirty="0" smtClean="0">
                <a:solidFill>
                  <a:prstClr val="black"/>
                </a:solidFill>
              </a:rPr>
              <a:t> </a:t>
            </a:r>
            <a:r>
              <a:rPr lang="en-GB" sz="2800" b="1" dirty="0" err="1" smtClean="0">
                <a:solidFill>
                  <a:prstClr val="black"/>
                </a:solidFill>
              </a:rPr>
              <a:t>te</a:t>
            </a:r>
            <a:r>
              <a:rPr lang="en-GB" sz="2800" b="1" dirty="0" smtClean="0">
                <a:solidFill>
                  <a:prstClr val="black"/>
                </a:solidFill>
              </a:rPr>
              <a:t> llamas?</a:t>
            </a:r>
            <a:endParaRPr lang="en-GB" sz="2800" b="1" dirty="0">
              <a:solidFill>
                <a:prstClr val="black"/>
              </a:solidFill>
            </a:endParaRPr>
          </a:p>
        </p:txBody>
      </p:sp>
      <p:sp>
        <p:nvSpPr>
          <p:cNvPr id="13" name="TextBox 12"/>
          <p:cNvSpPr txBox="1"/>
          <p:nvPr/>
        </p:nvSpPr>
        <p:spPr>
          <a:xfrm>
            <a:off x="1809317" y="4714290"/>
            <a:ext cx="3578831"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¿De </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eres</a:t>
            </a:r>
            <a:r>
              <a:rPr lang="en-GB" sz="2800" b="1" dirty="0" smtClean="0">
                <a:solidFill>
                  <a:prstClr val="black"/>
                </a:solidFill>
              </a:rPr>
              <a:t>?</a:t>
            </a:r>
            <a:endParaRPr lang="en-GB" sz="2800" b="1" dirty="0">
              <a:solidFill>
                <a:prstClr val="black"/>
              </a:solidFill>
            </a:endParaRPr>
          </a:p>
        </p:txBody>
      </p:sp>
      <p:sp>
        <p:nvSpPr>
          <p:cNvPr id="14" name="TextBox 13"/>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vives</a:t>
            </a:r>
            <a:r>
              <a:rPr lang="en-GB" sz="2800" b="1" dirty="0" smtClean="0">
                <a:solidFill>
                  <a:prstClr val="black"/>
                </a:solidFill>
              </a:rPr>
              <a:t>?</a:t>
            </a:r>
            <a:endParaRPr lang="en-GB" sz="2800" b="1" dirty="0">
              <a:solidFill>
                <a:prstClr val="black"/>
              </a:solidFill>
            </a:endParaRPr>
          </a:p>
        </p:txBody>
      </p:sp>
      <p:sp>
        <p:nvSpPr>
          <p:cNvPr id="15" name="TextBox 14"/>
          <p:cNvSpPr txBox="1"/>
          <p:nvPr/>
        </p:nvSpPr>
        <p:spPr>
          <a:xfrm>
            <a:off x="1809317" y="5302705"/>
            <a:ext cx="3578831"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Cuál</a:t>
            </a:r>
            <a:r>
              <a:rPr lang="en-GB" sz="2800" b="1" dirty="0" smtClean="0">
                <a:solidFill>
                  <a:prstClr val="black"/>
                </a:solidFill>
              </a:rPr>
              <a:t> </a:t>
            </a:r>
            <a:r>
              <a:rPr lang="en-GB" sz="2800" b="1" dirty="0" err="1" smtClean="0">
                <a:solidFill>
                  <a:prstClr val="black"/>
                </a:solidFill>
              </a:rPr>
              <a:t>es</a:t>
            </a:r>
            <a:r>
              <a:rPr lang="en-GB" sz="2800" b="1" dirty="0" smtClean="0">
                <a:solidFill>
                  <a:prstClr val="black"/>
                </a:solidFill>
              </a:rPr>
              <a:t> </a:t>
            </a:r>
            <a:r>
              <a:rPr lang="en-GB" sz="2800" b="1" dirty="0" err="1" smtClean="0">
                <a:solidFill>
                  <a:prstClr val="black"/>
                </a:solidFill>
              </a:rPr>
              <a:t>tu</a:t>
            </a:r>
            <a:r>
              <a:rPr lang="en-GB" sz="2800" b="1" dirty="0" smtClean="0">
                <a:solidFill>
                  <a:prstClr val="black"/>
                </a:solidFill>
              </a:rPr>
              <a:t> </a:t>
            </a:r>
            <a:r>
              <a:rPr lang="en-GB" sz="2800" b="1" dirty="0" err="1" smtClean="0">
                <a:solidFill>
                  <a:prstClr val="black"/>
                </a:solidFill>
              </a:rPr>
              <a:t>nacionalidad</a:t>
            </a:r>
            <a:r>
              <a:rPr lang="en-GB" sz="2800" b="1" dirty="0" smtClean="0">
                <a:solidFill>
                  <a:prstClr val="black"/>
                </a:solidFill>
              </a:rPr>
              <a:t>?</a:t>
            </a:r>
            <a:endParaRPr lang="en-GB" sz="2800" b="1" dirty="0">
              <a:solidFill>
                <a:prstClr val="black"/>
              </a:solidFill>
            </a:endParaRPr>
          </a:p>
        </p:txBody>
      </p:sp>
      <p:pic>
        <p:nvPicPr>
          <p:cNvPr id="16" name="Picture 3" descr="ch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491" y="5247480"/>
            <a:ext cx="1282452" cy="12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Qué</a:t>
            </a:r>
            <a:r>
              <a:rPr lang="en-GB" sz="2800" b="1" dirty="0" smtClean="0">
                <a:solidFill>
                  <a:prstClr val="black"/>
                </a:solidFill>
              </a:rPr>
              <a:t> </a:t>
            </a:r>
            <a:r>
              <a:rPr lang="en-GB" sz="2800" b="1" dirty="0" err="1" smtClean="0">
                <a:solidFill>
                  <a:prstClr val="black"/>
                </a:solidFill>
              </a:rPr>
              <a:t>idiomas</a:t>
            </a:r>
            <a:r>
              <a:rPr lang="en-GB" sz="2800" b="1" dirty="0" smtClean="0">
                <a:solidFill>
                  <a:prstClr val="black"/>
                </a:solidFill>
              </a:rPr>
              <a:t> </a:t>
            </a:r>
            <a:r>
              <a:rPr lang="en-GB" sz="2800" b="1" dirty="0" err="1" smtClean="0">
                <a:solidFill>
                  <a:prstClr val="black"/>
                </a:solidFill>
              </a:rPr>
              <a:t>hablas</a:t>
            </a:r>
            <a:r>
              <a:rPr lang="en-GB" sz="2800" b="1" dirty="0" smtClean="0">
                <a:solidFill>
                  <a:prstClr val="black"/>
                </a:solidFill>
              </a:rPr>
              <a:t>?</a:t>
            </a:r>
            <a:endParaRPr lang="en-GB" sz="2800" b="1" dirty="0">
              <a:solidFill>
                <a:prstClr val="black"/>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20" name="TextBox 19"/>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6</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123076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323528" y="404664"/>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467544" y="548680"/>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2" y="179030"/>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33736" y="4293096"/>
            <a:ext cx="4330352"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Cómo</a:t>
            </a:r>
            <a:r>
              <a:rPr lang="en-GB" sz="2800" b="1" dirty="0" smtClean="0">
                <a:solidFill>
                  <a:prstClr val="black"/>
                </a:solidFill>
              </a:rPr>
              <a:t> </a:t>
            </a:r>
            <a:r>
              <a:rPr lang="en-GB" sz="2800" b="1" dirty="0" err="1" smtClean="0">
                <a:solidFill>
                  <a:prstClr val="black"/>
                </a:solidFill>
              </a:rPr>
              <a:t>te</a:t>
            </a:r>
            <a:r>
              <a:rPr lang="en-GB" sz="2800" b="1" dirty="0" smtClean="0">
                <a:solidFill>
                  <a:prstClr val="black"/>
                </a:solidFill>
              </a:rPr>
              <a:t> llamas?</a:t>
            </a:r>
            <a:endParaRPr lang="en-GB" sz="2800" b="1" dirty="0">
              <a:solidFill>
                <a:prstClr val="black"/>
              </a:solidFill>
            </a:endParaRPr>
          </a:p>
        </p:txBody>
      </p:sp>
      <p:sp>
        <p:nvSpPr>
          <p:cNvPr id="7" name="TextBox 6"/>
          <p:cNvSpPr txBox="1"/>
          <p:nvPr/>
        </p:nvSpPr>
        <p:spPr>
          <a:xfrm>
            <a:off x="1033736" y="4941168"/>
            <a:ext cx="4354413"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¿De </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eres</a:t>
            </a:r>
            <a:r>
              <a:rPr lang="en-GB" sz="2800" b="1" dirty="0" smtClean="0">
                <a:solidFill>
                  <a:prstClr val="black"/>
                </a:solidFill>
              </a:rPr>
              <a:t>?</a:t>
            </a:r>
            <a:endParaRPr lang="en-GB" sz="2800" b="1" dirty="0">
              <a:solidFill>
                <a:prstClr val="black"/>
              </a:solidFill>
            </a:endParaRPr>
          </a:p>
        </p:txBody>
      </p:sp>
      <p:sp>
        <p:nvSpPr>
          <p:cNvPr id="8" name="TextBox 7"/>
          <p:cNvSpPr txBox="1"/>
          <p:nvPr/>
        </p:nvSpPr>
        <p:spPr>
          <a:xfrm>
            <a:off x="5540549" y="4649095"/>
            <a:ext cx="3024336" cy="523220"/>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Dónde</a:t>
            </a:r>
            <a:r>
              <a:rPr lang="en-GB" sz="2800" b="1" dirty="0" smtClean="0">
                <a:solidFill>
                  <a:prstClr val="black"/>
                </a:solidFill>
              </a:rPr>
              <a:t> </a:t>
            </a:r>
            <a:r>
              <a:rPr lang="en-GB" sz="2800" b="1" dirty="0" err="1" smtClean="0">
                <a:solidFill>
                  <a:prstClr val="black"/>
                </a:solidFill>
              </a:rPr>
              <a:t>vives</a:t>
            </a:r>
            <a:r>
              <a:rPr lang="en-GB" sz="2800" b="1" dirty="0" smtClean="0">
                <a:solidFill>
                  <a:prstClr val="black"/>
                </a:solidFill>
              </a:rPr>
              <a:t>?</a:t>
            </a:r>
            <a:endParaRPr lang="en-GB" sz="2800" b="1" dirty="0">
              <a:solidFill>
                <a:prstClr val="black"/>
              </a:solidFill>
            </a:endParaRPr>
          </a:p>
        </p:txBody>
      </p:sp>
      <p:sp>
        <p:nvSpPr>
          <p:cNvPr id="9" name="TextBox 8"/>
          <p:cNvSpPr txBox="1"/>
          <p:nvPr/>
        </p:nvSpPr>
        <p:spPr>
          <a:xfrm>
            <a:off x="1033736" y="5575825"/>
            <a:ext cx="4330352"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Cuál</a:t>
            </a:r>
            <a:r>
              <a:rPr lang="en-GB" sz="2800" b="1" dirty="0" smtClean="0">
                <a:solidFill>
                  <a:prstClr val="black"/>
                </a:solidFill>
              </a:rPr>
              <a:t> </a:t>
            </a:r>
            <a:r>
              <a:rPr lang="en-GB" sz="2800" b="1" dirty="0" err="1" smtClean="0">
                <a:solidFill>
                  <a:prstClr val="black"/>
                </a:solidFill>
              </a:rPr>
              <a:t>es</a:t>
            </a:r>
            <a:r>
              <a:rPr lang="en-GB" sz="2800" b="1" dirty="0" smtClean="0">
                <a:solidFill>
                  <a:prstClr val="black"/>
                </a:solidFill>
              </a:rPr>
              <a:t> </a:t>
            </a:r>
            <a:r>
              <a:rPr lang="en-GB" sz="2800" b="1" dirty="0" err="1" smtClean="0">
                <a:solidFill>
                  <a:prstClr val="black"/>
                </a:solidFill>
              </a:rPr>
              <a:t>tu</a:t>
            </a:r>
            <a:r>
              <a:rPr lang="en-GB" sz="2800" b="1" dirty="0" smtClean="0">
                <a:solidFill>
                  <a:prstClr val="black"/>
                </a:solidFill>
              </a:rPr>
              <a:t> </a:t>
            </a:r>
            <a:r>
              <a:rPr lang="en-GB" sz="2800" b="1" dirty="0" err="1" smtClean="0">
                <a:solidFill>
                  <a:prstClr val="black"/>
                </a:solidFill>
              </a:rPr>
              <a:t>nacionalidad</a:t>
            </a:r>
            <a:r>
              <a:rPr lang="en-GB" sz="2800" b="1" dirty="0" smtClean="0">
                <a:solidFill>
                  <a:prstClr val="black"/>
                </a:solidFill>
              </a:rPr>
              <a:t>?</a:t>
            </a:r>
            <a:endParaRPr lang="en-GB" sz="2800" b="1" dirty="0">
              <a:solidFill>
                <a:prstClr val="black"/>
              </a:solidFill>
            </a:endParaRPr>
          </a:p>
        </p:txBody>
      </p:sp>
      <p:sp>
        <p:nvSpPr>
          <p:cNvPr id="11" name="TextBox 10"/>
          <p:cNvSpPr txBox="1"/>
          <p:nvPr/>
        </p:nvSpPr>
        <p:spPr>
          <a:xfrm>
            <a:off x="5508104" y="3573016"/>
            <a:ext cx="3024336" cy="954107"/>
          </a:xfrm>
          <a:prstGeom prst="rect">
            <a:avLst/>
          </a:prstGeom>
          <a:solidFill>
            <a:schemeClr val="accent6">
              <a:lumMod val="20000"/>
              <a:lumOff val="80000"/>
            </a:schemeClr>
          </a:solidFill>
        </p:spPr>
        <p:txBody>
          <a:bodyPr wrap="square" rtlCol="0">
            <a:spAutoFit/>
          </a:bodyPr>
          <a:lstStyle/>
          <a:p>
            <a:pPr algn="ctr"/>
            <a:r>
              <a:rPr lang="en-GB" sz="2800" b="1" dirty="0" smtClean="0">
                <a:solidFill>
                  <a:prstClr val="black"/>
                </a:solidFill>
              </a:rPr>
              <a:t>¿</a:t>
            </a:r>
            <a:r>
              <a:rPr lang="en-GB" sz="2800" b="1" dirty="0" err="1" smtClean="0">
                <a:solidFill>
                  <a:prstClr val="black"/>
                </a:solidFill>
              </a:rPr>
              <a:t>Qué</a:t>
            </a:r>
            <a:r>
              <a:rPr lang="en-GB" sz="2800" b="1" dirty="0" smtClean="0">
                <a:solidFill>
                  <a:prstClr val="black"/>
                </a:solidFill>
              </a:rPr>
              <a:t> </a:t>
            </a:r>
            <a:r>
              <a:rPr lang="en-GB" sz="2800" b="1" dirty="0" err="1" smtClean="0">
                <a:solidFill>
                  <a:prstClr val="black"/>
                </a:solidFill>
              </a:rPr>
              <a:t>idiomas</a:t>
            </a:r>
            <a:r>
              <a:rPr lang="en-GB" sz="2800" b="1" dirty="0" smtClean="0">
                <a:solidFill>
                  <a:prstClr val="black"/>
                </a:solidFill>
              </a:rPr>
              <a:t> </a:t>
            </a:r>
            <a:r>
              <a:rPr lang="en-GB" sz="2800" b="1" dirty="0" err="1" smtClean="0">
                <a:solidFill>
                  <a:prstClr val="black"/>
                </a:solidFill>
              </a:rPr>
              <a:t>hablas</a:t>
            </a:r>
            <a:r>
              <a:rPr lang="en-GB" sz="2800" b="1" dirty="0" smtClean="0">
                <a:solidFill>
                  <a:prstClr val="black"/>
                </a:solidFill>
              </a:rPr>
              <a:t>?</a:t>
            </a:r>
            <a:endParaRPr lang="en-GB" sz="2800" b="1" dirty="0">
              <a:solidFill>
                <a:prstClr val="black"/>
              </a:solidFill>
            </a:endParaRPr>
          </a:p>
        </p:txBody>
      </p:sp>
      <p:pic>
        <p:nvPicPr>
          <p:cNvPr id="12" name="Picture 2" descr="school13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 y="4513830"/>
            <a:ext cx="7794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7</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25416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b="1" cap="none" dirty="0" smtClean="0"/>
              <a:t>Summary of learning </a:t>
            </a:r>
            <a:endParaRPr lang="en-GB" b="1" cap="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474749"/>
              </p:ext>
            </p:extLst>
          </p:nvPr>
        </p:nvGraphicFramePr>
        <p:xfrm>
          <a:off x="467544" y="764704"/>
          <a:ext cx="8496944" cy="5461000"/>
        </p:xfrm>
        <a:graphic>
          <a:graphicData uri="http://schemas.openxmlformats.org/drawingml/2006/table">
            <a:tbl>
              <a:tblPr firstRow="1" bandRow="1">
                <a:tableStyleId>{E8B1032C-EA38-4F05-BA0D-38AFFFC7BED3}</a:tableStyleId>
              </a:tblPr>
              <a:tblGrid>
                <a:gridCol w="2016224"/>
                <a:gridCol w="6480720"/>
              </a:tblGrid>
              <a:tr h="370840">
                <a:tc>
                  <a:txBody>
                    <a:bodyPr/>
                    <a:lstStyle/>
                    <a:p>
                      <a:r>
                        <a:rPr lang="en-GB" sz="1800" dirty="0" smtClean="0"/>
                        <a:t>Task</a:t>
                      </a:r>
                      <a:endParaRPr lang="en-GB" sz="1800" dirty="0"/>
                    </a:p>
                  </a:txBody>
                  <a:tcPr/>
                </a:tc>
                <a:tc>
                  <a:txBody>
                    <a:bodyPr/>
                    <a:lstStyle/>
                    <a:p>
                      <a:r>
                        <a:rPr lang="en-GB" sz="1800" dirty="0" smtClean="0"/>
                        <a:t>Learning objective</a:t>
                      </a:r>
                      <a:endParaRPr lang="en-GB" sz="1800" dirty="0"/>
                    </a:p>
                  </a:txBody>
                  <a:tcPr/>
                </a:tc>
              </a:tr>
              <a:tr h="370840">
                <a:tc>
                  <a:txBody>
                    <a:bodyPr/>
                    <a:lstStyle/>
                    <a:p>
                      <a:r>
                        <a:rPr lang="en-GB" sz="1600" dirty="0" smtClean="0"/>
                        <a:t>1  Group</a:t>
                      </a:r>
                      <a:r>
                        <a:rPr lang="en-GB" sz="1600" baseline="0" dirty="0" smtClean="0"/>
                        <a:t> speaking - ¿</a:t>
                      </a:r>
                      <a:r>
                        <a:rPr lang="en-GB" sz="1600" baseline="0" dirty="0" err="1" smtClean="0"/>
                        <a:t>Cómo</a:t>
                      </a:r>
                      <a:r>
                        <a:rPr lang="en-GB" sz="1600" baseline="0" dirty="0" smtClean="0"/>
                        <a:t> se dice?</a:t>
                      </a:r>
                      <a:endParaRPr lang="en-GB" sz="1600" dirty="0"/>
                    </a:p>
                  </a:txBody>
                  <a:tcPr/>
                </a:tc>
                <a:tc>
                  <a:txBody>
                    <a:bodyPr/>
                    <a:lstStyle/>
                    <a:p>
                      <a:r>
                        <a:rPr lang="en-GB" sz="1600" dirty="0" smtClean="0"/>
                        <a:t>Retrieve</a:t>
                      </a:r>
                      <a:r>
                        <a:rPr lang="en-GB" sz="1600" baseline="0" dirty="0" smtClean="0"/>
                        <a:t> prior knowledge and share it</a:t>
                      </a:r>
                    </a:p>
                    <a:p>
                      <a:r>
                        <a:rPr lang="en-GB" sz="1600" baseline="0" dirty="0" smtClean="0"/>
                        <a:t>Identify gaps in current knowledge</a:t>
                      </a:r>
                      <a:br>
                        <a:rPr lang="en-GB" sz="1600" baseline="0" dirty="0" smtClean="0"/>
                      </a:br>
                      <a:r>
                        <a:rPr lang="en-GB" sz="1600" baseline="0" dirty="0" smtClean="0"/>
                        <a:t>Use TL for routine communication</a:t>
                      </a:r>
                      <a:br>
                        <a:rPr lang="en-GB" sz="1600" baseline="0" dirty="0" smtClean="0"/>
                      </a:br>
                      <a:r>
                        <a:rPr lang="en-GB" sz="1600" baseline="0" dirty="0" smtClean="0"/>
                        <a:t>Ask / answer questions in TL</a:t>
                      </a:r>
                      <a:endParaRPr lang="en-GB" sz="1600" dirty="0"/>
                    </a:p>
                  </a:txBody>
                  <a:tcPr/>
                </a:tc>
              </a:tr>
              <a:tr h="370840">
                <a:tc>
                  <a:txBody>
                    <a:bodyPr/>
                    <a:lstStyle/>
                    <a:p>
                      <a:r>
                        <a:rPr lang="en-GB" sz="1600" dirty="0" smtClean="0"/>
                        <a:t>2  Listening</a:t>
                      </a:r>
                      <a:endParaRPr lang="en-GB" sz="1600" dirty="0"/>
                    </a:p>
                  </a:txBody>
                  <a:tcPr/>
                </a:tc>
                <a:tc>
                  <a:txBody>
                    <a:bodyPr/>
                    <a:lstStyle/>
                    <a:p>
                      <a:r>
                        <a:rPr lang="en-GB" sz="1600" dirty="0" smtClean="0"/>
                        <a:t>Develop attention to</a:t>
                      </a:r>
                      <a:r>
                        <a:rPr lang="en-GB" sz="1600" baseline="0" dirty="0" smtClean="0"/>
                        <a:t> detail in listening</a:t>
                      </a:r>
                    </a:p>
                    <a:p>
                      <a:r>
                        <a:rPr lang="en-GB" sz="1600" baseline="0" dirty="0" smtClean="0"/>
                        <a:t>Consolidate the sound-writing relationship through transcription</a:t>
                      </a:r>
                    </a:p>
                    <a:p>
                      <a:r>
                        <a:rPr lang="en-GB" sz="1600" baseline="0" dirty="0" smtClean="0"/>
                        <a:t>Begin to acquire some new vocabulary</a:t>
                      </a:r>
                      <a:endParaRPr lang="en-GB" sz="1600" dirty="0"/>
                    </a:p>
                  </a:txBody>
                  <a:tcPr/>
                </a:tc>
              </a:tr>
              <a:tr h="370840">
                <a:tc>
                  <a:txBody>
                    <a:bodyPr/>
                    <a:lstStyle/>
                    <a:p>
                      <a:r>
                        <a:rPr lang="en-GB" sz="1600" dirty="0" smtClean="0"/>
                        <a:t>3 Reading (in detail) </a:t>
                      </a:r>
                      <a:r>
                        <a:rPr lang="en-GB" sz="1600" dirty="0" smtClean="0">
                          <a:sym typeface="Wingdings" panose="05000000000000000000" pitchFamily="2" charset="2"/>
                        </a:rPr>
                        <a:t> literacy</a:t>
                      </a:r>
                      <a:endParaRPr lang="en-GB" sz="1600" dirty="0"/>
                    </a:p>
                  </a:txBody>
                  <a:tcPr/>
                </a:tc>
                <a:tc>
                  <a:txBody>
                    <a:bodyPr/>
                    <a:lstStyle/>
                    <a:p>
                      <a:r>
                        <a:rPr lang="en-GB" sz="1600" dirty="0" smtClean="0"/>
                        <a:t>Knowledge about verb forms</a:t>
                      </a:r>
                      <a:br>
                        <a:rPr lang="en-GB" sz="1600" dirty="0" smtClean="0"/>
                      </a:br>
                      <a:r>
                        <a:rPr lang="en-GB" sz="1600" dirty="0" smtClean="0"/>
                        <a:t>Identify</a:t>
                      </a:r>
                      <a:r>
                        <a:rPr lang="en-GB" sz="1600" baseline="0" dirty="0" smtClean="0"/>
                        <a:t> patterns in verb formation</a:t>
                      </a:r>
                      <a:endParaRPr lang="en-GB" sz="1600" dirty="0" smtClean="0"/>
                    </a:p>
                    <a:p>
                      <a:r>
                        <a:rPr lang="en-GB" sz="1600" dirty="0" smtClean="0"/>
                        <a:t>Infer</a:t>
                      </a:r>
                      <a:r>
                        <a:rPr lang="en-GB" sz="1600" baseline="0" dirty="0" smtClean="0"/>
                        <a:t> meaning of unknown words</a:t>
                      </a:r>
                      <a:br>
                        <a:rPr lang="en-GB" sz="1600" baseline="0" dirty="0" smtClean="0"/>
                      </a:br>
                      <a:r>
                        <a:rPr lang="en-GB" sz="1600" baseline="0" dirty="0" smtClean="0"/>
                        <a:t>Acquire high-frequency words</a:t>
                      </a:r>
                      <a:br>
                        <a:rPr lang="en-GB" sz="1600" baseline="0" dirty="0" smtClean="0"/>
                      </a:br>
                      <a:r>
                        <a:rPr lang="en-GB" sz="1600" baseline="0" dirty="0" smtClean="0"/>
                        <a:t>Acquire new content/topic vocabulary</a:t>
                      </a:r>
                    </a:p>
                    <a:p>
                      <a:r>
                        <a:rPr lang="en-GB" sz="1600" baseline="0" dirty="0" smtClean="0"/>
                        <a:t>Show understanding by translating short text into English</a:t>
                      </a:r>
                      <a:endParaRPr lang="en-GB" sz="1600" dirty="0"/>
                    </a:p>
                  </a:txBody>
                  <a:tcPr/>
                </a:tc>
              </a:tr>
              <a:tr h="370840">
                <a:tc>
                  <a:txBody>
                    <a:bodyPr/>
                    <a:lstStyle/>
                    <a:p>
                      <a:r>
                        <a:rPr lang="en-GB" sz="1600" dirty="0" smtClean="0"/>
                        <a:t>4 Speaking – question &amp; answer</a:t>
                      </a:r>
                      <a:endParaRPr lang="en-GB" sz="1600" dirty="0"/>
                    </a:p>
                  </a:txBody>
                  <a:tcPr/>
                </a:tc>
                <a:tc>
                  <a:txBody>
                    <a:bodyPr/>
                    <a:lstStyle/>
                    <a:p>
                      <a:r>
                        <a:rPr lang="en-GB" sz="1600" dirty="0" smtClean="0"/>
                        <a:t>Improve speed of understanding spoken language</a:t>
                      </a:r>
                      <a:br>
                        <a:rPr lang="en-GB" sz="1600" dirty="0" smtClean="0"/>
                      </a:br>
                      <a:r>
                        <a:rPr lang="en-GB" sz="1600" dirty="0" smtClean="0"/>
                        <a:t>Develop ability to respond spontaneously</a:t>
                      </a:r>
                      <a:br>
                        <a:rPr lang="en-GB" sz="1600" dirty="0" smtClean="0"/>
                      </a:br>
                      <a:r>
                        <a:rPr lang="en-GB" sz="1600" dirty="0" smtClean="0"/>
                        <a:t>Recognise the difference in language use</a:t>
                      </a:r>
                      <a:r>
                        <a:rPr lang="en-GB" sz="1600" baseline="0" dirty="0" smtClean="0"/>
                        <a:t> (spoken / written register)</a:t>
                      </a:r>
                      <a:endParaRPr lang="en-GB" sz="1600" dirty="0"/>
                    </a:p>
                  </a:txBody>
                  <a:tcPr/>
                </a:tc>
              </a:tr>
              <a:tr h="370840">
                <a:tc>
                  <a:txBody>
                    <a:bodyPr/>
                    <a:lstStyle/>
                    <a:p>
                      <a:r>
                        <a:rPr lang="en-GB" sz="1600" dirty="0" smtClean="0"/>
                        <a:t>5 Writing – question &amp; answer</a:t>
                      </a:r>
                      <a:endParaRPr lang="en-GB" sz="1600" dirty="0"/>
                    </a:p>
                  </a:txBody>
                  <a:tcPr/>
                </a:tc>
                <a:tc>
                  <a:txBody>
                    <a:bodyPr/>
                    <a:lstStyle/>
                    <a:p>
                      <a:r>
                        <a:rPr lang="en-GB" sz="1600" dirty="0" smtClean="0"/>
                        <a:t>Write in sentences / short</a:t>
                      </a:r>
                      <a:r>
                        <a:rPr lang="en-GB" sz="1600" baseline="0" dirty="0" smtClean="0"/>
                        <a:t> paragraph from memory</a:t>
                      </a:r>
                      <a:endParaRPr lang="en-GB" sz="1600" dirty="0"/>
                    </a:p>
                  </a:txBody>
                  <a:tcPr/>
                </a:tc>
              </a:tr>
            </a:tbl>
          </a:graphicData>
        </a:graphic>
      </p:graphicFrame>
    </p:spTree>
    <p:extLst>
      <p:ext uri="{BB962C8B-B14F-4D97-AF65-F5344CB8AC3E}">
        <p14:creationId xmlns:p14="http://schemas.microsoft.com/office/powerpoint/2010/main" val="364763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32" y="107617"/>
            <a:ext cx="7772400" cy="1609344"/>
          </a:xfrm>
        </p:spPr>
        <p:txBody>
          <a:bodyPr>
            <a:normAutofit/>
          </a:bodyPr>
          <a:lstStyle/>
          <a:p>
            <a:r>
              <a:rPr lang="en-GB" sz="8800" cap="none" dirty="0" smtClean="0"/>
              <a:t>Group task 1</a:t>
            </a:r>
            <a:endParaRPr lang="en-GB" sz="8800"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8" y="3068960"/>
            <a:ext cx="6948264" cy="3256999"/>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1132" y="3068960"/>
            <a:ext cx="1905000" cy="1905000"/>
          </a:xfrm>
          <a:prstGeom prst="rect">
            <a:avLst/>
          </a:prstGeom>
        </p:spPr>
      </p:pic>
      <p:sp>
        <p:nvSpPr>
          <p:cNvPr id="6" name="TextBox 5"/>
          <p:cNvSpPr txBox="1"/>
          <p:nvPr/>
        </p:nvSpPr>
        <p:spPr>
          <a:xfrm>
            <a:off x="273732" y="1463040"/>
            <a:ext cx="8550228" cy="1200329"/>
          </a:xfrm>
          <a:prstGeom prst="rect">
            <a:avLst/>
          </a:prstGeom>
          <a:noFill/>
        </p:spPr>
        <p:txBody>
          <a:bodyPr wrap="square" rtlCol="0">
            <a:spAutoFit/>
          </a:bodyPr>
          <a:lstStyle/>
          <a:p>
            <a:r>
              <a:rPr lang="en-GB" dirty="0" smtClean="0"/>
              <a:t>Using the text [Handout 1] design a sequence of activities for the first few lessons with Y7 to help you get to know their prior knowledge and ability.  Use the ‘Summary of Learning’ sheet for ideas.  You may make alterations to the original text.</a:t>
            </a:r>
            <a:endParaRPr lang="en-GB" dirty="0"/>
          </a:p>
        </p:txBody>
      </p:sp>
    </p:spTree>
    <p:extLst>
      <p:ext uri="{BB962C8B-B14F-4D97-AF65-F5344CB8AC3E}">
        <p14:creationId xmlns:p14="http://schemas.microsoft.com/office/powerpoint/2010/main" val="429434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asvlearningandteaching.files.wordpress.com/2012/06/20120619-064023.jpg"/>
          <p:cNvPicPr/>
          <p:nvPr/>
        </p:nvPicPr>
        <p:blipFill>
          <a:blip r:embed="rId3">
            <a:extLst>
              <a:ext uri="{28A0092B-C50C-407E-A947-70E740481C1C}">
                <a14:useLocalDpi xmlns:a14="http://schemas.microsoft.com/office/drawing/2010/main" val="0"/>
              </a:ext>
            </a:extLst>
          </a:blip>
          <a:srcRect/>
          <a:stretch>
            <a:fillRect/>
          </a:stretch>
        </p:blipFill>
        <p:spPr bwMode="auto">
          <a:xfrm>
            <a:off x="1005840" y="914400"/>
            <a:ext cx="7246619" cy="4594860"/>
          </a:xfrm>
          <a:prstGeom prst="rect">
            <a:avLst/>
          </a:prstGeom>
          <a:noFill/>
          <a:ln>
            <a:noFill/>
          </a:ln>
        </p:spPr>
      </p:pic>
      <p:sp>
        <p:nvSpPr>
          <p:cNvPr id="6" name="TextBox 5"/>
          <p:cNvSpPr txBox="1"/>
          <p:nvPr/>
        </p:nvSpPr>
        <p:spPr>
          <a:xfrm>
            <a:off x="5095435" y="2798574"/>
            <a:ext cx="1028700" cy="276999"/>
          </a:xfrm>
          <a:prstGeom prst="rect">
            <a:avLst/>
          </a:prstGeom>
          <a:solidFill>
            <a:srgbClr val="C00000"/>
          </a:solidFill>
        </p:spPr>
        <p:txBody>
          <a:bodyPr wrap="square" rtlCol="0">
            <a:spAutoFit/>
          </a:bodyPr>
          <a:lstStyle/>
          <a:p>
            <a:endParaRPr lang="en-GB" sz="1200" dirty="0"/>
          </a:p>
        </p:txBody>
      </p:sp>
      <p:sp>
        <p:nvSpPr>
          <p:cNvPr id="7" name="TextBox 6"/>
          <p:cNvSpPr txBox="1"/>
          <p:nvPr/>
        </p:nvSpPr>
        <p:spPr>
          <a:xfrm>
            <a:off x="4777740" y="3083464"/>
            <a:ext cx="1531620" cy="276999"/>
          </a:xfrm>
          <a:prstGeom prst="rect">
            <a:avLst/>
          </a:prstGeom>
          <a:solidFill>
            <a:srgbClr val="C00000"/>
          </a:solidFill>
        </p:spPr>
        <p:txBody>
          <a:bodyPr wrap="square" rtlCol="0">
            <a:spAutoFit/>
          </a:bodyPr>
          <a:lstStyle/>
          <a:p>
            <a:endParaRPr lang="en-GB" sz="1200" dirty="0"/>
          </a:p>
        </p:txBody>
      </p:sp>
      <p:sp>
        <p:nvSpPr>
          <p:cNvPr id="8" name="TextBox 7"/>
          <p:cNvSpPr txBox="1"/>
          <p:nvPr/>
        </p:nvSpPr>
        <p:spPr>
          <a:xfrm>
            <a:off x="5714998" y="3417570"/>
            <a:ext cx="2125981" cy="342900"/>
          </a:xfrm>
          <a:prstGeom prst="rect">
            <a:avLst/>
          </a:prstGeom>
          <a:solidFill>
            <a:srgbClr val="C00000"/>
          </a:solidFill>
        </p:spPr>
        <p:txBody>
          <a:bodyPr wrap="square" rtlCol="0">
            <a:spAutoFit/>
          </a:bodyPr>
          <a:lstStyle/>
          <a:p>
            <a:endParaRPr lang="en-GB" dirty="0"/>
          </a:p>
        </p:txBody>
      </p:sp>
      <p:sp>
        <p:nvSpPr>
          <p:cNvPr id="9" name="TextBox 8"/>
          <p:cNvSpPr txBox="1"/>
          <p:nvPr/>
        </p:nvSpPr>
        <p:spPr>
          <a:xfrm>
            <a:off x="6246054" y="3773192"/>
            <a:ext cx="1477107" cy="307777"/>
          </a:xfrm>
          <a:prstGeom prst="rect">
            <a:avLst/>
          </a:prstGeom>
          <a:solidFill>
            <a:srgbClr val="C00000"/>
          </a:solidFill>
        </p:spPr>
        <p:txBody>
          <a:bodyPr wrap="square" rtlCol="0">
            <a:spAutoFit/>
          </a:bodyPr>
          <a:lstStyle/>
          <a:p>
            <a:endParaRPr lang="en-GB" sz="1400" dirty="0"/>
          </a:p>
        </p:txBody>
      </p:sp>
    </p:spTree>
    <p:extLst>
      <p:ext uri="{BB962C8B-B14F-4D97-AF65-F5344CB8AC3E}">
        <p14:creationId xmlns:p14="http://schemas.microsoft.com/office/powerpoint/2010/main" val="247737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9600" cap="none" dirty="0" smtClean="0"/>
              <a:t>Support</a:t>
            </a:r>
            <a:endParaRPr lang="en-GB" sz="9600" cap="none" dirty="0"/>
          </a:p>
        </p:txBody>
      </p:sp>
      <p:sp>
        <p:nvSpPr>
          <p:cNvPr id="3" name="Content Placeholder 2"/>
          <p:cNvSpPr>
            <a:spLocks noGrp="1"/>
          </p:cNvSpPr>
          <p:nvPr>
            <p:ph idx="1"/>
          </p:nvPr>
        </p:nvSpPr>
        <p:spPr/>
        <p:txBody>
          <a:bodyPr>
            <a:normAutofit/>
          </a:bodyPr>
          <a:lstStyle/>
          <a:p>
            <a:r>
              <a:rPr lang="en-GB" sz="2800" dirty="0"/>
              <a:t> In listening </a:t>
            </a:r>
            <a:r>
              <a:rPr lang="en-GB" sz="2800" dirty="0" smtClean="0"/>
              <a:t>(hard to easy)</a:t>
            </a:r>
          </a:p>
          <a:p>
            <a:r>
              <a:rPr lang="en-GB" sz="2800" dirty="0"/>
              <a:t> </a:t>
            </a:r>
            <a:r>
              <a:rPr lang="en-GB" sz="2800" dirty="0" smtClean="0"/>
              <a:t>In listening (paired listening)</a:t>
            </a:r>
          </a:p>
          <a:p>
            <a:r>
              <a:rPr lang="en-GB" sz="2800" dirty="0"/>
              <a:t> </a:t>
            </a:r>
            <a:r>
              <a:rPr lang="en-GB" sz="2800" dirty="0" smtClean="0"/>
              <a:t>In listening (give answers – they anticipate what they will hear)</a:t>
            </a:r>
          </a:p>
          <a:p>
            <a:r>
              <a:rPr lang="en-GB" sz="2800" dirty="0"/>
              <a:t> </a:t>
            </a:r>
            <a:r>
              <a:rPr lang="en-GB" sz="2800" dirty="0" smtClean="0"/>
              <a:t>In reading (additional material folded over at the bottom – e.g. jumbled answers, first letter of answers, glossary of key words)</a:t>
            </a:r>
          </a:p>
          <a:p>
            <a:r>
              <a:rPr lang="en-GB" sz="2800" dirty="0"/>
              <a:t> </a:t>
            </a:r>
            <a:r>
              <a:rPr lang="en-GB" sz="2800" dirty="0" smtClean="0"/>
              <a:t>In reading (optional support sheet)</a:t>
            </a:r>
          </a:p>
        </p:txBody>
      </p:sp>
    </p:spTree>
    <p:extLst>
      <p:ext uri="{BB962C8B-B14F-4D97-AF65-F5344CB8AC3E}">
        <p14:creationId xmlns:p14="http://schemas.microsoft.com/office/powerpoint/2010/main" val="2234796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800" cap="none" dirty="0" smtClean="0"/>
              <a:t>Who is it?</a:t>
            </a:r>
            <a:endParaRPr lang="en-GB" sz="8800" cap="none" dirty="0"/>
          </a:p>
        </p:txBody>
      </p:sp>
      <p:sp>
        <p:nvSpPr>
          <p:cNvPr id="3" name="Content Placeholder 2"/>
          <p:cNvSpPr>
            <a:spLocks noGrp="1"/>
          </p:cNvSpPr>
          <p:nvPr>
            <p:ph idx="1"/>
          </p:nvPr>
        </p:nvSpPr>
        <p:spPr/>
        <p:txBody>
          <a:bodyPr/>
          <a:lstStyle/>
          <a:p>
            <a:r>
              <a:rPr lang="en-GB" sz="2800" dirty="0" smtClean="0"/>
              <a:t>He likes playing football.</a:t>
            </a:r>
            <a:endParaRPr lang="en-GB" sz="2800" dirty="0"/>
          </a:p>
          <a:p>
            <a:r>
              <a:rPr lang="en-GB" sz="2800" dirty="0" smtClean="0"/>
              <a:t>He does a lot of sport.</a:t>
            </a:r>
            <a:endParaRPr lang="en-GB" sz="2800" dirty="0"/>
          </a:p>
          <a:p>
            <a:r>
              <a:rPr lang="en-GB" sz="2800" dirty="0" smtClean="0"/>
              <a:t>He studied at Cambridge university.</a:t>
            </a:r>
            <a:endParaRPr lang="en-GB" sz="2800" dirty="0"/>
          </a:p>
          <a:p>
            <a:r>
              <a:rPr lang="en-GB" sz="2800" dirty="0" smtClean="0"/>
              <a:t>He doesn’t live in </a:t>
            </a:r>
            <a:r>
              <a:rPr lang="en-GB" sz="2800" dirty="0" err="1" smtClean="0"/>
              <a:t>Comberton</a:t>
            </a:r>
            <a:r>
              <a:rPr lang="en-GB" sz="2800" dirty="0" smtClean="0"/>
              <a:t>.</a:t>
            </a:r>
            <a:endParaRPr lang="en-GB" sz="2800" dirty="0"/>
          </a:p>
          <a:p>
            <a:r>
              <a:rPr lang="en-GB" sz="2800" dirty="0" smtClean="0"/>
              <a:t>He works at </a:t>
            </a:r>
            <a:r>
              <a:rPr lang="en-GB" sz="2800" dirty="0" err="1" smtClean="0"/>
              <a:t>Comberton</a:t>
            </a:r>
            <a:r>
              <a:rPr lang="en-GB" sz="2800" dirty="0" smtClean="0"/>
              <a:t> Village College.</a:t>
            </a:r>
            <a:endParaRPr lang="en-GB" sz="2800" dirty="0"/>
          </a:p>
          <a:p>
            <a:r>
              <a:rPr lang="en-GB" sz="2800" dirty="0" smtClean="0"/>
              <a:t>He is older than Dr Hawkes.</a:t>
            </a:r>
            <a:endParaRPr lang="en-GB" sz="2800" dirty="0"/>
          </a:p>
          <a:p>
            <a:r>
              <a:rPr lang="en-GB" sz="2800" dirty="0" smtClean="0"/>
              <a:t>He is our </a:t>
            </a:r>
            <a:r>
              <a:rPr lang="en-GB" sz="2800" dirty="0" err="1" smtClean="0"/>
              <a:t>headteacher</a:t>
            </a:r>
            <a:r>
              <a:rPr lang="en-GB" sz="2800" dirty="0" smtClean="0"/>
              <a:t>.</a:t>
            </a:r>
            <a:endParaRPr lang="en-GB" sz="2800" dirty="0"/>
          </a:p>
          <a:p>
            <a:endParaRPr lang="en-GB" dirty="0"/>
          </a:p>
        </p:txBody>
      </p:sp>
      <p:pic>
        <p:nvPicPr>
          <p:cNvPr id="4" name="Picture 3"/>
          <p:cNvPicPr>
            <a:picLocks noChangeAspect="1"/>
          </p:cNvPicPr>
          <p:nvPr/>
        </p:nvPicPr>
        <p:blipFill>
          <a:blip r:embed="rId3"/>
          <a:stretch>
            <a:fillRect/>
          </a:stretch>
        </p:blipFill>
        <p:spPr>
          <a:xfrm>
            <a:off x="6139815" y="258316"/>
            <a:ext cx="2524125" cy="2857500"/>
          </a:xfrm>
          <a:prstGeom prst="rect">
            <a:avLst/>
          </a:prstGeom>
        </p:spPr>
      </p:pic>
    </p:spTree>
    <p:extLst>
      <p:ext uri="{BB962C8B-B14F-4D97-AF65-F5344CB8AC3E}">
        <p14:creationId xmlns:p14="http://schemas.microsoft.com/office/powerpoint/2010/main" val="5134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2768" y="193659"/>
            <a:ext cx="8064897" cy="5376597"/>
          </a:xfrm>
          <a:prstGeom prst="rect">
            <a:avLst/>
          </a:prstGeom>
        </p:spPr>
      </p:pic>
      <p:sp>
        <p:nvSpPr>
          <p:cNvPr id="5" name="TextBox 4"/>
          <p:cNvSpPr txBox="1"/>
          <p:nvPr/>
        </p:nvSpPr>
        <p:spPr>
          <a:xfrm>
            <a:off x="592768" y="3508153"/>
            <a:ext cx="4680520" cy="2062103"/>
          </a:xfrm>
          <a:prstGeom prst="rect">
            <a:avLst/>
          </a:prstGeom>
          <a:noFill/>
        </p:spPr>
        <p:txBody>
          <a:bodyPr wrap="square" rtlCol="0">
            <a:spAutoFit/>
          </a:bodyPr>
          <a:lstStyle/>
          <a:p>
            <a:r>
              <a:rPr lang="en-GB" sz="3200" b="1" dirty="0" err="1" smtClean="0">
                <a:solidFill>
                  <a:schemeClr val="bg1"/>
                </a:solidFill>
              </a:rPr>
              <a:t>Qué</a:t>
            </a:r>
            <a:r>
              <a:rPr lang="en-GB" sz="3200" b="1" dirty="0" smtClean="0">
                <a:solidFill>
                  <a:schemeClr val="bg1"/>
                </a:solidFill>
              </a:rPr>
              <a:t> (el </a:t>
            </a:r>
            <a:r>
              <a:rPr lang="en-GB" sz="3200" b="1" dirty="0" err="1" smtClean="0">
                <a:solidFill>
                  <a:schemeClr val="bg1"/>
                </a:solidFill>
              </a:rPr>
              <a:t>problema</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Cuándo</a:t>
            </a:r>
            <a:r>
              <a:rPr lang="en-GB" sz="3200" b="1" dirty="0" smtClean="0">
                <a:solidFill>
                  <a:schemeClr val="bg1"/>
                </a:solidFill>
              </a:rPr>
              <a:t>:</a:t>
            </a:r>
          </a:p>
          <a:p>
            <a:r>
              <a:rPr lang="en-GB" sz="3200" b="1" dirty="0" err="1" smtClean="0">
                <a:solidFill>
                  <a:schemeClr val="bg1"/>
                </a:solidFill>
              </a:rPr>
              <a:t>Quién</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Dónde</a:t>
            </a:r>
            <a:r>
              <a:rPr lang="en-GB" sz="3200" b="1" dirty="0" smtClean="0">
                <a:solidFill>
                  <a:schemeClr val="bg1"/>
                </a:solidFill>
              </a:rPr>
              <a:t>:</a:t>
            </a:r>
            <a:endParaRPr lang="en-GB" sz="3200" b="1" dirty="0">
              <a:solidFill>
                <a:schemeClr val="bg1"/>
              </a:solidFill>
            </a:endParaRPr>
          </a:p>
        </p:txBody>
      </p:sp>
      <p:sp>
        <p:nvSpPr>
          <p:cNvPr id="7" name="TextBox 6"/>
          <p:cNvSpPr txBox="1"/>
          <p:nvPr/>
        </p:nvSpPr>
        <p:spPr>
          <a:xfrm>
            <a:off x="683568" y="199098"/>
            <a:ext cx="2376264" cy="830997"/>
          </a:xfrm>
          <a:prstGeom prst="rect">
            <a:avLst/>
          </a:prstGeom>
          <a:noFill/>
        </p:spPr>
        <p:txBody>
          <a:bodyPr wrap="square" rtlCol="0">
            <a:spAutoFit/>
          </a:bodyPr>
          <a:lstStyle/>
          <a:p>
            <a:r>
              <a:rPr lang="en-GB" sz="2400" dirty="0" err="1">
                <a:solidFill>
                  <a:schemeClr val="bg1"/>
                </a:solidFill>
              </a:rPr>
              <a:t>l</a:t>
            </a:r>
            <a:r>
              <a:rPr lang="en-GB" sz="2400" dirty="0" err="1" smtClean="0">
                <a:solidFill>
                  <a:schemeClr val="bg1"/>
                </a:solidFill>
              </a:rPr>
              <a:t>as</a:t>
            </a:r>
            <a:r>
              <a:rPr lang="en-GB" sz="2400" dirty="0" smtClean="0">
                <a:solidFill>
                  <a:schemeClr val="bg1"/>
                </a:solidFill>
              </a:rPr>
              <a:t> </a:t>
            </a:r>
            <a:r>
              <a:rPr lang="en-GB" sz="2400" dirty="0" err="1" smtClean="0">
                <a:solidFill>
                  <a:schemeClr val="bg1"/>
                </a:solidFill>
              </a:rPr>
              <a:t>autoridades</a:t>
            </a:r>
            <a:r>
              <a:rPr lang="en-GB" sz="2400" dirty="0" smtClean="0">
                <a:solidFill>
                  <a:schemeClr val="bg1"/>
                </a:solidFill>
              </a:rPr>
              <a:t> = the council</a:t>
            </a:r>
            <a:endParaRPr lang="en-GB" sz="2400" dirty="0">
              <a:solidFill>
                <a:schemeClr val="bg1"/>
              </a:solidFill>
            </a:endParaRPr>
          </a:p>
        </p:txBody>
      </p:sp>
    </p:spTree>
    <p:extLst>
      <p:ext uri="{BB962C8B-B14F-4D97-AF65-F5344CB8AC3E}">
        <p14:creationId xmlns:p14="http://schemas.microsoft.com/office/powerpoint/2010/main" val="258635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2768" y="193659"/>
            <a:ext cx="8064897" cy="5376597"/>
          </a:xfrm>
          <a:prstGeom prst="rect">
            <a:avLst/>
          </a:prstGeom>
        </p:spPr>
      </p:pic>
      <p:sp>
        <p:nvSpPr>
          <p:cNvPr id="5" name="TextBox 4"/>
          <p:cNvSpPr txBox="1"/>
          <p:nvPr/>
        </p:nvSpPr>
        <p:spPr>
          <a:xfrm>
            <a:off x="592768" y="3508153"/>
            <a:ext cx="4680520" cy="2062103"/>
          </a:xfrm>
          <a:prstGeom prst="rect">
            <a:avLst/>
          </a:prstGeom>
          <a:noFill/>
        </p:spPr>
        <p:txBody>
          <a:bodyPr wrap="square" rtlCol="0">
            <a:spAutoFit/>
          </a:bodyPr>
          <a:lstStyle/>
          <a:p>
            <a:r>
              <a:rPr lang="en-GB" sz="3200" b="1" dirty="0" err="1" smtClean="0">
                <a:solidFill>
                  <a:schemeClr val="bg1"/>
                </a:solidFill>
              </a:rPr>
              <a:t>Qué</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Cuándo</a:t>
            </a:r>
            <a:r>
              <a:rPr lang="en-GB" sz="3200" b="1" dirty="0" smtClean="0">
                <a:solidFill>
                  <a:schemeClr val="bg1"/>
                </a:solidFill>
              </a:rPr>
              <a:t>:</a:t>
            </a:r>
          </a:p>
          <a:p>
            <a:r>
              <a:rPr lang="en-GB" sz="3200" b="1" dirty="0" err="1" smtClean="0">
                <a:solidFill>
                  <a:schemeClr val="bg1"/>
                </a:solidFill>
              </a:rPr>
              <a:t>Quién</a:t>
            </a:r>
            <a:r>
              <a:rPr lang="en-GB" sz="3200" b="1" dirty="0" smtClean="0">
                <a:solidFill>
                  <a:schemeClr val="bg1"/>
                </a:solidFill>
              </a:rPr>
              <a:t>:</a:t>
            </a:r>
            <a:br>
              <a:rPr lang="en-GB" sz="3200" b="1" dirty="0" smtClean="0">
                <a:solidFill>
                  <a:schemeClr val="bg1"/>
                </a:solidFill>
              </a:rPr>
            </a:br>
            <a:r>
              <a:rPr lang="en-GB" sz="3200" b="1" dirty="0" err="1" smtClean="0">
                <a:solidFill>
                  <a:schemeClr val="bg1"/>
                </a:solidFill>
              </a:rPr>
              <a:t>Dónde</a:t>
            </a:r>
            <a:r>
              <a:rPr lang="en-GB" sz="3200" b="1" dirty="0" smtClean="0">
                <a:solidFill>
                  <a:schemeClr val="bg1"/>
                </a:solidFill>
              </a:rPr>
              <a:t>:</a:t>
            </a:r>
            <a:endParaRPr lang="en-GB" sz="3200" b="1" dirty="0">
              <a:solidFill>
                <a:schemeClr val="bg1"/>
              </a:solidFill>
            </a:endParaRPr>
          </a:p>
        </p:txBody>
      </p:sp>
      <p:sp>
        <p:nvSpPr>
          <p:cNvPr id="7" name="TextBox 6"/>
          <p:cNvSpPr txBox="1"/>
          <p:nvPr/>
        </p:nvSpPr>
        <p:spPr>
          <a:xfrm>
            <a:off x="683568" y="199098"/>
            <a:ext cx="2376264" cy="830997"/>
          </a:xfrm>
          <a:prstGeom prst="rect">
            <a:avLst/>
          </a:prstGeom>
          <a:noFill/>
        </p:spPr>
        <p:txBody>
          <a:bodyPr wrap="square" rtlCol="0">
            <a:spAutoFit/>
          </a:bodyPr>
          <a:lstStyle/>
          <a:p>
            <a:r>
              <a:rPr lang="en-GB" sz="2400" dirty="0" err="1">
                <a:solidFill>
                  <a:schemeClr val="bg1"/>
                </a:solidFill>
              </a:rPr>
              <a:t>l</a:t>
            </a:r>
            <a:r>
              <a:rPr lang="en-GB" sz="2400" dirty="0" err="1" smtClean="0">
                <a:solidFill>
                  <a:schemeClr val="bg1"/>
                </a:solidFill>
              </a:rPr>
              <a:t>as</a:t>
            </a:r>
            <a:r>
              <a:rPr lang="en-GB" sz="2400" dirty="0" smtClean="0">
                <a:solidFill>
                  <a:schemeClr val="bg1"/>
                </a:solidFill>
              </a:rPr>
              <a:t> </a:t>
            </a:r>
            <a:r>
              <a:rPr lang="en-GB" sz="2400" dirty="0" err="1" smtClean="0">
                <a:solidFill>
                  <a:schemeClr val="bg1"/>
                </a:solidFill>
              </a:rPr>
              <a:t>autoridades</a:t>
            </a:r>
            <a:r>
              <a:rPr lang="en-GB" sz="2400" dirty="0" smtClean="0">
                <a:solidFill>
                  <a:schemeClr val="bg1"/>
                </a:solidFill>
              </a:rPr>
              <a:t> = the council</a:t>
            </a:r>
            <a:endParaRPr lang="en-GB" sz="2400" dirty="0">
              <a:solidFill>
                <a:schemeClr val="bg1"/>
              </a:solidFill>
            </a:endParaRPr>
          </a:p>
        </p:txBody>
      </p:sp>
      <p:sp>
        <p:nvSpPr>
          <p:cNvPr id="6" name="TextBox 5"/>
          <p:cNvSpPr txBox="1"/>
          <p:nvPr/>
        </p:nvSpPr>
        <p:spPr>
          <a:xfrm>
            <a:off x="376745" y="5589240"/>
            <a:ext cx="8280920" cy="1200329"/>
          </a:xfrm>
          <a:prstGeom prst="rect">
            <a:avLst/>
          </a:prstGeom>
          <a:noFill/>
        </p:spPr>
        <p:txBody>
          <a:bodyPr wrap="square" rtlCol="0">
            <a:spAutoFit/>
          </a:bodyPr>
          <a:lstStyle/>
          <a:p>
            <a:r>
              <a:rPr lang="en-GB" dirty="0" smtClean="0"/>
              <a:t>Justin Bieber </a:t>
            </a:r>
            <a:r>
              <a:rPr lang="en-GB" dirty="0" err="1" smtClean="0"/>
              <a:t>está</a:t>
            </a:r>
            <a:r>
              <a:rPr lang="en-GB" dirty="0" smtClean="0"/>
              <a:t> en Australia.  </a:t>
            </a:r>
            <a:r>
              <a:rPr lang="en-GB" dirty="0" err="1" smtClean="0"/>
              <a:t>Está</a:t>
            </a:r>
            <a:r>
              <a:rPr lang="en-GB" dirty="0" smtClean="0"/>
              <a:t> en un hotel y el </a:t>
            </a:r>
            <a:r>
              <a:rPr lang="en-GB" dirty="0" err="1" smtClean="0"/>
              <a:t>jueves</a:t>
            </a:r>
            <a:r>
              <a:rPr lang="en-GB" dirty="0" smtClean="0"/>
              <a:t> </a:t>
            </a:r>
            <a:r>
              <a:rPr lang="en-GB" dirty="0" err="1" smtClean="0"/>
              <a:t>pintó</a:t>
            </a:r>
            <a:r>
              <a:rPr lang="en-GB" dirty="0" smtClean="0"/>
              <a:t> </a:t>
            </a:r>
            <a:r>
              <a:rPr lang="en-GB" dirty="0" err="1" smtClean="0"/>
              <a:t>grafitis</a:t>
            </a:r>
            <a:r>
              <a:rPr lang="en-GB" dirty="0" smtClean="0"/>
              <a:t> en el hotel.  Le </a:t>
            </a:r>
            <a:r>
              <a:rPr lang="en-GB" dirty="0" err="1" smtClean="0"/>
              <a:t>gustan</a:t>
            </a:r>
            <a:r>
              <a:rPr lang="en-GB" dirty="0" smtClean="0"/>
              <a:t> los </a:t>
            </a:r>
            <a:r>
              <a:rPr lang="en-GB" dirty="0" err="1" smtClean="0"/>
              <a:t>grafitis</a:t>
            </a:r>
            <a:r>
              <a:rPr lang="en-GB" dirty="0" smtClean="0"/>
              <a:t>.  Al hotel le </a:t>
            </a:r>
            <a:r>
              <a:rPr lang="en-GB" dirty="0" err="1" smtClean="0"/>
              <a:t>gustan</a:t>
            </a:r>
            <a:r>
              <a:rPr lang="en-GB" dirty="0" smtClean="0"/>
              <a:t> los </a:t>
            </a:r>
            <a:r>
              <a:rPr lang="en-GB" dirty="0" err="1" smtClean="0"/>
              <a:t>grafitis</a:t>
            </a:r>
            <a:r>
              <a:rPr lang="en-GB" dirty="0" smtClean="0"/>
              <a:t> de Justin Bieber.  </a:t>
            </a:r>
            <a:r>
              <a:rPr lang="en-GB" dirty="0" err="1" smtClean="0"/>
              <a:t>Pero</a:t>
            </a:r>
            <a:r>
              <a:rPr lang="en-GB" dirty="0" smtClean="0"/>
              <a:t> a </a:t>
            </a:r>
            <a:r>
              <a:rPr lang="en-GB" dirty="0" err="1" smtClean="0"/>
              <a:t>las</a:t>
            </a:r>
            <a:r>
              <a:rPr lang="en-GB" dirty="0" smtClean="0"/>
              <a:t> </a:t>
            </a:r>
            <a:r>
              <a:rPr lang="en-GB" dirty="0" err="1" smtClean="0"/>
              <a:t>autoridades</a:t>
            </a:r>
            <a:r>
              <a:rPr lang="en-GB" dirty="0" smtClean="0"/>
              <a:t> no les </a:t>
            </a:r>
            <a:r>
              <a:rPr lang="en-GB" dirty="0" err="1" smtClean="0"/>
              <a:t>gustan</a:t>
            </a:r>
            <a:r>
              <a:rPr lang="en-GB" dirty="0" smtClean="0"/>
              <a:t> los </a:t>
            </a:r>
            <a:r>
              <a:rPr lang="en-GB" dirty="0" err="1" smtClean="0"/>
              <a:t>grafitis</a:t>
            </a:r>
            <a:r>
              <a:rPr lang="en-GB" dirty="0" smtClean="0"/>
              <a:t>.  </a:t>
            </a:r>
            <a:r>
              <a:rPr lang="en-GB" dirty="0" err="1" smtClean="0"/>
              <a:t>Dicen</a:t>
            </a:r>
            <a:r>
              <a:rPr lang="en-GB" dirty="0" smtClean="0"/>
              <a:t> </a:t>
            </a:r>
            <a:r>
              <a:rPr lang="en-GB" dirty="0" err="1" smtClean="0"/>
              <a:t>que</a:t>
            </a:r>
            <a:r>
              <a:rPr lang="en-GB" dirty="0" smtClean="0"/>
              <a:t> Justin Bieber </a:t>
            </a:r>
            <a:r>
              <a:rPr lang="en-GB" dirty="0" err="1" smtClean="0"/>
              <a:t>tiene</a:t>
            </a:r>
            <a:r>
              <a:rPr lang="en-GB" dirty="0" smtClean="0"/>
              <a:t> </a:t>
            </a:r>
            <a:r>
              <a:rPr lang="en-GB" dirty="0" err="1" smtClean="0"/>
              <a:t>que</a:t>
            </a:r>
            <a:r>
              <a:rPr lang="en-GB" dirty="0" smtClean="0"/>
              <a:t> </a:t>
            </a:r>
            <a:r>
              <a:rPr lang="en-GB" dirty="0" err="1" smtClean="0"/>
              <a:t>eliminar</a:t>
            </a:r>
            <a:r>
              <a:rPr lang="en-GB" dirty="0" smtClean="0"/>
              <a:t> los </a:t>
            </a:r>
            <a:r>
              <a:rPr lang="en-GB" dirty="0" err="1" smtClean="0"/>
              <a:t>grafitis</a:t>
            </a:r>
            <a:r>
              <a:rPr lang="en-GB" dirty="0" smtClean="0"/>
              <a:t>.  </a:t>
            </a:r>
            <a:endParaRPr lang="en-GB" dirty="0"/>
          </a:p>
        </p:txBody>
      </p:sp>
      <p:sp>
        <p:nvSpPr>
          <p:cNvPr id="10" name="TextBox 9"/>
          <p:cNvSpPr txBox="1"/>
          <p:nvPr/>
        </p:nvSpPr>
        <p:spPr>
          <a:xfrm>
            <a:off x="1758469" y="3479506"/>
            <a:ext cx="2736304" cy="646331"/>
          </a:xfrm>
          <a:prstGeom prst="rect">
            <a:avLst/>
          </a:prstGeom>
          <a:noFill/>
        </p:spPr>
        <p:txBody>
          <a:bodyPr wrap="square" rtlCol="0">
            <a:spAutoFit/>
          </a:bodyPr>
          <a:lstStyle/>
          <a:p>
            <a:r>
              <a:rPr lang="en-GB" sz="3600" b="1" dirty="0" err="1" smtClean="0">
                <a:solidFill>
                  <a:schemeClr val="bg1"/>
                </a:solidFill>
              </a:rPr>
              <a:t>Grafiti</a:t>
            </a:r>
            <a:endParaRPr lang="en-GB" sz="3600" b="1" dirty="0">
              <a:solidFill>
                <a:schemeClr val="bg1"/>
              </a:solidFill>
            </a:endParaRPr>
          </a:p>
        </p:txBody>
      </p:sp>
      <p:sp>
        <p:nvSpPr>
          <p:cNvPr id="11" name="TextBox 10"/>
          <p:cNvSpPr txBox="1"/>
          <p:nvPr/>
        </p:nvSpPr>
        <p:spPr>
          <a:xfrm>
            <a:off x="2051720" y="4006805"/>
            <a:ext cx="3960440" cy="646331"/>
          </a:xfrm>
          <a:prstGeom prst="rect">
            <a:avLst/>
          </a:prstGeom>
          <a:noFill/>
        </p:spPr>
        <p:txBody>
          <a:bodyPr wrap="square" rtlCol="0">
            <a:spAutoFit/>
          </a:bodyPr>
          <a:lstStyle/>
          <a:p>
            <a:r>
              <a:rPr lang="en-GB" sz="3600" b="1" dirty="0">
                <a:solidFill>
                  <a:schemeClr val="bg1"/>
                </a:solidFill>
              </a:rPr>
              <a:t>e</a:t>
            </a:r>
            <a:r>
              <a:rPr lang="en-GB" sz="3600" b="1" dirty="0" smtClean="0">
                <a:solidFill>
                  <a:schemeClr val="bg1"/>
                </a:solidFill>
              </a:rPr>
              <a:t>l </a:t>
            </a:r>
            <a:r>
              <a:rPr lang="en-GB" sz="3600" b="1" dirty="0" err="1" smtClean="0">
                <a:solidFill>
                  <a:schemeClr val="bg1"/>
                </a:solidFill>
              </a:rPr>
              <a:t>jueves</a:t>
            </a:r>
            <a:endParaRPr lang="en-GB" sz="3600" b="1" dirty="0">
              <a:solidFill>
                <a:schemeClr val="bg1"/>
              </a:solidFill>
            </a:endParaRPr>
          </a:p>
        </p:txBody>
      </p:sp>
      <p:sp>
        <p:nvSpPr>
          <p:cNvPr id="12" name="TextBox 11"/>
          <p:cNvSpPr txBox="1"/>
          <p:nvPr/>
        </p:nvSpPr>
        <p:spPr>
          <a:xfrm>
            <a:off x="1907704" y="4437112"/>
            <a:ext cx="3960440" cy="646331"/>
          </a:xfrm>
          <a:prstGeom prst="rect">
            <a:avLst/>
          </a:prstGeom>
          <a:noFill/>
        </p:spPr>
        <p:txBody>
          <a:bodyPr wrap="square" rtlCol="0">
            <a:spAutoFit/>
          </a:bodyPr>
          <a:lstStyle/>
          <a:p>
            <a:r>
              <a:rPr lang="en-GB" sz="3600" b="1" dirty="0" smtClean="0">
                <a:solidFill>
                  <a:schemeClr val="bg1"/>
                </a:solidFill>
              </a:rPr>
              <a:t>Justin Bieber</a:t>
            </a:r>
            <a:endParaRPr lang="en-GB" sz="3600" b="1" dirty="0">
              <a:solidFill>
                <a:schemeClr val="bg1"/>
              </a:solidFill>
            </a:endParaRPr>
          </a:p>
        </p:txBody>
      </p:sp>
      <p:sp>
        <p:nvSpPr>
          <p:cNvPr id="13" name="TextBox 12"/>
          <p:cNvSpPr txBox="1"/>
          <p:nvPr/>
        </p:nvSpPr>
        <p:spPr>
          <a:xfrm>
            <a:off x="1907704" y="4942909"/>
            <a:ext cx="3960440" cy="646331"/>
          </a:xfrm>
          <a:prstGeom prst="rect">
            <a:avLst/>
          </a:prstGeom>
          <a:noFill/>
        </p:spPr>
        <p:txBody>
          <a:bodyPr wrap="square" rtlCol="0">
            <a:spAutoFit/>
          </a:bodyPr>
          <a:lstStyle/>
          <a:p>
            <a:r>
              <a:rPr lang="en-GB" sz="3600" b="1" dirty="0">
                <a:solidFill>
                  <a:schemeClr val="bg1"/>
                </a:solidFill>
              </a:rPr>
              <a:t>e</a:t>
            </a:r>
            <a:r>
              <a:rPr lang="en-GB" sz="3600" b="1" dirty="0" smtClean="0">
                <a:solidFill>
                  <a:schemeClr val="bg1"/>
                </a:solidFill>
              </a:rPr>
              <a:t>n Australia</a:t>
            </a:r>
            <a:endParaRPr lang="en-GB" sz="3600" b="1" dirty="0">
              <a:solidFill>
                <a:schemeClr val="bg1"/>
              </a:solidFill>
            </a:endParaRPr>
          </a:p>
        </p:txBody>
      </p:sp>
    </p:spTree>
    <p:extLst>
      <p:ext uri="{BB962C8B-B14F-4D97-AF65-F5344CB8AC3E}">
        <p14:creationId xmlns:p14="http://schemas.microsoft.com/office/powerpoint/2010/main" val="418871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1500" cap="none" dirty="0" smtClean="0"/>
              <a:t>Task</a:t>
            </a:r>
            <a:endParaRPr lang="en-GB" sz="11500" cap="none" dirty="0"/>
          </a:p>
        </p:txBody>
      </p:sp>
      <p:sp>
        <p:nvSpPr>
          <p:cNvPr id="3" name="Content Placeholder 2"/>
          <p:cNvSpPr>
            <a:spLocks noGrp="1"/>
          </p:cNvSpPr>
          <p:nvPr>
            <p:ph idx="1"/>
          </p:nvPr>
        </p:nvSpPr>
        <p:spPr>
          <a:xfrm>
            <a:off x="685800" y="2121408"/>
            <a:ext cx="8161020" cy="4050792"/>
          </a:xfrm>
        </p:spPr>
        <p:txBody>
          <a:bodyPr>
            <a:noAutofit/>
          </a:bodyPr>
          <a:lstStyle/>
          <a:p>
            <a:r>
              <a:rPr lang="en-GB" sz="2800" dirty="0"/>
              <a:t> Include support material (or not!) to create different </a:t>
            </a:r>
            <a:r>
              <a:rPr lang="en-GB" sz="2800" dirty="0" smtClean="0"/>
              <a:t>tasks:</a:t>
            </a:r>
            <a:r>
              <a:rPr lang="en-GB" sz="2800" dirty="0"/>
              <a:t/>
            </a:r>
            <a:br>
              <a:rPr lang="en-GB" sz="2800" dirty="0"/>
            </a:br>
            <a:r>
              <a:rPr lang="en-GB" sz="2800" dirty="0"/>
              <a:t>e.g. </a:t>
            </a:r>
            <a:br>
              <a:rPr lang="en-GB" sz="2800" dirty="0"/>
            </a:br>
            <a:r>
              <a:rPr lang="en-GB" sz="2800" dirty="0"/>
              <a:t>the transcript </a:t>
            </a:r>
            <a:r>
              <a:rPr lang="en-GB" sz="2800" b="1" dirty="0"/>
              <a:t>or</a:t>
            </a:r>
            <a:r>
              <a:rPr lang="en-GB" sz="2800" dirty="0"/>
              <a:t> </a:t>
            </a:r>
            <a:br>
              <a:rPr lang="en-GB" sz="2800" dirty="0"/>
            </a:br>
            <a:r>
              <a:rPr lang="en-GB" sz="2800" dirty="0"/>
              <a:t>the first letter of each answer </a:t>
            </a:r>
            <a:r>
              <a:rPr lang="en-GB" sz="2800" b="1" dirty="0"/>
              <a:t>or</a:t>
            </a:r>
            <a:r>
              <a:rPr lang="en-GB" sz="2800" dirty="0"/>
              <a:t> </a:t>
            </a:r>
            <a:br>
              <a:rPr lang="en-GB" sz="2800" dirty="0"/>
            </a:br>
            <a:r>
              <a:rPr lang="en-GB" sz="2800" dirty="0"/>
              <a:t>the possible answers jumbled at the bottom </a:t>
            </a:r>
            <a:r>
              <a:rPr lang="en-GB" sz="2800" b="1" dirty="0"/>
              <a:t>or</a:t>
            </a:r>
            <a:r>
              <a:rPr lang="en-GB" sz="2800" dirty="0"/>
              <a:t> </a:t>
            </a:r>
            <a:br>
              <a:rPr lang="en-GB" sz="2800" dirty="0"/>
            </a:br>
            <a:r>
              <a:rPr lang="en-GB" sz="2800" dirty="0"/>
              <a:t>a glossary of key words </a:t>
            </a:r>
            <a:r>
              <a:rPr lang="en-GB" sz="2800" b="1" dirty="0"/>
              <a:t>or</a:t>
            </a:r>
            <a:r>
              <a:rPr lang="en-GB" sz="2800" dirty="0"/>
              <a:t/>
            </a:r>
            <a:br>
              <a:rPr lang="en-GB" sz="2800" dirty="0"/>
            </a:br>
            <a:r>
              <a:rPr lang="en-GB" sz="2800" dirty="0"/>
              <a:t>a multiple choice support sheet </a:t>
            </a:r>
            <a:r>
              <a:rPr lang="en-GB" sz="2800" b="1" dirty="0"/>
              <a:t>or</a:t>
            </a:r>
            <a:r>
              <a:rPr lang="en-GB" sz="2800" dirty="0"/>
              <a:t/>
            </a:r>
            <a:br>
              <a:rPr lang="en-GB" sz="2800" dirty="0"/>
            </a:br>
            <a:r>
              <a:rPr lang="en-GB" sz="2800" dirty="0"/>
              <a:t>a dictionary (+/- maximum no. of words that can be looked up)</a:t>
            </a:r>
          </a:p>
          <a:p>
            <a:endParaRPr lang="en-GB" sz="2800" dirty="0"/>
          </a:p>
        </p:txBody>
      </p:sp>
    </p:spTree>
    <p:extLst>
      <p:ext uri="{BB962C8B-B14F-4D97-AF65-F5344CB8AC3E}">
        <p14:creationId xmlns:p14="http://schemas.microsoft.com/office/powerpoint/2010/main" val="3903231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326541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5556" y="568325"/>
            <a:ext cx="15128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539750" y="1916113"/>
            <a:ext cx="49688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a:t>1.  What does Sergio have for breakfast?</a:t>
            </a:r>
            <a:br>
              <a:rPr lang="en-GB" altLang="en-US" sz="2000"/>
            </a:br>
            <a:r>
              <a:rPr lang="en-GB" altLang="en-US" sz="2000"/>
              <a:t/>
            </a:r>
            <a:br>
              <a:rPr lang="en-GB" altLang="en-US" sz="2000"/>
            </a:br>
            <a:r>
              <a:rPr lang="en-GB" altLang="en-US" sz="2000"/>
              <a:t>2.  What does he drink?</a:t>
            </a:r>
            <a:br>
              <a:rPr lang="en-GB" altLang="en-US" sz="2000"/>
            </a:br>
            <a:r>
              <a:rPr lang="en-GB" altLang="en-US" sz="2000"/>
              <a:t/>
            </a:r>
            <a:br>
              <a:rPr lang="en-GB" altLang="en-US" sz="2000"/>
            </a:br>
            <a:r>
              <a:rPr lang="en-GB" altLang="en-US" sz="2000"/>
              <a:t>3.  What time does he have breakfast?</a:t>
            </a:r>
            <a:br>
              <a:rPr lang="en-GB" altLang="en-US" sz="2000"/>
            </a:br>
            <a:r>
              <a:rPr lang="en-GB" altLang="en-US" sz="2000"/>
              <a:t/>
            </a:r>
            <a:br>
              <a:rPr lang="en-GB" altLang="en-US" sz="2000"/>
            </a:br>
            <a:r>
              <a:rPr lang="en-GB" altLang="en-US" sz="2000"/>
              <a:t>4.  What does he eat for lunch?</a:t>
            </a:r>
            <a:br>
              <a:rPr lang="en-GB" altLang="en-US" sz="2000"/>
            </a:br>
            <a:r>
              <a:rPr lang="en-GB" altLang="en-US" sz="2000"/>
              <a:t/>
            </a:r>
            <a:br>
              <a:rPr lang="en-GB" altLang="en-US" sz="2000"/>
            </a:br>
            <a:r>
              <a:rPr lang="en-GB" altLang="en-US" sz="2000"/>
              <a:t>5.  What time is his lunch?</a:t>
            </a:r>
            <a:br>
              <a:rPr lang="en-GB" altLang="en-US" sz="2000"/>
            </a:br>
            <a:r>
              <a:rPr lang="en-GB" altLang="en-US" sz="2000"/>
              <a:t/>
            </a:r>
            <a:br>
              <a:rPr lang="en-GB" altLang="en-US" sz="2000"/>
            </a:br>
            <a:r>
              <a:rPr lang="en-GB" altLang="en-US" sz="2000"/>
              <a:t>6.  What does he have for tea?</a:t>
            </a:r>
            <a:br>
              <a:rPr lang="en-GB" altLang="en-US" sz="2000"/>
            </a:br>
            <a:r>
              <a:rPr lang="en-GB" altLang="en-US" sz="2000"/>
              <a:t/>
            </a:r>
            <a:br>
              <a:rPr lang="en-GB" altLang="en-US" sz="2000"/>
            </a:br>
            <a:r>
              <a:rPr lang="en-GB" altLang="en-US" sz="2000"/>
              <a:t>7.  What time does he have dinner?</a:t>
            </a:r>
            <a:br>
              <a:rPr lang="en-GB" altLang="en-US" sz="2000"/>
            </a:br>
            <a:r>
              <a:rPr lang="en-GB" altLang="en-US" sz="2000"/>
              <a:t/>
            </a:r>
            <a:br>
              <a:rPr lang="en-GB" altLang="en-US" sz="2000"/>
            </a:br>
            <a:r>
              <a:rPr lang="en-GB" altLang="en-US" sz="2000"/>
              <a:t>8.  What does he have for dinner?</a:t>
            </a:r>
          </a:p>
        </p:txBody>
      </p:sp>
      <p:sp>
        <p:nvSpPr>
          <p:cNvPr id="4100" name="Text Box 7"/>
          <p:cNvSpPr txBox="1">
            <a:spLocks noChangeArrowheads="1"/>
          </p:cNvSpPr>
          <p:nvPr/>
        </p:nvSpPr>
        <p:spPr bwMode="auto">
          <a:xfrm>
            <a:off x="4845050" y="6302375"/>
            <a:ext cx="411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altLang="en-US">
                <a:latin typeface="Papyrus" pitchFamily="66" charset="0"/>
              </a:rPr>
              <a:t>Listening = level 4      6/8 = level 4</a:t>
            </a:r>
          </a:p>
        </p:txBody>
      </p:sp>
      <p:sp>
        <p:nvSpPr>
          <p:cNvPr id="4101" name="Text Box 8"/>
          <p:cNvSpPr txBox="1">
            <a:spLocks noChangeArrowheads="1"/>
          </p:cNvSpPr>
          <p:nvPr/>
        </p:nvSpPr>
        <p:spPr bwMode="auto">
          <a:xfrm>
            <a:off x="6286500" y="5915025"/>
            <a:ext cx="2678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latin typeface="Papyrus" pitchFamily="66" charset="0"/>
              </a:rPr>
              <a:t>Mira 2 p.60</a:t>
            </a:r>
          </a:p>
        </p:txBody>
      </p:sp>
      <p:sp>
        <p:nvSpPr>
          <p:cNvPr id="4102" name="Title 3"/>
          <p:cNvSpPr>
            <a:spLocks noGrp="1"/>
          </p:cNvSpPr>
          <p:nvPr>
            <p:ph type="title"/>
          </p:nvPr>
        </p:nvSpPr>
        <p:spPr/>
        <p:txBody>
          <a:bodyPr/>
          <a:lstStyle/>
          <a:p>
            <a:pPr algn="l" eaLnBrk="1" hangingPunct="1"/>
            <a:r>
              <a:rPr lang="en-GB" altLang="en-US" sz="2800" b="1" u="sng" cap="none" dirty="0" err="1" smtClean="0"/>
              <a:t>Difícil</a:t>
            </a:r>
            <a:r>
              <a:rPr lang="en-GB" altLang="en-US" sz="2800" b="1" u="sng" cap="none" dirty="0" smtClean="0"/>
              <a:t> – </a:t>
            </a:r>
            <a:r>
              <a:rPr lang="en-GB" altLang="en-US" sz="2800" b="1" u="sng" cap="none" dirty="0" err="1" smtClean="0"/>
              <a:t>nivel</a:t>
            </a:r>
            <a:r>
              <a:rPr lang="en-GB" altLang="en-US" sz="2800" b="1" u="sng" cap="none" dirty="0" smtClean="0"/>
              <a:t> 4b</a:t>
            </a:r>
            <a:r>
              <a:rPr lang="en-GB" altLang="en-US" sz="2800" b="1" cap="none" dirty="0" smtClean="0"/>
              <a:t/>
            </a:r>
            <a:br>
              <a:rPr lang="en-GB" altLang="en-US" sz="2800" b="1" cap="none" dirty="0" smtClean="0"/>
            </a:br>
            <a:r>
              <a:rPr lang="en-GB" altLang="en-US" sz="2800" b="1" cap="none" dirty="0" err="1" smtClean="0"/>
              <a:t>responde</a:t>
            </a:r>
            <a:r>
              <a:rPr lang="en-GB" altLang="en-US" sz="2800" b="1" cap="none" dirty="0" smtClean="0"/>
              <a:t> a </a:t>
            </a:r>
            <a:r>
              <a:rPr lang="en-GB" altLang="en-US" sz="2800" b="1" cap="none" dirty="0" err="1" smtClean="0"/>
              <a:t>las</a:t>
            </a:r>
            <a:r>
              <a:rPr lang="en-GB" altLang="en-US" sz="2800" b="1" cap="none" dirty="0" smtClean="0"/>
              <a:t> </a:t>
            </a:r>
            <a:r>
              <a:rPr lang="en-GB" altLang="en-US" sz="2800" b="1" cap="none" dirty="0" err="1" smtClean="0"/>
              <a:t>preguntas</a:t>
            </a:r>
            <a:r>
              <a:rPr lang="en-GB" altLang="en-US" sz="2800" b="1" cap="none" dirty="0" smtClean="0"/>
              <a:t> </a:t>
            </a:r>
            <a:r>
              <a:rPr lang="en-GB" altLang="en-US" sz="2800" b="1" cap="none" dirty="0" err="1" smtClean="0"/>
              <a:t>en</a:t>
            </a:r>
            <a:r>
              <a:rPr lang="en-GB" altLang="en-US" sz="2800" b="1" cap="none" dirty="0" smtClean="0"/>
              <a:t> </a:t>
            </a:r>
            <a:r>
              <a:rPr lang="en-GB" altLang="en-US" sz="2800" b="1" cap="none" dirty="0" err="1" smtClean="0"/>
              <a:t>inglés</a:t>
            </a:r>
            <a:endParaRPr lang="en-GB" altLang="en-US" sz="2800" b="1" cap="none" dirty="0" smtClean="0"/>
          </a:p>
        </p:txBody>
      </p:sp>
    </p:spTree>
    <p:extLst>
      <p:ext uri="{BB962C8B-B14F-4D97-AF65-F5344CB8AC3E}">
        <p14:creationId xmlns:p14="http://schemas.microsoft.com/office/powerpoint/2010/main" val="167328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326541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263525"/>
            <a:ext cx="151288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539750" y="1412875"/>
            <a:ext cx="49688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a:t>1.  What does Sergio have for breakfast?</a:t>
            </a:r>
            <a:br>
              <a:rPr lang="en-GB" altLang="en-US" sz="2000"/>
            </a:br>
            <a:r>
              <a:rPr lang="en-GB" altLang="en-US" sz="2000"/>
              <a:t/>
            </a:r>
            <a:br>
              <a:rPr lang="en-GB" altLang="en-US" sz="2000"/>
            </a:br>
            <a:r>
              <a:rPr lang="en-GB" altLang="en-US" sz="2000"/>
              <a:t>2.  What does he drink?</a:t>
            </a:r>
            <a:br>
              <a:rPr lang="en-GB" altLang="en-US" sz="2000"/>
            </a:br>
            <a:r>
              <a:rPr lang="en-GB" altLang="en-US" sz="2000"/>
              <a:t/>
            </a:r>
            <a:br>
              <a:rPr lang="en-GB" altLang="en-US" sz="2000"/>
            </a:br>
            <a:r>
              <a:rPr lang="en-GB" altLang="en-US" sz="2000"/>
              <a:t>3.  What time does he have breakfast?</a:t>
            </a:r>
            <a:br>
              <a:rPr lang="en-GB" altLang="en-US" sz="2000"/>
            </a:br>
            <a:r>
              <a:rPr lang="en-GB" altLang="en-US" sz="2000"/>
              <a:t/>
            </a:r>
            <a:br>
              <a:rPr lang="en-GB" altLang="en-US" sz="2000"/>
            </a:br>
            <a:r>
              <a:rPr lang="en-GB" altLang="en-US" sz="2000"/>
              <a:t>4.  What does he eat for lunch?</a:t>
            </a:r>
            <a:br>
              <a:rPr lang="en-GB" altLang="en-US" sz="2000"/>
            </a:br>
            <a:r>
              <a:rPr lang="en-GB" altLang="en-US" sz="2000"/>
              <a:t/>
            </a:r>
            <a:br>
              <a:rPr lang="en-GB" altLang="en-US" sz="2000"/>
            </a:br>
            <a:r>
              <a:rPr lang="en-GB" altLang="en-US" sz="2000"/>
              <a:t>5.  What time is his lunch?</a:t>
            </a:r>
            <a:br>
              <a:rPr lang="en-GB" altLang="en-US" sz="2000"/>
            </a:br>
            <a:r>
              <a:rPr lang="en-GB" altLang="en-US" sz="2000"/>
              <a:t/>
            </a:r>
            <a:br>
              <a:rPr lang="en-GB" altLang="en-US" sz="2000"/>
            </a:br>
            <a:r>
              <a:rPr lang="en-GB" altLang="en-US" sz="2000"/>
              <a:t>6.  What does he have for tea?</a:t>
            </a:r>
            <a:br>
              <a:rPr lang="en-GB" altLang="en-US" sz="2000"/>
            </a:br>
            <a:r>
              <a:rPr lang="en-GB" altLang="en-US" sz="2000"/>
              <a:t/>
            </a:r>
            <a:br>
              <a:rPr lang="en-GB" altLang="en-US" sz="2000"/>
            </a:br>
            <a:r>
              <a:rPr lang="en-GB" altLang="en-US" sz="2000"/>
              <a:t>7.  What time does he have dinner?</a:t>
            </a:r>
            <a:br>
              <a:rPr lang="en-GB" altLang="en-US" sz="2000"/>
            </a:br>
            <a:r>
              <a:rPr lang="en-GB" altLang="en-US" sz="2000"/>
              <a:t/>
            </a:r>
            <a:br>
              <a:rPr lang="en-GB" altLang="en-US" sz="2000"/>
            </a:br>
            <a:r>
              <a:rPr lang="en-GB" altLang="en-US" sz="2000"/>
              <a:t>8.  What does he have for dinner?</a:t>
            </a:r>
          </a:p>
        </p:txBody>
      </p:sp>
      <p:sp>
        <p:nvSpPr>
          <p:cNvPr id="5124" name="Text Box 7"/>
          <p:cNvSpPr txBox="1">
            <a:spLocks noChangeArrowheads="1"/>
          </p:cNvSpPr>
          <p:nvPr/>
        </p:nvSpPr>
        <p:spPr bwMode="auto">
          <a:xfrm>
            <a:off x="4829175" y="6507163"/>
            <a:ext cx="411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altLang="en-US">
                <a:latin typeface="Papyrus" pitchFamily="66" charset="0"/>
              </a:rPr>
              <a:t>Listening = level 3b    6/8 = level 3b</a:t>
            </a:r>
          </a:p>
        </p:txBody>
      </p:sp>
      <p:sp>
        <p:nvSpPr>
          <p:cNvPr id="5125" name="Text Box 8"/>
          <p:cNvSpPr txBox="1">
            <a:spLocks noChangeArrowheads="1"/>
          </p:cNvSpPr>
          <p:nvPr/>
        </p:nvSpPr>
        <p:spPr bwMode="auto">
          <a:xfrm>
            <a:off x="2555875" y="6484938"/>
            <a:ext cx="26781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a:latin typeface="Papyrus" pitchFamily="66" charset="0"/>
              </a:rPr>
              <a:t>Mira 2 p.60</a:t>
            </a:r>
          </a:p>
        </p:txBody>
      </p:sp>
      <p:sp>
        <p:nvSpPr>
          <p:cNvPr id="5126" name="Title 3"/>
          <p:cNvSpPr>
            <a:spLocks noGrp="1"/>
          </p:cNvSpPr>
          <p:nvPr>
            <p:ph type="title"/>
          </p:nvPr>
        </p:nvSpPr>
        <p:spPr>
          <a:xfrm>
            <a:off x="443865" y="0"/>
            <a:ext cx="7772400" cy="1609344"/>
          </a:xfrm>
        </p:spPr>
        <p:txBody>
          <a:bodyPr>
            <a:normAutofit/>
          </a:bodyPr>
          <a:lstStyle/>
          <a:p>
            <a:pPr algn="l" eaLnBrk="1" hangingPunct="1"/>
            <a:r>
              <a:rPr lang="en-GB" altLang="en-US" sz="3600" b="1" u="sng" cap="none" dirty="0" err="1" smtClean="0"/>
              <a:t>Fácil</a:t>
            </a:r>
            <a:r>
              <a:rPr lang="en-GB" altLang="en-US" sz="3600" b="1" u="sng" cap="none" dirty="0" smtClean="0"/>
              <a:t>– </a:t>
            </a:r>
            <a:r>
              <a:rPr lang="en-GB" altLang="en-US" sz="3600" b="1" u="sng" cap="none" dirty="0" err="1" smtClean="0"/>
              <a:t>nivel</a:t>
            </a:r>
            <a:r>
              <a:rPr lang="en-GB" altLang="en-US" sz="3600" b="1" u="sng" cap="none" dirty="0" smtClean="0"/>
              <a:t> 3b</a:t>
            </a:r>
            <a:r>
              <a:rPr lang="en-GB" altLang="en-US" sz="3600" b="1" cap="none" dirty="0" smtClean="0"/>
              <a:t/>
            </a:r>
            <a:br>
              <a:rPr lang="en-GB" altLang="en-US" sz="3600" b="1" cap="none" dirty="0" smtClean="0"/>
            </a:br>
            <a:r>
              <a:rPr lang="en-GB" altLang="en-US" sz="3600" b="1" cap="none" dirty="0" smtClean="0"/>
              <a:t>circle the correct option</a:t>
            </a:r>
          </a:p>
        </p:txBody>
      </p:sp>
      <p:sp>
        <p:nvSpPr>
          <p:cNvPr id="5127" name="Text Box 3"/>
          <p:cNvSpPr txBox="1">
            <a:spLocks noChangeArrowheads="1"/>
          </p:cNvSpPr>
          <p:nvPr/>
        </p:nvSpPr>
        <p:spPr bwMode="auto">
          <a:xfrm>
            <a:off x="539750" y="1412875"/>
            <a:ext cx="8135938"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a:t>1.  What does Sergio have for breakfast?</a:t>
            </a:r>
            <a:br>
              <a:rPr lang="en-GB" altLang="en-US" sz="2000"/>
            </a:br>
            <a:r>
              <a:rPr lang="en-GB" altLang="en-US" sz="2000"/>
              <a:t>cereal		toast		biscuits</a:t>
            </a:r>
            <a:br>
              <a:rPr lang="en-GB" altLang="en-US" sz="2000"/>
            </a:br>
            <a:r>
              <a:rPr lang="en-GB" altLang="en-US" sz="2000"/>
              <a:t>2.  What does he drink?</a:t>
            </a:r>
            <a:br>
              <a:rPr lang="en-GB" altLang="en-US" sz="2000"/>
            </a:br>
            <a:r>
              <a:rPr lang="en-GB" altLang="en-US" sz="2000"/>
              <a:t>milk		coffee		orange juice</a:t>
            </a:r>
            <a:br>
              <a:rPr lang="en-GB" altLang="en-US" sz="2000"/>
            </a:br>
            <a:r>
              <a:rPr lang="en-GB" altLang="en-US" sz="2000"/>
              <a:t>3.  What time does he have breakfast?</a:t>
            </a:r>
            <a:br>
              <a:rPr lang="en-GB" altLang="en-US" sz="2000"/>
            </a:br>
            <a:r>
              <a:rPr lang="en-GB" altLang="en-US" sz="2000"/>
              <a:t>8 o’ clock	7.30		8:30</a:t>
            </a:r>
            <a:br>
              <a:rPr lang="en-GB" altLang="en-US" sz="2000"/>
            </a:br>
            <a:r>
              <a:rPr lang="en-GB" altLang="en-US" sz="2000"/>
              <a:t>4.  What does he eat for lunch? (3)</a:t>
            </a:r>
            <a:br>
              <a:rPr lang="en-GB" altLang="en-US" sz="2000"/>
            </a:br>
            <a:r>
              <a:rPr lang="en-GB" altLang="en-US" sz="2000"/>
              <a:t>chips 	salad		meat 	pizza 	burger		vegetables</a:t>
            </a:r>
            <a:br>
              <a:rPr lang="en-GB" altLang="en-US" sz="2000"/>
            </a:br>
            <a:r>
              <a:rPr lang="en-GB" altLang="en-US" sz="2000"/>
              <a:t>5.  What time is his lunch?</a:t>
            </a:r>
            <a:br>
              <a:rPr lang="en-GB" altLang="en-US" sz="2000"/>
            </a:br>
            <a:r>
              <a:rPr lang="en-GB" altLang="en-US" sz="2000"/>
              <a:t>1:00		12:00		3:00</a:t>
            </a:r>
            <a:br>
              <a:rPr lang="en-GB" altLang="en-US" sz="2000"/>
            </a:br>
            <a:r>
              <a:rPr lang="en-GB" altLang="en-US" sz="2000"/>
              <a:t>6.  What does he have for tea?</a:t>
            </a:r>
            <a:br>
              <a:rPr lang="en-GB" altLang="en-US" sz="2000"/>
            </a:br>
            <a:r>
              <a:rPr lang="en-GB" altLang="en-US" sz="2000"/>
              <a:t>Cake		Biscuits		nothing</a:t>
            </a:r>
            <a:br>
              <a:rPr lang="en-GB" altLang="en-US" sz="2000"/>
            </a:br>
            <a:r>
              <a:rPr lang="en-GB" altLang="en-US" sz="2000"/>
              <a:t>7.  What time does he have dinner?</a:t>
            </a:r>
            <a:br>
              <a:rPr lang="en-GB" altLang="en-US" sz="2000"/>
            </a:br>
            <a:r>
              <a:rPr lang="en-GB" altLang="en-US" sz="2000"/>
              <a:t>8:00		6:00		7:00</a:t>
            </a:r>
            <a:br>
              <a:rPr lang="en-GB" altLang="en-US" sz="2000"/>
            </a:br>
            <a:r>
              <a:rPr lang="en-GB" altLang="en-US" sz="2000"/>
              <a:t>8.  What does he have for dinner?</a:t>
            </a:r>
            <a:br>
              <a:rPr lang="en-GB" altLang="en-US" sz="2000"/>
            </a:br>
            <a:r>
              <a:rPr lang="en-GB" altLang="en-US" sz="2000"/>
              <a:t>fish and salad		burger and chips	meat and salad</a:t>
            </a:r>
          </a:p>
        </p:txBody>
      </p:sp>
    </p:spTree>
    <p:extLst>
      <p:ext uri="{BB962C8B-B14F-4D97-AF65-F5344CB8AC3E}">
        <p14:creationId xmlns:p14="http://schemas.microsoft.com/office/powerpoint/2010/main" val="216166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834" y="260649"/>
            <a:ext cx="8229600" cy="922114"/>
          </a:xfrm>
        </p:spPr>
        <p:txBody>
          <a:bodyPr/>
          <a:lstStyle/>
          <a:p>
            <a:r>
              <a:rPr lang="en-GB" b="1" u="sng" cap="none" dirty="0" smtClean="0"/>
              <a:t>La ciudad hoy y </a:t>
            </a:r>
            <a:r>
              <a:rPr lang="en-GB" b="1" u="sng" cap="none" dirty="0" err="1" smtClean="0"/>
              <a:t>mañana</a:t>
            </a:r>
            <a:endParaRPr lang="en-GB" b="1" u="sng" cap="none" dirty="0"/>
          </a:p>
        </p:txBody>
      </p:sp>
      <p:sp>
        <p:nvSpPr>
          <p:cNvPr id="5" name="Content Placeholder 4"/>
          <p:cNvSpPr>
            <a:spLocks noGrp="1"/>
          </p:cNvSpPr>
          <p:nvPr>
            <p:ph idx="1"/>
          </p:nvPr>
        </p:nvSpPr>
        <p:spPr>
          <a:xfrm>
            <a:off x="252834" y="1052736"/>
            <a:ext cx="8999686" cy="5544616"/>
          </a:xfrm>
        </p:spPr>
        <p:txBody>
          <a:bodyPr>
            <a:normAutofit/>
          </a:bodyPr>
          <a:lstStyle/>
          <a:p>
            <a:pPr marL="0" indent="0">
              <a:lnSpc>
                <a:spcPct val="210000"/>
              </a:lnSpc>
              <a:buNone/>
            </a:pPr>
            <a:r>
              <a:rPr lang="en-GB" b="1" dirty="0" err="1" smtClean="0"/>
              <a:t>Difícil</a:t>
            </a:r>
            <a:r>
              <a:rPr lang="en-GB" b="1" dirty="0" smtClean="0"/>
              <a:t> – </a:t>
            </a:r>
            <a:r>
              <a:rPr lang="en-GB" b="1" dirty="0" err="1" smtClean="0"/>
              <a:t>contesta</a:t>
            </a:r>
            <a:r>
              <a:rPr lang="en-GB" b="1" dirty="0" smtClean="0"/>
              <a:t> </a:t>
            </a:r>
            <a:r>
              <a:rPr lang="en-GB" b="1" dirty="0" err="1" smtClean="0"/>
              <a:t>las</a:t>
            </a:r>
            <a:r>
              <a:rPr lang="en-GB" b="1" dirty="0" smtClean="0"/>
              <a:t> </a:t>
            </a:r>
            <a:r>
              <a:rPr lang="en-GB" b="1" dirty="0" err="1" smtClean="0"/>
              <a:t>preguntas</a:t>
            </a:r>
            <a:r>
              <a:rPr lang="en-GB" b="1" dirty="0" smtClean="0"/>
              <a:t> en </a:t>
            </a:r>
            <a:r>
              <a:rPr lang="en-GB" b="1" dirty="0" err="1" smtClean="0"/>
              <a:t>inglés</a:t>
            </a:r>
            <a:endParaRPr lang="en-GB" b="1" dirty="0" smtClean="0"/>
          </a:p>
          <a:p>
            <a:pPr marL="514350" indent="-514350">
              <a:lnSpc>
                <a:spcPct val="210000"/>
              </a:lnSpc>
              <a:buFont typeface="+mj-lt"/>
              <a:buAutoNum type="arabicPeriod"/>
            </a:pPr>
            <a:r>
              <a:rPr lang="en-GB" dirty="0" smtClean="0"/>
              <a:t>What is Ramón </a:t>
            </a:r>
            <a:r>
              <a:rPr lang="en-GB" b="1" dirty="0" smtClean="0"/>
              <a:t>worried</a:t>
            </a:r>
            <a:r>
              <a:rPr lang="en-GB" dirty="0" smtClean="0"/>
              <a:t> about? (1)</a:t>
            </a:r>
          </a:p>
          <a:p>
            <a:pPr marL="514350" indent="-514350">
              <a:lnSpc>
                <a:spcPct val="210000"/>
              </a:lnSpc>
              <a:buFont typeface="+mj-lt"/>
              <a:buAutoNum type="arabicPeriod"/>
            </a:pPr>
            <a:r>
              <a:rPr lang="en-GB" dirty="0" smtClean="0"/>
              <a:t>What does he do </a:t>
            </a:r>
            <a:r>
              <a:rPr lang="en-GB" b="1" dirty="0" smtClean="0"/>
              <a:t>every day </a:t>
            </a:r>
            <a:r>
              <a:rPr lang="en-GB" dirty="0" smtClean="0"/>
              <a:t>and </a:t>
            </a:r>
            <a:r>
              <a:rPr lang="en-GB" b="1" dirty="0" smtClean="0"/>
              <a:t>why</a:t>
            </a:r>
            <a:r>
              <a:rPr lang="en-GB" dirty="0" smtClean="0"/>
              <a:t>? (2)</a:t>
            </a:r>
          </a:p>
          <a:p>
            <a:pPr marL="514350" indent="-514350">
              <a:lnSpc>
                <a:spcPct val="210000"/>
              </a:lnSpc>
              <a:buFont typeface="+mj-lt"/>
              <a:buAutoNum type="arabicPeriod"/>
            </a:pPr>
            <a:r>
              <a:rPr lang="en-GB" dirty="0" smtClean="0"/>
              <a:t>How does he </a:t>
            </a:r>
            <a:r>
              <a:rPr lang="en-GB" b="1" dirty="0" smtClean="0"/>
              <a:t>describe</a:t>
            </a:r>
            <a:r>
              <a:rPr lang="en-GB" dirty="0" smtClean="0"/>
              <a:t> the town where he lives? (3)</a:t>
            </a:r>
          </a:p>
          <a:p>
            <a:pPr marL="514350" indent="-514350">
              <a:lnSpc>
                <a:spcPct val="210000"/>
              </a:lnSpc>
              <a:buFont typeface="+mj-lt"/>
              <a:buAutoNum type="arabicPeriod"/>
            </a:pPr>
            <a:r>
              <a:rPr lang="en-GB" dirty="0" smtClean="0"/>
              <a:t>What </a:t>
            </a:r>
            <a:r>
              <a:rPr lang="en-GB" b="1" dirty="0" smtClean="0"/>
              <a:t>should</a:t>
            </a:r>
            <a:r>
              <a:rPr lang="en-GB" dirty="0" smtClean="0"/>
              <a:t> be done </a:t>
            </a:r>
            <a:r>
              <a:rPr lang="en-GB" b="1" dirty="0" smtClean="0"/>
              <a:t>to improve </a:t>
            </a:r>
            <a:r>
              <a:rPr lang="en-GB" dirty="0" smtClean="0"/>
              <a:t>the area he lives in? (2)</a:t>
            </a:r>
          </a:p>
          <a:p>
            <a:pPr marL="514350" indent="-514350">
              <a:lnSpc>
                <a:spcPct val="210000"/>
              </a:lnSpc>
              <a:buFont typeface="+mj-lt"/>
              <a:buAutoNum type="arabicPeriod"/>
            </a:pPr>
            <a:r>
              <a:rPr lang="en-GB" dirty="0" smtClean="0"/>
              <a:t>What does he suggest would be a </a:t>
            </a:r>
            <a:r>
              <a:rPr lang="en-GB" b="1" dirty="0" smtClean="0"/>
              <a:t>good idea</a:t>
            </a:r>
            <a:r>
              <a:rPr lang="en-GB" dirty="0" smtClean="0"/>
              <a:t>? (1)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012" y="260649"/>
            <a:ext cx="701674" cy="544512"/>
          </a:xfrm>
          <a:prstGeom prst="rect">
            <a:avLst/>
          </a:prstGeom>
        </p:spPr>
      </p:pic>
    </p:spTree>
    <p:extLst>
      <p:ext uri="{BB962C8B-B14F-4D97-AF65-F5344CB8AC3E}">
        <p14:creationId xmlns:p14="http://schemas.microsoft.com/office/powerpoint/2010/main" val="3304838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6413"/>
            <a:ext cx="8229600" cy="922114"/>
          </a:xfrm>
        </p:spPr>
        <p:txBody>
          <a:bodyPr>
            <a:normAutofit/>
          </a:bodyPr>
          <a:lstStyle/>
          <a:p>
            <a:r>
              <a:rPr lang="en-GB" sz="2400" b="1" u="sng" cap="none" dirty="0" smtClean="0"/>
              <a:t>La ciudad hoy y </a:t>
            </a:r>
            <a:r>
              <a:rPr lang="en-GB" sz="2400" b="1" u="sng" cap="none" dirty="0" err="1" smtClean="0"/>
              <a:t>mañana</a:t>
            </a:r>
            <a:endParaRPr lang="en-GB" sz="2400" b="1" u="sng" cap="none"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46718914"/>
              </p:ext>
            </p:extLst>
          </p:nvPr>
        </p:nvGraphicFramePr>
        <p:xfrm>
          <a:off x="179512" y="5877272"/>
          <a:ext cx="8748463" cy="936104"/>
        </p:xfrm>
        <a:graphic>
          <a:graphicData uri="http://schemas.openxmlformats.org/drawingml/2006/table">
            <a:tbl>
              <a:tblPr firstRow="1" firstCol="1" bandRow="1">
                <a:tableStyleId>{5940675A-B579-460E-94D1-54222C63F5DA}</a:tableStyleId>
              </a:tblPr>
              <a:tblGrid>
                <a:gridCol w="1737878"/>
                <a:gridCol w="1744050"/>
                <a:gridCol w="1741404"/>
                <a:gridCol w="1638036"/>
                <a:gridCol w="1887095"/>
              </a:tblGrid>
              <a:tr h="237934">
                <a:tc>
                  <a:txBody>
                    <a:bodyPr/>
                    <a:lstStyle/>
                    <a:p>
                      <a:pPr algn="ctr">
                        <a:lnSpc>
                          <a:spcPts val="1600"/>
                        </a:lnSpc>
                        <a:spcAft>
                          <a:spcPts val="1000"/>
                        </a:spcAft>
                      </a:pPr>
                      <a:r>
                        <a:rPr lang="es-ES" sz="2000">
                          <a:effectLst/>
                        </a:rPr>
                        <a:t>mejorar</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medio</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ambiente</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ocio</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ciudad</a:t>
                      </a:r>
                      <a:endParaRPr lang="en-GB" sz="2000">
                        <a:effectLst/>
                        <a:latin typeface="Arial"/>
                        <a:ea typeface="Calibri"/>
                        <a:cs typeface="Times New Roman"/>
                      </a:endParaRPr>
                    </a:p>
                  </a:txBody>
                  <a:tcPr marL="68580" marR="68580" marT="0" marB="0" anchor="ctr"/>
                </a:tc>
              </a:tr>
              <a:tr h="460236">
                <a:tc>
                  <a:txBody>
                    <a:bodyPr/>
                    <a:lstStyle/>
                    <a:p>
                      <a:pPr algn="ctr">
                        <a:lnSpc>
                          <a:spcPts val="1600"/>
                        </a:lnSpc>
                        <a:spcAft>
                          <a:spcPts val="1000"/>
                        </a:spcAft>
                      </a:pPr>
                      <a:r>
                        <a:rPr lang="es-ES" sz="2000">
                          <a:effectLst/>
                        </a:rPr>
                        <a:t>lectura</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sostenibles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jóvenes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bicicletas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contaminación</a:t>
                      </a:r>
                      <a:endParaRPr lang="en-GB" sz="2000">
                        <a:effectLst/>
                        <a:latin typeface="Arial"/>
                        <a:ea typeface="Calibri"/>
                        <a:cs typeface="Times New Roman"/>
                      </a:endParaRPr>
                    </a:p>
                  </a:txBody>
                  <a:tcPr marL="68580" marR="68580" marT="0" marB="0" anchor="ctr"/>
                </a:tc>
              </a:tr>
              <a:tr h="237934">
                <a:tc>
                  <a:txBody>
                    <a:bodyPr/>
                    <a:lstStyle/>
                    <a:p>
                      <a:pPr algn="ctr">
                        <a:lnSpc>
                          <a:spcPts val="1600"/>
                        </a:lnSpc>
                        <a:spcAft>
                          <a:spcPts val="1000"/>
                        </a:spcAft>
                      </a:pPr>
                      <a:r>
                        <a:rPr lang="es-ES" sz="2000">
                          <a:effectLst/>
                        </a:rPr>
                        <a:t>basura</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grandes</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tráfico</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a:effectLst/>
                        </a:rPr>
                        <a:t>blog</a:t>
                      </a:r>
                      <a:endParaRPr lang="en-GB" sz="2000">
                        <a:effectLst/>
                        <a:latin typeface="Arial"/>
                        <a:ea typeface="Calibri"/>
                        <a:cs typeface="Times New Roman"/>
                      </a:endParaRPr>
                    </a:p>
                  </a:txBody>
                  <a:tcPr marL="68580" marR="68580" marT="0" marB="0" anchor="ctr"/>
                </a:tc>
                <a:tc>
                  <a:txBody>
                    <a:bodyPr/>
                    <a:lstStyle/>
                    <a:p>
                      <a:pPr algn="ctr">
                        <a:lnSpc>
                          <a:spcPts val="1600"/>
                        </a:lnSpc>
                        <a:spcAft>
                          <a:spcPts val="1000"/>
                        </a:spcAft>
                      </a:pPr>
                      <a:r>
                        <a:rPr lang="es-ES" sz="2000" dirty="0">
                          <a:effectLst/>
                        </a:rPr>
                        <a:t>pueblo</a:t>
                      </a:r>
                      <a:endParaRPr lang="en-GB" sz="2000" dirty="0">
                        <a:effectLst/>
                        <a:latin typeface="Arial"/>
                        <a:ea typeface="Calibri"/>
                        <a:cs typeface="Times New Roman"/>
                      </a:endParaRPr>
                    </a:p>
                  </a:txBody>
                  <a:tcPr marL="68580" marR="68580" marT="0" marB="0" anchor="ct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650" y="0"/>
            <a:ext cx="1403350" cy="1089025"/>
          </a:xfrm>
          <a:prstGeom prst="rect">
            <a:avLst/>
          </a:prstGeom>
        </p:spPr>
      </p:pic>
      <p:sp>
        <p:nvSpPr>
          <p:cNvPr id="3" name="Rectangle 1"/>
          <p:cNvSpPr>
            <a:spLocks noChangeArrowheads="1"/>
          </p:cNvSpPr>
          <p:nvPr/>
        </p:nvSpPr>
        <p:spPr bwMode="auto">
          <a:xfrm>
            <a:off x="0" y="404664"/>
            <a:ext cx="8999686"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s-ES" altLang="en-US" b="1" dirty="0" smtClean="0">
                <a:solidFill>
                  <a:prstClr val="black"/>
                </a:solidFill>
                <a:latin typeface="Arial" pitchFamily="34" charset="0"/>
                <a:ea typeface="Calibri" pitchFamily="34" charset="0"/>
                <a:cs typeface="Arial" pitchFamily="34" charset="0"/>
              </a:rPr>
              <a:t>Menos difícil – completa el texto con las palabras abajo</a:t>
            </a:r>
          </a:p>
          <a:p>
            <a:pPr fontAlgn="base">
              <a:lnSpc>
                <a:spcPct val="150000"/>
              </a:lnSpc>
              <a:spcBef>
                <a:spcPct val="0"/>
              </a:spcBef>
              <a:spcAft>
                <a:spcPct val="0"/>
              </a:spcAft>
            </a:pPr>
            <a:r>
              <a:rPr lang="es-ES" altLang="en-US" dirty="0" smtClean="0">
                <a:solidFill>
                  <a:prstClr val="black"/>
                </a:solidFill>
                <a:latin typeface="Arial" pitchFamily="34" charset="0"/>
                <a:ea typeface="Calibri" pitchFamily="34" charset="0"/>
                <a:cs typeface="Arial" pitchFamily="34" charset="0"/>
              </a:rPr>
              <a:t>Me llamo Ramón. Me preocupa mucho el ________  ____________, y por eso soy miembro de un grupo ecologista. Creo que tenemos que cambiar nuestra manera de vivir. Me gusta mucho la __________  y todos los días escribo un ______  sobre el medio ambiente.</a:t>
            </a:r>
            <a:endParaRPr lang="en-GB" altLang="en-US" sz="1000" dirty="0" smtClean="0">
              <a:solidFill>
                <a:prstClr val="black"/>
              </a:solidFill>
              <a:latin typeface="Arial" pitchFamily="34" charset="0"/>
              <a:cs typeface="Arial" pitchFamily="34" charset="0"/>
            </a:endParaRPr>
          </a:p>
          <a:p>
            <a:pPr eaLnBrk="0" fontAlgn="base" hangingPunct="0">
              <a:lnSpc>
                <a:spcPct val="150000"/>
              </a:lnSpc>
              <a:spcBef>
                <a:spcPct val="0"/>
              </a:spcBef>
              <a:spcAft>
                <a:spcPct val="0"/>
              </a:spcAft>
            </a:pPr>
            <a:r>
              <a:rPr lang="es-ES" altLang="en-US" dirty="0" smtClean="0">
                <a:solidFill>
                  <a:prstClr val="black"/>
                </a:solidFill>
                <a:latin typeface="Arial" pitchFamily="34" charset="0"/>
                <a:ea typeface="Calibri" pitchFamily="34" charset="0"/>
                <a:cs typeface="Arial" pitchFamily="34" charset="0"/>
              </a:rPr>
              <a:t>Vivo en una __________ donde hay mucha _____________. Hay mucho tráfico, y lo malo es que también hay mucha ___________. No hay ni árboles, ni espacios verdes, ¡es una pena!</a:t>
            </a:r>
            <a:endParaRPr lang="en-GB" altLang="en-US" sz="1000" dirty="0" smtClean="0">
              <a:solidFill>
                <a:prstClr val="black"/>
              </a:solidFill>
              <a:latin typeface="Arial" pitchFamily="34" charset="0"/>
              <a:cs typeface="Arial" pitchFamily="34" charset="0"/>
            </a:endParaRPr>
          </a:p>
          <a:p>
            <a:pPr eaLnBrk="0" fontAlgn="base" hangingPunct="0">
              <a:lnSpc>
                <a:spcPct val="150000"/>
              </a:lnSpc>
              <a:spcBef>
                <a:spcPct val="0"/>
              </a:spcBef>
              <a:spcAft>
                <a:spcPct val="0"/>
              </a:spcAft>
            </a:pPr>
            <a:r>
              <a:rPr lang="es-ES" altLang="en-US" dirty="0" smtClean="0">
                <a:solidFill>
                  <a:prstClr val="black"/>
                </a:solidFill>
                <a:latin typeface="Arial" pitchFamily="34" charset="0"/>
                <a:ea typeface="Calibri" pitchFamily="34" charset="0"/>
                <a:cs typeface="Arial" pitchFamily="34" charset="0"/>
              </a:rPr>
              <a:t>Deberíamos ______________ nuestro entorno. Deberíamos construir áreas de ________ con árboles para los _____________. Me gustaría mejorar la red de transporte público, así habría menos coches y menos contaminación. Un sistema de alquiler de _______________ sería una idea muy buena. También construiría casas ______________, es importante para nuestro futuro.</a:t>
            </a:r>
            <a:endParaRPr lang="en-GB" altLang="en-US" sz="1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08929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32" y="107617"/>
            <a:ext cx="7772400" cy="1609344"/>
          </a:xfrm>
        </p:spPr>
        <p:txBody>
          <a:bodyPr>
            <a:normAutofit/>
          </a:bodyPr>
          <a:lstStyle/>
          <a:p>
            <a:r>
              <a:rPr lang="en-GB" sz="8800" cap="none" dirty="0" smtClean="0"/>
              <a:t>Group task 2</a:t>
            </a:r>
            <a:endParaRPr lang="en-GB" sz="8800"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8" y="3068960"/>
            <a:ext cx="6948264" cy="3256999"/>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1132" y="3068960"/>
            <a:ext cx="1905000" cy="1905000"/>
          </a:xfrm>
          <a:prstGeom prst="rect">
            <a:avLst/>
          </a:prstGeom>
        </p:spPr>
      </p:pic>
      <p:sp>
        <p:nvSpPr>
          <p:cNvPr id="6" name="TextBox 5"/>
          <p:cNvSpPr txBox="1"/>
          <p:nvPr/>
        </p:nvSpPr>
        <p:spPr>
          <a:xfrm>
            <a:off x="273732" y="1463040"/>
            <a:ext cx="8550228" cy="923330"/>
          </a:xfrm>
          <a:prstGeom prst="rect">
            <a:avLst/>
          </a:prstGeom>
          <a:noFill/>
        </p:spPr>
        <p:txBody>
          <a:bodyPr wrap="square" rtlCol="0">
            <a:spAutoFit/>
          </a:bodyPr>
          <a:lstStyle/>
          <a:p>
            <a:r>
              <a:rPr lang="en-GB" dirty="0" smtClean="0"/>
              <a:t>Using the text [Handout 2] design a sequence of activities for the assigned ability group.  Use the overarching lesson objective to help to determine the most appropriate tasks.  You may make alterations to the original text(s).</a:t>
            </a:r>
            <a:endParaRPr lang="en-GB" dirty="0"/>
          </a:p>
        </p:txBody>
      </p:sp>
    </p:spTree>
    <p:extLst>
      <p:ext uri="{BB962C8B-B14F-4D97-AF65-F5344CB8AC3E}">
        <p14:creationId xmlns:p14="http://schemas.microsoft.com/office/powerpoint/2010/main" val="3625904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Differentiation</a:t>
            </a:r>
            <a:endParaRPr lang="en-GB" cap="none" dirty="0"/>
          </a:p>
        </p:txBody>
      </p:sp>
      <p:sp>
        <p:nvSpPr>
          <p:cNvPr id="3" name="Content Placeholder 2"/>
          <p:cNvSpPr>
            <a:spLocks noGrp="1"/>
          </p:cNvSpPr>
          <p:nvPr>
            <p:ph idx="1"/>
          </p:nvPr>
        </p:nvSpPr>
        <p:spPr/>
        <p:txBody>
          <a:bodyPr/>
          <a:lstStyle/>
          <a:p>
            <a:r>
              <a:rPr lang="en-GB" sz="2800" dirty="0"/>
              <a:t>Teachers use </a:t>
            </a:r>
            <a:r>
              <a:rPr lang="en-GB" sz="2800" b="1" i="1" dirty="0" smtClean="0"/>
              <a:t>_____________ </a:t>
            </a:r>
            <a:r>
              <a:rPr lang="en-GB" sz="2800" b="1" i="1" dirty="0"/>
              <a:t>and </a:t>
            </a:r>
            <a:r>
              <a:rPr lang="en-GB" sz="2800" b="1" i="1" dirty="0" smtClean="0"/>
              <a:t>__________________ </a:t>
            </a:r>
            <a:r>
              <a:rPr lang="en-GB" sz="2800" b="1" i="1" dirty="0"/>
              <a:t>teaching strategies</a:t>
            </a:r>
            <a:r>
              <a:rPr lang="en-GB" sz="2800" dirty="0"/>
              <a:t>, including setting appropriate homework that, </a:t>
            </a:r>
            <a:r>
              <a:rPr lang="en-GB" sz="2800" b="1" i="1" dirty="0"/>
              <a:t>together with clearly directed and timely </a:t>
            </a:r>
            <a:r>
              <a:rPr lang="en-GB" sz="2800" b="1" i="1" dirty="0" smtClean="0"/>
              <a:t>__________ </a:t>
            </a:r>
            <a:r>
              <a:rPr lang="en-GB" sz="2800" b="1" i="1" dirty="0"/>
              <a:t>and </a:t>
            </a:r>
            <a:r>
              <a:rPr lang="en-GB" sz="2800" b="1" i="1" dirty="0" smtClean="0"/>
              <a:t>_____________</a:t>
            </a:r>
            <a:r>
              <a:rPr lang="en-GB" sz="2800" dirty="0" smtClean="0"/>
              <a:t>, </a:t>
            </a:r>
            <a:r>
              <a:rPr lang="en-GB" sz="2800" b="1" i="1" dirty="0"/>
              <a:t>match </a:t>
            </a:r>
            <a:r>
              <a:rPr lang="en-GB" sz="2800" b="1" i="1" dirty="0" smtClean="0"/>
              <a:t>______________ __________accurately</a:t>
            </a:r>
            <a:r>
              <a:rPr lang="en-GB" sz="2800" b="1" i="1" dirty="0"/>
              <a:t>.</a:t>
            </a:r>
            <a:r>
              <a:rPr lang="en-GB" sz="2800" dirty="0"/>
              <a:t> Consequently, pupils learn exceptionally well across the curriculum.</a:t>
            </a:r>
          </a:p>
          <a:p>
            <a:endParaRPr lang="en-GB" dirty="0"/>
          </a:p>
        </p:txBody>
      </p:sp>
      <p:sp>
        <p:nvSpPr>
          <p:cNvPr id="4" name="Content Placeholder 2"/>
          <p:cNvSpPr txBox="1">
            <a:spLocks/>
          </p:cNvSpPr>
          <p:nvPr/>
        </p:nvSpPr>
        <p:spPr>
          <a:xfrm>
            <a:off x="685800" y="2148840"/>
            <a:ext cx="7772400" cy="4050792"/>
          </a:xfrm>
          <a:prstGeom prst="rect">
            <a:avLst/>
          </a:prstGeom>
          <a:solidFill>
            <a:schemeClr val="bg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sz="2800" dirty="0" smtClean="0"/>
              <a:t>Teachers use </a:t>
            </a:r>
            <a:r>
              <a:rPr lang="en-GB" sz="2800" b="1" i="1" dirty="0" smtClean="0">
                <a:solidFill>
                  <a:srgbClr val="C00000"/>
                </a:solidFill>
              </a:rPr>
              <a:t>well-judged</a:t>
            </a:r>
            <a:r>
              <a:rPr lang="en-GB" sz="2800" b="1" i="1" dirty="0" smtClean="0"/>
              <a:t> and </a:t>
            </a:r>
            <a:r>
              <a:rPr lang="en-GB" sz="2800" b="1" i="1" dirty="0" smtClean="0">
                <a:solidFill>
                  <a:srgbClr val="C00000"/>
                </a:solidFill>
              </a:rPr>
              <a:t>often imaginative</a:t>
            </a:r>
            <a:r>
              <a:rPr lang="en-GB" sz="2800" b="1" i="1" dirty="0" smtClean="0"/>
              <a:t> teaching strategies</a:t>
            </a:r>
            <a:r>
              <a:rPr lang="en-GB" sz="2800" dirty="0" smtClean="0"/>
              <a:t>, including setting appropriate homework that, </a:t>
            </a:r>
            <a:r>
              <a:rPr lang="en-GB" sz="2800" b="1" i="1" dirty="0" smtClean="0"/>
              <a:t>together with clearly directed and timely </a:t>
            </a:r>
            <a:r>
              <a:rPr lang="en-GB" sz="2800" b="1" i="1" dirty="0" smtClean="0">
                <a:solidFill>
                  <a:srgbClr val="C00000"/>
                </a:solidFill>
              </a:rPr>
              <a:t>support </a:t>
            </a:r>
            <a:r>
              <a:rPr lang="en-GB" sz="2800" b="1" i="1" dirty="0" smtClean="0"/>
              <a:t>and </a:t>
            </a:r>
            <a:r>
              <a:rPr lang="en-GB" sz="2800" b="1" i="1" dirty="0" smtClean="0">
                <a:solidFill>
                  <a:srgbClr val="C00000"/>
                </a:solidFill>
              </a:rPr>
              <a:t>intervention</a:t>
            </a:r>
            <a:r>
              <a:rPr lang="en-GB" sz="2800" dirty="0" smtClean="0"/>
              <a:t>, </a:t>
            </a:r>
            <a:r>
              <a:rPr lang="en-GB" sz="2800" b="1" i="1" dirty="0" smtClean="0"/>
              <a:t>match </a:t>
            </a:r>
            <a:r>
              <a:rPr lang="en-GB" sz="2800" b="1" i="1" dirty="0" smtClean="0">
                <a:solidFill>
                  <a:srgbClr val="C00000"/>
                </a:solidFill>
              </a:rPr>
              <a:t>individual needs </a:t>
            </a:r>
            <a:r>
              <a:rPr lang="en-GB" sz="2800" b="1" i="1" dirty="0" smtClean="0"/>
              <a:t>accurately.</a:t>
            </a:r>
            <a:r>
              <a:rPr lang="en-GB" sz="2800" dirty="0" smtClean="0"/>
              <a:t> Consequently, pupils learn exceptionally well across the curriculum.</a:t>
            </a:r>
          </a:p>
          <a:p>
            <a:endParaRPr lang="en-GB" dirty="0"/>
          </a:p>
        </p:txBody>
      </p:sp>
    </p:spTree>
    <p:extLst>
      <p:ext uri="{BB962C8B-B14F-4D97-AF65-F5344CB8AC3E}">
        <p14:creationId xmlns:p14="http://schemas.microsoft.com/office/powerpoint/2010/main" val="30360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5998466"/>
            <a:ext cx="4572000" cy="646331"/>
          </a:xfrm>
          <a:prstGeom prst="rect">
            <a:avLst/>
          </a:prstGeom>
        </p:spPr>
        <p:txBody>
          <a:bodyPr>
            <a:spAutoFit/>
          </a:bodyPr>
          <a:lstStyle/>
          <a:p>
            <a:pPr>
              <a:spcAft>
                <a:spcPts val="0"/>
              </a:spcAft>
            </a:pPr>
            <a:r>
              <a:rPr lang="en-US" dirty="0">
                <a:latin typeface="Arial" panose="020B0604020202020204" pitchFamily="34" charset="0"/>
                <a:ea typeface="MS ??"/>
                <a:cs typeface="Cambria" panose="02040503050406030204" pitchFamily="18" charset="0"/>
              </a:rPr>
              <a:t>Extract from “Tamar’s pages”</a:t>
            </a:r>
            <a:br>
              <a:rPr lang="en-US" dirty="0">
                <a:latin typeface="Arial" panose="020B0604020202020204" pitchFamily="34" charset="0"/>
                <a:ea typeface="MS ??"/>
                <a:cs typeface="Cambria" panose="02040503050406030204" pitchFamily="18" charset="0"/>
              </a:rPr>
            </a:br>
            <a:r>
              <a:rPr lang="en-US" dirty="0">
                <a:latin typeface="Arial" panose="020B0604020202020204" pitchFamily="34" charset="0"/>
                <a:ea typeface="MS ??"/>
                <a:cs typeface="Cambria" panose="02040503050406030204" pitchFamily="18" charset="0"/>
              </a:rPr>
              <a:t>Chapter 1, Book 2 (Unit 5)</a:t>
            </a:r>
            <a:endParaRPr lang="en-GB" dirty="0">
              <a:effectLst/>
              <a:latin typeface="Cambria" panose="02040503050406030204" pitchFamily="18" charset="0"/>
              <a:ea typeface="MS ??"/>
              <a:cs typeface="Cambria" panose="02040503050406030204" pitchFamily="18" charset="0"/>
            </a:endParaRPr>
          </a:p>
        </p:txBody>
      </p:sp>
      <p:pic>
        <p:nvPicPr>
          <p:cNvPr id="2" name="Picture 1"/>
          <p:cNvPicPr>
            <a:picLocks noChangeAspect="1"/>
          </p:cNvPicPr>
          <p:nvPr/>
        </p:nvPicPr>
        <p:blipFill>
          <a:blip r:embed="rId3"/>
          <a:stretch>
            <a:fillRect/>
          </a:stretch>
        </p:blipFill>
        <p:spPr>
          <a:xfrm>
            <a:off x="837618" y="888304"/>
            <a:ext cx="8306382" cy="5110162"/>
          </a:xfrm>
          <a:prstGeom prst="rect">
            <a:avLst/>
          </a:prstGeom>
        </p:spPr>
      </p:pic>
      <p:pic>
        <p:nvPicPr>
          <p:cNvPr id="13" name="Picture 12"/>
          <p:cNvPicPr>
            <a:picLocks noChangeAspect="1"/>
          </p:cNvPicPr>
          <p:nvPr/>
        </p:nvPicPr>
        <p:blipFill>
          <a:blip r:embed="rId4"/>
          <a:stretch>
            <a:fillRect/>
          </a:stretch>
        </p:blipFill>
        <p:spPr>
          <a:xfrm>
            <a:off x="152400" y="241973"/>
            <a:ext cx="1541316" cy="2121035"/>
          </a:xfrm>
          <a:prstGeom prst="rect">
            <a:avLst/>
          </a:prstGeom>
        </p:spPr>
      </p:pic>
    </p:spTree>
    <p:extLst>
      <p:ext uri="{BB962C8B-B14F-4D97-AF65-F5344CB8AC3E}">
        <p14:creationId xmlns:p14="http://schemas.microsoft.com/office/powerpoint/2010/main" val="237830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9806" y="388620"/>
            <a:ext cx="8325595" cy="6249352"/>
          </a:xfrm>
          <a:prstGeom prst="rect">
            <a:avLst/>
          </a:prstGeom>
        </p:spPr>
      </p:pic>
      <p:sp>
        <p:nvSpPr>
          <p:cNvPr id="4" name="Rectangle 3"/>
          <p:cNvSpPr/>
          <p:nvPr/>
        </p:nvSpPr>
        <p:spPr>
          <a:xfrm>
            <a:off x="210458" y="6066749"/>
            <a:ext cx="4572000" cy="646331"/>
          </a:xfrm>
          <a:prstGeom prst="rect">
            <a:avLst/>
          </a:prstGeom>
        </p:spPr>
        <p:txBody>
          <a:bodyPr>
            <a:spAutoFit/>
          </a:bodyPr>
          <a:lstStyle/>
          <a:p>
            <a:pPr>
              <a:spcAft>
                <a:spcPts val="0"/>
              </a:spcAft>
            </a:pPr>
            <a:r>
              <a:rPr lang="en-GB" dirty="0">
                <a:latin typeface="Arial" panose="020B0604020202020204" pitchFamily="34" charset="0"/>
                <a:ea typeface="MS ??"/>
                <a:cs typeface="Cambria" panose="02040503050406030204" pitchFamily="18" charset="0"/>
              </a:rPr>
              <a:t>Extract from “The Heart”</a:t>
            </a:r>
            <a:endParaRPr lang="en-GB" dirty="0">
              <a:latin typeface="Cambria" panose="02040503050406030204" pitchFamily="18" charset="0"/>
              <a:ea typeface="MS ??"/>
              <a:cs typeface="Cambria" panose="02040503050406030204" pitchFamily="18" charset="0"/>
            </a:endParaRPr>
          </a:p>
          <a:p>
            <a:r>
              <a:rPr lang="en-US" dirty="0">
                <a:latin typeface="Arial" panose="020B0604020202020204" pitchFamily="34" charset="0"/>
                <a:ea typeface="MS ??"/>
              </a:rPr>
              <a:t>Chapter 1, Book 2 (Unit 5)</a:t>
            </a:r>
            <a:endParaRPr lang="en-GB" dirty="0"/>
          </a:p>
        </p:txBody>
      </p:sp>
    </p:spTree>
    <p:extLst>
      <p:ext uri="{BB962C8B-B14F-4D97-AF65-F5344CB8AC3E}">
        <p14:creationId xmlns:p14="http://schemas.microsoft.com/office/powerpoint/2010/main" val="2474083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967153" y="1107831"/>
          <a:ext cx="6928338" cy="497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0" y="-178308"/>
            <a:ext cx="7772400" cy="1609344"/>
          </a:xfrm>
        </p:spPr>
        <p:txBody>
          <a:bodyPr/>
          <a:lstStyle/>
          <a:p>
            <a:r>
              <a:rPr lang="en-GB" altLang="en-US" sz="4400" cap="none" dirty="0" smtClean="0">
                <a:latin typeface="Arial" panose="020B0604020202020204" pitchFamily="34" charset="0"/>
                <a:cs typeface="Arial" panose="020B0604020202020204" pitchFamily="34" charset="0"/>
              </a:rPr>
              <a:t>Formative assessment</a:t>
            </a:r>
          </a:p>
        </p:txBody>
      </p:sp>
    </p:spTree>
    <p:extLst>
      <p:ext uri="{BB962C8B-B14F-4D97-AF65-F5344CB8AC3E}">
        <p14:creationId xmlns:p14="http://schemas.microsoft.com/office/powerpoint/2010/main" val="1754005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sz="2400" b="1" dirty="0">
                <a:solidFill>
                  <a:prstClr val="black"/>
                </a:solidFill>
                <a:latin typeface="Arial" panose="020B0604020202020204" pitchFamily="34" charset="0"/>
              </a:rPr>
              <a:t>Y8 German </a:t>
            </a:r>
            <a:r>
              <a:rPr lang="en-GB" sz="2400" b="1" dirty="0" smtClean="0">
                <a:solidFill>
                  <a:prstClr val="black"/>
                </a:solidFill>
                <a:latin typeface="Arial" panose="020B0604020202020204" pitchFamily="34" charset="0"/>
              </a:rPr>
              <a:t>translation task</a:t>
            </a:r>
            <a:endParaRPr lang="en-GB" sz="2400" b="1" dirty="0">
              <a:solidFill>
                <a:prstClr val="black"/>
              </a:solidFill>
              <a:latin typeface="Arial" panose="020B0604020202020204" pitchFamily="34" charset="0"/>
            </a:endParaRP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1362228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272037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1	2	3</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043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5446643" y="499093"/>
            <a:ext cx="3697357" cy="5262979"/>
          </a:xfrm>
          <a:prstGeom prst="rect">
            <a:avLst/>
          </a:prstGeom>
          <a:noFill/>
        </p:spPr>
        <p:txBody>
          <a:bodyPr wrap="square" rtlCol="0">
            <a:spAutoFit/>
          </a:bodyPr>
          <a:lstStyle/>
          <a:p>
            <a:r>
              <a:rPr lang="en-GB" sz="2400" dirty="0" smtClean="0">
                <a:solidFill>
                  <a:prstClr val="black"/>
                </a:solidFill>
                <a:latin typeface="Arial" panose="020B0604020202020204" pitchFamily="34" charset="0"/>
              </a:rPr>
              <a:t>1 Students complete prose translation task.</a:t>
            </a:r>
            <a:br>
              <a:rPr lang="en-GB" sz="2400" dirty="0" smtClean="0">
                <a:solidFill>
                  <a:prstClr val="black"/>
                </a:solidFill>
                <a:latin typeface="Arial" panose="020B0604020202020204" pitchFamily="34" charset="0"/>
              </a:rPr>
            </a:br>
            <a:r>
              <a:rPr lang="en-GB" sz="2400" dirty="0" smtClean="0">
                <a:solidFill>
                  <a:prstClr val="black"/>
                </a:solidFill>
                <a:latin typeface="Arial" panose="020B0604020202020204" pitchFamily="34" charset="0"/>
              </a:rPr>
              <a:t>2 Teacher marks it.</a:t>
            </a:r>
            <a:br>
              <a:rPr lang="en-GB" sz="2400" dirty="0" smtClean="0">
                <a:solidFill>
                  <a:prstClr val="black"/>
                </a:solidFill>
                <a:latin typeface="Arial" panose="020B0604020202020204" pitchFamily="34" charset="0"/>
              </a:rPr>
            </a:br>
            <a:r>
              <a:rPr lang="en-GB" sz="2400" dirty="0" smtClean="0">
                <a:solidFill>
                  <a:prstClr val="black"/>
                </a:solidFill>
                <a:latin typeface="Arial" panose="020B0604020202020204" pitchFamily="34" charset="0"/>
              </a:rPr>
              <a:t>3 Students respond by:</a:t>
            </a:r>
            <a:br>
              <a:rPr lang="en-GB" sz="2400" dirty="0" smtClean="0">
                <a:solidFill>
                  <a:prstClr val="black"/>
                </a:solidFill>
                <a:latin typeface="Arial" panose="020B0604020202020204" pitchFamily="34" charset="0"/>
              </a:rPr>
            </a:br>
            <a:r>
              <a:rPr lang="en-GB" sz="2400" dirty="0" err="1" smtClean="0">
                <a:solidFill>
                  <a:prstClr val="black"/>
                </a:solidFill>
                <a:latin typeface="Arial" panose="020B0604020202020204" pitchFamily="34" charset="0"/>
              </a:rPr>
              <a:t>i</a:t>
            </a:r>
            <a:r>
              <a:rPr lang="en-GB" sz="2400" dirty="0" smtClean="0">
                <a:solidFill>
                  <a:prstClr val="black"/>
                </a:solidFill>
                <a:latin typeface="Arial" panose="020B0604020202020204" pitchFamily="34" charset="0"/>
              </a:rPr>
              <a:t>) selecting their own target(s)</a:t>
            </a:r>
            <a:br>
              <a:rPr lang="en-GB" sz="2400" dirty="0" smtClean="0">
                <a:solidFill>
                  <a:prstClr val="black"/>
                </a:solidFill>
                <a:latin typeface="Arial" panose="020B0604020202020204" pitchFamily="34" charset="0"/>
              </a:rPr>
            </a:br>
            <a:r>
              <a:rPr lang="en-GB" sz="2400" dirty="0" smtClean="0">
                <a:solidFill>
                  <a:prstClr val="black"/>
                </a:solidFill>
                <a:latin typeface="Arial" panose="020B0604020202020204" pitchFamily="34" charset="0"/>
              </a:rPr>
              <a:t>ii) completing relevant follow-up activities to address their target(s)</a:t>
            </a:r>
            <a:br>
              <a:rPr lang="en-GB" sz="2400" dirty="0" smtClean="0">
                <a:solidFill>
                  <a:prstClr val="black"/>
                </a:solidFill>
                <a:latin typeface="Arial" panose="020B0604020202020204" pitchFamily="34" charset="0"/>
              </a:rPr>
            </a:br>
            <a:r>
              <a:rPr lang="en-GB" sz="2400" dirty="0" smtClean="0">
                <a:solidFill>
                  <a:prstClr val="black"/>
                </a:solidFill>
                <a:latin typeface="Arial" panose="020B0604020202020204" pitchFamily="34" charset="0"/>
              </a:rPr>
              <a:t>4 Teacher responds by:</a:t>
            </a:r>
            <a:br>
              <a:rPr lang="en-GB" sz="2400" dirty="0" smtClean="0">
                <a:solidFill>
                  <a:prstClr val="black"/>
                </a:solidFill>
                <a:latin typeface="Arial" panose="020B0604020202020204" pitchFamily="34" charset="0"/>
              </a:rPr>
            </a:br>
            <a:r>
              <a:rPr lang="en-GB" sz="2400" dirty="0" err="1" smtClean="0">
                <a:solidFill>
                  <a:prstClr val="black"/>
                </a:solidFill>
                <a:latin typeface="Arial" panose="020B0604020202020204" pitchFamily="34" charset="0"/>
              </a:rPr>
              <a:t>i</a:t>
            </a:r>
            <a:r>
              <a:rPr lang="en-GB" sz="2400" dirty="0" smtClean="0">
                <a:solidFill>
                  <a:prstClr val="black"/>
                </a:solidFill>
                <a:latin typeface="Arial" panose="020B0604020202020204" pitchFamily="34" charset="0"/>
              </a:rPr>
              <a:t>) commenting on progress</a:t>
            </a:r>
            <a:br>
              <a:rPr lang="en-GB" sz="2400" dirty="0" smtClean="0">
                <a:solidFill>
                  <a:prstClr val="black"/>
                </a:solidFill>
                <a:latin typeface="Arial" panose="020B0604020202020204" pitchFamily="34" charset="0"/>
              </a:rPr>
            </a:br>
            <a:r>
              <a:rPr lang="en-GB" sz="2400" dirty="0" smtClean="0">
                <a:solidFill>
                  <a:prstClr val="black"/>
                </a:solidFill>
                <a:latin typeface="Arial" panose="020B0604020202020204" pitchFamily="34" charset="0"/>
              </a:rPr>
              <a:t>and/or</a:t>
            </a:r>
            <a:br>
              <a:rPr lang="en-GB" sz="2400" dirty="0" smtClean="0">
                <a:solidFill>
                  <a:prstClr val="black"/>
                </a:solidFill>
                <a:latin typeface="Arial" panose="020B0604020202020204" pitchFamily="34" charset="0"/>
              </a:rPr>
            </a:br>
            <a:r>
              <a:rPr lang="en-GB" sz="2400" dirty="0" smtClean="0">
                <a:solidFill>
                  <a:prstClr val="black"/>
                </a:solidFill>
                <a:latin typeface="Arial" panose="020B0604020202020204" pitchFamily="34" charset="0"/>
              </a:rPr>
              <a:t>ii) setting new target</a:t>
            </a:r>
            <a:endParaRPr lang="en-GB" sz="2400" dirty="0">
              <a:solidFill>
                <a:prstClr val="black"/>
              </a:solidFill>
              <a:latin typeface="Arial" panose="020B0604020202020204" pitchFamily="34" charset="0"/>
            </a:endParaRPr>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391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32" y="107617"/>
            <a:ext cx="7772400" cy="1609344"/>
          </a:xfrm>
        </p:spPr>
        <p:txBody>
          <a:bodyPr>
            <a:normAutofit/>
          </a:bodyPr>
          <a:lstStyle/>
          <a:p>
            <a:r>
              <a:rPr lang="en-GB" sz="8800" cap="none" dirty="0" smtClean="0"/>
              <a:t>Group task 3</a:t>
            </a:r>
            <a:endParaRPr lang="en-GB" sz="8800"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8" y="3068960"/>
            <a:ext cx="6948264" cy="3256999"/>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1132" y="3068960"/>
            <a:ext cx="1905000" cy="1905000"/>
          </a:xfrm>
          <a:prstGeom prst="rect">
            <a:avLst/>
          </a:prstGeom>
        </p:spPr>
      </p:pic>
      <p:sp>
        <p:nvSpPr>
          <p:cNvPr id="6" name="TextBox 5"/>
          <p:cNvSpPr txBox="1"/>
          <p:nvPr/>
        </p:nvSpPr>
        <p:spPr>
          <a:xfrm>
            <a:off x="273732" y="1463040"/>
            <a:ext cx="8550228" cy="1631216"/>
          </a:xfrm>
          <a:prstGeom prst="rect">
            <a:avLst/>
          </a:prstGeom>
          <a:noFill/>
        </p:spPr>
        <p:txBody>
          <a:bodyPr wrap="square" rtlCol="0">
            <a:spAutoFit/>
          </a:bodyPr>
          <a:lstStyle/>
          <a:p>
            <a:r>
              <a:rPr lang="en-GB" sz="2000" dirty="0" smtClean="0"/>
              <a:t>Using the translation task [Handout </a:t>
            </a:r>
            <a:r>
              <a:rPr lang="en-GB" sz="2000" dirty="0" smtClean="0"/>
              <a:t>3] and student work [Handout 4] and sample (French) follow up [Handout 5] predict </a:t>
            </a:r>
            <a:r>
              <a:rPr lang="en-GB" sz="2000" dirty="0" smtClean="0"/>
              <a:t>the areas of difficulty that pupils may have.  Design either pre-emptive or ‘book back’ tasks that address these areas, and decide how to ensure that the approach is suitably differentiated.</a:t>
            </a:r>
            <a:endParaRPr lang="en-GB" sz="2000" dirty="0"/>
          </a:p>
        </p:txBody>
      </p:sp>
    </p:spTree>
    <p:extLst>
      <p:ext uri="{BB962C8B-B14F-4D97-AF65-F5344CB8AC3E}">
        <p14:creationId xmlns:p14="http://schemas.microsoft.com/office/powerpoint/2010/main" val="3617961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42900" y="2291863"/>
            <a:ext cx="8801100" cy="603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a:bodyPr>
          <a:lstStyle>
            <a:lvl1pPr marL="342900" indent="-342900" algn="l" rtl="0" eaLnBrk="1" fontAlgn="base" hangingPunct="1">
              <a:spcBef>
                <a:spcPct val="0"/>
              </a:spcBef>
              <a:spcAft>
                <a:spcPct val="0"/>
              </a:spcAft>
              <a:buSzPct val="80000"/>
              <a:buFont typeface="Verdana" panose="020B0604030504040204" pitchFamily="34" charset="0"/>
              <a:defRPr sz="2400" b="1">
                <a:solidFill>
                  <a:schemeClr val="accent1"/>
                </a:solidFill>
                <a:latin typeface="+mn-lt"/>
                <a:ea typeface="+mn-ea"/>
                <a:cs typeface="+mn-cs"/>
              </a:defRPr>
            </a:lvl1pPr>
            <a:lvl2pPr marL="179388" indent="-177800" algn="l" rtl="0" eaLnBrk="1" fontAlgn="base" hangingPunct="1">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1" fontAlgn="base" hangingPunct="1">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1" fontAlgn="base" hangingPunct="1">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1" fontAlgn="base" hangingPunct="1">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a:lstStyle>
          <a:p>
            <a:pPr marL="0" indent="0"/>
            <a:r>
              <a:rPr lang="en-GB" b="0" kern="0" dirty="0" smtClean="0">
                <a:solidFill>
                  <a:schemeClr val="tx1">
                    <a:lumMod val="85000"/>
                    <a:lumOff val="15000"/>
                  </a:schemeClr>
                </a:solidFill>
                <a:latin typeface="Arial" panose="020B0604020202020204" pitchFamily="34" charset="0"/>
                <a:cs typeface="Arial" panose="020B0604020202020204" pitchFamily="34" charset="0"/>
              </a:rPr>
              <a:t>Hello. My name is Sophie and I live in Annecy (3). I have a brother (3) who is called Marc (3). I don’t have any sisters (3).  In Annecy there is a market, some restaurants and some shops (3). My brother likes to go (3) to the swimming pool (3) but I prefer to go to the lake *(3). There isn’t an ice rink in Annecy (3) but you can go skiing in the mountains*(3). I like my town and in my opinion it’s pretty (3) but it isn’t big (3). Sometimes I go to the leisure centre  with my friends(3) and we play table tennis or tennis (3). I like playing table tennis because it’s fun (3) but I can’t play tennis! (3)</a:t>
            </a:r>
          </a:p>
          <a:p>
            <a:endParaRPr lang="en-GB" b="0" kern="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TextBox 4"/>
          <p:cNvSpPr txBox="1"/>
          <p:nvPr/>
        </p:nvSpPr>
        <p:spPr>
          <a:xfrm>
            <a:off x="4834890" y="6073170"/>
            <a:ext cx="6058006" cy="784830"/>
          </a:xfrm>
          <a:prstGeom prst="rect">
            <a:avLst/>
          </a:prstGeom>
          <a:noFill/>
        </p:spPr>
        <p:txBody>
          <a:bodyPr wrap="square" rtlCol="0">
            <a:spAutoFit/>
          </a:bodyPr>
          <a:lstStyle/>
          <a:p>
            <a:r>
              <a:rPr lang="en-GB" sz="1800" dirty="0" smtClean="0">
                <a:solidFill>
                  <a:schemeClr val="tx1">
                    <a:lumMod val="85000"/>
                    <a:lumOff val="15000"/>
                  </a:schemeClr>
                </a:solidFill>
                <a:latin typeface="Arial" panose="020B0604020202020204" pitchFamily="34" charset="0"/>
              </a:rPr>
              <a:t>*le lac= lake</a:t>
            </a:r>
          </a:p>
          <a:p>
            <a:r>
              <a:rPr lang="en-GB" sz="1800" dirty="0" smtClean="0">
                <a:solidFill>
                  <a:schemeClr val="tx1">
                    <a:lumMod val="85000"/>
                    <a:lumOff val="15000"/>
                  </a:schemeClr>
                </a:solidFill>
                <a:latin typeface="Arial" panose="020B0604020202020204" pitchFamily="34" charset="0"/>
              </a:rPr>
              <a:t>*à la </a:t>
            </a:r>
            <a:r>
              <a:rPr lang="en-GB" sz="1800" dirty="0" err="1" smtClean="0">
                <a:solidFill>
                  <a:schemeClr val="tx1">
                    <a:lumMod val="85000"/>
                    <a:lumOff val="15000"/>
                  </a:schemeClr>
                </a:solidFill>
                <a:latin typeface="Arial" panose="020B0604020202020204" pitchFamily="34" charset="0"/>
              </a:rPr>
              <a:t>montagne</a:t>
            </a:r>
            <a:r>
              <a:rPr lang="en-GB" sz="1800" dirty="0" smtClean="0">
                <a:solidFill>
                  <a:schemeClr val="tx1">
                    <a:lumMod val="85000"/>
                    <a:lumOff val="15000"/>
                  </a:schemeClr>
                </a:solidFill>
                <a:latin typeface="Arial" panose="020B0604020202020204" pitchFamily="34" charset="0"/>
              </a:rPr>
              <a:t>= in the mountains</a:t>
            </a:r>
            <a:endParaRPr lang="en-GB" sz="1800" dirty="0">
              <a:solidFill>
                <a:schemeClr val="tx1">
                  <a:lumMod val="85000"/>
                  <a:lumOff val="15000"/>
                </a:schemeClr>
              </a:solidFill>
              <a:latin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019" y="295989"/>
            <a:ext cx="3463864" cy="194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42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32" y="107617"/>
            <a:ext cx="7772400" cy="1609344"/>
          </a:xfrm>
        </p:spPr>
        <p:txBody>
          <a:bodyPr>
            <a:normAutofit/>
          </a:bodyPr>
          <a:lstStyle/>
          <a:p>
            <a:r>
              <a:rPr lang="en-GB" sz="8800" cap="none" dirty="0" smtClean="0"/>
              <a:t>Reflection</a:t>
            </a:r>
            <a:endParaRPr lang="en-GB" sz="8800"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8" y="3068960"/>
            <a:ext cx="6948264" cy="3256999"/>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1132" y="3068960"/>
            <a:ext cx="1905000" cy="1905000"/>
          </a:xfrm>
          <a:prstGeom prst="rect">
            <a:avLst/>
          </a:prstGeom>
        </p:spPr>
      </p:pic>
      <p:sp>
        <p:nvSpPr>
          <p:cNvPr id="6" name="TextBox 5"/>
          <p:cNvSpPr txBox="1"/>
          <p:nvPr/>
        </p:nvSpPr>
        <p:spPr>
          <a:xfrm>
            <a:off x="273732" y="1463040"/>
            <a:ext cx="8550228" cy="400110"/>
          </a:xfrm>
          <a:prstGeom prst="rect">
            <a:avLst/>
          </a:prstGeom>
          <a:noFill/>
        </p:spPr>
        <p:txBody>
          <a:bodyPr wrap="square" rtlCol="0">
            <a:spAutoFit/>
          </a:bodyPr>
          <a:lstStyle/>
          <a:p>
            <a:r>
              <a:rPr lang="en-GB" sz="2000" dirty="0" smtClean="0"/>
              <a:t>Use Handout </a:t>
            </a:r>
            <a:r>
              <a:rPr lang="en-GB" sz="2000" dirty="0" smtClean="0"/>
              <a:t>6 </a:t>
            </a:r>
            <a:r>
              <a:rPr lang="en-GB" sz="2000" dirty="0" smtClean="0"/>
              <a:t>to summary your learning from this session.</a:t>
            </a:r>
            <a:endParaRPr lang="en-GB" sz="2000" dirty="0"/>
          </a:p>
        </p:txBody>
      </p:sp>
    </p:spTree>
    <p:extLst>
      <p:ext uri="{BB962C8B-B14F-4D97-AF65-F5344CB8AC3E}">
        <p14:creationId xmlns:p14="http://schemas.microsoft.com/office/powerpoint/2010/main" val="35412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01" y="-146876"/>
            <a:ext cx="7772400" cy="1609344"/>
          </a:xfrm>
        </p:spPr>
        <p:txBody>
          <a:bodyPr/>
          <a:lstStyle/>
          <a:p>
            <a:r>
              <a:rPr lang="en-GB" cap="none" dirty="0" smtClean="0"/>
              <a:t>Differentiation and assessment for learning</a:t>
            </a:r>
            <a:endParaRPr lang="en-GB" cap="none" dirty="0"/>
          </a:p>
        </p:txBody>
      </p:sp>
      <p:sp>
        <p:nvSpPr>
          <p:cNvPr id="3" name="Content Placeholder 2"/>
          <p:cNvSpPr>
            <a:spLocks noGrp="1"/>
          </p:cNvSpPr>
          <p:nvPr>
            <p:ph idx="1"/>
          </p:nvPr>
        </p:nvSpPr>
        <p:spPr>
          <a:xfrm>
            <a:off x="304800" y="1188498"/>
            <a:ext cx="5423645" cy="5314816"/>
          </a:xfrm>
        </p:spPr>
        <p:txBody>
          <a:bodyPr>
            <a:normAutofit lnSpcReduction="10000"/>
          </a:bodyPr>
          <a:lstStyle/>
          <a:p>
            <a:pPr>
              <a:defRPr/>
            </a:pPr>
            <a:r>
              <a:rPr lang="en-GB" sz="2800" dirty="0"/>
              <a:t>Teachers need to know what learners need to know and share this with them </a:t>
            </a:r>
            <a:r>
              <a:rPr lang="en-GB" sz="2800" dirty="0" smtClean="0"/>
              <a:t/>
            </a:r>
            <a:br>
              <a:rPr lang="en-GB" sz="2800" dirty="0" smtClean="0"/>
            </a:br>
            <a:r>
              <a:rPr lang="en-GB" i="1" dirty="0" smtClean="0"/>
              <a:t>(</a:t>
            </a:r>
            <a:r>
              <a:rPr lang="en-GB" sz="2200" i="1" dirty="0">
                <a:sym typeface="Wingdings" pitchFamily="2" charset="2"/>
              </a:rPr>
              <a:t> objectives and modelling)</a:t>
            </a:r>
          </a:p>
          <a:p>
            <a:pPr>
              <a:defRPr/>
            </a:pPr>
            <a:r>
              <a:rPr lang="en-GB" sz="2800" dirty="0">
                <a:sym typeface="Wingdings" pitchFamily="2" charset="2"/>
              </a:rPr>
              <a:t>Learners need </a:t>
            </a:r>
            <a:r>
              <a:rPr lang="en-GB" sz="2800" dirty="0" smtClean="0">
                <a:sym typeface="Wingdings" pitchFamily="2" charset="2"/>
              </a:rPr>
              <a:t>to </a:t>
            </a:r>
            <a:r>
              <a:rPr lang="en-GB" sz="2800" dirty="0">
                <a:sym typeface="Wingdings" pitchFamily="2" charset="2"/>
              </a:rPr>
              <a:t>‘know what they know’ </a:t>
            </a:r>
            <a:r>
              <a:rPr lang="en-GB" sz="2800" dirty="0" smtClean="0">
                <a:sym typeface="Wingdings" pitchFamily="2" charset="2"/>
              </a:rPr>
              <a:t/>
            </a:r>
            <a:br>
              <a:rPr lang="en-GB" sz="2800" dirty="0" smtClean="0">
                <a:sym typeface="Wingdings" pitchFamily="2" charset="2"/>
              </a:rPr>
            </a:br>
            <a:r>
              <a:rPr lang="en-GB" sz="1800" i="1" dirty="0" smtClean="0">
                <a:sym typeface="Wingdings" pitchFamily="2" charset="2"/>
              </a:rPr>
              <a:t>(</a:t>
            </a:r>
            <a:r>
              <a:rPr lang="en-GB" sz="2200" i="1" dirty="0">
                <a:sym typeface="Wingdings" pitchFamily="2" charset="2"/>
              </a:rPr>
              <a:t> peer and self assessment)</a:t>
            </a:r>
          </a:p>
          <a:p>
            <a:pPr>
              <a:defRPr/>
            </a:pPr>
            <a:r>
              <a:rPr lang="en-GB" sz="2800" dirty="0">
                <a:sym typeface="Wingdings" pitchFamily="2" charset="2"/>
              </a:rPr>
              <a:t>Teachers need to know learners individually and let them know how to improve </a:t>
            </a:r>
            <a:r>
              <a:rPr lang="en-GB" sz="2800" dirty="0" smtClean="0">
                <a:sym typeface="Wingdings" pitchFamily="2" charset="2"/>
              </a:rPr>
              <a:t/>
            </a:r>
            <a:br>
              <a:rPr lang="en-GB" sz="2800" dirty="0" smtClean="0">
                <a:sym typeface="Wingdings" pitchFamily="2" charset="2"/>
              </a:rPr>
            </a:br>
            <a:r>
              <a:rPr lang="en-GB" sz="2200" i="1" dirty="0" smtClean="0">
                <a:sym typeface="Wingdings" pitchFamily="2" charset="2"/>
              </a:rPr>
              <a:t>(</a:t>
            </a:r>
            <a:r>
              <a:rPr lang="en-GB" sz="2200" i="1" dirty="0">
                <a:sym typeface="Wingdings" pitchFamily="2" charset="2"/>
              </a:rPr>
              <a:t> </a:t>
            </a:r>
            <a:r>
              <a:rPr lang="en-GB" sz="2200" i="1" dirty="0" smtClean="0">
                <a:sym typeface="Wingdings" pitchFamily="2" charset="2"/>
              </a:rPr>
              <a:t>feedback  target-setting  response)</a:t>
            </a:r>
            <a:endParaRPr lang="en-GB" sz="2200" i="1" dirty="0">
              <a:sym typeface="Wingdings" pitchFamily="2" charset="2"/>
            </a:endParaRPr>
          </a:p>
          <a:p>
            <a:pPr>
              <a:defRPr/>
            </a:pPr>
            <a:r>
              <a:rPr lang="en-GB" sz="2800" dirty="0">
                <a:sym typeface="Wingdings" pitchFamily="2" charset="2"/>
              </a:rPr>
              <a:t>Learners need the time to build on what they know </a:t>
            </a:r>
            <a:r>
              <a:rPr lang="en-GB" sz="2800" dirty="0" smtClean="0">
                <a:sym typeface="Wingdings" pitchFamily="2" charset="2"/>
              </a:rPr>
              <a:t/>
            </a:r>
            <a:br>
              <a:rPr lang="en-GB" sz="2800" dirty="0" smtClean="0">
                <a:sym typeface="Wingdings" pitchFamily="2" charset="2"/>
              </a:rPr>
            </a:br>
            <a:r>
              <a:rPr lang="en-GB" sz="2200" i="1" dirty="0" smtClean="0">
                <a:sym typeface="Wingdings" pitchFamily="2" charset="2"/>
              </a:rPr>
              <a:t>(</a:t>
            </a:r>
            <a:r>
              <a:rPr lang="en-GB" sz="2200" i="1" dirty="0">
                <a:sym typeface="Wingdings" pitchFamily="2" charset="2"/>
              </a:rPr>
              <a:t> reflect, review, re-visit) </a:t>
            </a:r>
          </a:p>
          <a:p>
            <a:endParaRPr lang="en-GB" sz="2800" dirty="0"/>
          </a:p>
        </p:txBody>
      </p:sp>
      <p:pic>
        <p:nvPicPr>
          <p:cNvPr id="4" name="Picture 3"/>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9498" t="21228" r="13690" b="6572"/>
          <a:stretch/>
        </p:blipFill>
        <p:spPr>
          <a:xfrm>
            <a:off x="5260042" y="657796"/>
            <a:ext cx="3883958" cy="5883897"/>
          </a:xfrm>
          <a:prstGeom prst="rect">
            <a:avLst/>
          </a:prstGeom>
        </p:spPr>
      </p:pic>
    </p:spTree>
    <p:extLst>
      <p:ext uri="{BB962C8B-B14F-4D97-AF65-F5344CB8AC3E}">
        <p14:creationId xmlns:p14="http://schemas.microsoft.com/office/powerpoint/2010/main" val="79482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b="1" cap="none" dirty="0" smtClean="0"/>
              <a:t>Effective differentiation</a:t>
            </a:r>
            <a:r>
              <a:rPr lang="en-GB" sz="6600" cap="none" dirty="0" smtClean="0">
                <a:latin typeface="Arial" panose="020B0604020202020204" pitchFamily="34" charset="0"/>
                <a:cs typeface="Arial" panose="020B0604020202020204" pitchFamily="34" charset="0"/>
              </a:rPr>
              <a:t>:</a:t>
            </a:r>
            <a:endParaRPr lang="en-GB" sz="6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93938" y="4395450"/>
            <a:ext cx="6074492" cy="1069848"/>
          </a:xfrm>
        </p:spPr>
        <p:txBody>
          <a:bodyPr>
            <a:normAutofit/>
          </a:bodyPr>
          <a:lstStyle/>
          <a:p>
            <a:r>
              <a:rPr lang="en-GB" sz="2200" dirty="0">
                <a:latin typeface="Arial" panose="020B0604020202020204" pitchFamily="34" charset="0"/>
                <a:cs typeface="Arial" panose="020B0604020202020204" pitchFamily="34" charset="0"/>
              </a:rPr>
              <a:t>a</a:t>
            </a:r>
            <a:r>
              <a:rPr lang="en-GB" sz="2200" dirty="0" smtClean="0">
                <a:latin typeface="Arial" panose="020B0604020202020204" pitchFamily="34" charset="0"/>
                <a:cs typeface="Arial" panose="020B0604020202020204" pitchFamily="34" charset="0"/>
              </a:rPr>
              <a:t> workshop for teachers</a:t>
            </a:r>
            <a:endParaRPr lang="en-GB" sz="2200" dirty="0">
              <a:latin typeface="Arial" panose="020B0604020202020204" pitchFamily="34" charset="0"/>
              <a:cs typeface="Arial" panose="020B0604020202020204" pitchFamily="34" charset="0"/>
            </a:endParaRPr>
          </a:p>
        </p:txBody>
      </p:sp>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schemeClr val="bg1">
                    <a:lumMod val="75000"/>
                  </a:schemeClr>
                </a:solidFill>
              </a:rPr>
              <a:t>Rachel Hawkes</a:t>
            </a:r>
            <a:endParaRPr lang="en-GB" dirty="0">
              <a:solidFill>
                <a:schemeClr val="bg1">
                  <a:lumMod val="75000"/>
                </a:schemeClr>
              </a:solidFill>
            </a:endParaRPr>
          </a:p>
        </p:txBody>
      </p:sp>
    </p:spTree>
    <p:extLst>
      <p:ext uri="{BB962C8B-B14F-4D97-AF65-F5344CB8AC3E}">
        <p14:creationId xmlns:p14="http://schemas.microsoft.com/office/powerpoint/2010/main" val="1329427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7772400" cy="1609344"/>
          </a:xfrm>
        </p:spPr>
        <p:txBody>
          <a:bodyPr/>
          <a:lstStyle/>
          <a:p>
            <a:r>
              <a:rPr lang="en-GB" cap="none" dirty="0" smtClean="0"/>
              <a:t>Differentiation</a:t>
            </a:r>
            <a:endParaRPr lang="en-GB" cap="none" dirty="0"/>
          </a:p>
        </p:txBody>
      </p:sp>
      <p:sp>
        <p:nvSpPr>
          <p:cNvPr id="5" name="Content Placeholder 3"/>
          <p:cNvSpPr>
            <a:spLocks noGrp="1"/>
          </p:cNvSpPr>
          <p:nvPr>
            <p:ph idx="1"/>
          </p:nvPr>
        </p:nvSpPr>
        <p:spPr>
          <a:xfrm>
            <a:off x="4836337" y="1057071"/>
            <a:ext cx="3236011" cy="3619599"/>
          </a:xfrm>
        </p:spPr>
        <p:txBody>
          <a:bodyPr>
            <a:normAutofit/>
          </a:bodyPr>
          <a:lstStyle/>
          <a:p>
            <a:pPr>
              <a:buFont typeface="Wingdings" panose="05000000000000000000" pitchFamily="2" charset="2"/>
              <a:buChar char="§"/>
            </a:pPr>
            <a:r>
              <a:rPr lang="en-GB" sz="3200" dirty="0" smtClean="0"/>
              <a:t> outcome</a:t>
            </a:r>
          </a:p>
          <a:p>
            <a:pPr>
              <a:buFont typeface="Wingdings" panose="05000000000000000000" pitchFamily="2" charset="2"/>
              <a:buChar char="§"/>
            </a:pPr>
            <a:r>
              <a:rPr lang="en-GB" sz="3200" dirty="0"/>
              <a:t> s</a:t>
            </a:r>
            <a:r>
              <a:rPr lang="en-GB" sz="3200" dirty="0" smtClean="0"/>
              <a:t>upport</a:t>
            </a:r>
          </a:p>
          <a:p>
            <a:pPr>
              <a:buFont typeface="Wingdings" panose="05000000000000000000" pitchFamily="2" charset="2"/>
              <a:buChar char="§"/>
            </a:pPr>
            <a:r>
              <a:rPr lang="en-GB" sz="3200" dirty="0" smtClean="0"/>
              <a:t> task</a:t>
            </a:r>
            <a:endParaRPr lang="en-GB" sz="3200" dirty="0"/>
          </a:p>
        </p:txBody>
      </p:sp>
      <p:sp>
        <p:nvSpPr>
          <p:cNvPr id="6" name="Content Placeholder 3"/>
          <p:cNvSpPr txBox="1">
            <a:spLocks/>
          </p:cNvSpPr>
          <p:nvPr/>
        </p:nvSpPr>
        <p:spPr>
          <a:xfrm>
            <a:off x="4836337" y="3500237"/>
            <a:ext cx="3630553" cy="3619599"/>
          </a:xfrm>
          <a:prstGeom prst="rect">
            <a:avLst/>
          </a:prstGeom>
        </p:spPr>
        <p:txBody>
          <a:bodyPr vert="horz" lIns="91440" tIns="45720" rIns="91440" bIns="45720" rtlCol="0">
            <a:normAutofit fontScale="92500"/>
          </a:bodyPr>
          <a:lstStyle>
            <a:lvl1pPr marL="182880" indent="-182880" defTabSz="914400">
              <a:lnSpc>
                <a:spcPct val="90000"/>
              </a:lnSpc>
              <a:spcBef>
                <a:spcPts val="1200"/>
              </a:spcBef>
              <a:buClr>
                <a:schemeClr val="accent1">
                  <a:lumMod val="75000"/>
                </a:schemeClr>
              </a:buClr>
              <a:buSzPct val="85000"/>
              <a:buFont typeface="Wingdings" pitchFamily="2" charset="2"/>
              <a:buChar char="§"/>
              <a:defRPr sz="3200"/>
            </a:lvl1pPr>
            <a:lvl2pPr indent="-182880" defTabSz="914400">
              <a:lnSpc>
                <a:spcPct val="90000"/>
              </a:lnSpc>
              <a:spcBef>
                <a:spcPts val="400"/>
              </a:spcBef>
              <a:spcAft>
                <a:spcPts val="200"/>
              </a:spcAft>
              <a:buClr>
                <a:schemeClr val="accent1">
                  <a:lumMod val="75000"/>
                </a:schemeClr>
              </a:buClr>
              <a:buSzPct val="85000"/>
              <a:buFont typeface="Wingdings" pitchFamily="2" charset="2"/>
              <a:buChar char="§"/>
            </a:lvl2pPr>
            <a:lvl3pPr marL="73152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3pPr>
            <a:lvl4pPr marL="100584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4pPr>
            <a:lvl5pPr marL="128016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5pPr>
            <a:lvl6pPr marL="16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6pPr>
            <a:lvl7pPr marL="19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7pPr>
            <a:lvl8pPr marL="22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8pPr>
            <a:lvl9pPr marL="25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9pPr>
          </a:lstStyle>
          <a:p>
            <a:r>
              <a:rPr lang="en-GB" dirty="0"/>
              <a:t> manageability (!)</a:t>
            </a:r>
          </a:p>
          <a:p>
            <a:r>
              <a:rPr lang="en-GB" dirty="0"/>
              <a:t> ensuring optimum progress for each student</a:t>
            </a:r>
          </a:p>
          <a:p>
            <a:r>
              <a:rPr lang="en-GB" dirty="0"/>
              <a:t> creating a positive classroom atmosphere</a:t>
            </a:r>
          </a:p>
        </p:txBody>
      </p:sp>
      <p:sp>
        <p:nvSpPr>
          <p:cNvPr id="7" name="Rectangle 6"/>
          <p:cNvSpPr/>
          <p:nvPr/>
        </p:nvSpPr>
        <p:spPr>
          <a:xfrm>
            <a:off x="4785118" y="154188"/>
            <a:ext cx="3681772"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All four skills essentially differentiate by: </a:t>
            </a:r>
            <a:endParaRPr lang="en-GB" sz="2400" dirty="0"/>
          </a:p>
        </p:txBody>
      </p:sp>
      <p:sp>
        <p:nvSpPr>
          <p:cNvPr id="8" name="Rectangle 7"/>
          <p:cNvSpPr/>
          <p:nvPr/>
        </p:nvSpPr>
        <p:spPr>
          <a:xfrm>
            <a:off x="4836337" y="3029620"/>
            <a:ext cx="2903359" cy="461665"/>
          </a:xfrm>
          <a:prstGeom prst="rect">
            <a:avLst/>
          </a:prstGeom>
        </p:spPr>
        <p:txBody>
          <a:bodyPr wrap="non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Key for teachers is: </a:t>
            </a:r>
            <a:endParaRPr lang="en-GB" sz="240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323850" y="1334258"/>
            <a:ext cx="4191955" cy="4314053"/>
          </a:xfrm>
          <a:prstGeom prst="rect">
            <a:avLst/>
          </a:prstGeom>
        </p:spPr>
      </p:pic>
    </p:spTree>
    <p:extLst>
      <p:ext uri="{BB962C8B-B14F-4D97-AF65-F5344CB8AC3E}">
        <p14:creationId xmlns:p14="http://schemas.microsoft.com/office/powerpoint/2010/main" val="390216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5072063" y="2428875"/>
            <a:ext cx="4071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000" dirty="0">
                <a:latin typeface="Calibri" panose="020F0502020204030204" pitchFamily="34" charset="0"/>
              </a:rPr>
              <a:t>Co-teachers</a:t>
            </a:r>
          </a:p>
          <a:p>
            <a:pPr eaLnBrk="1" hangingPunct="1"/>
            <a:r>
              <a:rPr lang="en-GB" altLang="en-US" sz="2800" dirty="0">
                <a:latin typeface="Calibri" panose="020F0502020204030204" pitchFamily="34" charset="0"/>
              </a:rPr>
              <a:t>Two rules for the classroom</a:t>
            </a:r>
          </a:p>
          <a:p>
            <a:pPr eaLnBrk="1" hangingPunct="1">
              <a:buFont typeface="Arial" panose="020B0604020202020204" pitchFamily="34" charset="0"/>
              <a:buNone/>
            </a:pPr>
            <a:r>
              <a:rPr lang="en-GB" altLang="en-US" sz="2800" i="1" dirty="0">
                <a:latin typeface="Calibri" panose="020F0502020204030204" pitchFamily="34" charset="0"/>
              </a:rPr>
              <a:t>1)  Do everything to help yourself learn as much as you can</a:t>
            </a:r>
          </a:p>
          <a:p>
            <a:pPr eaLnBrk="1" hangingPunct="1">
              <a:buFont typeface="Arial" panose="020B0604020202020204" pitchFamily="34" charset="0"/>
              <a:buNone/>
            </a:pPr>
            <a:r>
              <a:rPr lang="en-GB" altLang="en-US" sz="2800" i="1" dirty="0">
                <a:latin typeface="Calibri" panose="020F0502020204030204" pitchFamily="34" charset="0"/>
              </a:rPr>
              <a:t>2)  Do everything to help others learn</a:t>
            </a:r>
            <a:endParaRPr lang="en-GB" altLang="en-US" i="1" dirty="0">
              <a:latin typeface="Calibri" panose="020F0502020204030204" pitchFamily="34" charset="0"/>
            </a:endParaRPr>
          </a:p>
        </p:txBody>
      </p:sp>
      <p:sp>
        <p:nvSpPr>
          <p:cNvPr id="3" name="TextBox 9"/>
          <p:cNvSpPr txBox="1">
            <a:spLocks noChangeArrowheads="1"/>
          </p:cNvSpPr>
          <p:nvPr/>
        </p:nvSpPr>
        <p:spPr bwMode="auto">
          <a:xfrm>
            <a:off x="285750" y="1224736"/>
            <a:ext cx="48577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latin typeface="Calibri" panose="020F0502020204030204" pitchFamily="34" charset="0"/>
              </a:rPr>
              <a:t>DOs</a:t>
            </a:r>
          </a:p>
          <a:p>
            <a:pPr eaLnBrk="1" hangingPunct="1">
              <a:buFont typeface="Arial" panose="020B0604020202020204" pitchFamily="34" charset="0"/>
              <a:buChar char="•"/>
            </a:pPr>
            <a:r>
              <a:rPr lang="en-GB" altLang="en-US" sz="2400" dirty="0">
                <a:latin typeface="Calibri" panose="020F0502020204030204" pitchFamily="34" charset="0"/>
              </a:rPr>
              <a:t>  take risks</a:t>
            </a:r>
          </a:p>
          <a:p>
            <a:pPr eaLnBrk="1" hangingPunct="1">
              <a:buFont typeface="Arial" panose="020B0604020202020204" pitchFamily="34" charset="0"/>
              <a:buChar char="•"/>
            </a:pPr>
            <a:r>
              <a:rPr lang="en-GB" altLang="en-US" sz="2400" dirty="0">
                <a:latin typeface="Calibri" panose="020F0502020204030204" pitchFamily="34" charset="0"/>
              </a:rPr>
              <a:t>  have a go</a:t>
            </a:r>
          </a:p>
          <a:p>
            <a:pPr eaLnBrk="1" hangingPunct="1">
              <a:buFont typeface="Arial" panose="020B0604020202020204" pitchFamily="34" charset="0"/>
              <a:buChar char="•"/>
            </a:pPr>
            <a:r>
              <a:rPr lang="en-GB" altLang="en-US" sz="2400" dirty="0">
                <a:latin typeface="Calibri" panose="020F0502020204030204" pitchFamily="34" charset="0"/>
              </a:rPr>
              <a:t>  show good ‘audience’ skills</a:t>
            </a:r>
          </a:p>
          <a:p>
            <a:pPr eaLnBrk="1" hangingPunct="1">
              <a:buFont typeface="Arial" panose="020B0604020202020204" pitchFamily="34" charset="0"/>
              <a:buChar char="•"/>
            </a:pPr>
            <a:r>
              <a:rPr lang="en-GB" altLang="en-US" sz="2400" dirty="0">
                <a:latin typeface="Calibri" panose="020F0502020204030204" pitchFamily="34" charset="0"/>
              </a:rPr>
              <a:t>  respond to others’ contributions</a:t>
            </a:r>
          </a:p>
          <a:p>
            <a:pPr eaLnBrk="1" hangingPunct="1">
              <a:buFont typeface="Arial" panose="020B0604020202020204" pitchFamily="34" charset="0"/>
              <a:buChar char="•"/>
            </a:pPr>
            <a:r>
              <a:rPr lang="en-GB" altLang="en-US" sz="2400" dirty="0">
                <a:latin typeface="Calibri" panose="020F0502020204030204" pitchFamily="34" charset="0"/>
              </a:rPr>
              <a:t>  ask questions</a:t>
            </a:r>
          </a:p>
          <a:p>
            <a:pPr eaLnBrk="1" hangingPunct="1">
              <a:buFont typeface="Arial" panose="020B0604020202020204" pitchFamily="34" charset="0"/>
              <a:buChar char="•"/>
            </a:pPr>
            <a:r>
              <a:rPr lang="en-GB" altLang="en-US" sz="2400" dirty="0">
                <a:latin typeface="Calibri" panose="020F0502020204030204" pitchFamily="34" charset="0"/>
              </a:rPr>
              <a:t>  make links</a:t>
            </a:r>
          </a:p>
        </p:txBody>
      </p:sp>
      <p:sp>
        <p:nvSpPr>
          <p:cNvPr id="4" name="TextBox 9"/>
          <p:cNvSpPr txBox="1">
            <a:spLocks noChangeArrowheads="1"/>
          </p:cNvSpPr>
          <p:nvPr/>
        </p:nvSpPr>
        <p:spPr bwMode="auto">
          <a:xfrm>
            <a:off x="214313" y="4276724"/>
            <a:ext cx="48577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latin typeface="Calibri" panose="020F0502020204030204" pitchFamily="34" charset="0"/>
              </a:rPr>
              <a:t>DONTs</a:t>
            </a:r>
          </a:p>
          <a:p>
            <a:pPr eaLnBrk="1" hangingPunct="1">
              <a:buFont typeface="Arial" panose="020B0604020202020204" pitchFamily="34" charset="0"/>
              <a:buChar char="•"/>
            </a:pPr>
            <a:r>
              <a:rPr lang="en-GB" altLang="en-US" sz="2400" dirty="0">
                <a:latin typeface="Calibri" panose="020F0502020204030204" pitchFamily="34" charset="0"/>
              </a:rPr>
              <a:t>  think everyone else knows the answer</a:t>
            </a:r>
          </a:p>
          <a:p>
            <a:pPr eaLnBrk="1" hangingPunct="1">
              <a:buFont typeface="Arial" panose="020B0604020202020204" pitchFamily="34" charset="0"/>
              <a:buChar char="•"/>
            </a:pPr>
            <a:r>
              <a:rPr lang="en-GB" altLang="en-US" sz="2400" dirty="0">
                <a:latin typeface="Calibri" panose="020F0502020204030204" pitchFamily="34" charset="0"/>
              </a:rPr>
              <a:t>  keep quiet when you’re not sure</a:t>
            </a:r>
          </a:p>
          <a:p>
            <a:pPr eaLnBrk="1" hangingPunct="1">
              <a:buFont typeface="Arial" panose="020B0604020202020204" pitchFamily="34" charset="0"/>
              <a:buChar char="•"/>
            </a:pPr>
            <a:r>
              <a:rPr lang="en-GB" altLang="en-US" sz="2400" dirty="0">
                <a:latin typeface="Calibri" panose="020F0502020204030204" pitchFamily="34" charset="0"/>
              </a:rPr>
              <a:t>  get cross if you know the answer but don’t get to contribute</a:t>
            </a:r>
          </a:p>
        </p:txBody>
      </p:sp>
      <p:pic>
        <p:nvPicPr>
          <p:cNvPr id="5" name="Picture 35" descr="teache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913" y="811212"/>
            <a:ext cx="13065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p:nvSpPr>
        <p:spPr bwMode="auto">
          <a:xfrm>
            <a:off x="214313" y="80963"/>
            <a:ext cx="8858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400" dirty="0" smtClean="0">
                <a:latin typeface="+mn-lt"/>
              </a:rPr>
              <a:t>Creating a positive atmosphere</a:t>
            </a:r>
            <a:endParaRPr lang="en-US" altLang="en-US" sz="4400" dirty="0">
              <a:latin typeface="+mn-lt"/>
            </a:endParaRPr>
          </a:p>
        </p:txBody>
      </p:sp>
    </p:spTree>
    <p:extLst>
      <p:ext uri="{BB962C8B-B14F-4D97-AF65-F5344CB8AC3E}">
        <p14:creationId xmlns:p14="http://schemas.microsoft.com/office/powerpoint/2010/main" val="1416055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64592"/>
            <a:ext cx="7772400" cy="1609344"/>
          </a:xfrm>
        </p:spPr>
        <p:txBody>
          <a:bodyPr>
            <a:normAutofit/>
          </a:bodyPr>
          <a:lstStyle/>
          <a:p>
            <a:r>
              <a:rPr lang="en-GB" sz="9600" cap="none" dirty="0" smtClean="0"/>
              <a:t>Outcome</a:t>
            </a:r>
            <a:endParaRPr lang="en-GB" sz="9600" cap="none" dirty="0"/>
          </a:p>
        </p:txBody>
      </p:sp>
      <p:sp>
        <p:nvSpPr>
          <p:cNvPr id="5" name="Content Placeholder 3"/>
          <p:cNvSpPr txBox="1">
            <a:spLocks/>
          </p:cNvSpPr>
          <p:nvPr/>
        </p:nvSpPr>
        <p:spPr>
          <a:xfrm>
            <a:off x="687917" y="2484268"/>
            <a:ext cx="7886700" cy="361959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sz="3200" dirty="0" smtClean="0"/>
              <a:t> build flexibility into a learning sequence so that the different tasks can be completed at a different rate, even when the focus is on one text or passage</a:t>
            </a:r>
          </a:p>
        </p:txBody>
      </p:sp>
    </p:spTree>
    <p:extLst>
      <p:ext uri="{BB962C8B-B14F-4D97-AF65-F5344CB8AC3E}">
        <p14:creationId xmlns:p14="http://schemas.microsoft.com/office/powerpoint/2010/main" val="3946534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70" y="476672"/>
            <a:ext cx="3794604" cy="2770059"/>
          </a:xfrm>
          <a:prstGeom prst="rect">
            <a:avLst/>
          </a:prstGeom>
        </p:spPr>
      </p:pic>
      <p:sp>
        <p:nvSpPr>
          <p:cNvPr id="5" name="Oval Callout 4"/>
          <p:cNvSpPr/>
          <p:nvPr/>
        </p:nvSpPr>
        <p:spPr>
          <a:xfrm>
            <a:off x="4716016" y="1518539"/>
            <a:ext cx="3528392" cy="1728192"/>
          </a:xfrm>
          <a:prstGeom prst="wedgeEllipseCallout">
            <a:avLst>
              <a:gd name="adj1" fmla="val -42422"/>
              <a:gd name="adj2" fmla="val 4923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solidFill>
                  <a:prstClr val="white"/>
                </a:solidFill>
                <a:latin typeface="Arial Rounded MT Bold" pitchFamily="34" charset="0"/>
              </a:rPr>
              <a:t>Pienso</a:t>
            </a:r>
            <a:r>
              <a:rPr lang="fr-FR" sz="2800" dirty="0" smtClean="0">
                <a:solidFill>
                  <a:prstClr val="white"/>
                </a:solidFill>
                <a:latin typeface="Arial Rounded MT Bold" pitchFamily="34" charset="0"/>
              </a:rPr>
              <a:t> que …es…</a:t>
            </a:r>
          </a:p>
        </p:txBody>
      </p:sp>
      <p:sp>
        <p:nvSpPr>
          <p:cNvPr id="6" name="Oval Callout 5"/>
          <p:cNvSpPr/>
          <p:nvPr/>
        </p:nvSpPr>
        <p:spPr>
          <a:xfrm>
            <a:off x="323528" y="538483"/>
            <a:ext cx="3528392" cy="1872208"/>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a:t>
            </a:r>
            <a:r>
              <a:rPr lang="fr-FR" sz="2800" dirty="0" err="1" smtClean="0">
                <a:solidFill>
                  <a:prstClr val="black"/>
                </a:solidFill>
                <a:latin typeface="Arial Rounded MT Bold" pitchFamily="34" charset="0"/>
              </a:rPr>
              <a:t>Cómo</a:t>
            </a:r>
            <a:r>
              <a:rPr lang="fr-FR" sz="2800" dirty="0" smtClean="0">
                <a:solidFill>
                  <a:prstClr val="black"/>
                </a:solidFill>
                <a:latin typeface="Arial Rounded MT Bold" pitchFamily="34" charset="0"/>
              </a:rPr>
              <a:t> se </a:t>
            </a:r>
            <a:r>
              <a:rPr lang="fr-FR" sz="2800" dirty="0" err="1" smtClean="0">
                <a:solidFill>
                  <a:prstClr val="black"/>
                </a:solidFill>
                <a:latin typeface="Arial Rounded MT Bold" pitchFamily="34" charset="0"/>
              </a:rPr>
              <a:t>dice</a:t>
            </a:r>
            <a:r>
              <a:rPr lang="fr-FR" sz="2800" dirty="0" smtClean="0">
                <a:solidFill>
                  <a:prstClr val="black"/>
                </a:solidFill>
                <a:latin typeface="Arial Rounded MT Bold" pitchFamily="34" charset="0"/>
              </a:rPr>
              <a:t> … en </a:t>
            </a:r>
            <a:r>
              <a:rPr lang="fr-FR" sz="2800" dirty="0" err="1" smtClean="0">
                <a:solidFill>
                  <a:prstClr val="black"/>
                </a:solidFill>
                <a:latin typeface="Arial Rounded MT Bold" pitchFamily="34" charset="0"/>
              </a:rPr>
              <a:t>inglés</a:t>
            </a:r>
            <a:r>
              <a:rPr lang="fr-FR" sz="2800" dirty="0" smtClean="0">
                <a:solidFill>
                  <a:prstClr val="black"/>
                </a:solidFill>
                <a:latin typeface="Arial Rounded MT Bold" pitchFamily="34" charset="0"/>
              </a:rPr>
              <a:t> / </a:t>
            </a:r>
            <a:r>
              <a:rPr lang="fr-FR" sz="2800" dirty="0" err="1" smtClean="0">
                <a:solidFill>
                  <a:prstClr val="black"/>
                </a:solidFill>
                <a:latin typeface="Arial Rounded MT Bold" pitchFamily="34" charset="0"/>
              </a:rPr>
              <a:t>español</a:t>
            </a:r>
            <a:r>
              <a:rPr lang="fr-FR" sz="2800" dirty="0" smtClean="0">
                <a:solidFill>
                  <a:prstClr val="black"/>
                </a:solidFill>
                <a:latin typeface="Arial Rounded MT Bold" pitchFamily="34" charset="0"/>
              </a:rPr>
              <a:t>?</a:t>
            </a:r>
          </a:p>
        </p:txBody>
      </p:sp>
      <p:sp>
        <p:nvSpPr>
          <p:cNvPr id="7" name="Oval Callout 6"/>
          <p:cNvSpPr/>
          <p:nvPr/>
        </p:nvSpPr>
        <p:spPr>
          <a:xfrm>
            <a:off x="5896512" y="3366136"/>
            <a:ext cx="2563920" cy="1396022"/>
          </a:xfrm>
          <a:prstGeom prst="wedgeEllipseCallout">
            <a:avLst>
              <a:gd name="adj1" fmla="val -51657"/>
              <a:gd name="adj2" fmla="val -3895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a:t>
            </a:r>
            <a:r>
              <a:rPr lang="fr-FR" sz="2800" dirty="0" err="1" smtClean="0">
                <a:solidFill>
                  <a:prstClr val="white"/>
                </a:solidFill>
                <a:latin typeface="Arial Rounded MT Bold" pitchFamily="34" charset="0"/>
              </a:rPr>
              <a:t>Qué</a:t>
            </a:r>
            <a:r>
              <a:rPr lang="fr-FR" sz="2800" dirty="0" smtClean="0">
                <a:solidFill>
                  <a:prstClr val="white"/>
                </a:solidFill>
                <a:latin typeface="Arial Rounded MT Bold" pitchFamily="34" charset="0"/>
              </a:rPr>
              <a:t> </a:t>
            </a:r>
            <a:r>
              <a:rPr lang="fr-FR" sz="2800" dirty="0" err="1" smtClean="0">
                <a:solidFill>
                  <a:prstClr val="white"/>
                </a:solidFill>
                <a:latin typeface="Arial Rounded MT Bold" pitchFamily="34" charset="0"/>
              </a:rPr>
              <a:t>piensas</a:t>
            </a:r>
            <a:r>
              <a:rPr lang="fr-FR" sz="2800" dirty="0" smtClean="0">
                <a:solidFill>
                  <a:prstClr val="white"/>
                </a:solidFill>
                <a:latin typeface="Arial Rounded MT Bold" pitchFamily="34" charset="0"/>
              </a:rPr>
              <a:t>?</a:t>
            </a:r>
          </a:p>
        </p:txBody>
      </p:sp>
      <p:sp>
        <p:nvSpPr>
          <p:cNvPr id="8" name="Oval Callout 7"/>
          <p:cNvSpPr/>
          <p:nvPr/>
        </p:nvSpPr>
        <p:spPr>
          <a:xfrm>
            <a:off x="2195736" y="3524087"/>
            <a:ext cx="1944216" cy="930735"/>
          </a:xfrm>
          <a:prstGeom prst="wedgeEllipseCallout">
            <a:avLst>
              <a:gd name="adj1" fmla="val 56458"/>
              <a:gd name="adj2" fmla="val -17252"/>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 </a:t>
            </a:r>
            <a:r>
              <a:rPr lang="fr-FR" sz="2800" dirty="0" err="1" smtClean="0">
                <a:solidFill>
                  <a:prstClr val="white"/>
                </a:solidFill>
                <a:latin typeface="Arial Rounded MT Bold" pitchFamily="34" charset="0"/>
              </a:rPr>
              <a:t>lo</a:t>
            </a:r>
            <a:r>
              <a:rPr lang="fr-FR" sz="2800" dirty="0" smtClean="0">
                <a:solidFill>
                  <a:prstClr val="white"/>
                </a:solidFill>
                <a:latin typeface="Arial Rounded MT Bold" pitchFamily="34" charset="0"/>
              </a:rPr>
              <a:t> </a:t>
            </a:r>
            <a:r>
              <a:rPr lang="fr-FR" sz="2800" dirty="0" err="1" smtClean="0">
                <a:solidFill>
                  <a:prstClr val="white"/>
                </a:solidFill>
                <a:latin typeface="Arial Rounded MT Bold" pitchFamily="34" charset="0"/>
              </a:rPr>
              <a:t>sé</a:t>
            </a:r>
            <a:r>
              <a:rPr lang="fr-FR" sz="2800" dirty="0" smtClean="0">
                <a:solidFill>
                  <a:prstClr val="white"/>
                </a:solidFill>
                <a:latin typeface="Arial Rounded MT Bold" pitchFamily="34" charset="0"/>
              </a:rPr>
              <a:t>!</a:t>
            </a:r>
          </a:p>
        </p:txBody>
      </p:sp>
      <p:sp>
        <p:nvSpPr>
          <p:cNvPr id="9" name="Oval Callout 8"/>
          <p:cNvSpPr/>
          <p:nvPr/>
        </p:nvSpPr>
        <p:spPr>
          <a:xfrm>
            <a:off x="3680185" y="4454822"/>
            <a:ext cx="1440160" cy="659994"/>
          </a:xfrm>
          <a:prstGeom prst="wedgeEllipseCallout">
            <a:avLst>
              <a:gd name="adj1" fmla="val 12417"/>
              <a:gd name="adj2" fmla="val -70509"/>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a:t>
            </a:r>
            <a:r>
              <a:rPr lang="fr-FR" sz="2800" dirty="0" err="1" smtClean="0">
                <a:solidFill>
                  <a:prstClr val="black"/>
                </a:solidFill>
                <a:latin typeface="Arial Rounded MT Bold" pitchFamily="34" charset="0"/>
              </a:rPr>
              <a:t>Sí</a:t>
            </a:r>
            <a:r>
              <a:rPr lang="fr-FR" sz="2800" dirty="0" smtClean="0">
                <a:solidFill>
                  <a:prstClr val="black"/>
                </a:solidFill>
                <a:latin typeface="Arial Rounded MT Bold" pitchFamily="34" charset="0"/>
              </a:rPr>
              <a:t>!</a:t>
            </a:r>
          </a:p>
        </p:txBody>
      </p:sp>
      <p:sp>
        <p:nvSpPr>
          <p:cNvPr id="10" name="Oval Callout 9"/>
          <p:cNvSpPr/>
          <p:nvPr/>
        </p:nvSpPr>
        <p:spPr>
          <a:xfrm>
            <a:off x="5133880" y="4762158"/>
            <a:ext cx="1440160" cy="659994"/>
          </a:xfrm>
          <a:prstGeom prst="wedgeEllipseCallout">
            <a:avLst>
              <a:gd name="adj1" fmla="val -18235"/>
              <a:gd name="adj2" fmla="val -73694"/>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2" name="TextBox 11"/>
          <p:cNvSpPr txBox="1"/>
          <p:nvPr/>
        </p:nvSpPr>
        <p:spPr>
          <a:xfrm>
            <a:off x="251520" y="5880647"/>
            <a:ext cx="4536504" cy="769441"/>
          </a:xfrm>
          <a:prstGeom prst="rect">
            <a:avLst/>
          </a:prstGeom>
          <a:noFill/>
        </p:spPr>
        <p:txBody>
          <a:bodyPr wrap="square" rtlCol="0">
            <a:spAutoFit/>
          </a:bodyPr>
          <a:lstStyle/>
          <a:p>
            <a:r>
              <a:rPr lang="en-GB" sz="4400" b="1" dirty="0" smtClean="0">
                <a:solidFill>
                  <a:prstClr val="black"/>
                </a:solidFill>
              </a:rPr>
              <a:t>Week 1 Year 7</a:t>
            </a:r>
            <a:endParaRPr lang="en-GB" sz="4400" b="1" dirty="0">
              <a:solidFill>
                <a:prstClr val="black"/>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442" y="188639"/>
            <a:ext cx="868475" cy="1224137"/>
          </a:xfrm>
          <a:prstGeom prst="rect">
            <a:avLst/>
          </a:prstGeom>
        </p:spPr>
      </p:pic>
      <p:sp>
        <p:nvSpPr>
          <p:cNvPr id="14" name="TextBox 13"/>
          <p:cNvSpPr txBox="1"/>
          <p:nvPr/>
        </p:nvSpPr>
        <p:spPr>
          <a:xfrm>
            <a:off x="8316416" y="508610"/>
            <a:ext cx="360040" cy="400110"/>
          </a:xfrm>
          <a:prstGeom prst="rect">
            <a:avLst/>
          </a:prstGeom>
          <a:solidFill>
            <a:srgbClr val="FFFF00"/>
          </a:solidFill>
        </p:spPr>
        <p:txBody>
          <a:bodyPr wrap="square" rtlCol="0">
            <a:spAutoFit/>
          </a:bodyPr>
          <a:lstStyle/>
          <a:p>
            <a:pPr algn="ctr"/>
            <a:r>
              <a:rPr lang="en-GB" sz="2000" dirty="0" smtClean="0">
                <a:solidFill>
                  <a:prstClr val="black"/>
                </a:solidFill>
                <a:latin typeface="AR DARLING" panose="02000000000000000000" pitchFamily="2" charset="0"/>
              </a:rPr>
              <a:t>1</a:t>
            </a:r>
            <a:endParaRPr lang="en-GB" sz="2000" dirty="0">
              <a:solidFill>
                <a:prstClr val="black"/>
              </a:solidFill>
              <a:latin typeface="AR DARLING" panose="02000000000000000000" pitchFamily="2" charset="0"/>
            </a:endParaRPr>
          </a:p>
        </p:txBody>
      </p:sp>
    </p:spTree>
    <p:extLst>
      <p:ext uri="{BB962C8B-B14F-4D97-AF65-F5344CB8AC3E}">
        <p14:creationId xmlns:p14="http://schemas.microsoft.com/office/powerpoint/2010/main" val="40188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rgbClr val="80008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smtClean="0">
                <a:solidFill>
                  <a:srgbClr val="000000"/>
                </a:solidFill>
                <a:latin typeface="Arial" charset="0"/>
                <a:cs typeface="Arial" charset="0"/>
              </a:rPr>
              <a:t>Me </a:t>
            </a:r>
            <a:r>
              <a:rPr lang="en-US" altLang="en-US" sz="2400" dirty="0" err="1" smtClean="0">
                <a:solidFill>
                  <a:srgbClr val="000000"/>
                </a:solidFill>
                <a:latin typeface="Arial" charset="0"/>
                <a:cs typeface="Arial" charset="0"/>
              </a:rPr>
              <a:t>llamo</a:t>
            </a:r>
            <a:r>
              <a:rPr lang="en-US" altLang="en-US" sz="2400" dirty="0" smtClean="0">
                <a:solidFill>
                  <a:srgbClr val="000000"/>
                </a:solidFill>
                <a:latin typeface="Arial" charset="0"/>
                <a:cs typeface="Arial" charset="0"/>
              </a:rPr>
              <a:t> Carlos Vicente.  Soy de </a:t>
            </a:r>
            <a:r>
              <a:rPr lang="en-US" altLang="en-US" sz="2400" dirty="0" err="1" smtClean="0">
                <a:solidFill>
                  <a:srgbClr val="000000"/>
                </a:solidFill>
                <a:latin typeface="Arial" charset="0"/>
                <a:cs typeface="Arial" charset="0"/>
              </a:rPr>
              <a:t>España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pero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son de Argentina </a:t>
            </a:r>
            <a:r>
              <a:rPr lang="en-US" altLang="en-US" sz="2400" dirty="0" err="1" smtClean="0">
                <a:solidFill>
                  <a:srgbClr val="000000"/>
                </a:solidFill>
                <a:latin typeface="Arial" charset="0"/>
                <a:cs typeface="Arial" charset="0"/>
              </a:rPr>
              <a:t>así</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que</a:t>
            </a:r>
            <a:r>
              <a:rPr lang="en-US" altLang="en-US" sz="2400" dirty="0" smtClean="0">
                <a:solidFill>
                  <a:srgbClr val="000000"/>
                </a:solidFill>
                <a:latin typeface="Arial" charset="0"/>
                <a:cs typeface="Arial" charset="0"/>
              </a:rPr>
              <a:t> soy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argentino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medio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Hablo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español</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por</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supuesto</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inglés</a:t>
            </a:r>
            <a:r>
              <a:rPr lang="en-US" altLang="en-US" sz="2400" dirty="0" smtClean="0">
                <a:solidFill>
                  <a:srgbClr val="000000"/>
                </a:solidFill>
                <a:latin typeface="Arial" charset="0"/>
                <a:cs typeface="Arial" charset="0"/>
              </a:rPr>
              <a:t> y un </a:t>
            </a:r>
            <a:r>
              <a:rPr lang="en-US" altLang="en-US" sz="2400" dirty="0" err="1" smtClean="0">
                <a:solidFill>
                  <a:srgbClr val="000000"/>
                </a:solidFill>
                <a:latin typeface="Arial" charset="0"/>
                <a:cs typeface="Arial" charset="0"/>
              </a:rPr>
              <a:t>poco</a:t>
            </a:r>
            <a:r>
              <a:rPr lang="en-US" altLang="en-US" sz="2400" dirty="0" smtClean="0">
                <a:solidFill>
                  <a:srgbClr val="000000"/>
                </a:solidFill>
                <a:latin typeface="Arial" charset="0"/>
                <a:cs typeface="Arial" charset="0"/>
              </a:rPr>
              <a:t> de </a:t>
            </a:r>
            <a:r>
              <a:rPr lang="en-US" altLang="en-US" sz="2400" dirty="0" err="1" smtClean="0">
                <a:solidFill>
                  <a:srgbClr val="000000"/>
                </a:solidFill>
                <a:latin typeface="Arial" charset="0"/>
                <a:cs typeface="Arial" charset="0"/>
              </a:rPr>
              <a:t>francés</a:t>
            </a:r>
            <a:r>
              <a:rPr lang="en-US" altLang="en-US" sz="2400" dirty="0" smtClean="0">
                <a:solidFill>
                  <a:srgbClr val="000000"/>
                </a:solidFill>
                <a:latin typeface="Arial" charset="0"/>
                <a:cs typeface="Arial" charset="0"/>
              </a:rPr>
              <a:t>.  Vivo </a:t>
            </a:r>
            <a:r>
              <a:rPr lang="en-US" altLang="en-US" sz="2400" dirty="0" err="1" smtClean="0">
                <a:solidFill>
                  <a:srgbClr val="000000"/>
                </a:solidFill>
                <a:latin typeface="Arial" charset="0"/>
                <a:cs typeface="Arial" charset="0"/>
              </a:rPr>
              <a:t>ahora</a:t>
            </a:r>
            <a:r>
              <a:rPr lang="en-US" altLang="en-US" sz="2400" dirty="0" smtClean="0">
                <a:solidFill>
                  <a:srgbClr val="000000"/>
                </a:solidFill>
                <a:latin typeface="Arial" charset="0"/>
                <a:cs typeface="Arial" charset="0"/>
              </a:rPr>
              <a:t> con </a:t>
            </a:r>
            <a:r>
              <a:rPr lang="en-US" altLang="en-US" sz="2400" dirty="0" err="1" smtClean="0">
                <a:solidFill>
                  <a:srgbClr val="000000"/>
                </a:solidFill>
                <a:latin typeface="Arial" charset="0"/>
                <a:cs typeface="Arial" charset="0"/>
              </a:rPr>
              <a:t>mis</a:t>
            </a:r>
            <a:r>
              <a:rPr lang="en-US" altLang="en-US" sz="2400" dirty="0" smtClean="0">
                <a:solidFill>
                  <a:srgbClr val="000000"/>
                </a:solidFill>
                <a:latin typeface="Arial" charset="0"/>
                <a:cs typeface="Arial" charset="0"/>
              </a:rPr>
              <a:t> padres; </a:t>
            </a:r>
            <a:r>
              <a:rPr lang="en-US" altLang="en-US" sz="2400" dirty="0" err="1" smtClean="0">
                <a:solidFill>
                  <a:srgbClr val="000000"/>
                </a:solidFill>
                <a:latin typeface="Arial" charset="0"/>
                <a:cs typeface="Arial" charset="0"/>
              </a:rPr>
              <a:t>vivimos</a:t>
            </a:r>
            <a:r>
              <a:rPr lang="en-US" altLang="en-US" sz="2400" dirty="0" smtClean="0">
                <a:solidFill>
                  <a:srgbClr val="000000"/>
                </a:solidFill>
                <a:latin typeface="Arial" charset="0"/>
                <a:cs typeface="Arial" charset="0"/>
              </a:rPr>
              <a:t> en Valencia, en el </a:t>
            </a:r>
            <a:r>
              <a:rPr lang="en-US" altLang="en-US" sz="2400" dirty="0" err="1" smtClean="0">
                <a:solidFill>
                  <a:srgbClr val="000000"/>
                </a:solidFill>
                <a:latin typeface="Arial" charset="0"/>
                <a:cs typeface="Arial" charset="0"/>
              </a:rPr>
              <a:t>este</a:t>
            </a:r>
            <a:r>
              <a:rPr lang="en-US" altLang="en-US" sz="2400" dirty="0" smtClean="0">
                <a:solidFill>
                  <a:srgbClr val="000000"/>
                </a:solidFill>
                <a:latin typeface="Arial" charset="0"/>
                <a:cs typeface="Arial" charset="0"/>
              </a:rPr>
              <a:t> del </a:t>
            </a:r>
            <a:r>
              <a:rPr lang="en-US" altLang="en-US" sz="2400" dirty="0" err="1" smtClean="0">
                <a:solidFill>
                  <a:srgbClr val="000000"/>
                </a:solidFill>
                <a:latin typeface="Arial" charset="0"/>
                <a:cs typeface="Arial" charset="0"/>
              </a:rPr>
              <a:t>país</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Mi</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hermana</a:t>
            </a:r>
            <a:r>
              <a:rPr lang="en-US" altLang="en-US" sz="2400" dirty="0" smtClean="0">
                <a:solidFill>
                  <a:srgbClr val="000000"/>
                </a:solidFill>
                <a:latin typeface="Arial" charset="0"/>
                <a:cs typeface="Arial" charset="0"/>
              </a:rPr>
              <a:t> no vive </a:t>
            </a:r>
            <a:r>
              <a:rPr lang="en-US" altLang="en-US" sz="2400" dirty="0" err="1" smtClean="0">
                <a:solidFill>
                  <a:srgbClr val="000000"/>
                </a:solidFill>
                <a:latin typeface="Arial" charset="0"/>
                <a:cs typeface="Arial" charset="0"/>
              </a:rPr>
              <a:t>allí</a:t>
            </a:r>
            <a:r>
              <a:rPr lang="en-US" altLang="en-US" sz="2400" dirty="0" smtClean="0">
                <a:solidFill>
                  <a:srgbClr val="000000"/>
                </a:solidFill>
                <a:latin typeface="Arial" charset="0"/>
                <a:cs typeface="Arial" charset="0"/>
              </a:rPr>
              <a:t>.  Ella y </a:t>
            </a:r>
            <a:r>
              <a:rPr lang="en-US" altLang="en-US" sz="2400" dirty="0" err="1" smtClean="0">
                <a:solidFill>
                  <a:srgbClr val="000000"/>
                </a:solidFill>
                <a:latin typeface="Arial" charset="0"/>
                <a:cs typeface="Arial" charset="0"/>
              </a:rPr>
              <a:t>su</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amiga</a:t>
            </a:r>
            <a:r>
              <a:rPr lang="en-US" altLang="en-US" sz="2400" dirty="0" smtClean="0">
                <a:solidFill>
                  <a:srgbClr val="000000"/>
                </a:solidFill>
                <a:latin typeface="Arial" charset="0"/>
                <a:cs typeface="Arial" charset="0"/>
              </a:rPr>
              <a:t> </a:t>
            </a:r>
            <a:r>
              <a:rPr lang="en-US" altLang="en-US" sz="2400" dirty="0" err="1" smtClean="0">
                <a:solidFill>
                  <a:srgbClr val="000000"/>
                </a:solidFill>
                <a:latin typeface="Arial" charset="0"/>
                <a:cs typeface="Arial" charset="0"/>
              </a:rPr>
              <a:t>viven</a:t>
            </a:r>
            <a:r>
              <a:rPr lang="en-US" altLang="en-US" sz="2400" dirty="0" smtClean="0">
                <a:solidFill>
                  <a:srgbClr val="000000"/>
                </a:solidFill>
                <a:latin typeface="Arial" charset="0"/>
                <a:cs typeface="Arial" charset="0"/>
              </a:rPr>
              <a:t> en Barcelona.</a:t>
            </a:r>
            <a:endParaRPr lang="en-US" altLang="en-US" sz="24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
        <p:nvSpPr>
          <p:cNvPr id="14" name="TextBox 13"/>
          <p:cNvSpPr txBox="1"/>
          <p:nvPr/>
        </p:nvSpPr>
        <p:spPr>
          <a:xfrm>
            <a:off x="8385995" y="364595"/>
            <a:ext cx="360040" cy="400110"/>
          </a:xfrm>
          <a:prstGeom prst="rect">
            <a:avLst/>
          </a:prstGeom>
          <a:solidFill>
            <a:srgbClr val="FFFF00"/>
          </a:solidFill>
        </p:spPr>
        <p:txBody>
          <a:bodyPr wrap="square" rtlCol="0">
            <a:spAutoFit/>
          </a:bodyPr>
          <a:lstStyle/>
          <a:p>
            <a:pPr algn="ctr"/>
            <a:r>
              <a:rPr lang="en-GB" sz="2000" dirty="0">
                <a:solidFill>
                  <a:prstClr val="black"/>
                </a:solidFill>
                <a:latin typeface="AR DARLING" panose="02000000000000000000" pitchFamily="2" charset="0"/>
              </a:rPr>
              <a:t>2</a:t>
            </a:r>
          </a:p>
        </p:txBody>
      </p:sp>
    </p:spTree>
    <p:extLst>
      <p:ext uri="{BB962C8B-B14F-4D97-AF65-F5344CB8AC3E}">
        <p14:creationId xmlns:p14="http://schemas.microsoft.com/office/powerpoint/2010/main" val="69084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1232</TotalTime>
  <Words>3675</Words>
  <Application>Microsoft Office PowerPoint</Application>
  <PresentationFormat>On-screen Show (4:3)</PresentationFormat>
  <Paragraphs>435</Paragraphs>
  <Slides>40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 DARLING</vt:lpstr>
      <vt:lpstr>Arial</vt:lpstr>
      <vt:lpstr>Arial Rounded MT Bold</vt:lpstr>
      <vt:lpstr>Calibri</vt:lpstr>
      <vt:lpstr>Cambria</vt:lpstr>
      <vt:lpstr>MS ??</vt:lpstr>
      <vt:lpstr>Papyrus</vt:lpstr>
      <vt:lpstr>Rockwell</vt:lpstr>
      <vt:lpstr>Rockwell Condensed</vt:lpstr>
      <vt:lpstr>Times New Roman</vt:lpstr>
      <vt:lpstr>Verdana</vt:lpstr>
      <vt:lpstr>Wingdings</vt:lpstr>
      <vt:lpstr>Wood Type</vt:lpstr>
      <vt:lpstr>Effective differentiation:</vt:lpstr>
      <vt:lpstr>PowerPoint Presentation</vt:lpstr>
      <vt:lpstr>Differentiation</vt:lpstr>
      <vt:lpstr>Differentiation and assessment for learning</vt:lpstr>
      <vt:lpstr>Differentiation</vt:lpstr>
      <vt:lpstr>PowerPoint Presentation</vt:lpstr>
      <vt:lpstr>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learning </vt:lpstr>
      <vt:lpstr>Group task 1</vt:lpstr>
      <vt:lpstr>Support</vt:lpstr>
      <vt:lpstr>Who is it?</vt:lpstr>
      <vt:lpstr>PowerPoint Presentation</vt:lpstr>
      <vt:lpstr>PowerPoint Presentation</vt:lpstr>
      <vt:lpstr>Task</vt:lpstr>
      <vt:lpstr>Difícil – nivel 4b responde a las preguntas en inglés</vt:lpstr>
      <vt:lpstr>Fácil– nivel 3b circle the correct option</vt:lpstr>
      <vt:lpstr>La ciudad hoy y mañana</vt:lpstr>
      <vt:lpstr>La ciudad hoy y mañana</vt:lpstr>
      <vt:lpstr>Group task 2</vt:lpstr>
      <vt:lpstr>PowerPoint Presentation</vt:lpstr>
      <vt:lpstr>PowerPoint Presentation</vt:lpstr>
      <vt:lpstr>Formative assessment</vt:lpstr>
      <vt:lpstr>PowerPoint Presentation</vt:lpstr>
      <vt:lpstr>PowerPoint Presentation</vt:lpstr>
      <vt:lpstr>PowerPoint Presentation</vt:lpstr>
      <vt:lpstr>PowerPoint Presentation</vt:lpstr>
      <vt:lpstr>Group task 3</vt:lpstr>
      <vt:lpstr>PowerPoint Presentation</vt:lpstr>
      <vt:lpstr>Reflection</vt:lpstr>
      <vt:lpstr>Effective differentiation: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Grasping the nettle:</dc:title>
  <dc:creator>55WD</dc:creator>
  <cp:lastModifiedBy>55WD</cp:lastModifiedBy>
  <cp:revision>75</cp:revision>
  <dcterms:created xsi:type="dcterms:W3CDTF">2014-05-28T16:18:56Z</dcterms:created>
  <dcterms:modified xsi:type="dcterms:W3CDTF">2015-07-03T05:48:59Z</dcterms:modified>
</cp:coreProperties>
</file>