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9"/>
  </p:notesMasterIdLst>
  <p:sldIdLst>
    <p:sldId id="275" r:id="rId2"/>
    <p:sldId id="276" r:id="rId3"/>
    <p:sldId id="258" r:id="rId4"/>
    <p:sldId id="259" r:id="rId5"/>
    <p:sldId id="260" r:id="rId6"/>
    <p:sldId id="261" r:id="rId7"/>
    <p:sldId id="263" r:id="rId8"/>
    <p:sldId id="265" r:id="rId9"/>
    <p:sldId id="266" r:id="rId10"/>
    <p:sldId id="267" r:id="rId11"/>
    <p:sldId id="268" r:id="rId12"/>
    <p:sldId id="269" r:id="rId13"/>
    <p:sldId id="262" r:id="rId14"/>
    <p:sldId id="270" r:id="rId15"/>
    <p:sldId id="271" r:id="rId16"/>
    <p:sldId id="272" r:id="rId17"/>
    <p:sldId id="27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51839" autoAdjust="0"/>
  </p:normalViewPr>
  <p:slideViewPr>
    <p:cSldViewPr snapToGrid="0">
      <p:cViewPr varScale="1">
        <p:scale>
          <a:sx n="58" d="100"/>
          <a:sy n="58" d="100"/>
        </p:scale>
        <p:origin x="31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64184-928A-4F10-986B-42E360A0DC13}" type="datetimeFigureOut">
              <a:rPr lang="en-GB" smtClean="0"/>
              <a:t>31/05/2014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EF2CDA-F7AE-4530-9D08-6319E75A91FB}" type="slidenum">
              <a:rPr lang="en-GB" smtClean="0"/>
              <a:t>‹#›</a:t>
            </a:fld>
            <a:endParaRPr lang="en-GB"/>
          </a:p>
        </p:txBody>
      </p:sp>
    </p:spTree>
    <p:extLst>
      <p:ext uri="{BB962C8B-B14F-4D97-AF65-F5344CB8AC3E}">
        <p14:creationId xmlns:p14="http://schemas.microsoft.com/office/powerpoint/2010/main" val="555974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ofsted.gov.uk/resources/subject-professional-development-materials-judging-use-of-target-language-teachers-and-student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KS2 on the left and KS3 on the right</a:t>
            </a:r>
            <a:br>
              <a:rPr lang="en-GB" sz="1200" dirty="0" smtClean="0"/>
            </a:br>
            <a:r>
              <a:rPr lang="en-GB" sz="1200" dirty="0" smtClean="0"/>
              <a:t>Adapted to show more clearly the continuity between KS2 and KS3</a:t>
            </a:r>
            <a:br>
              <a:rPr lang="en-GB" sz="1200" dirty="0" smtClean="0"/>
            </a:br>
            <a:r>
              <a:rPr lang="en-GB" sz="1200" dirty="0" smtClean="0"/>
              <a:t/>
            </a:r>
            <a:br>
              <a:rPr lang="en-GB" sz="1200" dirty="0" smtClean="0"/>
            </a:br>
            <a:r>
              <a:rPr lang="en-GB" sz="1200" dirty="0" smtClean="0"/>
              <a:t>J</a:t>
            </a:r>
            <a:r>
              <a:rPr lang="en-GB" sz="1200" baseline="0" dirty="0" smtClean="0"/>
              <a:t>oining up KS2 and KS3 – arguably the most important piece of work we will do in our careers over the next 5 x years.    The level of responsibility for this will differ, Heads of languages in secondary schools will have an obligation to grapple with it – otherwise their learners will not reach the levels required at the end of KS4 (even though we have not see what those are, we can guess from Curriculum 14 that the standards will be tough).  But classroom teachers have the responsibility similarly to respond to what the learners in front of them know – to build on it, to notice the words, skills they already have, and not to assume a ‘from zero’ approach in Y7.  </a:t>
            </a:r>
            <a:br>
              <a:rPr lang="en-GB" sz="1200" baseline="0" dirty="0" smtClean="0"/>
            </a:br>
            <a:r>
              <a:rPr lang="en-GB" sz="1200" baseline="0" dirty="0" smtClean="0"/>
              <a:t/>
            </a:r>
            <a:br>
              <a:rPr lang="en-GB" sz="1200" baseline="0" dirty="0" smtClean="0"/>
            </a:br>
            <a:r>
              <a:rPr lang="en-GB" sz="1200" baseline="0" dirty="0" smtClean="0"/>
              <a:t>There are things we can do to make this explicit, too.  </a:t>
            </a:r>
            <a:br>
              <a:rPr lang="en-GB" sz="1200" baseline="0" dirty="0" smtClean="0"/>
            </a:br>
            <a:r>
              <a:rPr lang="en-GB" sz="1200" baseline="0" dirty="0" smtClean="0"/>
              <a:t>Group learners strategically and give them the theme for the lesson and a piece of sugar paper to write down any TL words at all that they think they might be able to make use of in that topic area.  Get them to share all of the words in the group – including teaching each other the words.</a:t>
            </a:r>
          </a:p>
          <a:p>
            <a:r>
              <a:rPr lang="en-GB" sz="1200" baseline="0" dirty="0" smtClean="0"/>
              <a:t>Welcome their previous knowledge, and make it clear that it all counts.</a:t>
            </a:r>
            <a:br>
              <a:rPr lang="en-GB" sz="1200" baseline="0" dirty="0" smtClean="0"/>
            </a:br>
            <a:endParaRPr lang="fr-FR" sz="1200" dirty="0" smtClean="0"/>
          </a:p>
          <a:p>
            <a:r>
              <a:rPr lang="en-GB" sz="1200" dirty="0" smtClean="0"/>
              <a:t>This new NC document may be minimal, but sometimes there is strength in that.  I found</a:t>
            </a:r>
            <a:r>
              <a:rPr lang="en-GB" sz="1200" baseline="0" dirty="0" smtClean="0"/>
              <a:t> that this has been the first document that I’ve been able to share with heads of primary schools to get the message across about the need for sharing a common 7-year purpose and framework.  It really hasn’t been clear enough before now.  For the first time, there is  a sense of pulling together – and a championing of the languages cause in the same way that primary and secondary have come together over literacy and numeracy – in terms of transition – </a:t>
            </a:r>
            <a:r>
              <a:rPr lang="en-GB" sz="1200" baseline="0" dirty="0" err="1" smtClean="0"/>
              <a:t>ie</a:t>
            </a:r>
            <a:r>
              <a:rPr lang="en-GB" sz="1200" baseline="0" dirty="0" smtClean="0"/>
              <a:t>. recognising the need for regular meetings and for sharing practice.  This all on one A4 page doc has been a helpful catalyst here.  </a:t>
            </a:r>
          </a:p>
          <a:p>
            <a:endParaRPr lang="en-GB" sz="1200" baseline="0" dirty="0" smtClean="0"/>
          </a:p>
          <a:p>
            <a:r>
              <a:rPr lang="en-GB" sz="1200" baseline="0" dirty="0" smtClean="0"/>
              <a:t>Let’s just take the sound-spelling link statement at KS2.</a:t>
            </a:r>
          </a:p>
          <a:p>
            <a:endParaRPr lang="en-GB" dirty="0"/>
          </a:p>
        </p:txBody>
      </p:sp>
      <p:sp>
        <p:nvSpPr>
          <p:cNvPr id="4" name="Slide Number Placeholder 3"/>
          <p:cNvSpPr>
            <a:spLocks noGrp="1"/>
          </p:cNvSpPr>
          <p:nvPr>
            <p:ph type="sldNum" sz="quarter" idx="10"/>
          </p:nvPr>
        </p:nvSpPr>
        <p:spPr/>
        <p:txBody>
          <a:bodyPr/>
          <a:lstStyle/>
          <a:p>
            <a:fld id="{76EF2CDA-F7AE-4530-9D08-6319E75A91FB}" type="slidenum">
              <a:rPr lang="en-GB" smtClean="0"/>
              <a:t>3</a:t>
            </a:fld>
            <a:endParaRPr lang="en-GB"/>
          </a:p>
        </p:txBody>
      </p:sp>
    </p:spTree>
    <p:extLst>
      <p:ext uri="{BB962C8B-B14F-4D97-AF65-F5344CB8AC3E}">
        <p14:creationId xmlns:p14="http://schemas.microsoft.com/office/powerpoint/2010/main" val="31433575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Listening and reading </a:t>
            </a:r>
            <a:r>
              <a:rPr lang="en-GB" dirty="0" err="1" smtClean="0"/>
              <a:t>PoS</a:t>
            </a:r>
            <a:r>
              <a:rPr lang="en-GB" dirty="0" smtClean="0"/>
              <a:t> statements.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Students still</a:t>
            </a:r>
            <a:r>
              <a:rPr lang="en-GB" baseline="0" dirty="0" smtClean="0"/>
              <a:t> need to understand spoken and written material, so they still very much need both vocabulary knowledge and strategies for acquiring it. </a:t>
            </a:r>
            <a:br>
              <a:rPr lang="en-GB" baseline="0" dirty="0" smtClean="0"/>
            </a:br>
            <a:r>
              <a:rPr lang="en-GB" baseline="0" dirty="0" smtClean="0"/>
              <a:t>They also really will need to develop listening and reading strategies – skills for approaching texts, inferring meaning with unfamiliar language.</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76EF2CDA-F7AE-4530-9D08-6319E75A91FB}" type="slidenum">
              <a:rPr lang="en-GB" smtClean="0"/>
              <a:t>13</a:t>
            </a:fld>
            <a:endParaRPr lang="en-GB"/>
          </a:p>
        </p:txBody>
      </p:sp>
    </p:spTree>
    <p:extLst>
      <p:ext uri="{BB962C8B-B14F-4D97-AF65-F5344CB8AC3E}">
        <p14:creationId xmlns:p14="http://schemas.microsoft.com/office/powerpoint/2010/main" val="3518116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Both these aspects</a:t>
            </a:r>
            <a:r>
              <a:rPr lang="en-GB" baseline="0" dirty="0" smtClean="0"/>
              <a:t> have been important in languages teaching and learning over the last decade, too, and as such are in my ‘no change’ list.</a:t>
            </a:r>
            <a:br>
              <a:rPr lang="en-GB" baseline="0" dirty="0" smtClean="0"/>
            </a:br>
            <a:r>
              <a:rPr lang="en-GB" baseline="0" dirty="0" smtClean="0"/>
              <a:t>However, as with other aspects of languages teaching on this list, they may require a renewed emphasis.  </a:t>
            </a:r>
            <a:br>
              <a:rPr lang="en-GB" baseline="0" dirty="0" smtClean="0"/>
            </a:br>
            <a:r>
              <a:rPr lang="en-GB" baseline="0" dirty="0" smtClean="0"/>
              <a:t>If you have been recently </a:t>
            </a:r>
            <a:r>
              <a:rPr lang="en-GB" baseline="0" dirty="0" err="1" smtClean="0"/>
              <a:t>Ofsteded</a:t>
            </a:r>
            <a:r>
              <a:rPr lang="en-GB" baseline="0" dirty="0" smtClean="0"/>
              <a:t> (we were in March) (and other anecdotal reports I’ve read on MFL resources and other for a also confirm this) you will probably have noted an increased scrutiny on ‘dialogic marking’ or ‘high-impact’ marking, essentially the evidence that what the teacher does when marking work actually has an impact on students’ progress!</a:t>
            </a:r>
            <a:br>
              <a:rPr lang="en-GB" baseline="0" dirty="0" smtClean="0"/>
            </a:br>
            <a:r>
              <a:rPr lang="en-GB" baseline="0" dirty="0" smtClean="0"/>
              <a:t>Well we would hope that this is the case, wouldn’t we, or there is very little point in doing it at all.</a:t>
            </a:r>
            <a:br>
              <a:rPr lang="en-GB" baseline="0" dirty="0" smtClean="0"/>
            </a:br>
            <a:r>
              <a:rPr lang="en-GB" baseline="0" dirty="0" smtClean="0"/>
              <a:t>However, when you really look at this, it can be hard to pinpoint where the impact can be demonstrated.  </a:t>
            </a:r>
            <a:br>
              <a:rPr lang="en-GB" baseline="0" dirty="0" smtClean="0"/>
            </a:br>
            <a:r>
              <a:rPr lang="en-GB" baseline="0" dirty="0" smtClean="0"/>
              <a:t>We have no specific session allocated to assessment or grammar / structures today but we will pick up on this in more detail in the translation and transcription workshop this afternoon, as we will share some ideas there which will have a demonstrable impact, and generate the sorts of ‘learning dialogue’ that our exercise books are meant to be full of.</a:t>
            </a:r>
            <a:endParaRPr lang="en-GB" dirty="0"/>
          </a:p>
        </p:txBody>
      </p:sp>
      <p:sp>
        <p:nvSpPr>
          <p:cNvPr id="4" name="Slide Number Placeholder 3"/>
          <p:cNvSpPr>
            <a:spLocks noGrp="1"/>
          </p:cNvSpPr>
          <p:nvPr>
            <p:ph type="sldNum" sz="quarter" idx="10"/>
          </p:nvPr>
        </p:nvSpPr>
        <p:spPr/>
        <p:txBody>
          <a:bodyPr/>
          <a:lstStyle/>
          <a:p>
            <a:fld id="{76EF2CDA-F7AE-4530-9D08-6319E75A91FB}"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3046430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If we look at the writing statements from the new </a:t>
            </a:r>
            <a:r>
              <a:rPr lang="en-GB" dirty="0" err="1" smtClean="0"/>
              <a:t>PoS</a:t>
            </a:r>
            <a:r>
              <a:rPr lang="en-GB" dirty="0" smtClean="0"/>
              <a:t>, we</a:t>
            </a:r>
            <a:r>
              <a:rPr lang="en-GB" baseline="0" dirty="0" smtClean="0"/>
              <a:t> see immediately that there is the expectation that a) writing starts earlier (i.e. in KS2) and b) students are able to write more and write more, independently, which is the crucial aspect to note.</a:t>
            </a:r>
            <a:br>
              <a:rPr lang="en-GB" baseline="0" dirty="0" smtClean="0"/>
            </a:br>
            <a:r>
              <a:rPr lang="en-GB" baseline="0" dirty="0" smtClean="0"/>
              <a:t/>
            </a:r>
            <a:br>
              <a:rPr lang="en-GB" baseline="0" dirty="0" smtClean="0"/>
            </a:br>
            <a:r>
              <a:rPr lang="en-GB" baseline="0" dirty="0" smtClean="0"/>
              <a:t>If you have looked ahead at the new GCSE criteria and the proposals for GCSE, first teaching from 2016, you will be unsurprised to know that the proposal is for a terminal writing exam ,without dictionaries.</a:t>
            </a:r>
            <a:br>
              <a:rPr lang="en-GB" baseline="0" dirty="0" smtClean="0"/>
            </a:br>
            <a:r>
              <a:rPr lang="en-GB" baseline="0" dirty="0" smtClean="0"/>
              <a:t>We are moving (once again) towards the approach to writing (under which I was examined at O level) where it was about doing what you could with the words and structures you had; manipulating the language you knew to make meaning and respond to the question set.</a:t>
            </a:r>
            <a:br>
              <a:rPr lang="en-GB" baseline="0" dirty="0" smtClean="0"/>
            </a:br>
            <a:r>
              <a:rPr lang="en-GB" baseline="0" dirty="0" smtClean="0"/>
              <a:t/>
            </a:r>
            <a:br>
              <a:rPr lang="en-GB" baseline="0" dirty="0" smtClean="0"/>
            </a:br>
            <a:r>
              <a:rPr lang="en-GB" baseline="0" dirty="0" smtClean="0"/>
              <a:t>We also know that there will be translation into the FL in the new writing.</a:t>
            </a:r>
            <a:br>
              <a:rPr lang="en-GB" baseline="0" dirty="0" smtClean="0"/>
            </a:br>
            <a:r>
              <a:rPr lang="en-GB" dirty="0" smtClean="0"/>
              <a:t>Use language independently</a:t>
            </a:r>
            <a:r>
              <a:rPr lang="en-GB" baseline="0" dirty="0" smtClean="0"/>
              <a:t> and from memory to create new sentences.  </a:t>
            </a:r>
            <a:br>
              <a:rPr lang="en-GB" baseline="0" dirty="0" smtClean="0"/>
            </a:br>
            <a:r>
              <a:rPr lang="en-GB" baseline="0" dirty="0" smtClean="0"/>
              <a:t>Grammar puts sense into sentences.  It is the knowledge that joins words together to create meaning.</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76EF2CDA-F7AE-4530-9D08-6319E75A91FB}" type="slidenum">
              <a:rPr lang="en-GB" smtClean="0"/>
              <a:t>15</a:t>
            </a:fld>
            <a:endParaRPr lang="en-GB"/>
          </a:p>
        </p:txBody>
      </p:sp>
    </p:spTree>
    <p:extLst>
      <p:ext uri="{BB962C8B-B14F-4D97-AF65-F5344CB8AC3E}">
        <p14:creationId xmlns:p14="http://schemas.microsoft.com/office/powerpoint/2010/main" val="2035587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  Formal modes of address – this has slipped off</a:t>
            </a:r>
            <a:r>
              <a:rPr lang="en-GB" baseline="0" dirty="0" smtClean="0"/>
              <a:t> the radar in recent incarnations of policy documents, but its return is not unwelcome.  A Y7 boy remarked to his mum last week (she emailed me to tell me) that Spanish is a bit confusing because it has four versions of ‘you’.  I replied that ‘yes, it certainly is a bit of a nightmare, but great that he has picked up on this major difference between Spanish and English and flagged it as the complexity it is!’  The ideal way to integrate this element back in is to teach students to address you as the teacher in the formal ‘you’.  This is the ideal, real context in which they can learn this and put it into action regularly.</a:t>
            </a:r>
            <a:br>
              <a:rPr lang="en-GB" baseline="0" dirty="0" smtClean="0"/>
            </a:br>
            <a:r>
              <a:rPr lang="en-GB" baseline="0" dirty="0" smtClean="0"/>
              <a:t>2.  KS2 – I have to confess that I haven’t yet seen it as a priority to bring dictionaries to my Spanish Y6 class, but the idea doesn’t isn’t abhorrent.  They are certainly deducing the meaning of new words every lesson, as we work through my instructions in the TL, iron out any communicative difficulties, listen to songs and rhymes etc.. with a mixture of familiar and unfamiliar language.  The main thing here I think is to develop learners as inquisitive meaning makers – ensure that they have to deduce meaning from context on a regular basis.</a:t>
            </a:r>
            <a:br>
              <a:rPr lang="en-GB" baseline="0" dirty="0" smtClean="0"/>
            </a:br>
            <a:r>
              <a:rPr lang="en-GB" baseline="0" dirty="0" smtClean="0"/>
              <a:t>3.  This is also doable.  It does present us with an interesting ‘joining up’ challenge that we haven’t had before, at least to my knowledge.  If we consider primary methodology with its rich input of authentic stories and songs and rhymes where learners listen and respond, join in and recite, knowing the overall meaning but without necessarily being able / or being asked to come up with an English equivalent for each word, and then contrast this with the bottom up approach of secondary, where we tend to start at word level and move upwards towards simple sentences etc.., we can see that learners might find the abrupt change of pedagogical direction quite difficult to adjust to.  Is it in fact an appropriate pedagogy for learners who will have had 4 x years of language teaching, some of which has included immersion/acquisition based aspects?  Is there not an excellent opportunity here to recognise the benefit of working top down from authentic texts, where learners are exposed to a variety of material that includes unfamiliar language, but where the overall meaning is made clear.</a:t>
            </a:r>
          </a:p>
          <a:p>
            <a:r>
              <a:rPr lang="en-GB" baseline="0" dirty="0" smtClean="0"/>
              <a:t>Charting the course for this new direction, including working out just how much ‘dissection’ of the text to do with learners, is the challenge, and there is an extent to which we will need to do this by trial and error, working with students and eliciting their feedback all the while.</a:t>
            </a:r>
          </a:p>
          <a:p>
            <a:endParaRPr lang="en-GB" baseline="0" dirty="0" smtClean="0"/>
          </a:p>
          <a:p>
            <a:r>
              <a:rPr lang="en-GB" baseline="0" dirty="0" smtClean="0"/>
              <a:t>During the workshop sessions today we are going to address both some of the key aspects of the new </a:t>
            </a:r>
            <a:r>
              <a:rPr lang="en-GB" baseline="0" dirty="0" err="1" smtClean="0"/>
              <a:t>PoS</a:t>
            </a:r>
            <a:r>
              <a:rPr lang="en-GB" baseline="0" dirty="0" smtClean="0"/>
              <a:t> which are not ‘new’ but do perhaps need further development and emphasis if we are going to fulfil on the high aspirations of Curriculum 2014 and prepare our learners for the 2018 GCSE.  We will look in detail at the following:</a:t>
            </a:r>
            <a:br>
              <a:rPr lang="en-GB" baseline="0" dirty="0" smtClean="0"/>
            </a:br>
            <a:r>
              <a:rPr lang="en-GB" baseline="0" dirty="0" smtClean="0"/>
              <a:t/>
            </a:r>
            <a:br>
              <a:rPr lang="en-GB" baseline="0" dirty="0" smtClean="0"/>
            </a:br>
            <a:r>
              <a:rPr lang="en-GB" baseline="0" dirty="0" smtClean="0"/>
              <a:t>1) Speaking – making the classroom as communicative as possible, focusing on students’ questions, ourselves as teachers and what we do with our talk, and getting learners to talk to each other in the TL.</a:t>
            </a:r>
            <a:br>
              <a:rPr lang="en-GB" baseline="0" dirty="0" smtClean="0"/>
            </a:br>
            <a:r>
              <a:rPr lang="en-GB" baseline="0" dirty="0" smtClean="0"/>
              <a:t>2) Translation and Transcription – here we will cover translation into English and into the FL – the purposes and opportunities (and dangers) of both of these, including how to make them work for us in terms of pinpointing and delivering progress.  We will also look at how to integrate transcription so that we don’t find ourselves building in discrete, and irrelevant ‘</a:t>
            </a:r>
            <a:r>
              <a:rPr lang="en-GB" baseline="0" dirty="0" err="1" smtClean="0"/>
              <a:t>dictées</a:t>
            </a:r>
            <a:r>
              <a:rPr lang="en-GB" baseline="0" dirty="0" smtClean="0"/>
              <a:t>’ all over the place.</a:t>
            </a:r>
            <a:br>
              <a:rPr lang="en-GB" baseline="0" dirty="0" smtClean="0"/>
            </a:br>
            <a:r>
              <a:rPr lang="en-GB" baseline="0" dirty="0" smtClean="0"/>
              <a:t>3) Authentic and literary texts.  We will look here at some examples of suitable texts and what to do with them!  Obviously I can’t choose texts that will be appropriate for every department’s </a:t>
            </a:r>
            <a:r>
              <a:rPr lang="en-GB" baseline="0" dirty="0" err="1" smtClean="0"/>
              <a:t>SoW</a:t>
            </a:r>
            <a:r>
              <a:rPr lang="en-GB" baseline="0" dirty="0" smtClean="0"/>
              <a:t> but the idea is to present a teaching and learning routine that can be adapted and applied to any authentic text, literary or otherwise.</a:t>
            </a:r>
            <a:br>
              <a:rPr lang="en-GB" baseline="0" dirty="0" smtClean="0"/>
            </a:b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265D245C-E892-4610-83F0-C9AD455B933E}"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3943286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5D245C-E892-4610-83F0-C9AD455B933E}"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1858288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Many key elements of the new KS3 Programmes of Study are consistent with requirements in the existing Programmes of Study and may, at most, require a renewed focus.  These are:</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These are, as I see it,  the opportunities for ‘business as usual’ and to develop our practice very much along the lines we have been pursuing over the last 15 years or so.</a:t>
            </a:r>
          </a:p>
          <a:p>
            <a:endParaRPr lang="en-GB" dirty="0"/>
          </a:p>
        </p:txBody>
      </p:sp>
      <p:sp>
        <p:nvSpPr>
          <p:cNvPr id="4" name="Slide Number Placeholder 3"/>
          <p:cNvSpPr>
            <a:spLocks noGrp="1"/>
          </p:cNvSpPr>
          <p:nvPr>
            <p:ph type="sldNum" sz="quarter" idx="10"/>
          </p:nvPr>
        </p:nvSpPr>
        <p:spPr/>
        <p:txBody>
          <a:bodyPr/>
          <a:lstStyle/>
          <a:p>
            <a:fld id="{76EF2CDA-F7AE-4530-9D08-6319E75A91FB}" type="slidenum">
              <a:rPr lang="en-GB" smtClean="0"/>
              <a:t>4</a:t>
            </a:fld>
            <a:endParaRPr lang="en-GB"/>
          </a:p>
        </p:txBody>
      </p:sp>
    </p:spTree>
    <p:extLst>
      <p:ext uri="{BB962C8B-B14F-4D97-AF65-F5344CB8AC3E}">
        <p14:creationId xmlns:p14="http://schemas.microsoft.com/office/powerpoint/2010/main" val="4086147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think we would be hard pushed to find languages</a:t>
            </a:r>
            <a:r>
              <a:rPr lang="en-GB" baseline="0" dirty="0" smtClean="0"/>
              <a:t> teachers that cannot see the rationale for explicitly teaching the sound: writing relationship.  That is not to say that there are not still plenty of languages teachers not doing it, not doing it thoroughly enough, uncertain about how to go about doing it – we have the whole spectrum of experience and expertise in the area of phonics teaching.  </a:t>
            </a:r>
            <a:br>
              <a:rPr lang="en-GB" baseline="0" dirty="0" smtClean="0"/>
            </a:br>
            <a:r>
              <a:rPr lang="en-GB" baseline="0" dirty="0" smtClean="0"/>
              <a:t>But if we assume for a moment that learners at KS3 are learning to link the spelling, sound and meaning of words, would it not be a natural progression at KS3 to assume that they would be developing the ability to predict with some accuracy the spelling of new words they hear, and that they would naturally do this as part of practically every lesson.  </a:t>
            </a:r>
          </a:p>
          <a:p>
            <a:r>
              <a:rPr lang="en-GB" baseline="0" dirty="0" smtClean="0"/>
              <a:t>So that, for example, having learnt the key phonics in Week 1 of German in Y8, learners in Week 4 would be trying to write down words they hear with increasingly accurate spelling, by applying their phonics knowledge.</a:t>
            </a:r>
          </a:p>
          <a:p>
            <a:r>
              <a:rPr lang="en-GB" baseline="0" dirty="0" smtClean="0"/>
              <a:t>The word TRANSCRIPTION has conjured up for some teachers a return to the ‘</a:t>
            </a:r>
            <a:r>
              <a:rPr lang="en-GB" baseline="0" dirty="0" err="1" smtClean="0"/>
              <a:t>dictée</a:t>
            </a:r>
            <a:r>
              <a:rPr lang="en-GB" baseline="0" dirty="0" smtClean="0"/>
              <a:t>’, whereas I see this process of transcription as naturally occurring in lesson activities, and fully integrated into message/meaning-focused communicative language teaching, not as an activity in its own right, where the meaning of the dictated text was somehow secondary or irrelevant.</a:t>
            </a:r>
            <a:br>
              <a:rPr lang="en-GB" baseline="0" dirty="0" smtClean="0"/>
            </a:br>
            <a:r>
              <a:rPr lang="en-GB" baseline="0" dirty="0" smtClean="0"/>
              <a:t>We will be picking up on this in one of this afternoon’s sessions.</a:t>
            </a:r>
            <a:endParaRPr lang="en-GB" dirty="0" smtClean="0"/>
          </a:p>
          <a:p>
            <a:endParaRPr lang="en-GB" dirty="0" smtClean="0"/>
          </a:p>
          <a:p>
            <a:r>
              <a:rPr lang="en-GB" dirty="0" smtClean="0"/>
              <a:t>So for me, this is</a:t>
            </a:r>
            <a:r>
              <a:rPr lang="en-GB" baseline="0" dirty="0" smtClean="0"/>
              <a:t> no change – just a welcome reinforcement of the importance of phonics in our language teaching methodology.  So ‘phonics’ is to stay.</a:t>
            </a:r>
            <a:br>
              <a:rPr lang="en-GB" baseline="0" dirty="0" smtClean="0"/>
            </a:br>
            <a:r>
              <a:rPr lang="en-GB" baseline="0" dirty="0" smtClean="0"/>
              <a:t>Phonics is also important, of course, as the foundational springboard to confidence in speaking.  We will come back to this in the morning session after coffee, when we look at speaking in more detail.</a:t>
            </a:r>
            <a:endParaRPr lang="en-GB" dirty="0" smtClean="0"/>
          </a:p>
          <a:p>
            <a:endParaRPr lang="en-GB" dirty="0"/>
          </a:p>
        </p:txBody>
      </p:sp>
      <p:sp>
        <p:nvSpPr>
          <p:cNvPr id="4" name="Slide Number Placeholder 3"/>
          <p:cNvSpPr>
            <a:spLocks noGrp="1"/>
          </p:cNvSpPr>
          <p:nvPr>
            <p:ph type="sldNum" sz="quarter" idx="10"/>
          </p:nvPr>
        </p:nvSpPr>
        <p:spPr/>
        <p:txBody>
          <a:bodyPr/>
          <a:lstStyle/>
          <a:p>
            <a:fld id="{76EF2CDA-F7AE-4530-9D08-6319E75A91FB}" type="slidenum">
              <a:rPr lang="en-GB" smtClean="0"/>
              <a:t>5</a:t>
            </a:fld>
            <a:endParaRPr lang="en-GB"/>
          </a:p>
        </p:txBody>
      </p:sp>
    </p:spTree>
    <p:extLst>
      <p:ext uri="{BB962C8B-B14F-4D97-AF65-F5344CB8AC3E}">
        <p14:creationId xmlns:p14="http://schemas.microsoft.com/office/powerpoint/2010/main" val="2574877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This also</a:t>
            </a:r>
            <a:r>
              <a:rPr lang="en-GB" baseline="0" dirty="0" smtClean="0"/>
              <a:t> points towards the centrality of phonics.</a:t>
            </a:r>
            <a:r>
              <a:rPr lang="en-GB" dirty="0" smtClean="0"/>
              <a:t> This also</a:t>
            </a:r>
            <a:r>
              <a:rPr lang="en-GB" baseline="0" dirty="0" smtClean="0"/>
              <a:t> points towards the centrality of phonics.</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76EF2CDA-F7AE-4530-9D08-6319E75A91FB}" type="slidenum">
              <a:rPr lang="en-GB" smtClean="0"/>
              <a:t>6</a:t>
            </a:fld>
            <a:endParaRPr lang="en-GB"/>
          </a:p>
        </p:txBody>
      </p:sp>
    </p:spTree>
    <p:extLst>
      <p:ext uri="{BB962C8B-B14F-4D97-AF65-F5344CB8AC3E}">
        <p14:creationId xmlns:p14="http://schemas.microsoft.com/office/powerpoint/2010/main" val="2168432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We can look at these three together briefly.</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The</a:t>
            </a:r>
            <a:r>
              <a:rPr lang="en-GB" sz="1200" kern="1200" baseline="0" dirty="0" smtClean="0">
                <a:solidFill>
                  <a:schemeClr val="tx1"/>
                </a:solidFill>
                <a:effectLst/>
                <a:latin typeface="+mn-lt"/>
                <a:ea typeface="+mn-ea"/>
                <a:cs typeface="+mn-cs"/>
              </a:rPr>
              <a:t> importance of target language use is well-documented and widely accepted, which doesn’t make it necessarily easy to achieve!</a:t>
            </a:r>
            <a:endParaRPr lang="en-GB" dirty="0" smtClean="0"/>
          </a:p>
          <a:p>
            <a:endParaRPr lang="en-GB" dirty="0"/>
          </a:p>
        </p:txBody>
      </p:sp>
      <p:sp>
        <p:nvSpPr>
          <p:cNvPr id="4" name="Slide Number Placeholder 3"/>
          <p:cNvSpPr>
            <a:spLocks noGrp="1"/>
          </p:cNvSpPr>
          <p:nvPr>
            <p:ph type="sldNum" sz="quarter" idx="10"/>
          </p:nvPr>
        </p:nvSpPr>
        <p:spPr/>
        <p:txBody>
          <a:bodyPr/>
          <a:lstStyle/>
          <a:p>
            <a:fld id="{76EF2CDA-F7AE-4530-9D08-6319E75A91FB}"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3789388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can be helpful as teachers or heads</a:t>
            </a:r>
            <a:r>
              <a:rPr lang="en-GB" baseline="0" dirty="0" smtClean="0"/>
              <a:t> of department, when thinking about target language use to c</a:t>
            </a:r>
            <a:r>
              <a:rPr lang="en-GB" dirty="0" smtClean="0"/>
              <a:t>onsider 3 x aspects of classroom</a:t>
            </a:r>
            <a:r>
              <a:rPr lang="en-GB" baseline="0" dirty="0" smtClean="0"/>
              <a:t> TL interaction.  </a:t>
            </a:r>
            <a:br>
              <a:rPr lang="en-GB" baseline="0" dirty="0" smtClean="0"/>
            </a:br>
            <a:r>
              <a:rPr lang="en-GB" baseline="0" dirty="0" smtClean="0"/>
              <a:t>Every teacher is different, every class / student is different and we are all at different places with respect to our own practice, that of our students and that of departments as a whole.</a:t>
            </a:r>
            <a:br>
              <a:rPr lang="en-GB" baseline="0" dirty="0" smtClean="0"/>
            </a:br>
            <a:r>
              <a:rPr lang="en-GB" baseline="0" dirty="0" smtClean="0"/>
              <a:t>Considering these aspects separately often helps us to pinpoint the areas for development that we have.</a:t>
            </a:r>
            <a:endParaRPr lang="en-GB" dirty="0"/>
          </a:p>
        </p:txBody>
      </p:sp>
      <p:sp>
        <p:nvSpPr>
          <p:cNvPr id="4" name="Slide Number Placeholder 3"/>
          <p:cNvSpPr>
            <a:spLocks noGrp="1"/>
          </p:cNvSpPr>
          <p:nvPr>
            <p:ph type="sldNum" sz="quarter" idx="10"/>
          </p:nvPr>
        </p:nvSpPr>
        <p:spPr/>
        <p:txBody>
          <a:bodyPr/>
          <a:lstStyle/>
          <a:p>
            <a:fld id="{54234604-55B1-4EFB-9DD8-7EF6057270FA}" type="slidenum">
              <a:rPr lang="en-GB" smtClean="0"/>
              <a:t>8</a:t>
            </a:fld>
            <a:endParaRPr lang="en-GB"/>
          </a:p>
        </p:txBody>
      </p:sp>
    </p:spTree>
    <p:extLst>
      <p:ext uri="{BB962C8B-B14F-4D97-AF65-F5344CB8AC3E}">
        <p14:creationId xmlns:p14="http://schemas.microsoft.com/office/powerpoint/2010/main" val="2567467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http://www.ofsted.gov.uk/resources/subject-professional-development-materials-judging-use-of-target-language-teachers-and-students</a:t>
            </a:r>
            <a:r>
              <a:rPr lang="en-GB" dirty="0" smtClean="0"/>
              <a:t> </a:t>
            </a:r>
          </a:p>
          <a:p>
            <a:endParaRPr lang="en-GB" dirty="0" smtClean="0"/>
          </a:p>
          <a:p>
            <a:r>
              <a:rPr lang="en-GB" dirty="0" smtClean="0"/>
              <a:t>Something</a:t>
            </a:r>
            <a:r>
              <a:rPr lang="en-GB" baseline="0" dirty="0" smtClean="0"/>
              <a:t> else that can be helpful is for us to look at the Ofsted best practice (non-statutory guidance) on use of TL.  </a:t>
            </a:r>
            <a:br>
              <a:rPr lang="en-GB" baseline="0" dirty="0" smtClean="0"/>
            </a:br>
            <a:r>
              <a:rPr lang="en-GB" baseline="0" dirty="0" smtClean="0"/>
              <a:t>I’ve taken the main statements from the document and divided them up.  </a:t>
            </a:r>
            <a:br>
              <a:rPr lang="en-GB" baseline="0" dirty="0" smtClean="0"/>
            </a:br>
            <a:r>
              <a:rPr lang="en-GB" baseline="0" dirty="0" smtClean="0"/>
              <a:t>Take a few moments to read them to decide how Ofsted rates each according to its current 1,2,3,4 number system.</a:t>
            </a:r>
            <a:endParaRPr lang="en-GB" dirty="0"/>
          </a:p>
        </p:txBody>
      </p:sp>
      <p:sp>
        <p:nvSpPr>
          <p:cNvPr id="4" name="Slide Number Placeholder 3"/>
          <p:cNvSpPr>
            <a:spLocks noGrp="1"/>
          </p:cNvSpPr>
          <p:nvPr>
            <p:ph type="sldNum" sz="quarter" idx="10"/>
          </p:nvPr>
        </p:nvSpPr>
        <p:spPr/>
        <p:txBody>
          <a:bodyPr/>
          <a:lstStyle/>
          <a:p>
            <a:fld id="{54234604-55B1-4EFB-9DD8-7EF6057270FA}" type="slidenum">
              <a:rPr lang="en-GB" smtClean="0"/>
              <a:t>9</a:t>
            </a:fld>
            <a:endParaRPr lang="en-GB"/>
          </a:p>
        </p:txBody>
      </p:sp>
    </p:spTree>
    <p:extLst>
      <p:ext uri="{BB962C8B-B14F-4D97-AF65-F5344CB8AC3E}">
        <p14:creationId xmlns:p14="http://schemas.microsoft.com/office/powerpoint/2010/main" val="1662838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word ‘conversations’ appears in both.</a:t>
            </a:r>
          </a:p>
          <a:p>
            <a:r>
              <a:rPr lang="en-GB" dirty="0" smtClean="0"/>
              <a:t>There is a need to be</a:t>
            </a:r>
            <a:r>
              <a:rPr lang="en-GB" baseline="0" dirty="0" smtClean="0"/>
              <a:t> able to ask as well as answer questions, unscripted and unexpected, as you would in a conversational context.</a:t>
            </a:r>
            <a:br>
              <a:rPr lang="en-GB" baseline="0" dirty="0" smtClean="0"/>
            </a:br>
            <a:r>
              <a:rPr lang="en-GB" baseline="0" dirty="0" smtClean="0"/>
              <a:t>This is really hinting at ‘chatting’ in the language – giving opinions, justifying them, debating, agreeing / disagreeing, seeking information from others.</a:t>
            </a:r>
            <a:br>
              <a:rPr lang="en-GB" baseline="0" dirty="0" smtClean="0"/>
            </a:br>
            <a:r>
              <a:rPr lang="en-GB" baseline="0" dirty="0" smtClean="0"/>
              <a:t/>
            </a:r>
            <a:br>
              <a:rPr lang="en-GB" baseline="0" dirty="0" smtClean="0"/>
            </a:br>
            <a:r>
              <a:rPr lang="en-GB" baseline="0" dirty="0" smtClean="0"/>
              <a:t>There is a lot of work that has been done on how to approach this in the classroom.  We have the Group Talk project, which is significant in this respect.  We also have a lot of work that is available about types of task that generate questions and unscripted talk from students.</a:t>
            </a:r>
            <a:br>
              <a:rPr lang="en-GB" baseline="0" dirty="0" smtClean="0"/>
            </a:br>
            <a:r>
              <a:rPr lang="en-GB" baseline="0" dirty="0" smtClean="0"/>
              <a:t/>
            </a:r>
            <a:br>
              <a:rPr lang="en-GB" baseline="0" dirty="0" smtClean="0"/>
            </a:br>
            <a:r>
              <a:rPr lang="en-GB" baseline="0" dirty="0" smtClean="0"/>
              <a:t>It is very positive indeed to see this aspect of language learning featuring so prominently in this new </a:t>
            </a:r>
            <a:r>
              <a:rPr lang="en-GB" baseline="0" dirty="0" err="1" smtClean="0"/>
              <a:t>PoS.</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284258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Memory</a:t>
            </a:r>
            <a:r>
              <a:rPr lang="en-GB" sz="1200" kern="1200" baseline="0" dirty="0" smtClean="0">
                <a:solidFill>
                  <a:schemeClr val="tx1"/>
                </a:solidFill>
                <a:effectLst/>
                <a:latin typeface="+mn-lt"/>
                <a:ea typeface="+mn-ea"/>
                <a:cs typeface="+mn-cs"/>
              </a:rPr>
              <a:t> is not mentioned explicitly. Vocabulary is mentioned twice – with the qualifiers ‘wide-ranging’ and ‘deepening’ and ‘increasingly wide range of ‘</a:t>
            </a:r>
            <a:br>
              <a:rPr lang="en-GB" sz="1200" kern="1200" baseline="0" dirty="0" smtClean="0">
                <a:solidFill>
                  <a:schemeClr val="tx1"/>
                </a:solidFill>
                <a:effectLst/>
                <a:latin typeface="+mn-lt"/>
                <a:ea typeface="+mn-ea"/>
                <a:cs typeface="+mn-cs"/>
              </a:rPr>
            </a:br>
            <a:r>
              <a:rPr lang="en-GB" sz="1200" kern="1200" baseline="0" dirty="0" smtClean="0">
                <a:solidFill>
                  <a:schemeClr val="tx1"/>
                </a:solidFill>
                <a:effectLst/>
                <a:latin typeface="+mn-lt"/>
                <a:ea typeface="+mn-ea"/>
                <a:cs typeface="+mn-cs"/>
              </a:rPr>
              <a:t>What is more important with respect to vocabulary and memory though, is the focus on independence in production, both in speaking and writing, together with the references to the wider range of spoken and written material that learners will be responding to.</a:t>
            </a:r>
            <a:br>
              <a:rPr lang="en-GB" sz="1200" kern="1200" baseline="0" dirty="0" smtClean="0">
                <a:solidFill>
                  <a:schemeClr val="tx1"/>
                </a:solidFill>
                <a:effectLst/>
                <a:latin typeface="+mn-lt"/>
                <a:ea typeface="+mn-ea"/>
                <a:cs typeface="+mn-cs"/>
              </a:rPr>
            </a:br>
            <a:r>
              <a:rPr lang="en-GB" sz="1200" kern="1200" baseline="0" dirty="0" smtClean="0">
                <a:solidFill>
                  <a:schemeClr val="tx1"/>
                </a:solidFill>
                <a:effectLst/>
                <a:latin typeface="+mn-lt"/>
                <a:ea typeface="+mn-ea"/>
                <a:cs typeface="+mn-cs"/>
              </a:rPr>
              <a:t>To underpin the four skills of listening, reading (and responding) and independent speaking and writing, we need long-term memory skills.  </a:t>
            </a:r>
            <a:br>
              <a:rPr lang="en-GB" sz="1200" kern="1200" baseline="0" dirty="0" smtClean="0">
                <a:solidFill>
                  <a:schemeClr val="tx1"/>
                </a:solidFill>
                <a:effectLst/>
                <a:latin typeface="+mn-lt"/>
                <a:ea typeface="+mn-ea"/>
                <a:cs typeface="+mn-cs"/>
              </a:rPr>
            </a:br>
            <a:r>
              <a:rPr lang="en-GB" sz="1200" kern="1200" baseline="0" dirty="0" smtClean="0">
                <a:solidFill>
                  <a:schemeClr val="tx1"/>
                </a:solidFill>
                <a:effectLst/>
                <a:latin typeface="+mn-lt"/>
                <a:ea typeface="+mn-ea"/>
                <a:cs typeface="+mn-cs"/>
              </a:rPr>
              <a:t>This is not the same as the sorts of short bursts of intense memorisation that Controlled Assessment protocols have pushed our students into – these are steady, reliable, longer-term learning routines that embed known language for later retrieval.  </a:t>
            </a:r>
            <a:br>
              <a:rPr lang="en-GB" sz="1200" kern="1200" baseline="0" dirty="0" smtClean="0">
                <a:solidFill>
                  <a:schemeClr val="tx1"/>
                </a:solidFill>
                <a:effectLst/>
                <a:latin typeface="+mn-lt"/>
                <a:ea typeface="+mn-ea"/>
                <a:cs typeface="+mn-cs"/>
              </a:rPr>
            </a:br>
            <a:r>
              <a:rPr lang="en-GB" sz="1200" kern="1200" baseline="0" dirty="0" smtClean="0">
                <a:solidFill>
                  <a:schemeClr val="tx1"/>
                </a:solidFill>
                <a:effectLst/>
                <a:latin typeface="+mn-lt"/>
                <a:ea typeface="+mn-ea"/>
                <a:cs typeface="+mn-cs"/>
              </a:rPr>
              <a:t>This has always been important but is arguably now even more important than in the last few years.</a:t>
            </a:r>
            <a:endParaRPr lang="en-GB" dirty="0" smtClean="0"/>
          </a:p>
          <a:p>
            <a:endParaRPr lang="en-GB" dirty="0"/>
          </a:p>
        </p:txBody>
      </p:sp>
      <p:sp>
        <p:nvSpPr>
          <p:cNvPr id="4" name="Slide Number Placeholder 3"/>
          <p:cNvSpPr>
            <a:spLocks noGrp="1"/>
          </p:cNvSpPr>
          <p:nvPr>
            <p:ph type="sldNum" sz="quarter" idx="10"/>
          </p:nvPr>
        </p:nvSpPr>
        <p:spPr/>
        <p:txBody>
          <a:bodyPr/>
          <a:lstStyle/>
          <a:p>
            <a:fld id="{76EF2CDA-F7AE-4530-9D08-6319E75A91FB}"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282075934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5/31/2014</a:t>
            </a:fld>
            <a:endParaRPr lang="en-US" dirty="0"/>
          </a:p>
        </p:txBody>
      </p:sp>
      <p:sp>
        <p:nvSpPr>
          <p:cNvPr id="5" name="Footer Placeholder 4"/>
          <p:cNvSpPr>
            <a:spLocks noGrp="1"/>
          </p:cNvSpPr>
          <p:nvPr>
            <p:ph type="ftr" sz="quarter" idx="11"/>
          </p:nvPr>
        </p:nvSpPr>
        <p:spPr>
          <a:xfrm>
            <a:off x="812805" y="6272785"/>
            <a:ext cx="4745736" cy="365125"/>
          </a:xfrm>
        </p:spPr>
        <p:txBody>
          <a:bodyPr/>
          <a:lstStyle/>
          <a:p>
            <a:endParaRPr lang="en-US" dirty="0"/>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2919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157CC2-0FC8-4686-B024-99790E0F5162}" type="datetimeFigureOut">
              <a:rPr lang="en-US" smtClean="0"/>
              <a:t>5/31/2014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1704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764DA5-CD3D-4590-A511-FCD3BC7A793E}" type="datetimeFigureOut">
              <a:rPr lang="en-US" smtClean="0"/>
              <a:t>5/31/2014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4507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5661D-6934-4B32-B92C-470368BF1EC6}" type="datetimeFigureOut">
              <a:rPr lang="en-US" smtClean="0"/>
              <a:t>5/31/2014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02129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C6F822A4-8DA6-4447-9B1F-C5DB58435268}" type="datetimeFigureOut">
              <a:rPr lang="en-US" smtClean="0"/>
              <a:t>5/31/2014</a:t>
            </a:fld>
            <a:endParaRPr lang="en-US" dirty="0"/>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dirty="0"/>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8437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5/31/2014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8573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5/31/2014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9675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677919A6-33EB-49BD-A62F-1FA56B9F9712}" type="datetimeFigureOut">
              <a:rPr lang="en-US" smtClean="0"/>
              <a:t>5/31/2014</a:t>
            </a:fld>
            <a:endParaRPr lang="en-US" dirty="0"/>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8173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5/31/2014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5503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DA16AA21-1863-4931-97CB-99D0A168701B}" type="datetimeFigureOut">
              <a:rPr lang="en-US" smtClean="0"/>
              <a:t>5/31/2014</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7350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3772C379-9A7C-4C87-A116-CBE9F58B04C5}" type="datetimeFigureOut">
              <a:rPr lang="en-US" smtClean="0"/>
              <a:t>5/31/2014</a:t>
            </a:fld>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9131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664C608-40B1-4030-A28D-5B74BC98ADCE}" type="datetimeFigureOut">
              <a:rPr lang="en-US" smtClean="0"/>
              <a:t>5/31/2014</a:t>
            </a:fld>
            <a:endParaRPr lang="en-US" dirty="0"/>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dirty="0"/>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1236222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cap="none" dirty="0" smtClean="0">
                <a:latin typeface="Arial" panose="020B0604020202020204" pitchFamily="34" charset="0"/>
                <a:cs typeface="Arial" panose="020B0604020202020204" pitchFamily="34" charset="0"/>
              </a:rPr>
              <a:t>Hall mead school</a:t>
            </a:r>
            <a:endParaRPr lang="en-GB" cap="none"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r>
              <a:rPr lang="en-GB" dirty="0" smtClean="0"/>
              <a:t>New secondary curriculum overview</a:t>
            </a:r>
            <a:br>
              <a:rPr lang="en-GB" dirty="0" smtClean="0"/>
            </a:br>
            <a:r>
              <a:rPr lang="en-GB" dirty="0" smtClean="0"/>
              <a:t>Use of target language</a:t>
            </a:r>
            <a:br>
              <a:rPr lang="en-GB" dirty="0" smtClean="0"/>
            </a:br>
            <a:r>
              <a:rPr lang="en-GB" dirty="0" smtClean="0"/>
              <a:t>Key aspects of change to KS3 practice</a:t>
            </a:r>
            <a:endParaRPr lang="en-GB" dirty="0"/>
          </a:p>
        </p:txBody>
      </p:sp>
    </p:spTree>
    <p:extLst>
      <p:ext uri="{BB962C8B-B14F-4D97-AF65-F5344CB8AC3E}">
        <p14:creationId xmlns:p14="http://schemas.microsoft.com/office/powerpoint/2010/main" val="299611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858629004"/>
              </p:ext>
            </p:extLst>
          </p:nvPr>
        </p:nvGraphicFramePr>
        <p:xfrm>
          <a:off x="251520" y="188640"/>
          <a:ext cx="8784980" cy="1280160"/>
        </p:xfrm>
        <a:graphic>
          <a:graphicData uri="http://schemas.openxmlformats.org/drawingml/2006/table">
            <a:tbl>
              <a:tblPr firstRow="1" bandRow="1">
                <a:tableStyleId>{5940675A-B579-460E-94D1-54222C63F5DA}</a:tableStyleId>
              </a:tblPr>
              <a:tblGrid>
                <a:gridCol w="1756996"/>
                <a:gridCol w="1756996"/>
                <a:gridCol w="1756996"/>
                <a:gridCol w="1756996"/>
                <a:gridCol w="1756996"/>
              </a:tblGrid>
              <a:tr h="370840">
                <a:tc>
                  <a:txBody>
                    <a:bodyPr/>
                    <a:lstStyle/>
                    <a:p>
                      <a:endParaRPr lang="en-GB" dirty="0">
                        <a:latin typeface="Arial" panose="020B0604020202020204" pitchFamily="34" charset="0"/>
                        <a:cs typeface="Arial" panose="020B0604020202020204" pitchFamily="34" charset="0"/>
                      </a:endParaRPr>
                    </a:p>
                  </a:txBody>
                  <a:tcPr/>
                </a:tc>
                <a:tc>
                  <a:txBody>
                    <a:bodyPr/>
                    <a:lstStyle/>
                    <a:p>
                      <a:pPr algn="ctr"/>
                      <a:r>
                        <a:rPr lang="en-GB" dirty="0" smtClean="0">
                          <a:latin typeface="Arial" panose="020B0604020202020204" pitchFamily="34" charset="0"/>
                          <a:cs typeface="Arial" panose="020B0604020202020204" pitchFamily="34" charset="0"/>
                        </a:rPr>
                        <a:t>Outstanding</a:t>
                      </a:r>
                      <a:endParaRPr lang="en-GB" dirty="0">
                        <a:latin typeface="Arial" panose="020B0604020202020204" pitchFamily="34" charset="0"/>
                        <a:cs typeface="Arial" panose="020B0604020202020204" pitchFamily="34" charset="0"/>
                      </a:endParaRPr>
                    </a:p>
                  </a:txBody>
                  <a:tcPr anchor="ctr"/>
                </a:tc>
                <a:tc>
                  <a:txBody>
                    <a:bodyPr/>
                    <a:lstStyle/>
                    <a:p>
                      <a:pPr algn="ctr"/>
                      <a:r>
                        <a:rPr lang="en-GB" dirty="0" smtClean="0">
                          <a:latin typeface="Arial" panose="020B0604020202020204" pitchFamily="34" charset="0"/>
                          <a:cs typeface="Arial" panose="020B0604020202020204" pitchFamily="34" charset="0"/>
                        </a:rPr>
                        <a:t>Good</a:t>
                      </a:r>
                      <a:endParaRPr lang="en-GB" dirty="0">
                        <a:latin typeface="Arial" panose="020B0604020202020204" pitchFamily="34" charset="0"/>
                        <a:cs typeface="Arial" panose="020B0604020202020204" pitchFamily="34" charset="0"/>
                      </a:endParaRPr>
                    </a:p>
                  </a:txBody>
                  <a:tcPr anchor="ctr"/>
                </a:tc>
                <a:tc>
                  <a:txBody>
                    <a:bodyPr/>
                    <a:lstStyle/>
                    <a:p>
                      <a:pPr algn="ctr"/>
                      <a:r>
                        <a:rPr lang="en-GB" dirty="0" smtClean="0">
                          <a:latin typeface="Arial" panose="020B0604020202020204" pitchFamily="34" charset="0"/>
                          <a:cs typeface="Arial" panose="020B0604020202020204" pitchFamily="34" charset="0"/>
                        </a:rPr>
                        <a:t>Requires improvement</a:t>
                      </a:r>
                      <a:endParaRPr lang="en-GB" dirty="0">
                        <a:latin typeface="Arial" panose="020B0604020202020204" pitchFamily="34" charset="0"/>
                        <a:cs typeface="Arial" panose="020B0604020202020204" pitchFamily="34" charset="0"/>
                      </a:endParaRPr>
                    </a:p>
                  </a:txBody>
                  <a:tcPr anchor="ctr"/>
                </a:tc>
                <a:tc>
                  <a:txBody>
                    <a:bodyPr/>
                    <a:lstStyle/>
                    <a:p>
                      <a:pPr algn="ctr"/>
                      <a:r>
                        <a:rPr lang="en-GB" dirty="0" smtClean="0">
                          <a:latin typeface="Arial" panose="020B0604020202020204" pitchFamily="34" charset="0"/>
                          <a:cs typeface="Arial" panose="020B0604020202020204" pitchFamily="34" charset="0"/>
                        </a:rPr>
                        <a:t>Inadequate</a:t>
                      </a:r>
                      <a:endParaRPr lang="en-GB" dirty="0">
                        <a:latin typeface="Arial" panose="020B0604020202020204" pitchFamily="34" charset="0"/>
                        <a:cs typeface="Arial" panose="020B0604020202020204" pitchFamily="34" charset="0"/>
                      </a:endParaRPr>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Arial" panose="020B0604020202020204" pitchFamily="34" charset="0"/>
                          <a:cs typeface="Arial" panose="020B0604020202020204" pitchFamily="34" charset="0"/>
                        </a:rPr>
                        <a:t>Statement?</a:t>
                      </a:r>
                      <a:r>
                        <a:rPr lang="en-GB" baseline="0" dirty="0" smtClean="0">
                          <a:latin typeface="Arial" panose="020B0604020202020204" pitchFamily="34" charset="0"/>
                          <a:cs typeface="Arial" panose="020B0604020202020204" pitchFamily="34" charset="0"/>
                        </a:rPr>
                        <a:t> </a:t>
                      </a:r>
                      <a:br>
                        <a:rPr lang="en-GB" baseline="0" dirty="0" smtClean="0">
                          <a:latin typeface="Arial" panose="020B0604020202020204" pitchFamily="34" charset="0"/>
                          <a:cs typeface="Arial" panose="020B0604020202020204" pitchFamily="34" charset="0"/>
                        </a:rPr>
                      </a:br>
                      <a:r>
                        <a:rPr lang="en-GB" baseline="0" dirty="0" smtClean="0">
                          <a:latin typeface="Arial" panose="020B0604020202020204" pitchFamily="34" charset="0"/>
                          <a:cs typeface="Arial" panose="020B0604020202020204" pitchFamily="34" charset="0"/>
                        </a:rPr>
                        <a:t>(A – I)</a:t>
                      </a:r>
                      <a:endParaRPr lang="en-GB" dirty="0" smtClean="0">
                        <a:latin typeface="Arial" panose="020B0604020202020204" pitchFamily="34" charset="0"/>
                        <a:cs typeface="Arial" panose="020B0604020202020204" pitchFamily="34" charset="0"/>
                      </a:endParaRPr>
                    </a:p>
                  </a:txBody>
                  <a:tcPr anchor="ctr"/>
                </a:tc>
                <a:tc>
                  <a:txBody>
                    <a:bodyPr/>
                    <a:lstStyle/>
                    <a:p>
                      <a:pPr algn="ctr"/>
                      <a:endParaRPr lang="en-GB" dirty="0">
                        <a:latin typeface="Arial" panose="020B0604020202020204" pitchFamily="34" charset="0"/>
                        <a:cs typeface="Arial" panose="020B0604020202020204" pitchFamily="34" charset="0"/>
                      </a:endParaRPr>
                    </a:p>
                  </a:txBody>
                  <a:tcPr anchor="ctr"/>
                </a:tc>
                <a:tc>
                  <a:txBody>
                    <a:bodyPr/>
                    <a:lstStyle/>
                    <a:p>
                      <a:pPr algn="ctr"/>
                      <a:endParaRPr lang="en-GB" dirty="0">
                        <a:latin typeface="Arial" panose="020B0604020202020204" pitchFamily="34" charset="0"/>
                        <a:cs typeface="Arial" panose="020B0604020202020204" pitchFamily="34" charset="0"/>
                      </a:endParaRPr>
                    </a:p>
                  </a:txBody>
                  <a:tcPr anchor="ctr"/>
                </a:tc>
                <a:tc>
                  <a:txBody>
                    <a:bodyPr/>
                    <a:lstStyle/>
                    <a:p>
                      <a:pPr algn="ctr"/>
                      <a:endParaRPr lang="en-GB" dirty="0">
                        <a:latin typeface="Arial" panose="020B0604020202020204" pitchFamily="34" charset="0"/>
                        <a:cs typeface="Arial" panose="020B0604020202020204" pitchFamily="34" charset="0"/>
                      </a:endParaRPr>
                    </a:p>
                  </a:txBody>
                  <a:tcPr anchor="ctr"/>
                </a:tc>
                <a:tc>
                  <a:txBody>
                    <a:bodyPr/>
                    <a:lstStyle/>
                    <a:p>
                      <a:pPr algn="ctr"/>
                      <a:endParaRPr lang="en-GB" dirty="0">
                        <a:latin typeface="Arial" panose="020B0604020202020204" pitchFamily="34" charset="0"/>
                        <a:cs typeface="Arial" panose="020B0604020202020204" pitchFamily="34" charset="0"/>
                      </a:endParaRPr>
                    </a:p>
                  </a:txBody>
                  <a:tcPr anchor="ctr"/>
                </a:tc>
              </a:tr>
            </a:tbl>
          </a:graphicData>
        </a:graphic>
      </p:graphicFrame>
      <p:sp>
        <p:nvSpPr>
          <p:cNvPr id="5" name="Rectangle 4"/>
          <p:cNvSpPr/>
          <p:nvPr/>
        </p:nvSpPr>
        <p:spPr>
          <a:xfrm>
            <a:off x="7425870" y="787351"/>
            <a:ext cx="579006"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A</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6" name="Rectangle 5"/>
          <p:cNvSpPr/>
          <p:nvPr/>
        </p:nvSpPr>
        <p:spPr>
          <a:xfrm>
            <a:off x="3753462" y="787350"/>
            <a:ext cx="579006"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B</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7" name="Rectangle 6"/>
          <p:cNvSpPr/>
          <p:nvPr/>
        </p:nvSpPr>
        <p:spPr>
          <a:xfrm>
            <a:off x="5602426" y="787349"/>
            <a:ext cx="625492"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C</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8" name="Rectangle 7"/>
          <p:cNvSpPr/>
          <p:nvPr/>
        </p:nvSpPr>
        <p:spPr>
          <a:xfrm>
            <a:off x="7816725" y="787351"/>
            <a:ext cx="636713"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D</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9" name="Rectangle 8"/>
          <p:cNvSpPr/>
          <p:nvPr/>
        </p:nvSpPr>
        <p:spPr>
          <a:xfrm>
            <a:off x="2106094" y="732129"/>
            <a:ext cx="561372"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E</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10" name="Rectangle 9"/>
          <p:cNvSpPr/>
          <p:nvPr/>
        </p:nvSpPr>
        <p:spPr>
          <a:xfrm>
            <a:off x="4264725" y="787351"/>
            <a:ext cx="548548"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F</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11" name="Rectangle 10"/>
          <p:cNvSpPr/>
          <p:nvPr/>
        </p:nvSpPr>
        <p:spPr>
          <a:xfrm>
            <a:off x="6106393" y="787351"/>
            <a:ext cx="660758"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G</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12" name="Rectangle 11"/>
          <p:cNvSpPr/>
          <p:nvPr/>
        </p:nvSpPr>
        <p:spPr>
          <a:xfrm>
            <a:off x="2569323" y="732128"/>
            <a:ext cx="612668"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H</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sp>
        <p:nvSpPr>
          <p:cNvPr id="13" name="Rectangle 12"/>
          <p:cNvSpPr/>
          <p:nvPr/>
        </p:nvSpPr>
        <p:spPr>
          <a:xfrm>
            <a:off x="4811669" y="787351"/>
            <a:ext cx="425117" cy="769441"/>
          </a:xfrm>
          <a:prstGeom prst="rect">
            <a:avLst/>
          </a:prstGeom>
          <a:noFill/>
        </p:spPr>
        <p:txBody>
          <a:bodyPr wrap="none" lIns="91440" tIns="45720" rIns="91440" bIns="45720">
            <a:spAutoFit/>
          </a:bodyPr>
          <a:lstStyle/>
          <a:p>
            <a:pPr algn="ctr"/>
            <a:r>
              <a:rPr lang="en-US" sz="4400" b="1" cap="none" spc="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rPr>
              <a:t>I</a:t>
            </a:r>
            <a:endParaRPr lang="en-US" sz="4400" b="1" cap="none" spc="0" dirty="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endParaRPr>
          </a:p>
        </p:txBody>
      </p:sp>
      <p:pic>
        <p:nvPicPr>
          <p:cNvPr id="2" name="Picture 1"/>
          <p:cNvPicPr>
            <a:picLocks noChangeAspect="1"/>
          </p:cNvPicPr>
          <p:nvPr/>
        </p:nvPicPr>
        <p:blipFill>
          <a:blip r:embed="rId2"/>
          <a:stretch>
            <a:fillRect/>
          </a:stretch>
        </p:blipFill>
        <p:spPr>
          <a:xfrm>
            <a:off x="1197041" y="1556790"/>
            <a:ext cx="6807835" cy="5010688"/>
          </a:xfrm>
          <a:prstGeom prst="rect">
            <a:avLst/>
          </a:prstGeom>
        </p:spPr>
      </p:pic>
      <p:sp>
        <p:nvSpPr>
          <p:cNvPr id="4" name="Rounded Rectangle 3"/>
          <p:cNvSpPr/>
          <p:nvPr/>
        </p:nvSpPr>
        <p:spPr>
          <a:xfrm>
            <a:off x="8453438" y="6085840"/>
            <a:ext cx="568642" cy="67056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6499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715503"/>
            <a:ext cx="4572000" cy="3108543"/>
          </a:xfrm>
          <a:prstGeom prst="rect">
            <a:avLst/>
          </a:prstGeom>
        </p:spPr>
        <p:txBody>
          <a:bodyPr>
            <a:spAutoFit/>
          </a:bodyPr>
          <a:lstStyle/>
          <a:p>
            <a:pPr marL="171450" lvl="0" indent="-171450">
              <a:buFont typeface="Wingdings" pitchFamily="2" charset="2"/>
              <a:buChar char="§"/>
            </a:pPr>
            <a:r>
              <a:rPr lang="en-GB" sz="2800" dirty="0">
                <a:solidFill>
                  <a:prstClr val="black"/>
                </a:solidFill>
                <a:latin typeface="Arial" panose="020B0604020202020204" pitchFamily="34" charset="0"/>
                <a:cs typeface="Arial" panose="020B0604020202020204" pitchFamily="34" charset="0"/>
              </a:rPr>
              <a:t> </a:t>
            </a:r>
            <a:r>
              <a:rPr lang="en-GB" sz="2800" b="1" dirty="0">
                <a:latin typeface="Arial" panose="020B0604020202020204" pitchFamily="34" charset="0"/>
                <a:cs typeface="Arial" panose="020B0604020202020204" pitchFamily="34" charset="0"/>
              </a:rPr>
              <a:t>engage in conversations</a:t>
            </a:r>
            <a:r>
              <a:rPr lang="en-GB" sz="2800" dirty="0">
                <a:latin typeface="Arial" panose="020B0604020202020204" pitchFamily="34" charset="0"/>
                <a:cs typeface="Arial" panose="020B0604020202020204" pitchFamily="34" charset="0"/>
              </a:rPr>
              <a:t>; ask and answer questions; express opinions and respond to those of others; seek clarification and help* </a:t>
            </a:r>
          </a:p>
        </p:txBody>
      </p:sp>
      <p:sp>
        <p:nvSpPr>
          <p:cNvPr id="3" name="Rectangle 2"/>
          <p:cNvSpPr/>
          <p:nvPr/>
        </p:nvSpPr>
        <p:spPr>
          <a:xfrm rot="20746334">
            <a:off x="4010320" y="2940653"/>
            <a:ext cx="4822204" cy="3108543"/>
          </a:xfrm>
          <a:prstGeom prst="rect">
            <a:avLst/>
          </a:prstGeom>
        </p:spPr>
        <p:txBody>
          <a:bodyPr wrap="square">
            <a:spAutoFit/>
          </a:bodyPr>
          <a:lstStyle/>
          <a:p>
            <a:pPr marL="171450" lvl="0" indent="-171450">
              <a:buFont typeface="Wingdings" pitchFamily="2" charset="2"/>
              <a:buChar char="§"/>
            </a:pPr>
            <a:r>
              <a:rPr lang="en-GB" sz="2800" b="1" dirty="0">
                <a:solidFill>
                  <a:prstClr val="black"/>
                </a:solidFill>
                <a:latin typeface="Arial" panose="020B0604020202020204" pitchFamily="34" charset="0"/>
                <a:cs typeface="Arial" panose="020B0604020202020204" pitchFamily="34" charset="0"/>
              </a:rPr>
              <a:t> </a:t>
            </a:r>
            <a:r>
              <a:rPr lang="en-GB" sz="2800" b="1" dirty="0">
                <a:latin typeface="Arial" panose="020B0604020202020204" pitchFamily="34" charset="0"/>
                <a:cs typeface="Arial" panose="020B0604020202020204" pitchFamily="34" charset="0"/>
              </a:rPr>
              <a:t>initiate and develop conversations</a:t>
            </a:r>
            <a:r>
              <a:rPr lang="en-GB" sz="2800" dirty="0">
                <a:latin typeface="Arial" panose="020B0604020202020204" pitchFamily="34" charset="0"/>
                <a:cs typeface="Arial" panose="020B0604020202020204" pitchFamily="34" charset="0"/>
              </a:rPr>
              <a:t>, coping with unfamiliar language and unexpected responses, </a:t>
            </a:r>
            <a:r>
              <a:rPr lang="en-GB" sz="2800" dirty="0" smtClean="0">
                <a:latin typeface="Arial" panose="020B0604020202020204" pitchFamily="34" charset="0"/>
                <a:cs typeface="Arial" panose="020B0604020202020204" pitchFamily="34" charset="0"/>
              </a:rPr>
              <a:t>(making </a:t>
            </a:r>
            <a:r>
              <a:rPr lang="en-GB" sz="2800" dirty="0">
                <a:latin typeface="Arial" panose="020B0604020202020204" pitchFamily="34" charset="0"/>
                <a:cs typeface="Arial" panose="020B0604020202020204" pitchFamily="34" charset="0"/>
              </a:rPr>
              <a:t>use of important social conventions such as formal modes of </a:t>
            </a:r>
            <a:r>
              <a:rPr lang="en-GB" sz="2800" dirty="0" smtClean="0">
                <a:latin typeface="Arial" panose="020B0604020202020204" pitchFamily="34" charset="0"/>
                <a:cs typeface="Arial" panose="020B0604020202020204" pitchFamily="34" charset="0"/>
              </a:rPr>
              <a:t>address) </a:t>
            </a:r>
            <a:endParaRPr lang="en-GB" sz="2800" dirty="0">
              <a:latin typeface="Arial" panose="020B0604020202020204" pitchFamily="34" charset="0"/>
              <a:cs typeface="Arial" panose="020B0604020202020204" pitchFamily="34" charset="0"/>
            </a:endParaRPr>
          </a:p>
        </p:txBody>
      </p:sp>
      <p:sp>
        <p:nvSpPr>
          <p:cNvPr id="4" name="Rectangle 3"/>
          <p:cNvSpPr/>
          <p:nvPr/>
        </p:nvSpPr>
        <p:spPr>
          <a:xfrm>
            <a:off x="8734" y="-158576"/>
            <a:ext cx="1760418"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C00000"/>
                </a:solidFill>
                <a:effectLst>
                  <a:outerShdw blurRad="50000" dist="50800" dir="7500000" algn="tl">
                    <a:srgbClr val="000000">
                      <a:shade val="5000"/>
                      <a:alpha val="35000"/>
                    </a:srgbClr>
                  </a:outerShdw>
                </a:effectLst>
              </a:rPr>
              <a:t>KS2</a:t>
            </a:r>
          </a:p>
        </p:txBody>
      </p:sp>
      <p:sp>
        <p:nvSpPr>
          <p:cNvPr id="5" name="Rectangle 4"/>
          <p:cNvSpPr/>
          <p:nvPr/>
        </p:nvSpPr>
        <p:spPr>
          <a:xfrm>
            <a:off x="7380154" y="5650272"/>
            <a:ext cx="1760418" cy="1107996"/>
          </a:xfrm>
          <a:prstGeom prst="rect">
            <a:avLst/>
          </a:prstGeom>
          <a:solidFill>
            <a:schemeClr val="bg1"/>
          </a:solid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C00000"/>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3522481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820" y="301752"/>
            <a:ext cx="7772400" cy="1012698"/>
          </a:xfrm>
          <a:pattFill prst="smConfetti">
            <a:fgClr>
              <a:schemeClr val="bg1">
                <a:lumMod val="65000"/>
              </a:schemeClr>
            </a:fgClr>
            <a:bgClr>
              <a:schemeClr val="bg1"/>
            </a:bgClr>
          </a:pattFill>
        </p:spPr>
        <p:txBody>
          <a:bodyPr/>
          <a:lstStyle/>
          <a:p>
            <a:r>
              <a:rPr lang="en-GB" b="1" cap="none" dirty="0" smtClean="0">
                <a:latin typeface="Arial" panose="020B0604020202020204" pitchFamily="34" charset="0"/>
                <a:cs typeface="Arial" panose="020B0604020202020204" pitchFamily="34" charset="0"/>
              </a:rPr>
              <a:t>Curriculum 2014: no change</a:t>
            </a:r>
            <a:endParaRPr lang="en-GB" b="1" cap="none"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1474470"/>
            <a:ext cx="7772400" cy="5383530"/>
          </a:xfrm>
        </p:spPr>
        <p:txBody>
          <a:bodyPr>
            <a:normAutofit fontScale="77500" lnSpcReduction="20000"/>
          </a:bodyPr>
          <a:lstStyle/>
          <a:p>
            <a:pPr lvl="0"/>
            <a:r>
              <a:rPr lang="en-GB" sz="2800" b="1" dirty="0">
                <a:latin typeface="Arial" panose="020B0604020202020204" pitchFamily="34" charset="0"/>
                <a:cs typeface="Arial" panose="020B0604020202020204" pitchFamily="34" charset="0"/>
              </a:rPr>
              <a:t>Phonics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firm grasp of the sound-writing relationship to facilitate accurate pronunciation and independent language use</a:t>
            </a:r>
          </a:p>
          <a:p>
            <a:pPr lvl="0"/>
            <a:r>
              <a:rPr lang="en-GB" sz="2800" b="1" dirty="0">
                <a:latin typeface="Arial" panose="020B0604020202020204" pitchFamily="34" charset="0"/>
                <a:cs typeface="Arial" panose="020B0604020202020204" pitchFamily="34" charset="0"/>
              </a:rPr>
              <a:t>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 and students) – the dominant use of the foreign language as the main means of communication in the classroom between teacher and students</a:t>
            </a:r>
          </a:p>
          <a:p>
            <a:pPr lvl="0"/>
            <a:r>
              <a:rPr lang="en-GB" sz="2800" b="1" dirty="0">
                <a:latin typeface="Arial" panose="020B0604020202020204" pitchFamily="34" charset="0"/>
                <a:cs typeface="Arial" panose="020B0604020202020204" pitchFamily="34" charset="0"/>
              </a:rPr>
              <a:t>Questions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to form questions independently to enable them to engage in unscripted conversations</a:t>
            </a:r>
          </a:p>
          <a:p>
            <a:pPr lvl="0"/>
            <a:r>
              <a:rPr lang="en-GB" sz="2800" b="1" dirty="0">
                <a:latin typeface="Arial" panose="020B0604020202020204" pitchFamily="34" charset="0"/>
                <a:cs typeface="Arial" panose="020B0604020202020204" pitchFamily="34" charset="0"/>
              </a:rPr>
              <a:t>Spontaneous 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and willingness to use the language to communicate in the classroom, taking risks to make new meanings</a:t>
            </a:r>
          </a:p>
          <a:p>
            <a:pPr lvl="0"/>
            <a:r>
              <a:rPr lang="en-GB" sz="2800" b="1" dirty="0">
                <a:latin typeface="Arial" panose="020B0604020202020204" pitchFamily="34" charset="0"/>
                <a:cs typeface="Arial" panose="020B0604020202020204" pitchFamily="34" charset="0"/>
              </a:rPr>
              <a:t>Memory</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(use of VAK strategies) – the ability to acquire, store and retrieve language over the longer term</a:t>
            </a:r>
          </a:p>
          <a:p>
            <a:pPr lvl="0"/>
            <a:r>
              <a:rPr lang="en-GB" sz="2800" b="1" dirty="0">
                <a:latin typeface="Arial" panose="020B0604020202020204" pitchFamily="34" charset="0"/>
                <a:cs typeface="Arial" panose="020B0604020202020204" pitchFamily="34" charset="0"/>
              </a:rPr>
              <a:t>Vocabulary acquisition</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wide range of vocabulary, including high frequency and topic-specific language, retained for independent use in long-term memory</a:t>
            </a:r>
          </a:p>
          <a:p>
            <a:pPr lvl="0"/>
            <a:r>
              <a:rPr lang="en-GB" sz="2800" b="1" dirty="0">
                <a:latin typeface="Arial" panose="020B0604020202020204" pitchFamily="34" charset="0"/>
                <a:cs typeface="Arial" panose="020B0604020202020204" pitchFamily="34" charset="0"/>
              </a:rPr>
              <a:t>Key structures and sentence-building</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(grammar) – a knowledge of grammar to enable independent language use in speaking and writing</a:t>
            </a:r>
          </a:p>
          <a:p>
            <a:r>
              <a:rPr lang="en-GB" sz="3100" b="1" dirty="0">
                <a:latin typeface="Arial" panose="020B0604020202020204" pitchFamily="34" charset="0"/>
                <a:cs typeface="Arial" panose="020B0604020202020204" pitchFamily="34" charset="0"/>
              </a:rPr>
              <a:t>Assessment (for Learning)</a:t>
            </a:r>
            <a:r>
              <a:rPr lang="en-GB" sz="31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detailed teacher and peer feedback to increase the quality of language in speaking and writing, including specific and achievable targets that lead demonstrably to progress.</a:t>
            </a:r>
          </a:p>
        </p:txBody>
      </p:sp>
      <p:sp>
        <p:nvSpPr>
          <p:cNvPr id="4" name="TextBox 3"/>
          <p:cNvSpPr txBox="1"/>
          <p:nvPr/>
        </p:nvSpPr>
        <p:spPr>
          <a:xfrm>
            <a:off x="310019" y="3482392"/>
            <a:ext cx="751562" cy="1862048"/>
          </a:xfrm>
          <a:prstGeom prst="rect">
            <a:avLst/>
          </a:prstGeom>
          <a:noFill/>
        </p:spPr>
        <p:txBody>
          <a:bodyPr wrap="square" rtlCol="0">
            <a:spAutoFit/>
          </a:bodyPr>
          <a:lstStyle/>
          <a:p>
            <a:r>
              <a:rPr lang="en-GB" sz="11500" dirty="0" smtClean="0">
                <a:solidFill>
                  <a:srgbClr val="C00000"/>
                </a:solidFill>
              </a:rPr>
              <a:t>[</a:t>
            </a:r>
            <a:endParaRPr lang="en-GB" sz="11500" dirty="0">
              <a:solidFill>
                <a:srgbClr val="C00000"/>
              </a:solidFill>
            </a:endParaRPr>
          </a:p>
        </p:txBody>
      </p:sp>
      <p:sp>
        <p:nvSpPr>
          <p:cNvPr id="5" name="TextBox 4"/>
          <p:cNvSpPr txBox="1"/>
          <p:nvPr/>
        </p:nvSpPr>
        <p:spPr>
          <a:xfrm rot="10800000">
            <a:off x="7866658" y="3881137"/>
            <a:ext cx="751562" cy="1862048"/>
          </a:xfrm>
          <a:prstGeom prst="rect">
            <a:avLst/>
          </a:prstGeom>
          <a:noFill/>
        </p:spPr>
        <p:txBody>
          <a:bodyPr wrap="square" rtlCol="0">
            <a:spAutoFit/>
          </a:bodyPr>
          <a:lstStyle/>
          <a:p>
            <a:r>
              <a:rPr lang="en-GB" sz="11500" dirty="0" smtClean="0">
                <a:solidFill>
                  <a:srgbClr val="C00000"/>
                </a:solidFill>
              </a:rPr>
              <a:t>[</a:t>
            </a:r>
            <a:endParaRPr lang="en-GB" sz="11500" dirty="0">
              <a:solidFill>
                <a:srgbClr val="C00000"/>
              </a:solidFill>
            </a:endParaRPr>
          </a:p>
        </p:txBody>
      </p:sp>
    </p:spTree>
    <p:extLst>
      <p:ext uri="{BB962C8B-B14F-4D97-AF65-F5344CB8AC3E}">
        <p14:creationId xmlns:p14="http://schemas.microsoft.com/office/powerpoint/2010/main" val="1225978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22225"/>
            <a:ext cx="1760418"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KS2</a:t>
            </a:r>
          </a:p>
        </p:txBody>
      </p:sp>
      <p:sp>
        <p:nvSpPr>
          <p:cNvPr id="8" name="Rectangle 7"/>
          <p:cNvSpPr/>
          <p:nvPr/>
        </p:nvSpPr>
        <p:spPr>
          <a:xfrm>
            <a:off x="7362638" y="-122225"/>
            <a:ext cx="1760418" cy="1107996"/>
          </a:xfrm>
          <a:prstGeom prst="rect">
            <a:avLst/>
          </a:prstGeom>
          <a:solidFill>
            <a:schemeClr val="bg1"/>
          </a:solid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KS3</a:t>
            </a:r>
          </a:p>
        </p:txBody>
      </p:sp>
      <p:sp>
        <p:nvSpPr>
          <p:cNvPr id="11" name="Rectangle 10"/>
          <p:cNvSpPr/>
          <p:nvPr/>
        </p:nvSpPr>
        <p:spPr>
          <a:xfrm>
            <a:off x="204741" y="985771"/>
            <a:ext cx="4572000" cy="1815882"/>
          </a:xfrm>
          <a:prstGeom prst="rect">
            <a:avLst/>
          </a:prstGeom>
        </p:spPr>
        <p:txBody>
          <a:bodyPr>
            <a:spAutoFit/>
          </a:bodyPr>
          <a:lstStyle/>
          <a:p>
            <a:pPr marL="171450" lvl="0" indent="-171450">
              <a:buFont typeface="Wingdings" pitchFamily="2" charset="2"/>
              <a:buChar char="§"/>
            </a:pPr>
            <a:r>
              <a:rPr lang="en-GB" sz="2800" dirty="0">
                <a:solidFill>
                  <a:prstClr val="black"/>
                </a:solidFill>
                <a:latin typeface="Arial" panose="020B0604020202020204" pitchFamily="34" charset="0"/>
                <a:cs typeface="Arial" panose="020B0604020202020204" pitchFamily="34" charset="0"/>
              </a:rPr>
              <a:t> </a:t>
            </a:r>
            <a:r>
              <a:rPr lang="en-GB" sz="2800" b="1" dirty="0" smtClean="0">
                <a:latin typeface="Arial" panose="020B0604020202020204" pitchFamily="34" charset="0"/>
                <a:cs typeface="Arial" panose="020B0604020202020204" pitchFamily="34" charset="0"/>
              </a:rPr>
              <a:t>listen </a:t>
            </a:r>
            <a:r>
              <a:rPr lang="en-GB" sz="2800" b="1" dirty="0">
                <a:latin typeface="Arial" panose="020B0604020202020204" pitchFamily="34" charset="0"/>
                <a:cs typeface="Arial" panose="020B0604020202020204" pitchFamily="34" charset="0"/>
              </a:rPr>
              <a:t>attentively </a:t>
            </a:r>
            <a:r>
              <a:rPr lang="en-GB" sz="2800" dirty="0">
                <a:latin typeface="Arial" panose="020B0604020202020204" pitchFamily="34" charset="0"/>
                <a:cs typeface="Arial" panose="020B0604020202020204" pitchFamily="34" charset="0"/>
              </a:rPr>
              <a:t>to spoken language and show understanding by joining in and responding </a:t>
            </a:r>
          </a:p>
        </p:txBody>
      </p:sp>
      <p:sp>
        <p:nvSpPr>
          <p:cNvPr id="12" name="Rectangle 11"/>
          <p:cNvSpPr/>
          <p:nvPr/>
        </p:nvSpPr>
        <p:spPr>
          <a:xfrm>
            <a:off x="4563381" y="894677"/>
            <a:ext cx="4572000" cy="2246769"/>
          </a:xfrm>
          <a:prstGeom prst="rect">
            <a:avLst/>
          </a:prstGeom>
        </p:spPr>
        <p:txBody>
          <a:bodyPr>
            <a:spAutoFit/>
          </a:bodyPr>
          <a:lstStyle/>
          <a:p>
            <a:pPr marL="171450" indent="-171450">
              <a:buFont typeface="Wingdings" pitchFamily="2" charset="2"/>
              <a:buChar char="§"/>
            </a:pPr>
            <a:r>
              <a:rPr lang="en-GB" sz="2800" b="1" dirty="0" smtClean="0">
                <a:latin typeface="Arial" panose="020B0604020202020204" pitchFamily="34" charset="0"/>
                <a:cs typeface="Arial" panose="020B0604020202020204" pitchFamily="34" charset="0"/>
              </a:rPr>
              <a:t> </a:t>
            </a:r>
            <a:r>
              <a:rPr lang="en-GB" sz="2800" dirty="0" smtClean="0">
                <a:latin typeface="Arial" panose="020B0604020202020204" pitchFamily="34" charset="0"/>
                <a:cs typeface="Arial" panose="020B0604020202020204" pitchFamily="34" charset="0"/>
              </a:rPr>
              <a:t>listen </a:t>
            </a:r>
            <a:r>
              <a:rPr lang="en-GB" sz="2800" dirty="0">
                <a:latin typeface="Arial" panose="020B0604020202020204" pitchFamily="34" charset="0"/>
                <a:cs typeface="Arial" panose="020B0604020202020204" pitchFamily="34" charset="0"/>
              </a:rPr>
              <a:t>to </a:t>
            </a:r>
            <a:r>
              <a:rPr lang="en-GB" sz="2800" b="1" dirty="0">
                <a:latin typeface="Arial" panose="020B0604020202020204" pitchFamily="34" charset="0"/>
                <a:cs typeface="Arial" panose="020B0604020202020204" pitchFamily="34" charset="0"/>
              </a:rPr>
              <a:t>a variety of forms of spoken language </a:t>
            </a:r>
            <a:r>
              <a:rPr lang="en-GB" sz="2800" dirty="0">
                <a:latin typeface="Arial" panose="020B0604020202020204" pitchFamily="34" charset="0"/>
                <a:cs typeface="Arial" panose="020B0604020202020204" pitchFamily="34" charset="0"/>
              </a:rPr>
              <a:t>to obtain information and respond appropriately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6589" y="4194688"/>
            <a:ext cx="1959320" cy="1959320"/>
          </a:xfrm>
          <a:prstGeom prst="rect">
            <a:avLst/>
          </a:prstGeom>
        </p:spPr>
      </p:pic>
      <p:pic>
        <p:nvPicPr>
          <p:cNvPr id="9" name="Picture 8"/>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21679" y="620434"/>
            <a:ext cx="1404230" cy="1123384"/>
          </a:xfrm>
          <a:prstGeom prst="rect">
            <a:avLst/>
          </a:prstGeom>
        </p:spPr>
      </p:pic>
      <p:sp>
        <p:nvSpPr>
          <p:cNvPr id="10" name="Rectangle 9"/>
          <p:cNvSpPr/>
          <p:nvPr/>
        </p:nvSpPr>
        <p:spPr>
          <a:xfrm>
            <a:off x="184864" y="3296133"/>
            <a:ext cx="4572000" cy="1815882"/>
          </a:xfrm>
          <a:prstGeom prst="rect">
            <a:avLst/>
          </a:prstGeom>
        </p:spPr>
        <p:txBody>
          <a:bodyPr>
            <a:spAutoFit/>
          </a:bodyPr>
          <a:lstStyle/>
          <a:p>
            <a:pPr marL="171450" lvl="0" indent="-171450">
              <a:buFont typeface="Wingdings" pitchFamily="2" charset="2"/>
              <a:buChar char="§"/>
            </a:pPr>
            <a:r>
              <a:rPr lang="en-GB" sz="2800" dirty="0">
                <a:solidFill>
                  <a:prstClr val="black"/>
                </a:solidFill>
                <a:latin typeface="Arial" panose="020B0604020202020204" pitchFamily="34" charset="0"/>
                <a:cs typeface="Arial" panose="020B0604020202020204" pitchFamily="34" charset="0"/>
              </a:rPr>
              <a:t> </a:t>
            </a:r>
            <a:r>
              <a:rPr lang="en-GB" sz="2800" b="1" dirty="0">
                <a:latin typeface="Arial" panose="020B0604020202020204" pitchFamily="34" charset="0"/>
                <a:cs typeface="Arial" panose="020B0604020202020204" pitchFamily="34" charset="0"/>
              </a:rPr>
              <a:t>read</a:t>
            </a:r>
            <a:r>
              <a:rPr lang="en-GB" sz="2800" dirty="0">
                <a:latin typeface="Arial" panose="020B0604020202020204" pitchFamily="34" charset="0"/>
                <a:cs typeface="Arial" panose="020B0604020202020204" pitchFamily="34" charset="0"/>
              </a:rPr>
              <a:t> carefully and show understanding of </a:t>
            </a:r>
            <a:r>
              <a:rPr lang="en-GB" sz="2800" b="1" dirty="0">
                <a:latin typeface="Arial" panose="020B0604020202020204" pitchFamily="34" charset="0"/>
                <a:cs typeface="Arial" panose="020B0604020202020204" pitchFamily="34" charset="0"/>
              </a:rPr>
              <a:t>words, phrases and simple writing</a:t>
            </a:r>
            <a:endParaRPr lang="en-GB" sz="2800" dirty="0">
              <a:latin typeface="Arial" panose="020B0604020202020204" pitchFamily="34" charset="0"/>
              <a:cs typeface="Arial" panose="020B0604020202020204" pitchFamily="34" charset="0"/>
            </a:endParaRPr>
          </a:p>
        </p:txBody>
      </p:sp>
      <p:sp>
        <p:nvSpPr>
          <p:cNvPr id="13" name="Rectangle 12"/>
          <p:cNvSpPr/>
          <p:nvPr/>
        </p:nvSpPr>
        <p:spPr>
          <a:xfrm>
            <a:off x="4543504" y="3210866"/>
            <a:ext cx="4572000" cy="3108543"/>
          </a:xfrm>
          <a:prstGeom prst="rect">
            <a:avLst/>
          </a:prstGeom>
        </p:spPr>
        <p:txBody>
          <a:bodyPr>
            <a:spAutoFit/>
          </a:bodyPr>
          <a:lstStyle/>
          <a:p>
            <a:pPr marL="171450" indent="-171450">
              <a:buFont typeface="Wingdings" pitchFamily="2" charset="2"/>
              <a:buChar char="§"/>
            </a:pPr>
            <a:r>
              <a:rPr lang="en-GB" sz="2800" b="1" dirty="0" smtClean="0">
                <a:latin typeface="Arial" panose="020B0604020202020204" pitchFamily="34" charset="0"/>
                <a:cs typeface="Arial" panose="020B0604020202020204" pitchFamily="34" charset="0"/>
              </a:rPr>
              <a:t> </a:t>
            </a:r>
            <a:r>
              <a:rPr lang="en-GB" sz="2800" b="1" dirty="0">
                <a:latin typeface="Arial" panose="020B0604020202020204" pitchFamily="34" charset="0"/>
                <a:cs typeface="Arial" panose="020B0604020202020204" pitchFamily="34" charset="0"/>
              </a:rPr>
              <a:t>read </a:t>
            </a:r>
            <a:r>
              <a:rPr lang="en-GB" sz="2800" dirty="0">
                <a:latin typeface="Arial" panose="020B0604020202020204" pitchFamily="34" charset="0"/>
                <a:cs typeface="Arial" panose="020B0604020202020204" pitchFamily="34" charset="0"/>
              </a:rPr>
              <a:t>and show comprehension of </a:t>
            </a:r>
            <a:r>
              <a:rPr lang="en-GB" sz="2800" b="1" dirty="0">
                <a:latin typeface="Arial" panose="020B0604020202020204" pitchFamily="34" charset="0"/>
                <a:cs typeface="Arial" panose="020B0604020202020204" pitchFamily="34" charset="0"/>
              </a:rPr>
              <a:t>original and adapted materials from a range of different sources,</a:t>
            </a:r>
            <a:r>
              <a:rPr lang="en-GB" sz="2800" dirty="0">
                <a:latin typeface="Arial" panose="020B0604020202020204" pitchFamily="34" charset="0"/>
                <a:cs typeface="Arial" panose="020B0604020202020204" pitchFamily="34" charset="0"/>
              </a:rPr>
              <a:t> understanding the purpose, important ideas and details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2164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820" y="301752"/>
            <a:ext cx="7772400" cy="1012698"/>
          </a:xfrm>
          <a:pattFill prst="smConfetti">
            <a:fgClr>
              <a:schemeClr val="bg1">
                <a:lumMod val="65000"/>
              </a:schemeClr>
            </a:fgClr>
            <a:bgClr>
              <a:schemeClr val="bg1"/>
            </a:bgClr>
          </a:pattFill>
        </p:spPr>
        <p:txBody>
          <a:bodyPr/>
          <a:lstStyle/>
          <a:p>
            <a:r>
              <a:rPr lang="en-GB" b="1" cap="none" dirty="0" smtClean="0">
                <a:latin typeface="Arial" panose="020B0604020202020204" pitchFamily="34" charset="0"/>
                <a:cs typeface="Arial" panose="020B0604020202020204" pitchFamily="34" charset="0"/>
              </a:rPr>
              <a:t>Curriculum 2014: no change</a:t>
            </a:r>
            <a:endParaRPr lang="en-GB" b="1" cap="none"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1474470"/>
            <a:ext cx="7772400" cy="5383530"/>
          </a:xfrm>
        </p:spPr>
        <p:txBody>
          <a:bodyPr>
            <a:normAutofit fontScale="77500" lnSpcReduction="20000"/>
          </a:bodyPr>
          <a:lstStyle/>
          <a:p>
            <a:pPr lvl="0"/>
            <a:r>
              <a:rPr lang="en-GB" sz="2800" b="1" dirty="0">
                <a:latin typeface="Arial" panose="020B0604020202020204" pitchFamily="34" charset="0"/>
                <a:cs typeface="Arial" panose="020B0604020202020204" pitchFamily="34" charset="0"/>
              </a:rPr>
              <a:t>Phonics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firm grasp of the sound-writing relationship to facilitate accurate pronunciation and independent language use</a:t>
            </a:r>
          </a:p>
          <a:p>
            <a:pPr lvl="0"/>
            <a:r>
              <a:rPr lang="en-GB" sz="2800" b="1" dirty="0">
                <a:latin typeface="Arial" panose="020B0604020202020204" pitchFamily="34" charset="0"/>
                <a:cs typeface="Arial" panose="020B0604020202020204" pitchFamily="34" charset="0"/>
              </a:rPr>
              <a:t>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 and students) – the dominant use of the foreign language as the main means of communication in the classroom between teacher and students</a:t>
            </a:r>
          </a:p>
          <a:p>
            <a:pPr lvl="0"/>
            <a:r>
              <a:rPr lang="en-GB" sz="2800" b="1" dirty="0">
                <a:latin typeface="Arial" panose="020B0604020202020204" pitchFamily="34" charset="0"/>
                <a:cs typeface="Arial" panose="020B0604020202020204" pitchFamily="34" charset="0"/>
              </a:rPr>
              <a:t>Questions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to form questions independently to enable them to engage in unscripted conversations</a:t>
            </a:r>
          </a:p>
          <a:p>
            <a:pPr lvl="0"/>
            <a:r>
              <a:rPr lang="en-GB" sz="2800" b="1" dirty="0">
                <a:latin typeface="Arial" panose="020B0604020202020204" pitchFamily="34" charset="0"/>
                <a:cs typeface="Arial" panose="020B0604020202020204" pitchFamily="34" charset="0"/>
              </a:rPr>
              <a:t>Spontaneous 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and willingness to use the language to communicate in the classroom, taking risks to make new meanings</a:t>
            </a:r>
          </a:p>
          <a:p>
            <a:pPr lvl="0"/>
            <a:r>
              <a:rPr lang="en-GB" sz="2800" b="1" dirty="0">
                <a:latin typeface="Arial" panose="020B0604020202020204" pitchFamily="34" charset="0"/>
                <a:cs typeface="Arial" panose="020B0604020202020204" pitchFamily="34" charset="0"/>
              </a:rPr>
              <a:t>Memory</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(use of VAK strategies) – the ability to acquire, store and retrieve language over the longer term</a:t>
            </a:r>
          </a:p>
          <a:p>
            <a:pPr lvl="0"/>
            <a:r>
              <a:rPr lang="en-GB" sz="2800" b="1" dirty="0">
                <a:latin typeface="Arial" panose="020B0604020202020204" pitchFamily="34" charset="0"/>
                <a:cs typeface="Arial" panose="020B0604020202020204" pitchFamily="34" charset="0"/>
              </a:rPr>
              <a:t>Vocabulary acquisition</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wide range of vocabulary, including high frequency and topic-specific language, retained for independent use in long-term memory</a:t>
            </a:r>
          </a:p>
          <a:p>
            <a:pPr lvl="0"/>
            <a:r>
              <a:rPr lang="en-GB" sz="2800" b="1" dirty="0">
                <a:latin typeface="Arial" panose="020B0604020202020204" pitchFamily="34" charset="0"/>
                <a:cs typeface="Arial" panose="020B0604020202020204" pitchFamily="34" charset="0"/>
              </a:rPr>
              <a:t>Key structures and sentence-building</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(grammar) – a knowledge of grammar to enable independent language use in speaking and writing</a:t>
            </a:r>
          </a:p>
          <a:p>
            <a:r>
              <a:rPr lang="en-GB" sz="3100" b="1" dirty="0">
                <a:latin typeface="Arial" panose="020B0604020202020204" pitchFamily="34" charset="0"/>
                <a:cs typeface="Arial" panose="020B0604020202020204" pitchFamily="34" charset="0"/>
              </a:rPr>
              <a:t>Assessment (for Learning)</a:t>
            </a:r>
            <a:r>
              <a:rPr lang="en-GB" sz="31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detailed teacher and peer feedback to increase the quality of language in speaking and writing, including specific and achievable targets that lead demonstrably to progress.</a:t>
            </a:r>
          </a:p>
        </p:txBody>
      </p:sp>
      <p:sp>
        <p:nvSpPr>
          <p:cNvPr id="4" name="TextBox 3"/>
          <p:cNvSpPr txBox="1"/>
          <p:nvPr/>
        </p:nvSpPr>
        <p:spPr>
          <a:xfrm>
            <a:off x="238899" y="4823512"/>
            <a:ext cx="751562" cy="1862048"/>
          </a:xfrm>
          <a:prstGeom prst="rect">
            <a:avLst/>
          </a:prstGeom>
          <a:noFill/>
        </p:spPr>
        <p:txBody>
          <a:bodyPr wrap="square" rtlCol="0">
            <a:spAutoFit/>
          </a:bodyPr>
          <a:lstStyle/>
          <a:p>
            <a:r>
              <a:rPr lang="en-GB" sz="11500" dirty="0" smtClean="0">
                <a:solidFill>
                  <a:srgbClr val="C00000"/>
                </a:solidFill>
              </a:rPr>
              <a:t>[</a:t>
            </a:r>
            <a:endParaRPr lang="en-GB" sz="11500" dirty="0">
              <a:solidFill>
                <a:srgbClr val="C00000"/>
              </a:solidFill>
            </a:endParaRPr>
          </a:p>
        </p:txBody>
      </p:sp>
      <p:sp>
        <p:nvSpPr>
          <p:cNvPr id="5" name="TextBox 4"/>
          <p:cNvSpPr txBox="1"/>
          <p:nvPr/>
        </p:nvSpPr>
        <p:spPr>
          <a:xfrm rot="10800000">
            <a:off x="7947938" y="5263160"/>
            <a:ext cx="751562" cy="1862048"/>
          </a:xfrm>
          <a:prstGeom prst="rect">
            <a:avLst/>
          </a:prstGeom>
          <a:noFill/>
        </p:spPr>
        <p:txBody>
          <a:bodyPr wrap="square" rtlCol="0">
            <a:spAutoFit/>
          </a:bodyPr>
          <a:lstStyle/>
          <a:p>
            <a:r>
              <a:rPr lang="en-GB" sz="11500" dirty="0" smtClean="0">
                <a:solidFill>
                  <a:srgbClr val="C00000"/>
                </a:solidFill>
              </a:rPr>
              <a:t>[</a:t>
            </a:r>
            <a:endParaRPr lang="en-GB" sz="11500" dirty="0">
              <a:solidFill>
                <a:srgbClr val="C00000"/>
              </a:solidFill>
            </a:endParaRPr>
          </a:p>
        </p:txBody>
      </p:sp>
    </p:spTree>
    <p:extLst>
      <p:ext uri="{BB962C8B-B14F-4D97-AF65-F5344CB8AC3E}">
        <p14:creationId xmlns:p14="http://schemas.microsoft.com/office/powerpoint/2010/main" val="1964054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22225"/>
            <a:ext cx="1760418"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KS2</a:t>
            </a:r>
          </a:p>
        </p:txBody>
      </p:sp>
      <p:sp>
        <p:nvSpPr>
          <p:cNvPr id="8" name="Rectangle 7"/>
          <p:cNvSpPr/>
          <p:nvPr/>
        </p:nvSpPr>
        <p:spPr>
          <a:xfrm>
            <a:off x="7362638" y="-122225"/>
            <a:ext cx="1760418"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KS3</a:t>
            </a:r>
          </a:p>
        </p:txBody>
      </p:sp>
      <p:sp>
        <p:nvSpPr>
          <p:cNvPr id="11" name="Rectangle 10"/>
          <p:cNvSpPr/>
          <p:nvPr/>
        </p:nvSpPr>
        <p:spPr>
          <a:xfrm>
            <a:off x="204741" y="985771"/>
            <a:ext cx="4572000" cy="2246769"/>
          </a:xfrm>
          <a:prstGeom prst="rect">
            <a:avLst/>
          </a:prstGeom>
        </p:spPr>
        <p:txBody>
          <a:bodyPr>
            <a:spAutoFit/>
          </a:bodyPr>
          <a:lstStyle/>
          <a:p>
            <a:pPr marL="171450" indent="-171450">
              <a:buFont typeface="Wingdings" pitchFamily="2" charset="2"/>
              <a:buChar char="§"/>
            </a:pPr>
            <a:r>
              <a:rPr lang="en-GB" sz="2800" dirty="0">
                <a:solidFill>
                  <a:prstClr val="black"/>
                </a:solidFill>
                <a:latin typeface="Arial" panose="020B0604020202020204" pitchFamily="34" charset="0"/>
                <a:cs typeface="Arial" panose="020B0604020202020204" pitchFamily="34" charset="0"/>
              </a:rPr>
              <a:t> </a:t>
            </a:r>
            <a:r>
              <a:rPr lang="en-GB" sz="2800" b="1" dirty="0">
                <a:latin typeface="Arial" panose="020B0604020202020204" pitchFamily="34" charset="0"/>
                <a:cs typeface="Arial" panose="020B0604020202020204" pitchFamily="34" charset="0"/>
              </a:rPr>
              <a:t>write phrases from memory, and adapt these </a:t>
            </a:r>
            <a:r>
              <a:rPr lang="en-GB" sz="2800" dirty="0">
                <a:latin typeface="Arial" panose="020B0604020202020204" pitchFamily="34" charset="0"/>
                <a:cs typeface="Arial" panose="020B0604020202020204" pitchFamily="34" charset="0"/>
              </a:rPr>
              <a:t>to create new sentences, to express ideas clearly </a:t>
            </a:r>
          </a:p>
        </p:txBody>
      </p:sp>
      <p:sp>
        <p:nvSpPr>
          <p:cNvPr id="12" name="Rectangle 11"/>
          <p:cNvSpPr/>
          <p:nvPr/>
        </p:nvSpPr>
        <p:spPr>
          <a:xfrm>
            <a:off x="4563381" y="894677"/>
            <a:ext cx="4572000" cy="3108543"/>
          </a:xfrm>
          <a:prstGeom prst="rect">
            <a:avLst/>
          </a:prstGeom>
        </p:spPr>
        <p:txBody>
          <a:bodyPr>
            <a:spAutoFit/>
          </a:bodyPr>
          <a:lstStyle/>
          <a:p>
            <a:pPr marL="171450" lvl="0" indent="-171450">
              <a:buFont typeface="Wingdings" pitchFamily="2" charset="2"/>
              <a:buChar char="§"/>
            </a:pPr>
            <a:r>
              <a:rPr lang="en-GB" sz="2800" b="1" dirty="0" smtClean="0">
                <a:latin typeface="Arial" panose="020B0604020202020204" pitchFamily="34" charset="0"/>
                <a:cs typeface="Arial" panose="020B0604020202020204" pitchFamily="34" charset="0"/>
              </a:rPr>
              <a:t> </a:t>
            </a:r>
            <a:r>
              <a:rPr lang="en-GB" sz="2800" b="1" dirty="0">
                <a:solidFill>
                  <a:prstClr val="black"/>
                </a:solidFill>
                <a:latin typeface="Arial" panose="020B0604020202020204" pitchFamily="34" charset="0"/>
                <a:cs typeface="Arial" panose="020B0604020202020204" pitchFamily="34" charset="0"/>
              </a:rPr>
              <a:t> </a:t>
            </a:r>
            <a:r>
              <a:rPr lang="en-GB" sz="2800" b="1" dirty="0">
                <a:latin typeface="Arial" panose="020B0604020202020204" pitchFamily="34" charset="0"/>
                <a:cs typeface="Arial" panose="020B0604020202020204" pitchFamily="34" charset="0"/>
              </a:rPr>
              <a:t>write prose using an increasingly wide range of grammar and vocabulary, write creatively to express their own ideas and opinions, </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5149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77231"/>
            <a:ext cx="8229600" cy="4525963"/>
          </a:xfrm>
        </p:spPr>
        <p:txBody>
          <a:bodyPr>
            <a:normAutofit/>
          </a:bodyPr>
          <a:lstStyle/>
          <a:p>
            <a:r>
              <a:rPr lang="en-GB" sz="2400" dirty="0" smtClean="0">
                <a:latin typeface="Arial" panose="020B0604020202020204" pitchFamily="34" charset="0"/>
                <a:cs typeface="Arial" panose="020B0604020202020204" pitchFamily="34" charset="0"/>
              </a:rPr>
              <a:t>Formal </a:t>
            </a:r>
            <a:r>
              <a:rPr lang="en-GB" sz="2400" dirty="0">
                <a:latin typeface="Arial" panose="020B0604020202020204" pitchFamily="34" charset="0"/>
                <a:cs typeface="Arial" panose="020B0604020202020204" pitchFamily="34" charset="0"/>
              </a:rPr>
              <a:t>modes of </a:t>
            </a:r>
            <a:r>
              <a:rPr lang="en-GB" sz="2400" dirty="0" smtClean="0">
                <a:latin typeface="Arial" panose="020B0604020202020204" pitchFamily="34" charset="0"/>
                <a:cs typeface="Arial" panose="020B0604020202020204" pitchFamily="34" charset="0"/>
              </a:rPr>
              <a:t>address</a:t>
            </a:r>
          </a:p>
          <a:p>
            <a:r>
              <a:rPr lang="en-GB" sz="2400" dirty="0" smtClean="0">
                <a:latin typeface="Arial" panose="020B0604020202020204" pitchFamily="34" charset="0"/>
                <a:cs typeface="Arial" panose="020B0604020202020204" pitchFamily="34" charset="0"/>
              </a:rPr>
              <a:t>KS2 </a:t>
            </a:r>
            <a:r>
              <a:rPr lang="en-GB" sz="2400" dirty="0">
                <a:latin typeface="Arial" panose="020B0604020202020204" pitchFamily="34" charset="0"/>
                <a:cs typeface="Arial" panose="020B0604020202020204" pitchFamily="34" charset="0"/>
              </a:rPr>
              <a:t>– ability to deduce the meaning of new words inserted into familiar text, and use of </a:t>
            </a:r>
            <a:r>
              <a:rPr lang="en-GB" sz="2400" dirty="0" smtClean="0">
                <a:latin typeface="Arial" panose="020B0604020202020204" pitchFamily="34" charset="0"/>
                <a:cs typeface="Arial" panose="020B0604020202020204" pitchFamily="34" charset="0"/>
              </a:rPr>
              <a:t>dictionary</a:t>
            </a:r>
          </a:p>
          <a:p>
            <a:r>
              <a:rPr lang="en-GB" sz="2400" dirty="0" smtClean="0">
                <a:latin typeface="Arial" panose="020B0604020202020204" pitchFamily="34" charset="0"/>
                <a:cs typeface="Arial" panose="020B0604020202020204" pitchFamily="34" charset="0"/>
              </a:rPr>
              <a:t>Read </a:t>
            </a:r>
            <a:r>
              <a:rPr lang="en-GB" sz="2400" dirty="0">
                <a:latin typeface="Arial" panose="020B0604020202020204" pitchFamily="34" charset="0"/>
                <a:cs typeface="Arial" panose="020B0604020202020204" pitchFamily="34" charset="0"/>
              </a:rPr>
              <a:t>literary texts in the language, such as stories, songs, poems and letters (let’s not forget using film in all this</a:t>
            </a:r>
            <a:r>
              <a:rPr lang="en-GB" sz="2400" dirty="0" smtClean="0">
                <a:latin typeface="Arial" panose="020B0604020202020204" pitchFamily="34" charset="0"/>
                <a:cs typeface="Arial" panose="020B0604020202020204" pitchFamily="34" charset="0"/>
              </a:rPr>
              <a:t>!)</a:t>
            </a:r>
          </a:p>
          <a:p>
            <a:r>
              <a:rPr lang="en-GB" sz="2400" dirty="0" smtClean="0">
                <a:latin typeface="Arial" panose="020B0604020202020204" pitchFamily="34" charset="0"/>
                <a:cs typeface="Arial" panose="020B0604020202020204" pitchFamily="34" charset="0"/>
              </a:rPr>
              <a:t>Translate into English</a:t>
            </a:r>
          </a:p>
          <a:p>
            <a:r>
              <a:rPr lang="en-GB" sz="2400" dirty="0" smtClean="0">
                <a:latin typeface="Arial" panose="020B0604020202020204" pitchFamily="34" charset="0"/>
                <a:cs typeface="Arial" panose="020B0604020202020204" pitchFamily="34" charset="0"/>
              </a:rPr>
              <a:t>Translate </a:t>
            </a:r>
            <a:r>
              <a:rPr lang="en-GB" sz="2400" dirty="0">
                <a:latin typeface="Arial" panose="020B0604020202020204" pitchFamily="34" charset="0"/>
                <a:cs typeface="Arial" panose="020B0604020202020204" pitchFamily="34" charset="0"/>
              </a:rPr>
              <a:t>into the foreign </a:t>
            </a:r>
            <a:r>
              <a:rPr lang="en-GB" sz="2400" dirty="0" smtClean="0">
                <a:latin typeface="Arial" panose="020B0604020202020204" pitchFamily="34" charset="0"/>
                <a:cs typeface="Arial" panose="020B0604020202020204" pitchFamily="34" charset="0"/>
              </a:rPr>
              <a:t>language</a:t>
            </a:r>
          </a:p>
          <a:p>
            <a:r>
              <a:rPr lang="en-GB" sz="2400" dirty="0" smtClean="0">
                <a:latin typeface="Arial" panose="020B0604020202020204" pitchFamily="34" charset="0"/>
                <a:cs typeface="Arial" panose="020B0604020202020204" pitchFamily="34" charset="0"/>
              </a:rPr>
              <a:t>Use </a:t>
            </a:r>
            <a:r>
              <a:rPr lang="en-GB" sz="2400" dirty="0">
                <a:latin typeface="Arial" panose="020B0604020202020204" pitchFamily="34" charset="0"/>
                <a:cs typeface="Arial" panose="020B0604020202020204" pitchFamily="34" charset="0"/>
              </a:rPr>
              <a:t>voices and moods </a:t>
            </a:r>
            <a:r>
              <a:rPr lang="en-GB" sz="2400" dirty="0" smtClean="0">
                <a:latin typeface="Arial" panose="020B0604020202020204" pitchFamily="34" charset="0"/>
                <a:cs typeface="Arial" panose="020B0604020202020204" pitchFamily="34" charset="0"/>
              </a:rPr>
              <a:t>(does this mean passive </a:t>
            </a:r>
            <a:r>
              <a:rPr lang="en-GB" sz="2400" dirty="0">
                <a:latin typeface="Arial" panose="020B0604020202020204" pitchFamily="34" charset="0"/>
                <a:cs typeface="Arial" panose="020B0604020202020204" pitchFamily="34" charset="0"/>
              </a:rPr>
              <a:t>and </a:t>
            </a:r>
            <a:r>
              <a:rPr lang="en-GB" sz="2400" dirty="0" smtClean="0">
                <a:latin typeface="Arial" panose="020B0604020202020204" pitchFamily="34" charset="0"/>
                <a:cs typeface="Arial" panose="020B0604020202020204" pitchFamily="34" charset="0"/>
              </a:rPr>
              <a:t>subjunctive?!)</a:t>
            </a:r>
            <a:endParaRPr lang="en-GB" sz="2400" dirty="0">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313981" y="433955"/>
            <a:ext cx="8516038" cy="1251626"/>
          </a:xfrm>
          <a:pattFill prst="smConfetti">
            <a:fgClr>
              <a:schemeClr val="bg1">
                <a:lumMod val="65000"/>
              </a:schemeClr>
            </a:fgClr>
            <a:bgClr>
              <a:schemeClr val="bg1"/>
            </a:bgClr>
          </a:pattFill>
        </p:spPr>
        <p:txBody>
          <a:bodyPr>
            <a:normAutofit/>
          </a:bodyPr>
          <a:lstStyle/>
          <a:p>
            <a:r>
              <a:rPr lang="en-GB" b="1" cap="none" dirty="0" smtClean="0">
                <a:latin typeface="Arial" panose="020B0604020202020204" pitchFamily="34" charset="0"/>
                <a:cs typeface="Arial" panose="020B0604020202020204" pitchFamily="34" charset="0"/>
              </a:rPr>
              <a:t>Curriculum 2014: what is ‘new’?</a:t>
            </a:r>
            <a:endParaRPr lang="en-GB" b="1"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34444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981" y="2216373"/>
            <a:ext cx="8229600" cy="1507730"/>
          </a:xfrm>
        </p:spPr>
        <p:txBody>
          <a:bodyPr>
            <a:normAutofit/>
          </a:bodyPr>
          <a:lstStyle/>
          <a:p>
            <a:r>
              <a:rPr lang="en-GB" sz="2400" dirty="0" smtClean="0">
                <a:latin typeface="Arial" panose="020B0604020202020204" pitchFamily="34" charset="0"/>
                <a:cs typeface="Arial" panose="020B0604020202020204" pitchFamily="34" charset="0"/>
              </a:rPr>
              <a:t>Teacher use of target language</a:t>
            </a:r>
          </a:p>
          <a:p>
            <a:r>
              <a:rPr lang="en-GB" sz="2400" dirty="0" smtClean="0">
                <a:latin typeface="Arial" panose="020B0604020202020204" pitchFamily="34" charset="0"/>
                <a:cs typeface="Arial" panose="020B0604020202020204" pitchFamily="34" charset="0"/>
              </a:rPr>
              <a:t> Student to teacher talk</a:t>
            </a:r>
          </a:p>
          <a:p>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Student to student talk</a:t>
            </a:r>
            <a:endParaRPr lang="en-GB" sz="2400" dirty="0">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313981" y="433955"/>
            <a:ext cx="8516038" cy="1251626"/>
          </a:xfrm>
          <a:pattFill prst="smConfetti">
            <a:fgClr>
              <a:schemeClr val="bg1">
                <a:lumMod val="65000"/>
              </a:schemeClr>
            </a:fgClr>
            <a:bgClr>
              <a:schemeClr val="bg1"/>
            </a:bgClr>
          </a:pattFill>
        </p:spPr>
        <p:txBody>
          <a:bodyPr>
            <a:normAutofit/>
          </a:bodyPr>
          <a:lstStyle/>
          <a:p>
            <a:r>
              <a:rPr lang="en-GB" b="1" cap="none" dirty="0" smtClean="0">
                <a:latin typeface="Arial" panose="020B0604020202020204" pitchFamily="34" charset="0"/>
                <a:cs typeface="Arial" panose="020B0604020202020204" pitchFamily="34" charset="0"/>
              </a:rPr>
              <a:t>Today we will focus on:</a:t>
            </a:r>
            <a:endParaRPr lang="en-GB" b="1" cap="none" dirty="0">
              <a:latin typeface="Arial" panose="020B0604020202020204" pitchFamily="34" charset="0"/>
              <a:cs typeface="Arial" panose="020B0604020202020204" pitchFamily="34" charset="0"/>
            </a:endParaRPr>
          </a:p>
        </p:txBody>
      </p:sp>
      <p:sp>
        <p:nvSpPr>
          <p:cNvPr id="4" name="TextBox 3"/>
          <p:cNvSpPr txBox="1"/>
          <p:nvPr/>
        </p:nvSpPr>
        <p:spPr>
          <a:xfrm>
            <a:off x="7017012" y="6488668"/>
            <a:ext cx="2126988" cy="369332"/>
          </a:xfrm>
          <a:prstGeom prst="rect">
            <a:avLst/>
          </a:prstGeom>
          <a:noFill/>
        </p:spPr>
        <p:txBody>
          <a:bodyPr wrap="square" rtlCol="0">
            <a:spAutoFit/>
          </a:bodyPr>
          <a:lstStyle/>
          <a:p>
            <a:pPr algn="r"/>
            <a:r>
              <a:rPr lang="en-GB" dirty="0" smtClean="0">
                <a:solidFill>
                  <a:prstClr val="white">
                    <a:lumMod val="75000"/>
                  </a:prstClr>
                </a:solidFill>
              </a:rPr>
              <a:t>Rachel Hawkes</a:t>
            </a:r>
            <a:endParaRPr lang="en-GB" dirty="0">
              <a:solidFill>
                <a:prstClr val="white">
                  <a:lumMod val="75000"/>
                </a:prstClr>
              </a:solidFill>
            </a:endParaRPr>
          </a:p>
        </p:txBody>
      </p:sp>
      <p:sp>
        <p:nvSpPr>
          <p:cNvPr id="2" name="TextBox 1"/>
          <p:cNvSpPr txBox="1"/>
          <p:nvPr/>
        </p:nvSpPr>
        <p:spPr>
          <a:xfrm>
            <a:off x="313981" y="1685581"/>
            <a:ext cx="8516038" cy="523220"/>
          </a:xfrm>
          <a:prstGeom prst="rect">
            <a:avLst/>
          </a:prstGeom>
          <a:noFill/>
        </p:spPr>
        <p:txBody>
          <a:bodyPr wrap="square" rtlCol="0">
            <a:spAutoFit/>
          </a:bodyPr>
          <a:lstStyle/>
          <a:p>
            <a:r>
              <a:rPr lang="en-GB" sz="2800" b="1" dirty="0" smtClean="0">
                <a:latin typeface="Arial" panose="020B0604020202020204" pitchFamily="34" charset="0"/>
                <a:cs typeface="Arial" panose="020B0604020202020204" pitchFamily="34" charset="0"/>
              </a:rPr>
              <a:t>Classroom talk</a:t>
            </a:r>
            <a:endParaRPr lang="en-GB" sz="2800" b="1" dirty="0">
              <a:latin typeface="Arial" panose="020B0604020202020204" pitchFamily="34" charset="0"/>
              <a:cs typeface="Arial" panose="020B0604020202020204" pitchFamily="34" charset="0"/>
            </a:endParaRPr>
          </a:p>
        </p:txBody>
      </p:sp>
      <p:sp>
        <p:nvSpPr>
          <p:cNvPr id="6" name="TextBox 5"/>
          <p:cNvSpPr txBox="1"/>
          <p:nvPr/>
        </p:nvSpPr>
        <p:spPr>
          <a:xfrm>
            <a:off x="313981" y="3724103"/>
            <a:ext cx="8516038" cy="523220"/>
          </a:xfrm>
          <a:prstGeom prst="rect">
            <a:avLst/>
          </a:prstGeom>
          <a:noFill/>
        </p:spPr>
        <p:txBody>
          <a:bodyPr wrap="square" rtlCol="0">
            <a:spAutoFit/>
          </a:bodyPr>
          <a:lstStyle/>
          <a:p>
            <a:r>
              <a:rPr lang="en-GB" sz="2800" b="1" dirty="0" smtClean="0">
                <a:latin typeface="Arial" panose="020B0604020202020204" pitchFamily="34" charset="0"/>
                <a:cs typeface="Arial" panose="020B0604020202020204" pitchFamily="34" charset="0"/>
              </a:rPr>
              <a:t>Transcription and translation</a:t>
            </a:r>
            <a:endParaRPr lang="en-GB" sz="2800" b="1" dirty="0">
              <a:latin typeface="Arial" panose="020B0604020202020204" pitchFamily="34" charset="0"/>
              <a:cs typeface="Arial" panose="020B0604020202020204" pitchFamily="34" charset="0"/>
            </a:endParaRPr>
          </a:p>
        </p:txBody>
      </p:sp>
      <p:sp>
        <p:nvSpPr>
          <p:cNvPr id="8" name="TextBox 7"/>
          <p:cNvSpPr txBox="1"/>
          <p:nvPr/>
        </p:nvSpPr>
        <p:spPr>
          <a:xfrm>
            <a:off x="313981" y="4844775"/>
            <a:ext cx="8516038" cy="523220"/>
          </a:xfrm>
          <a:prstGeom prst="rect">
            <a:avLst/>
          </a:prstGeom>
          <a:noFill/>
        </p:spPr>
        <p:txBody>
          <a:bodyPr wrap="square" rtlCol="0">
            <a:spAutoFit/>
          </a:bodyPr>
          <a:lstStyle/>
          <a:p>
            <a:r>
              <a:rPr lang="en-GB" sz="2800" b="1" dirty="0" smtClean="0">
                <a:latin typeface="Arial" panose="020B0604020202020204" pitchFamily="34" charset="0"/>
                <a:cs typeface="Arial" panose="020B0604020202020204" pitchFamily="34" charset="0"/>
              </a:rPr>
              <a:t>Authentic material and literary texts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757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09" y="1755648"/>
            <a:ext cx="7772400" cy="4050792"/>
          </a:xfrm>
        </p:spPr>
        <p:txBody>
          <a:bodyPr>
            <a:normAutofit/>
          </a:bodyPr>
          <a:lstStyle/>
          <a:p>
            <a:pPr marL="0" indent="0">
              <a:buNone/>
            </a:pPr>
            <a:r>
              <a:rPr lang="en-GB" sz="2400" dirty="0" smtClean="0">
                <a:latin typeface="Arial" panose="020B0604020202020204" pitchFamily="34" charset="0"/>
                <a:cs typeface="Arial" panose="020B0604020202020204" pitchFamily="34" charset="0"/>
              </a:rPr>
              <a:t>09.00 – 11.00 </a:t>
            </a:r>
          </a:p>
          <a:p>
            <a:r>
              <a:rPr lang="en-GB" sz="2400" dirty="0" smtClean="0">
                <a:latin typeface="Arial" panose="020B0604020202020204" pitchFamily="34" charset="0"/>
                <a:cs typeface="Arial" panose="020B0604020202020204" pitchFamily="34" charset="0"/>
              </a:rPr>
              <a:t>Overview of new curriculum (KS2 + KS3 + KS4)</a:t>
            </a: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Classroom talk</a:t>
            </a:r>
          </a:p>
          <a:p>
            <a:pPr marL="0" indent="0">
              <a:buNone/>
            </a:pPr>
            <a:r>
              <a:rPr lang="en-GB" sz="2400" dirty="0" smtClean="0">
                <a:latin typeface="Arial" panose="020B0604020202020204" pitchFamily="34" charset="0"/>
                <a:cs typeface="Arial" panose="020B0604020202020204" pitchFamily="34" charset="0"/>
              </a:rPr>
              <a:t>11.25 – 12.25</a:t>
            </a: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Transcription and translation</a:t>
            </a:r>
          </a:p>
          <a:p>
            <a:pPr marL="0" indent="0">
              <a:buNone/>
            </a:pPr>
            <a:r>
              <a:rPr lang="en-GB" sz="2400" dirty="0" smtClean="0">
                <a:latin typeface="Arial" panose="020B0604020202020204" pitchFamily="34" charset="0"/>
                <a:cs typeface="Arial" panose="020B0604020202020204" pitchFamily="34" charset="0"/>
              </a:rPr>
              <a:t>13.30 – 15.00</a:t>
            </a: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Authentic material &amp; literary texts</a:t>
            </a:r>
            <a:endParaRPr lang="en-GB" sz="2400" dirty="0">
              <a:latin typeface="Arial" panose="020B0604020202020204" pitchFamily="34" charset="0"/>
              <a:cs typeface="Arial" panose="020B0604020202020204" pitchFamily="34" charset="0"/>
            </a:endParaRPr>
          </a:p>
        </p:txBody>
      </p:sp>
      <p:sp>
        <p:nvSpPr>
          <p:cNvPr id="4" name="Title 1"/>
          <p:cNvSpPr txBox="1">
            <a:spLocks/>
          </p:cNvSpPr>
          <p:nvPr/>
        </p:nvSpPr>
        <p:spPr>
          <a:xfrm>
            <a:off x="446809" y="384880"/>
            <a:ext cx="7772400" cy="1012698"/>
          </a:xfrm>
          <a:prstGeom prst="rect">
            <a:avLst/>
          </a:prstGeom>
          <a:pattFill prst="smConfetti">
            <a:fgClr>
              <a:schemeClr val="bg1">
                <a:lumMod val="65000"/>
              </a:schemeClr>
            </a:fgClr>
            <a:bgClr>
              <a:schemeClr val="bg1"/>
            </a:bgClr>
          </a:pattFill>
        </p:spPr>
        <p:txBody>
          <a:bodyPr vert="horz" lIns="91440" tIns="45720" rIns="91440" bIns="45720" rtlCol="0" anchor="ctr">
            <a:normAutofit/>
          </a:bodyPr>
          <a:lstStyle>
            <a:lvl1pPr algn="l" defTabSz="914400" rtl="0" eaLnBrk="1" latinLnBrk="0" hangingPunct="1">
              <a:lnSpc>
                <a:spcPct val="90000"/>
              </a:lnSpc>
              <a:spcBef>
                <a:spcPct val="0"/>
              </a:spcBef>
              <a:buNone/>
              <a:defRPr sz="4200" b="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en-GB" b="1" cap="none" dirty="0" smtClean="0">
                <a:latin typeface="Arial" panose="020B0604020202020204" pitchFamily="34" charset="0"/>
                <a:cs typeface="Arial" panose="020B0604020202020204" pitchFamily="34" charset="0"/>
              </a:rPr>
              <a:t>Schedule</a:t>
            </a:r>
            <a:endParaRPr lang="en-GB" b="1" cap="none" dirty="0">
              <a:latin typeface="Arial" panose="020B0604020202020204" pitchFamily="34" charset="0"/>
              <a:cs typeface="Arial" panose="020B0604020202020204" pitchFamily="34" charset="0"/>
            </a:endParaRPr>
          </a:p>
        </p:txBody>
      </p:sp>
      <p:sp>
        <p:nvSpPr>
          <p:cNvPr id="6" name="TextBox 5"/>
          <p:cNvSpPr txBox="1"/>
          <p:nvPr/>
        </p:nvSpPr>
        <p:spPr>
          <a:xfrm>
            <a:off x="446809" y="5344775"/>
            <a:ext cx="7772400" cy="923330"/>
          </a:xfrm>
          <a:prstGeom prst="rect">
            <a:avLst/>
          </a:prstGeom>
          <a:noFill/>
        </p:spPr>
        <p:txBody>
          <a:bodyPr wrap="square" rtlCol="0">
            <a:spAutoFit/>
          </a:bodyPr>
          <a:lstStyle/>
          <a:p>
            <a:r>
              <a:rPr lang="en-GB" dirty="0" smtClean="0"/>
              <a:t>NB: We could decide instead to extend the session on classroom talk to replace one of the other sessions, particularly if colleagues then want to start work to plan additions to </a:t>
            </a:r>
            <a:r>
              <a:rPr lang="en-GB" dirty="0" err="1" smtClean="0"/>
              <a:t>SoW.</a:t>
            </a:r>
            <a:endParaRPr lang="en-GB" dirty="0"/>
          </a:p>
        </p:txBody>
      </p:sp>
    </p:spTree>
    <p:extLst>
      <p:ext uri="{BB962C8B-B14F-4D97-AF65-F5344CB8AC3E}">
        <p14:creationId xmlns:p14="http://schemas.microsoft.com/office/powerpoint/2010/main" val="130218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335279172"/>
              </p:ext>
            </p:extLst>
          </p:nvPr>
        </p:nvGraphicFramePr>
        <p:xfrm>
          <a:off x="107505" y="177120"/>
          <a:ext cx="8928992" cy="6593501"/>
        </p:xfrm>
        <a:graphic>
          <a:graphicData uri="http://schemas.openxmlformats.org/drawingml/2006/table">
            <a:tbl>
              <a:tblPr firstRow="1" bandRow="1"/>
              <a:tblGrid>
                <a:gridCol w="4248472"/>
                <a:gridCol w="4680520"/>
              </a:tblGrid>
              <a:tr h="6593501">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lvl="0" indent="0" algn="l">
                        <a:buFont typeface="Wingdings" pitchFamily="2" charset="2"/>
                        <a:buNone/>
                      </a:pPr>
                      <a:endParaRPr lang="en-GB" sz="1100" kern="1200" dirty="0" smtClean="0">
                        <a:effectLst/>
                        <a:latin typeface="Arial" panose="020B0604020202020204" pitchFamily="34" charset="0"/>
                        <a:cs typeface="Arial" panose="020B0604020202020204" pitchFamily="34" charset="0"/>
                      </a:endParaRPr>
                    </a:p>
                    <a:p>
                      <a:pPr marL="0" lvl="0" indent="0" algn="l">
                        <a:buFont typeface="Wingdings" pitchFamily="2" charset="2"/>
                        <a:buNone/>
                      </a:pPr>
                      <a:r>
                        <a:rPr lang="en-GB" sz="1100" kern="1200" dirty="0" smtClean="0">
                          <a:effectLst/>
                          <a:latin typeface="Arial" panose="020B0604020202020204" pitchFamily="34" charset="0"/>
                          <a:cs typeface="Arial" panose="020B0604020202020204" pitchFamily="34" charset="0"/>
                        </a:rPr>
                        <a:t>Listening</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listen attentively </a:t>
                      </a:r>
                      <a:r>
                        <a:rPr lang="en-GB" sz="1100" kern="1200" dirty="0" smtClean="0">
                          <a:effectLst/>
                          <a:latin typeface="Arial" panose="020B0604020202020204" pitchFamily="34" charset="0"/>
                          <a:cs typeface="Arial" panose="020B0604020202020204" pitchFamily="34" charset="0"/>
                        </a:rPr>
                        <a:t>to spoken language and show understanding by joining in and responding </a:t>
                      </a:r>
                    </a:p>
                    <a:p>
                      <a:pPr marL="171450" lvl="0" indent="-171450">
                        <a:buFont typeface="Wingdings" pitchFamily="2" charset="2"/>
                        <a:buChar char="§"/>
                      </a:pPr>
                      <a:r>
                        <a:rPr lang="en-GB" sz="1100" kern="1200" dirty="0" smtClean="0">
                          <a:effectLst/>
                          <a:latin typeface="Arial" panose="020B0604020202020204" pitchFamily="34" charset="0"/>
                          <a:cs typeface="Arial" panose="020B0604020202020204" pitchFamily="34" charset="0"/>
                        </a:rPr>
                        <a:t>explore the patterns and sounds of language through songs and rhymes and </a:t>
                      </a:r>
                      <a:r>
                        <a:rPr lang="en-GB" sz="1100" b="1" kern="1200" dirty="0" smtClean="0">
                          <a:effectLst/>
                          <a:latin typeface="Arial" panose="020B0604020202020204" pitchFamily="34" charset="0"/>
                          <a:cs typeface="Arial" panose="020B0604020202020204" pitchFamily="34" charset="0"/>
                        </a:rPr>
                        <a:t>link the spelling, sound and meaning of words </a:t>
                      </a:r>
                    </a:p>
                    <a:p>
                      <a:pPr marL="0" lvl="0" indent="0">
                        <a:buFont typeface="Wingdings" pitchFamily="2" charset="2"/>
                        <a:buNone/>
                      </a:pPr>
                      <a:r>
                        <a:rPr lang="en-GB" sz="1100" kern="1200" dirty="0" smtClean="0">
                          <a:effectLst/>
                          <a:latin typeface="Arial" panose="020B0604020202020204" pitchFamily="34" charset="0"/>
                          <a:cs typeface="Arial" panose="020B0604020202020204" pitchFamily="34" charset="0"/>
                        </a:rPr>
                        <a:t>Speaking</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engage in conversations</a:t>
                      </a:r>
                      <a:r>
                        <a:rPr lang="en-GB" sz="1100" kern="1200" dirty="0" smtClean="0">
                          <a:effectLst/>
                          <a:latin typeface="Arial" panose="020B0604020202020204" pitchFamily="34" charset="0"/>
                          <a:cs typeface="Arial" panose="020B0604020202020204" pitchFamily="34" charset="0"/>
                        </a:rPr>
                        <a:t>; ask and answer questions; express opinions and respond to those of others; seek clarification and help* </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speak in sentences, </a:t>
                      </a:r>
                      <a:r>
                        <a:rPr lang="en-GB" sz="1100" kern="1200" dirty="0" smtClean="0">
                          <a:effectLst/>
                          <a:latin typeface="Arial" panose="020B0604020202020204" pitchFamily="34" charset="0"/>
                          <a:cs typeface="Arial" panose="020B0604020202020204" pitchFamily="34" charset="0"/>
                        </a:rPr>
                        <a:t>using familiar vocabulary, phrases and basic language structures </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develop accurate pronunciation and intonation </a:t>
                      </a:r>
                      <a:r>
                        <a:rPr lang="en-GB" sz="1100" kern="1200" dirty="0" smtClean="0">
                          <a:effectLst/>
                          <a:latin typeface="Arial" panose="020B0604020202020204" pitchFamily="34" charset="0"/>
                          <a:cs typeface="Arial" panose="020B0604020202020204" pitchFamily="34" charset="0"/>
                        </a:rPr>
                        <a:t>so that others understand when they are reading aloud or using familiar words and phrases* </a:t>
                      </a:r>
                    </a:p>
                    <a:p>
                      <a:pPr marL="171450" lvl="0" indent="-171450">
                        <a:buFont typeface="Wingdings" pitchFamily="2" charset="2"/>
                        <a:buChar char="§"/>
                      </a:pPr>
                      <a:r>
                        <a:rPr lang="en-GB" sz="1100" kern="1200" dirty="0" smtClean="0">
                          <a:effectLst/>
                          <a:latin typeface="Arial" panose="020B0604020202020204" pitchFamily="34" charset="0"/>
                          <a:cs typeface="Arial" panose="020B0604020202020204" pitchFamily="34" charset="0"/>
                        </a:rPr>
                        <a:t>present ideas and information orally to a range of audiences* </a:t>
                      </a:r>
                    </a:p>
                    <a:p>
                      <a:pPr marL="0" lvl="0" indent="0">
                        <a:buFont typeface="Wingdings" pitchFamily="2" charset="2"/>
                        <a:buNone/>
                      </a:pPr>
                      <a:r>
                        <a:rPr lang="en-GB" sz="1100" kern="1200" dirty="0" smtClean="0">
                          <a:effectLst/>
                          <a:latin typeface="Arial" panose="020B0604020202020204" pitchFamily="34" charset="0"/>
                          <a:cs typeface="Arial" panose="020B0604020202020204" pitchFamily="34" charset="0"/>
                        </a:rPr>
                        <a:t>Reading</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read</a:t>
                      </a:r>
                      <a:r>
                        <a:rPr lang="en-GB" sz="1100" kern="1200" dirty="0" smtClean="0">
                          <a:effectLst/>
                          <a:latin typeface="Arial" panose="020B0604020202020204" pitchFamily="34" charset="0"/>
                          <a:cs typeface="Arial" panose="020B0604020202020204" pitchFamily="34" charset="0"/>
                        </a:rPr>
                        <a:t> carefully and show understanding of </a:t>
                      </a:r>
                      <a:r>
                        <a:rPr lang="en-GB" sz="1100" b="1" kern="1200" dirty="0" smtClean="0">
                          <a:effectLst/>
                          <a:latin typeface="Arial" panose="020B0604020202020204" pitchFamily="34" charset="0"/>
                          <a:cs typeface="Arial" panose="020B0604020202020204" pitchFamily="34" charset="0"/>
                        </a:rPr>
                        <a:t>words, phrases and simple writing </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appreciate stories, songs, poems and rhymes in the language </a:t>
                      </a:r>
                    </a:p>
                    <a:p>
                      <a:pPr marL="171450" lvl="0" indent="-171450">
                        <a:buFont typeface="Wingdings" pitchFamily="2" charset="2"/>
                        <a:buChar char="§"/>
                      </a:pPr>
                      <a:r>
                        <a:rPr lang="en-GB" sz="1100" kern="1200" dirty="0" smtClean="0">
                          <a:effectLst/>
                          <a:latin typeface="Arial" panose="020B0604020202020204" pitchFamily="34" charset="0"/>
                          <a:cs typeface="Arial" panose="020B0604020202020204" pitchFamily="34" charset="0"/>
                        </a:rPr>
                        <a:t>broaden their vocabulary and develop their ability to understand new words that are introduced into familiar written material, including through using a dictionary </a:t>
                      </a:r>
                    </a:p>
                    <a:p>
                      <a:pPr marL="0" lvl="0" indent="0">
                        <a:buFont typeface="Wingdings" pitchFamily="2" charset="2"/>
                        <a:buNone/>
                      </a:pPr>
                      <a:r>
                        <a:rPr lang="en-GB" sz="1100" kern="1200" dirty="0" smtClean="0">
                          <a:effectLst/>
                          <a:latin typeface="Arial" panose="020B0604020202020204" pitchFamily="34" charset="0"/>
                          <a:cs typeface="Arial" panose="020B0604020202020204" pitchFamily="34" charset="0"/>
                        </a:rPr>
                        <a:t>Writing</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write phrases from memory, and adapt these </a:t>
                      </a:r>
                      <a:r>
                        <a:rPr lang="en-GB" sz="1100" kern="1200" dirty="0" smtClean="0">
                          <a:effectLst/>
                          <a:latin typeface="Arial" panose="020B0604020202020204" pitchFamily="34" charset="0"/>
                          <a:cs typeface="Arial" panose="020B0604020202020204" pitchFamily="34" charset="0"/>
                        </a:rPr>
                        <a:t>to create new sentences, to express ideas clearly </a:t>
                      </a:r>
                    </a:p>
                    <a:p>
                      <a:pPr marL="171450" lvl="0" indent="-171450">
                        <a:buFont typeface="Wingdings" pitchFamily="2" charset="2"/>
                        <a:buChar char="§"/>
                      </a:pPr>
                      <a:r>
                        <a:rPr lang="en-GB" sz="1100" kern="1200" dirty="0" smtClean="0">
                          <a:effectLst/>
                          <a:latin typeface="Arial" panose="020B0604020202020204" pitchFamily="34" charset="0"/>
                          <a:cs typeface="Arial" panose="020B0604020202020204" pitchFamily="34" charset="0"/>
                        </a:rPr>
                        <a:t>describe people, places, things and actions orally* and in writing</a:t>
                      </a:r>
                    </a:p>
                    <a:p>
                      <a:pPr marL="0" lvl="0" indent="0">
                        <a:buFont typeface="Wingdings" pitchFamily="2" charset="2"/>
                        <a:buNone/>
                      </a:pPr>
                      <a:r>
                        <a:rPr lang="en-GB" sz="1100" kern="1200" dirty="0" smtClean="0">
                          <a:effectLst/>
                          <a:latin typeface="Arial" panose="020B0604020202020204" pitchFamily="34" charset="0"/>
                          <a:cs typeface="Arial" panose="020B0604020202020204" pitchFamily="34" charset="0"/>
                        </a:rPr>
                        <a:t>Grammar</a:t>
                      </a:r>
                    </a:p>
                    <a:p>
                      <a:pPr marL="171450" lvl="0" indent="-171450">
                        <a:buFont typeface="Wingdings" pitchFamily="2" charset="2"/>
                        <a:buChar char="§"/>
                      </a:pPr>
                      <a:r>
                        <a:rPr lang="en-GB" sz="1100" b="1" kern="1200" dirty="0" smtClean="0">
                          <a:effectLst/>
                          <a:latin typeface="Arial" panose="020B0604020202020204" pitchFamily="34" charset="0"/>
                          <a:cs typeface="Arial" panose="020B0604020202020204" pitchFamily="34" charset="0"/>
                        </a:rPr>
                        <a:t>understand basic grammar </a:t>
                      </a:r>
                      <a:r>
                        <a:rPr lang="en-GB" sz="1100" kern="1200" dirty="0" smtClean="0">
                          <a:effectLst/>
                          <a:latin typeface="Arial" panose="020B0604020202020204" pitchFamily="34" charset="0"/>
                          <a:cs typeface="Arial" panose="020B0604020202020204" pitchFamily="34" charset="0"/>
                        </a:rPr>
                        <a:t>appropriate to the language being studied, such as (where relevant): feminine, masculine and neuter forms and the conjugation of high-frequency verbs; key features and patterns of the language; how to apply these, for instance, to build sentences; and how these differ from or are similar to English. </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ea typeface=""/>
                          <a:cs typeface=""/>
                        </a:defRPr>
                      </a:lvl1pPr>
                      <a:lvl2pPr marL="457200" algn="l" defTabSz="914400" rtl="0" eaLnBrk="1" latinLnBrk="0" hangingPunct="1">
                        <a:defRPr sz="1800" kern="1200">
                          <a:solidFill>
                            <a:schemeClr val="tx1"/>
                          </a:solidFill>
                          <a:latin typeface="Calibri"/>
                          <a:ea typeface=""/>
                          <a:cs typeface=""/>
                        </a:defRPr>
                      </a:lvl2pPr>
                      <a:lvl3pPr marL="914400" algn="l" defTabSz="914400" rtl="0" eaLnBrk="1" latinLnBrk="0" hangingPunct="1">
                        <a:defRPr sz="1800" kern="1200">
                          <a:solidFill>
                            <a:schemeClr val="tx1"/>
                          </a:solidFill>
                          <a:latin typeface="Calibri"/>
                          <a:ea typeface=""/>
                          <a:cs typeface=""/>
                        </a:defRPr>
                      </a:lvl3pPr>
                      <a:lvl4pPr marL="1371600" algn="l" defTabSz="914400" rtl="0" eaLnBrk="1" latinLnBrk="0" hangingPunct="1">
                        <a:defRPr sz="1800" kern="1200">
                          <a:solidFill>
                            <a:schemeClr val="tx1"/>
                          </a:solidFill>
                          <a:latin typeface="Calibri"/>
                          <a:ea typeface=""/>
                          <a:cs typeface=""/>
                        </a:defRPr>
                      </a:lvl4pPr>
                      <a:lvl5pPr marL="1828800" algn="l" defTabSz="914400" rtl="0" eaLnBrk="1" latinLnBrk="0" hangingPunct="1">
                        <a:defRPr sz="1800" kern="1200">
                          <a:solidFill>
                            <a:schemeClr val="tx1"/>
                          </a:solidFill>
                          <a:latin typeface="Calibri"/>
                          <a:ea typeface=""/>
                          <a:cs typeface=""/>
                        </a:defRPr>
                      </a:lvl5pPr>
                      <a:lvl6pPr marL="2286000" algn="l" defTabSz="914400" rtl="0" eaLnBrk="1" latinLnBrk="0" hangingPunct="1">
                        <a:defRPr sz="1800" kern="1200">
                          <a:solidFill>
                            <a:schemeClr val="tx1"/>
                          </a:solidFill>
                          <a:latin typeface="Calibri"/>
                          <a:ea typeface=""/>
                          <a:cs typeface=""/>
                        </a:defRPr>
                      </a:lvl6pPr>
                      <a:lvl7pPr marL="2743200" algn="l" defTabSz="914400" rtl="0" eaLnBrk="1" latinLnBrk="0" hangingPunct="1">
                        <a:defRPr sz="1800" kern="1200">
                          <a:solidFill>
                            <a:schemeClr val="tx1"/>
                          </a:solidFill>
                          <a:latin typeface="Calibri"/>
                          <a:ea typeface=""/>
                          <a:cs typeface=""/>
                        </a:defRPr>
                      </a:lvl7pPr>
                      <a:lvl8pPr marL="3200400" algn="l" defTabSz="914400" rtl="0" eaLnBrk="1" latinLnBrk="0" hangingPunct="1">
                        <a:defRPr sz="1800" kern="1200">
                          <a:solidFill>
                            <a:schemeClr val="tx1"/>
                          </a:solidFill>
                          <a:latin typeface="Calibri"/>
                          <a:ea typeface=""/>
                          <a:cs typeface=""/>
                        </a:defRPr>
                      </a:lvl8pPr>
                      <a:lvl9pPr marL="3657600" algn="l" defTabSz="914400" rtl="0" eaLnBrk="1" latinLnBrk="0" hangingPunct="1">
                        <a:defRPr sz="1800" kern="1200">
                          <a:solidFill>
                            <a:schemeClr val="tx1"/>
                          </a:solidFill>
                          <a:latin typeface="Calibri"/>
                          <a:ea typeface=""/>
                          <a:cs typeface=""/>
                        </a:defRPr>
                      </a:lvl9pPr>
                    </a:lstStyle>
                    <a:p>
                      <a:pPr marL="0" lvl="0" indent="0">
                        <a:buFont typeface="Wingdings" pitchFamily="2" charset="2"/>
                        <a:buNone/>
                      </a:pPr>
                      <a:endParaRPr lang="en-GB" sz="1100" kern="1200" dirty="0" smtClean="0">
                        <a:solidFill>
                          <a:schemeClr val="tx1"/>
                        </a:solidFill>
                        <a:effectLst/>
                        <a:latin typeface="Arial" panose="020B0604020202020204" pitchFamily="34" charset="0"/>
                        <a:ea typeface="+mn-ea"/>
                        <a:cs typeface="Arial" panose="020B0604020202020204" pitchFamily="34" charset="0"/>
                      </a:endParaRPr>
                    </a:p>
                    <a:p>
                      <a:pPr marL="0" lvl="0" indent="0">
                        <a:buFont typeface="Wingdings" pitchFamily="2" charset="2"/>
                        <a:buNone/>
                      </a:pPr>
                      <a:r>
                        <a:rPr lang="en-GB" sz="1100" kern="1200" dirty="0" smtClean="0">
                          <a:solidFill>
                            <a:schemeClr val="tx1"/>
                          </a:solidFill>
                          <a:effectLst/>
                          <a:latin typeface="Arial" panose="020B0604020202020204" pitchFamily="34" charset="0"/>
                          <a:ea typeface="+mn-ea"/>
                          <a:cs typeface="Arial" panose="020B0604020202020204" pitchFamily="34" charset="0"/>
                        </a:rPr>
                        <a:t>Listening</a:t>
                      </a:r>
                    </a:p>
                    <a:p>
                      <a:pPr marL="171450" lvl="0" indent="-171450">
                        <a:buFont typeface="Wingdings" pitchFamily="2" charset="2"/>
                        <a:buChar char="§"/>
                      </a:pPr>
                      <a:r>
                        <a:rPr lang="en-GB" sz="1100" kern="1200" dirty="0" smtClean="0">
                          <a:solidFill>
                            <a:schemeClr val="tx1"/>
                          </a:solidFill>
                          <a:effectLst/>
                          <a:latin typeface="Arial" panose="020B0604020202020204" pitchFamily="34" charset="0"/>
                          <a:ea typeface="+mn-ea"/>
                          <a:cs typeface="Arial" panose="020B0604020202020204" pitchFamily="34" charset="0"/>
                        </a:rPr>
                        <a:t>listen to </a:t>
                      </a:r>
                      <a:r>
                        <a:rPr lang="en-GB" sz="1100" b="1" kern="1200" dirty="0" smtClean="0">
                          <a:solidFill>
                            <a:schemeClr val="tx1"/>
                          </a:solidFill>
                          <a:effectLst/>
                          <a:latin typeface="Arial" panose="020B0604020202020204" pitchFamily="34" charset="0"/>
                          <a:ea typeface="+mn-ea"/>
                          <a:cs typeface="Arial" panose="020B0604020202020204" pitchFamily="34" charset="0"/>
                        </a:rPr>
                        <a:t>a variety of forms of spoken language </a:t>
                      </a:r>
                      <a:r>
                        <a:rPr lang="en-GB" sz="1100" kern="1200" dirty="0" smtClean="0">
                          <a:solidFill>
                            <a:schemeClr val="tx1"/>
                          </a:solidFill>
                          <a:effectLst/>
                          <a:latin typeface="Arial" panose="020B0604020202020204" pitchFamily="34" charset="0"/>
                          <a:ea typeface="+mn-ea"/>
                          <a:cs typeface="Arial" panose="020B0604020202020204" pitchFamily="34" charset="0"/>
                        </a:rPr>
                        <a:t>to obtain information and respond appropriately </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transcribe</a:t>
                      </a:r>
                      <a:r>
                        <a:rPr lang="en-GB" sz="1100" kern="1200" dirty="0" smtClean="0">
                          <a:solidFill>
                            <a:schemeClr val="tx1"/>
                          </a:solidFill>
                          <a:effectLst/>
                          <a:latin typeface="Arial" panose="020B0604020202020204" pitchFamily="34" charset="0"/>
                          <a:ea typeface="+mn-ea"/>
                          <a:cs typeface="Arial" panose="020B0604020202020204" pitchFamily="34" charset="0"/>
                        </a:rPr>
                        <a:t> words and short sentences that they hear with increasing accuracy </a:t>
                      </a:r>
                    </a:p>
                    <a:p>
                      <a:pPr marL="0" lvl="0" indent="0">
                        <a:buFont typeface="Wingdings" pitchFamily="2" charset="2"/>
                        <a:buNone/>
                      </a:pPr>
                      <a:r>
                        <a:rPr lang="en-GB" sz="1100" kern="1200" dirty="0" smtClean="0">
                          <a:solidFill>
                            <a:schemeClr val="tx1"/>
                          </a:solidFill>
                          <a:effectLst/>
                          <a:latin typeface="Arial" panose="020B0604020202020204" pitchFamily="34" charset="0"/>
                          <a:ea typeface="+mn-ea"/>
                          <a:cs typeface="Arial" panose="020B0604020202020204" pitchFamily="34" charset="0"/>
                        </a:rPr>
                        <a:t>Speaking</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initiate and develop conversations</a:t>
                      </a:r>
                      <a:r>
                        <a:rPr lang="en-GB" sz="1100" kern="1200" dirty="0" smtClean="0">
                          <a:solidFill>
                            <a:schemeClr val="tx1"/>
                          </a:solidFill>
                          <a:effectLst/>
                          <a:latin typeface="Arial" panose="020B0604020202020204" pitchFamily="34" charset="0"/>
                          <a:ea typeface="+mn-ea"/>
                          <a:cs typeface="Arial" panose="020B0604020202020204" pitchFamily="34" charset="0"/>
                        </a:rPr>
                        <a:t>, coping with unfamiliar language and unexpected responses, making use of important social conventions such as formal modes of address </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express and develop ideas clearly</a:t>
                      </a:r>
                      <a:r>
                        <a:rPr lang="en-GB" sz="1100" kern="1200" dirty="0" smtClean="0">
                          <a:solidFill>
                            <a:schemeClr val="tx1"/>
                          </a:solidFill>
                          <a:effectLst/>
                          <a:latin typeface="Arial" panose="020B0604020202020204" pitchFamily="34" charset="0"/>
                          <a:ea typeface="+mn-ea"/>
                          <a:cs typeface="Arial" panose="020B0604020202020204" pitchFamily="34" charset="0"/>
                        </a:rPr>
                        <a:t> and with increasing accuracy, both orally and in writing </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speak coherently and confidently, with increasingly accurate pronunciation and intonation </a:t>
                      </a:r>
                    </a:p>
                    <a:p>
                      <a:pPr marL="0" lvl="0" indent="0">
                        <a:buFont typeface="Wingdings" pitchFamily="2" charset="2"/>
                        <a:buNone/>
                      </a:pPr>
                      <a:r>
                        <a:rPr lang="en-GB" sz="1100" kern="1200" dirty="0" smtClean="0">
                          <a:solidFill>
                            <a:schemeClr val="tx1"/>
                          </a:solidFill>
                          <a:effectLst/>
                          <a:latin typeface="Arial" panose="020B0604020202020204" pitchFamily="34" charset="0"/>
                          <a:ea typeface="+mn-ea"/>
                          <a:cs typeface="Arial" panose="020B0604020202020204" pitchFamily="34" charset="0"/>
                        </a:rPr>
                        <a:t>Reading</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read </a:t>
                      </a:r>
                      <a:r>
                        <a:rPr lang="en-GB" sz="1100" kern="1200" dirty="0" smtClean="0">
                          <a:solidFill>
                            <a:schemeClr val="tx1"/>
                          </a:solidFill>
                          <a:effectLst/>
                          <a:latin typeface="Arial" panose="020B0604020202020204" pitchFamily="34" charset="0"/>
                          <a:ea typeface="+mn-ea"/>
                          <a:cs typeface="Arial" panose="020B0604020202020204" pitchFamily="34" charset="0"/>
                        </a:rPr>
                        <a:t>and show comprehension of </a:t>
                      </a:r>
                      <a:r>
                        <a:rPr lang="en-GB" sz="1100" b="1" kern="1200" dirty="0" smtClean="0">
                          <a:solidFill>
                            <a:schemeClr val="tx1"/>
                          </a:solidFill>
                          <a:effectLst/>
                          <a:latin typeface="Arial" panose="020B0604020202020204" pitchFamily="34" charset="0"/>
                          <a:ea typeface="+mn-ea"/>
                          <a:cs typeface="Arial" panose="020B0604020202020204" pitchFamily="34" charset="0"/>
                        </a:rPr>
                        <a:t>original and adapted materials from a range of different sources,</a:t>
                      </a:r>
                      <a:r>
                        <a:rPr lang="en-GB" sz="1100" kern="1200" dirty="0" smtClean="0">
                          <a:solidFill>
                            <a:schemeClr val="tx1"/>
                          </a:solidFill>
                          <a:effectLst/>
                          <a:latin typeface="Arial" panose="020B0604020202020204" pitchFamily="34" charset="0"/>
                          <a:ea typeface="+mn-ea"/>
                          <a:cs typeface="Arial" panose="020B0604020202020204" pitchFamily="34" charset="0"/>
                        </a:rPr>
                        <a:t> understanding the purpose, important ideas and details, and </a:t>
                      </a:r>
                      <a:r>
                        <a:rPr lang="en-GB" sz="1100" b="1" kern="1200" dirty="0" smtClean="0">
                          <a:solidFill>
                            <a:schemeClr val="tx1"/>
                          </a:solidFill>
                          <a:effectLst/>
                          <a:latin typeface="Arial" panose="020B0604020202020204" pitchFamily="34" charset="0"/>
                          <a:ea typeface="+mn-ea"/>
                          <a:cs typeface="Arial" panose="020B0604020202020204" pitchFamily="34" charset="0"/>
                        </a:rPr>
                        <a:t>provide an accurate English translation of short, suitable material </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read literary texts in the language, such as stories, songs, poems and letters, </a:t>
                      </a:r>
                      <a:r>
                        <a:rPr lang="en-GB" sz="1100" kern="1200" dirty="0" smtClean="0">
                          <a:solidFill>
                            <a:schemeClr val="tx1"/>
                          </a:solidFill>
                          <a:effectLst/>
                          <a:latin typeface="Arial" panose="020B0604020202020204" pitchFamily="34" charset="0"/>
                          <a:ea typeface="+mn-ea"/>
                          <a:cs typeface="Arial" panose="020B0604020202020204" pitchFamily="34" charset="0"/>
                        </a:rPr>
                        <a:t>to stimulate ideas, develop creative expression and expand understanding of the language and culture </a:t>
                      </a:r>
                    </a:p>
                    <a:p>
                      <a:pPr marL="0" lvl="0" indent="0">
                        <a:buFont typeface="Wingdings" pitchFamily="2" charset="2"/>
                        <a:buNone/>
                      </a:pPr>
                      <a:r>
                        <a:rPr lang="en-GB" sz="1100" kern="1200" dirty="0" smtClean="0">
                          <a:solidFill>
                            <a:schemeClr val="tx1"/>
                          </a:solidFill>
                          <a:effectLst/>
                          <a:latin typeface="Arial" panose="020B0604020202020204" pitchFamily="34" charset="0"/>
                          <a:ea typeface="+mn-ea"/>
                          <a:cs typeface="Arial" panose="020B0604020202020204" pitchFamily="34" charset="0"/>
                        </a:rPr>
                        <a:t>Writing</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write prose using an increasingly wide range of grammar and vocabulary, write creatively to express their own ideas and opinions, and translate short written text accurately into the foreign language.</a:t>
                      </a:r>
                    </a:p>
                    <a:p>
                      <a:pPr marL="0" lvl="0" indent="0">
                        <a:buFont typeface="Wingdings" pitchFamily="2" charset="2"/>
                        <a:buNone/>
                      </a:pPr>
                      <a:r>
                        <a:rPr lang="en-GB" sz="1100" kern="1200" dirty="0" smtClean="0">
                          <a:solidFill>
                            <a:schemeClr val="tx1"/>
                          </a:solidFill>
                          <a:effectLst/>
                          <a:latin typeface="Arial" panose="020B0604020202020204" pitchFamily="34" charset="0"/>
                          <a:ea typeface="+mn-ea"/>
                          <a:cs typeface="Arial" panose="020B0604020202020204" pitchFamily="34" charset="0"/>
                        </a:rPr>
                        <a:t>Grammar</a:t>
                      </a:r>
                    </a:p>
                    <a:p>
                      <a:pPr marL="171450" lvl="0" indent="-171450">
                        <a:buFont typeface="Wingdings" pitchFamily="2" charset="2"/>
                        <a:buChar char="§"/>
                      </a:pPr>
                      <a:r>
                        <a:rPr lang="en-GB" sz="1100" b="1" kern="1200" dirty="0" smtClean="0">
                          <a:solidFill>
                            <a:schemeClr val="tx1"/>
                          </a:solidFill>
                          <a:effectLst/>
                          <a:latin typeface="Arial" panose="020B0604020202020204" pitchFamily="34" charset="0"/>
                          <a:ea typeface="+mn-ea"/>
                          <a:cs typeface="Arial" panose="020B0604020202020204" pitchFamily="34" charset="0"/>
                        </a:rPr>
                        <a:t>identify and use tenses </a:t>
                      </a:r>
                      <a:r>
                        <a:rPr lang="en-GB" sz="1100" kern="1200" dirty="0" smtClean="0">
                          <a:solidFill>
                            <a:schemeClr val="tx1"/>
                          </a:solidFill>
                          <a:effectLst/>
                          <a:latin typeface="Arial" panose="020B0604020202020204" pitchFamily="34" charset="0"/>
                          <a:ea typeface="+mn-ea"/>
                          <a:cs typeface="Arial" panose="020B0604020202020204" pitchFamily="34" charset="0"/>
                        </a:rPr>
                        <a:t>or other structures which convey the present, past, and future as appropriate to the language being studied </a:t>
                      </a:r>
                    </a:p>
                    <a:p>
                      <a:pPr marL="171450" lvl="0" indent="-171450">
                        <a:buFont typeface="Wingdings" pitchFamily="2" charset="2"/>
                        <a:buChar char="§"/>
                      </a:pPr>
                      <a:r>
                        <a:rPr lang="en-GB" sz="1100" kern="1200" dirty="0" smtClean="0">
                          <a:solidFill>
                            <a:schemeClr val="tx1"/>
                          </a:solidFill>
                          <a:effectLst/>
                          <a:latin typeface="Arial" panose="020B0604020202020204" pitchFamily="34" charset="0"/>
                          <a:ea typeface="+mn-ea"/>
                          <a:cs typeface="Arial" panose="020B0604020202020204" pitchFamily="34" charset="0"/>
                        </a:rPr>
                        <a:t>use and manipulate a </a:t>
                      </a:r>
                      <a:r>
                        <a:rPr lang="en-GB" sz="1100" b="1" kern="1200" dirty="0" smtClean="0">
                          <a:solidFill>
                            <a:schemeClr val="tx1"/>
                          </a:solidFill>
                          <a:effectLst/>
                          <a:latin typeface="Arial" panose="020B0604020202020204" pitchFamily="34" charset="0"/>
                          <a:ea typeface="+mn-ea"/>
                          <a:cs typeface="Arial" panose="020B0604020202020204" pitchFamily="34" charset="0"/>
                        </a:rPr>
                        <a:t>variety of key grammatical structures </a:t>
                      </a:r>
                      <a:r>
                        <a:rPr lang="en-GB" sz="1100" kern="1200" dirty="0" smtClean="0">
                          <a:solidFill>
                            <a:schemeClr val="tx1"/>
                          </a:solidFill>
                          <a:effectLst/>
                          <a:latin typeface="Arial" panose="020B0604020202020204" pitchFamily="34" charset="0"/>
                          <a:ea typeface="+mn-ea"/>
                          <a:cs typeface="Arial" panose="020B0604020202020204" pitchFamily="34" charset="0"/>
                        </a:rPr>
                        <a:t>and patterns, </a:t>
                      </a:r>
                      <a:r>
                        <a:rPr lang="en-GB" sz="1100" b="1" kern="1200" dirty="0" smtClean="0">
                          <a:solidFill>
                            <a:schemeClr val="tx1"/>
                          </a:solidFill>
                          <a:effectLst/>
                          <a:latin typeface="Arial" panose="020B0604020202020204" pitchFamily="34" charset="0"/>
                          <a:ea typeface="+mn-ea"/>
                          <a:cs typeface="Arial" panose="020B0604020202020204" pitchFamily="34" charset="0"/>
                        </a:rPr>
                        <a:t>including voices and moods</a:t>
                      </a:r>
                      <a:r>
                        <a:rPr lang="en-GB" sz="1100" kern="1200" dirty="0" smtClean="0">
                          <a:solidFill>
                            <a:schemeClr val="tx1"/>
                          </a:solidFill>
                          <a:effectLst/>
                          <a:latin typeface="Arial" panose="020B0604020202020204" pitchFamily="34" charset="0"/>
                          <a:ea typeface="+mn-ea"/>
                          <a:cs typeface="Arial" panose="020B0604020202020204" pitchFamily="34" charset="0"/>
                        </a:rPr>
                        <a:t>, as appropriate </a:t>
                      </a:r>
                    </a:p>
                    <a:p>
                      <a:pPr marL="171450" lvl="0" indent="-171450">
                        <a:buFont typeface="Wingdings" pitchFamily="2" charset="2"/>
                        <a:buChar char="§"/>
                      </a:pPr>
                      <a:r>
                        <a:rPr lang="en-GB" sz="1100" kern="1200" dirty="0" smtClean="0">
                          <a:solidFill>
                            <a:schemeClr val="tx1"/>
                          </a:solidFill>
                          <a:effectLst/>
                          <a:latin typeface="Arial" panose="020B0604020202020204" pitchFamily="34" charset="0"/>
                          <a:ea typeface="+mn-ea"/>
                          <a:cs typeface="Arial" panose="020B0604020202020204" pitchFamily="34" charset="0"/>
                        </a:rPr>
                        <a:t>develop and </a:t>
                      </a:r>
                      <a:r>
                        <a:rPr lang="en-GB" sz="1100" b="1" kern="1200" dirty="0" smtClean="0">
                          <a:solidFill>
                            <a:schemeClr val="tx1"/>
                          </a:solidFill>
                          <a:effectLst/>
                          <a:latin typeface="Arial" panose="020B0604020202020204" pitchFamily="34" charset="0"/>
                          <a:ea typeface="+mn-ea"/>
                          <a:cs typeface="Arial" panose="020B0604020202020204" pitchFamily="34" charset="0"/>
                        </a:rPr>
                        <a:t>use a wide-ranging and deepening vocabulary </a:t>
                      </a:r>
                      <a:r>
                        <a:rPr lang="en-GB" sz="1100" kern="1200" dirty="0" smtClean="0">
                          <a:solidFill>
                            <a:schemeClr val="tx1"/>
                          </a:solidFill>
                          <a:effectLst/>
                          <a:latin typeface="Arial" panose="020B0604020202020204" pitchFamily="34" charset="0"/>
                          <a:ea typeface="+mn-ea"/>
                          <a:cs typeface="Arial" panose="020B0604020202020204" pitchFamily="34" charset="0"/>
                        </a:rPr>
                        <a:t>that goes beyond their immediate needs and interests, allowing them to give and justify opinions and take part in discussion about wider issues </a:t>
                      </a:r>
                    </a:p>
                    <a:p>
                      <a:pPr marL="171450" lvl="0" indent="-171450">
                        <a:buFont typeface="Wingdings" pitchFamily="2" charset="2"/>
                        <a:buChar char="§"/>
                      </a:pPr>
                      <a:r>
                        <a:rPr lang="en-GB" sz="1100" kern="1200" dirty="0" smtClean="0">
                          <a:solidFill>
                            <a:schemeClr val="tx1"/>
                          </a:solidFill>
                          <a:effectLst/>
                          <a:latin typeface="Arial" panose="020B0604020202020204" pitchFamily="34" charset="0"/>
                          <a:ea typeface="+mn-ea"/>
                          <a:cs typeface="Arial" panose="020B0604020202020204" pitchFamily="34" charset="0"/>
                        </a:rPr>
                        <a:t>use accurate grammar, spelling and punctuation.</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r>
            </a:tbl>
          </a:graphicData>
        </a:graphic>
      </p:graphicFrame>
      <p:sp>
        <p:nvSpPr>
          <p:cNvPr id="11" name="TextBox 10"/>
          <p:cNvSpPr txBox="1"/>
          <p:nvPr/>
        </p:nvSpPr>
        <p:spPr>
          <a:xfrm>
            <a:off x="3559387"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latin typeface="Arial" panose="020B0604020202020204" pitchFamily="34" charset="0"/>
                <a:cs typeface="Arial" panose="020B0604020202020204" pitchFamily="34" charset="0"/>
              </a:rPr>
              <a:t>KS2</a:t>
            </a:r>
            <a:endParaRPr lang="fr-FR" b="1" dirty="0">
              <a:solidFill>
                <a:prstClr val="black"/>
              </a:solidFill>
              <a:latin typeface="Arial" panose="020B0604020202020204" pitchFamily="34" charset="0"/>
              <a:cs typeface="Arial" panose="020B0604020202020204" pitchFamily="34" charset="0"/>
            </a:endParaRPr>
          </a:p>
        </p:txBody>
      </p:sp>
      <p:sp>
        <p:nvSpPr>
          <p:cNvPr id="12" name="TextBox 11"/>
          <p:cNvSpPr txBox="1"/>
          <p:nvPr/>
        </p:nvSpPr>
        <p:spPr>
          <a:xfrm>
            <a:off x="8268035"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latin typeface="Arial" panose="020B0604020202020204" pitchFamily="34" charset="0"/>
                <a:cs typeface="Arial" panose="020B0604020202020204" pitchFamily="34" charset="0"/>
              </a:rPr>
              <a:t>KS3</a:t>
            </a:r>
            <a:endParaRPr lang="fr-FR"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6614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820" y="301752"/>
            <a:ext cx="7772400" cy="1012698"/>
          </a:xfrm>
          <a:pattFill prst="smConfetti">
            <a:fgClr>
              <a:schemeClr val="bg1">
                <a:lumMod val="65000"/>
              </a:schemeClr>
            </a:fgClr>
            <a:bgClr>
              <a:schemeClr val="bg1"/>
            </a:bgClr>
          </a:pattFill>
        </p:spPr>
        <p:txBody>
          <a:bodyPr/>
          <a:lstStyle/>
          <a:p>
            <a:r>
              <a:rPr lang="en-GB" b="1" cap="none" dirty="0" smtClean="0">
                <a:latin typeface="Arial" panose="020B0604020202020204" pitchFamily="34" charset="0"/>
                <a:cs typeface="Arial" panose="020B0604020202020204" pitchFamily="34" charset="0"/>
              </a:rPr>
              <a:t>Curriculum 2014: no change</a:t>
            </a:r>
            <a:endParaRPr lang="en-GB" b="1" cap="none"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1474470"/>
            <a:ext cx="7772400" cy="5383530"/>
          </a:xfrm>
        </p:spPr>
        <p:txBody>
          <a:bodyPr>
            <a:normAutofit fontScale="77500" lnSpcReduction="20000"/>
          </a:bodyPr>
          <a:lstStyle/>
          <a:p>
            <a:pPr lvl="0"/>
            <a:r>
              <a:rPr lang="en-GB" sz="2800" b="1" dirty="0">
                <a:latin typeface="Arial" panose="020B0604020202020204" pitchFamily="34" charset="0"/>
                <a:cs typeface="Arial" panose="020B0604020202020204" pitchFamily="34" charset="0"/>
              </a:rPr>
              <a:t>Phonics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firm grasp of the sound-writing relationship to facilitate accurate pronunciation and independent language use</a:t>
            </a:r>
          </a:p>
          <a:p>
            <a:pPr lvl="0"/>
            <a:r>
              <a:rPr lang="en-GB" sz="2800" b="1" dirty="0">
                <a:latin typeface="Arial" panose="020B0604020202020204" pitchFamily="34" charset="0"/>
                <a:cs typeface="Arial" panose="020B0604020202020204" pitchFamily="34" charset="0"/>
              </a:rPr>
              <a:t>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 and students) – the dominant use of the foreign language as the main means of communication in the classroom between teacher and students</a:t>
            </a:r>
          </a:p>
          <a:p>
            <a:pPr lvl="0"/>
            <a:r>
              <a:rPr lang="en-GB" sz="2800" b="1" dirty="0">
                <a:latin typeface="Arial" panose="020B0604020202020204" pitchFamily="34" charset="0"/>
                <a:cs typeface="Arial" panose="020B0604020202020204" pitchFamily="34" charset="0"/>
              </a:rPr>
              <a:t>Questions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to form questions independently to enable them to engage in unscripted conversations</a:t>
            </a:r>
          </a:p>
          <a:p>
            <a:pPr lvl="0"/>
            <a:r>
              <a:rPr lang="en-GB" sz="2800" b="1" dirty="0">
                <a:latin typeface="Arial" panose="020B0604020202020204" pitchFamily="34" charset="0"/>
                <a:cs typeface="Arial" panose="020B0604020202020204" pitchFamily="34" charset="0"/>
              </a:rPr>
              <a:t>Spontaneous 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and willingness to use the language to communicate in the classroom, taking risks to make new meanings</a:t>
            </a:r>
          </a:p>
          <a:p>
            <a:pPr lvl="0"/>
            <a:r>
              <a:rPr lang="en-GB" sz="2800" b="1" dirty="0">
                <a:latin typeface="Arial" panose="020B0604020202020204" pitchFamily="34" charset="0"/>
                <a:cs typeface="Arial" panose="020B0604020202020204" pitchFamily="34" charset="0"/>
              </a:rPr>
              <a:t>Memory</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(use of VAK strategies) – the ability to acquire, store and retrieve language over the longer term</a:t>
            </a:r>
          </a:p>
          <a:p>
            <a:pPr lvl="0"/>
            <a:r>
              <a:rPr lang="en-GB" sz="2800" b="1" dirty="0">
                <a:latin typeface="Arial" panose="020B0604020202020204" pitchFamily="34" charset="0"/>
                <a:cs typeface="Arial" panose="020B0604020202020204" pitchFamily="34" charset="0"/>
              </a:rPr>
              <a:t>Vocabulary acquisition</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wide range of vocabulary, including high frequency and topic-specific language, retained for independent use in long-term memory</a:t>
            </a:r>
          </a:p>
          <a:p>
            <a:pPr lvl="0"/>
            <a:r>
              <a:rPr lang="en-GB" sz="2800" b="1" dirty="0">
                <a:latin typeface="Arial" panose="020B0604020202020204" pitchFamily="34" charset="0"/>
                <a:cs typeface="Arial" panose="020B0604020202020204" pitchFamily="34" charset="0"/>
              </a:rPr>
              <a:t>Key structures and sentence-building</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(grammar) – a knowledge of grammar to enable independent language use in speaking and writing</a:t>
            </a:r>
          </a:p>
          <a:p>
            <a:r>
              <a:rPr lang="en-GB" sz="3100" b="1" dirty="0">
                <a:latin typeface="Arial" panose="020B0604020202020204" pitchFamily="34" charset="0"/>
                <a:cs typeface="Arial" panose="020B0604020202020204" pitchFamily="34" charset="0"/>
              </a:rPr>
              <a:t>Assessment (for Learning)</a:t>
            </a:r>
            <a:r>
              <a:rPr lang="en-GB" sz="31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detailed teacher and peer feedback to increase the quality of language in speaking and writing, including specific and achievable targets that lead demonstrably to progress.</a:t>
            </a:r>
          </a:p>
        </p:txBody>
      </p:sp>
    </p:spTree>
    <p:extLst>
      <p:ext uri="{BB962C8B-B14F-4D97-AF65-F5344CB8AC3E}">
        <p14:creationId xmlns:p14="http://schemas.microsoft.com/office/powerpoint/2010/main" val="1283085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20876276">
            <a:off x="507813" y="930947"/>
            <a:ext cx="4572000" cy="2677656"/>
          </a:xfrm>
          <a:prstGeom prst="rect">
            <a:avLst/>
          </a:prstGeom>
        </p:spPr>
        <p:txBody>
          <a:bodyPr>
            <a:spAutoFit/>
          </a:bodyPr>
          <a:lstStyle/>
          <a:p>
            <a:pPr marL="171450" indent="-171450" defTabSz="914400">
              <a:buFont typeface="Wingdings" pitchFamily="2" charset="2"/>
              <a:buChar char="§"/>
            </a:pPr>
            <a:r>
              <a:rPr lang="en-GB" sz="2800" dirty="0">
                <a:solidFill>
                  <a:prstClr val="black"/>
                </a:solidFill>
              </a:rPr>
              <a:t> </a:t>
            </a:r>
            <a:r>
              <a:rPr lang="en-GB" sz="2800" dirty="0">
                <a:solidFill>
                  <a:prstClr val="black"/>
                </a:solidFill>
                <a:latin typeface="Arial" panose="020B0604020202020204" pitchFamily="34" charset="0"/>
                <a:cs typeface="Arial" panose="020B0604020202020204" pitchFamily="34" charset="0"/>
              </a:rPr>
              <a:t>explore the patterns and sounds of language through songs and rhymes and </a:t>
            </a:r>
            <a:r>
              <a:rPr lang="en-GB" sz="2800" b="1" dirty="0">
                <a:solidFill>
                  <a:prstClr val="black"/>
                </a:solidFill>
                <a:latin typeface="Arial" panose="020B0604020202020204" pitchFamily="34" charset="0"/>
                <a:cs typeface="Arial" panose="020B0604020202020204" pitchFamily="34" charset="0"/>
              </a:rPr>
              <a:t>link the spelling, sound and meaning of words </a:t>
            </a:r>
          </a:p>
        </p:txBody>
      </p:sp>
      <p:sp>
        <p:nvSpPr>
          <p:cNvPr id="6" name="Rectangle 5"/>
          <p:cNvSpPr/>
          <p:nvPr/>
        </p:nvSpPr>
        <p:spPr>
          <a:xfrm rot="20746334">
            <a:off x="4240032" y="4212329"/>
            <a:ext cx="4572000" cy="1815882"/>
          </a:xfrm>
          <a:prstGeom prst="rect">
            <a:avLst/>
          </a:prstGeom>
        </p:spPr>
        <p:txBody>
          <a:bodyPr>
            <a:spAutoFit/>
          </a:bodyPr>
          <a:lstStyle/>
          <a:p>
            <a:pPr marL="171450" indent="-171450" defTabSz="914400">
              <a:buFont typeface="Wingdings" pitchFamily="2" charset="2"/>
              <a:buChar char="§"/>
            </a:pPr>
            <a:r>
              <a:rPr lang="en-GB" sz="2800" b="1" dirty="0">
                <a:solidFill>
                  <a:prstClr val="black"/>
                </a:solidFill>
              </a:rPr>
              <a:t> </a:t>
            </a:r>
            <a:r>
              <a:rPr lang="en-GB" sz="2800" b="1" dirty="0">
                <a:solidFill>
                  <a:prstClr val="black"/>
                </a:solidFill>
                <a:latin typeface="Arial" panose="020B0604020202020204" pitchFamily="34" charset="0"/>
                <a:cs typeface="Arial" panose="020B0604020202020204" pitchFamily="34" charset="0"/>
              </a:rPr>
              <a:t>transcribe</a:t>
            </a:r>
            <a:r>
              <a:rPr lang="en-GB" sz="2800" dirty="0">
                <a:solidFill>
                  <a:prstClr val="black"/>
                </a:solidFill>
                <a:latin typeface="Arial" panose="020B0604020202020204" pitchFamily="34" charset="0"/>
                <a:cs typeface="Arial" panose="020B0604020202020204" pitchFamily="34" charset="0"/>
              </a:rPr>
              <a:t> words and short sentences that they hear with increasing accuracy </a:t>
            </a:r>
          </a:p>
        </p:txBody>
      </p:sp>
      <p:sp>
        <p:nvSpPr>
          <p:cNvPr id="7" name="Rectangle 6"/>
          <p:cNvSpPr/>
          <p:nvPr/>
        </p:nvSpPr>
        <p:spPr>
          <a:xfrm>
            <a:off x="0" y="-122225"/>
            <a:ext cx="1760418"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KS2</a:t>
            </a:r>
          </a:p>
        </p:txBody>
      </p:sp>
      <p:sp>
        <p:nvSpPr>
          <p:cNvPr id="8" name="Rectangle 7"/>
          <p:cNvSpPr/>
          <p:nvPr/>
        </p:nvSpPr>
        <p:spPr>
          <a:xfrm>
            <a:off x="7383582" y="5750004"/>
            <a:ext cx="1760418" cy="1107996"/>
          </a:xfrm>
          <a:prstGeom prst="rect">
            <a:avLst/>
          </a:prstGeom>
          <a:solidFill>
            <a:schemeClr val="bg1"/>
          </a:solid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KS3</a:t>
            </a: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1929" y="332656"/>
            <a:ext cx="4224469" cy="316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24" y="4017105"/>
            <a:ext cx="3505944" cy="2206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11"/>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474330" y="3734868"/>
            <a:ext cx="1113296" cy="890637"/>
          </a:xfrm>
          <a:prstGeom prst="rect">
            <a:avLst/>
          </a:prstGeom>
        </p:spPr>
      </p:pic>
      <p:pic>
        <p:nvPicPr>
          <p:cNvPr id="13" name="Picture 12"/>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90726" y="4843733"/>
            <a:ext cx="1146129" cy="1128060"/>
          </a:xfrm>
          <a:prstGeom prst="rect">
            <a:avLst/>
          </a:prstGeom>
        </p:spPr>
      </p:pic>
    </p:spTree>
    <p:extLst>
      <p:ext uri="{BB962C8B-B14F-4D97-AF65-F5344CB8AC3E}">
        <p14:creationId xmlns:p14="http://schemas.microsoft.com/office/powerpoint/2010/main" val="723839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22225"/>
            <a:ext cx="1760418"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KS2</a:t>
            </a:r>
          </a:p>
        </p:txBody>
      </p:sp>
      <p:sp>
        <p:nvSpPr>
          <p:cNvPr id="8" name="Rectangle 7"/>
          <p:cNvSpPr/>
          <p:nvPr/>
        </p:nvSpPr>
        <p:spPr>
          <a:xfrm>
            <a:off x="7383582" y="5750004"/>
            <a:ext cx="1760418" cy="1107996"/>
          </a:xfrm>
          <a:prstGeom prst="rect">
            <a:avLst/>
          </a:prstGeom>
          <a:solidFill>
            <a:schemeClr val="bg1"/>
          </a:solid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accent2"/>
                </a:solidFill>
                <a:effectLst>
                  <a:outerShdw blurRad="50000" dist="50800" dir="7500000" algn="tl">
                    <a:srgbClr val="000000">
                      <a:shade val="5000"/>
                      <a:alpha val="35000"/>
                    </a:srgbClr>
                  </a:outerShdw>
                </a:effectLst>
              </a:rPr>
              <a:t>KS3</a:t>
            </a:r>
          </a:p>
        </p:txBody>
      </p:sp>
      <p:sp>
        <p:nvSpPr>
          <p:cNvPr id="11" name="Rectangle 10"/>
          <p:cNvSpPr/>
          <p:nvPr/>
        </p:nvSpPr>
        <p:spPr>
          <a:xfrm rot="20876276">
            <a:off x="507813" y="715503"/>
            <a:ext cx="4572000" cy="3108543"/>
          </a:xfrm>
          <a:prstGeom prst="rect">
            <a:avLst/>
          </a:prstGeom>
        </p:spPr>
        <p:txBody>
          <a:bodyPr>
            <a:spAutoFit/>
          </a:bodyPr>
          <a:lstStyle/>
          <a:p>
            <a:pPr marL="171450" lvl="0" indent="-171450" defTabSz="914400">
              <a:buFont typeface="Wingdings" pitchFamily="2" charset="2"/>
              <a:buChar char="§"/>
            </a:pPr>
            <a:r>
              <a:rPr lang="en-GB" sz="2800" dirty="0">
                <a:solidFill>
                  <a:prstClr val="black"/>
                </a:solidFill>
                <a:latin typeface="Arial" panose="020B0604020202020204" pitchFamily="34" charset="0"/>
                <a:cs typeface="Arial" panose="020B0604020202020204" pitchFamily="34" charset="0"/>
              </a:rPr>
              <a:t> </a:t>
            </a:r>
            <a:r>
              <a:rPr lang="en-GB" sz="2800" b="1" dirty="0">
                <a:latin typeface="Arial" panose="020B0604020202020204" pitchFamily="34" charset="0"/>
                <a:cs typeface="Arial" panose="020B0604020202020204" pitchFamily="34" charset="0"/>
              </a:rPr>
              <a:t>develop accurate pronunciation and intonation </a:t>
            </a:r>
            <a:r>
              <a:rPr lang="en-GB" sz="2800" dirty="0">
                <a:latin typeface="Arial" panose="020B0604020202020204" pitchFamily="34" charset="0"/>
                <a:cs typeface="Arial" panose="020B0604020202020204" pitchFamily="34" charset="0"/>
              </a:rPr>
              <a:t>so that others understand when they are reading aloud or using familiar words and phrases* </a:t>
            </a:r>
          </a:p>
        </p:txBody>
      </p:sp>
      <p:sp>
        <p:nvSpPr>
          <p:cNvPr id="12" name="Rectangle 11"/>
          <p:cNvSpPr/>
          <p:nvPr/>
        </p:nvSpPr>
        <p:spPr>
          <a:xfrm rot="20746334">
            <a:off x="4240032" y="3668357"/>
            <a:ext cx="4572000" cy="2246769"/>
          </a:xfrm>
          <a:prstGeom prst="rect">
            <a:avLst/>
          </a:prstGeom>
        </p:spPr>
        <p:txBody>
          <a:bodyPr>
            <a:spAutoFit/>
          </a:bodyPr>
          <a:lstStyle/>
          <a:p>
            <a:pPr marL="171450" lvl="0" indent="-171450">
              <a:buFont typeface="Wingdings" pitchFamily="2" charset="2"/>
              <a:buChar char="§"/>
            </a:pPr>
            <a:r>
              <a:rPr lang="en-GB" sz="2800" b="1" dirty="0" smtClean="0">
                <a:latin typeface="Arial" panose="020B0604020202020204" pitchFamily="34" charset="0"/>
                <a:cs typeface="Arial" panose="020B0604020202020204" pitchFamily="34" charset="0"/>
              </a:rPr>
              <a:t> speak </a:t>
            </a:r>
            <a:r>
              <a:rPr lang="en-GB" sz="2800" b="1" dirty="0">
                <a:latin typeface="Arial" panose="020B0604020202020204" pitchFamily="34" charset="0"/>
                <a:cs typeface="Arial" panose="020B0604020202020204" pitchFamily="34" charset="0"/>
              </a:rPr>
              <a:t>coherently and confidently, with increasingly accurate pronunciation and intonation </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9432" y="2014627"/>
            <a:ext cx="1864150" cy="1816836"/>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722126"/>
            <a:ext cx="2567836" cy="2567836"/>
          </a:xfrm>
          <a:prstGeom prst="rect">
            <a:avLst/>
          </a:prstGeom>
        </p:spPr>
      </p:pic>
    </p:spTree>
    <p:extLst>
      <p:ext uri="{BB962C8B-B14F-4D97-AF65-F5344CB8AC3E}">
        <p14:creationId xmlns:p14="http://schemas.microsoft.com/office/powerpoint/2010/main" val="4136724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5820" y="301752"/>
            <a:ext cx="7772400" cy="1012698"/>
          </a:xfrm>
          <a:pattFill prst="smConfetti">
            <a:fgClr>
              <a:schemeClr val="bg1">
                <a:lumMod val="65000"/>
              </a:schemeClr>
            </a:fgClr>
            <a:bgClr>
              <a:schemeClr val="bg1"/>
            </a:bgClr>
          </a:pattFill>
        </p:spPr>
        <p:txBody>
          <a:bodyPr/>
          <a:lstStyle/>
          <a:p>
            <a:r>
              <a:rPr lang="en-GB" b="1" cap="none" dirty="0" smtClean="0">
                <a:latin typeface="Arial" panose="020B0604020202020204" pitchFamily="34" charset="0"/>
                <a:cs typeface="Arial" panose="020B0604020202020204" pitchFamily="34" charset="0"/>
              </a:rPr>
              <a:t>Curriculum 2014: no change</a:t>
            </a:r>
            <a:endParaRPr lang="en-GB" b="1" cap="none"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1474470"/>
            <a:ext cx="7772400" cy="5383530"/>
          </a:xfrm>
        </p:spPr>
        <p:txBody>
          <a:bodyPr>
            <a:normAutofit fontScale="77500" lnSpcReduction="20000"/>
          </a:bodyPr>
          <a:lstStyle/>
          <a:p>
            <a:pPr lvl="0"/>
            <a:r>
              <a:rPr lang="en-GB" sz="2800" b="1" dirty="0">
                <a:latin typeface="Arial" panose="020B0604020202020204" pitchFamily="34" charset="0"/>
                <a:cs typeface="Arial" panose="020B0604020202020204" pitchFamily="34" charset="0"/>
              </a:rPr>
              <a:t>Phonics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firm grasp of the sound-writing relationship to facilitate accurate pronunciation and independent language use</a:t>
            </a:r>
          </a:p>
          <a:p>
            <a:pPr lvl="0"/>
            <a:r>
              <a:rPr lang="en-GB" sz="2800" b="1" dirty="0">
                <a:latin typeface="Arial" panose="020B0604020202020204" pitchFamily="34" charset="0"/>
                <a:cs typeface="Arial" panose="020B0604020202020204" pitchFamily="34" charset="0"/>
              </a:rPr>
              <a:t>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 and students) – the dominant use of the foreign language as the main means of communication in the classroom between teacher and students</a:t>
            </a:r>
          </a:p>
          <a:p>
            <a:pPr lvl="0"/>
            <a:r>
              <a:rPr lang="en-GB" sz="2800" b="1" dirty="0">
                <a:latin typeface="Arial" panose="020B0604020202020204" pitchFamily="34" charset="0"/>
                <a:cs typeface="Arial" panose="020B0604020202020204" pitchFamily="34" charset="0"/>
              </a:rPr>
              <a:t>Questions</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to form questions independently to enable them to engage in unscripted conversations</a:t>
            </a:r>
          </a:p>
          <a:p>
            <a:pPr lvl="0"/>
            <a:r>
              <a:rPr lang="en-GB" sz="2800" b="1" dirty="0">
                <a:latin typeface="Arial" panose="020B0604020202020204" pitchFamily="34" charset="0"/>
                <a:cs typeface="Arial" panose="020B0604020202020204" pitchFamily="34" charset="0"/>
              </a:rPr>
              <a:t>Spontaneous target language talk</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students’ ability and willingness to use the language to communicate in the classroom, taking risks to make new meanings</a:t>
            </a:r>
          </a:p>
          <a:p>
            <a:pPr lvl="0"/>
            <a:r>
              <a:rPr lang="en-GB" sz="2800" b="1" dirty="0">
                <a:latin typeface="Arial" panose="020B0604020202020204" pitchFamily="34" charset="0"/>
                <a:cs typeface="Arial" panose="020B0604020202020204" pitchFamily="34" charset="0"/>
              </a:rPr>
              <a:t>Memory</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(use of VAK strategies) – the ability to acquire, store and retrieve language over the longer term</a:t>
            </a:r>
          </a:p>
          <a:p>
            <a:pPr lvl="0"/>
            <a:r>
              <a:rPr lang="en-GB" sz="2800" b="1" dirty="0">
                <a:latin typeface="Arial" panose="020B0604020202020204" pitchFamily="34" charset="0"/>
                <a:cs typeface="Arial" panose="020B0604020202020204" pitchFamily="34" charset="0"/>
              </a:rPr>
              <a:t>Vocabulary acquisition</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a wide range of vocabulary, including high frequency and topic-specific language, retained for independent use in long-term memory</a:t>
            </a:r>
          </a:p>
          <a:p>
            <a:pPr lvl="0"/>
            <a:r>
              <a:rPr lang="en-GB" sz="2800" b="1" dirty="0">
                <a:latin typeface="Arial" panose="020B0604020202020204" pitchFamily="34" charset="0"/>
                <a:cs typeface="Arial" panose="020B0604020202020204" pitchFamily="34" charset="0"/>
              </a:rPr>
              <a:t>Key structures and sentence-building</a:t>
            </a:r>
            <a:r>
              <a:rPr lang="en-GB" sz="28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(grammar) – a knowledge of grammar to enable independent language use in speaking and writing</a:t>
            </a:r>
          </a:p>
          <a:p>
            <a:r>
              <a:rPr lang="en-GB" sz="3100" b="1" dirty="0">
                <a:latin typeface="Arial" panose="020B0604020202020204" pitchFamily="34" charset="0"/>
                <a:cs typeface="Arial" panose="020B0604020202020204" pitchFamily="34" charset="0"/>
              </a:rPr>
              <a:t>Assessment (for Learning)</a:t>
            </a:r>
            <a:r>
              <a:rPr lang="en-GB" sz="310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 detailed teacher and peer feedback to increase the quality of language in speaking and writing, including specific and achievable targets that lead demonstrably to progress.</a:t>
            </a:r>
          </a:p>
        </p:txBody>
      </p:sp>
      <p:sp>
        <p:nvSpPr>
          <p:cNvPr id="4" name="TextBox 3"/>
          <p:cNvSpPr txBox="1"/>
          <p:nvPr/>
        </p:nvSpPr>
        <p:spPr>
          <a:xfrm>
            <a:off x="0" y="1562152"/>
            <a:ext cx="751562" cy="2215991"/>
          </a:xfrm>
          <a:prstGeom prst="rect">
            <a:avLst/>
          </a:prstGeom>
          <a:noFill/>
        </p:spPr>
        <p:txBody>
          <a:bodyPr wrap="square" rtlCol="0">
            <a:spAutoFit/>
          </a:bodyPr>
          <a:lstStyle/>
          <a:p>
            <a:r>
              <a:rPr lang="en-GB" sz="13800" dirty="0" smtClean="0">
                <a:solidFill>
                  <a:srgbClr val="C00000"/>
                </a:solidFill>
              </a:rPr>
              <a:t>[</a:t>
            </a:r>
            <a:endParaRPr lang="en-GB" sz="13800" dirty="0">
              <a:solidFill>
                <a:srgbClr val="C00000"/>
              </a:solidFill>
            </a:endParaRPr>
          </a:p>
        </p:txBody>
      </p:sp>
      <p:sp>
        <p:nvSpPr>
          <p:cNvPr id="5" name="TextBox 4"/>
          <p:cNvSpPr txBox="1"/>
          <p:nvPr/>
        </p:nvSpPr>
        <p:spPr>
          <a:xfrm rot="10800000">
            <a:off x="8242439" y="2037926"/>
            <a:ext cx="751562" cy="2215991"/>
          </a:xfrm>
          <a:prstGeom prst="rect">
            <a:avLst/>
          </a:prstGeom>
          <a:noFill/>
        </p:spPr>
        <p:txBody>
          <a:bodyPr wrap="square" rtlCol="0">
            <a:spAutoFit/>
          </a:bodyPr>
          <a:lstStyle/>
          <a:p>
            <a:r>
              <a:rPr lang="en-GB" sz="13800" dirty="0" smtClean="0">
                <a:solidFill>
                  <a:srgbClr val="C00000"/>
                </a:solidFill>
              </a:rPr>
              <a:t>[</a:t>
            </a:r>
            <a:endParaRPr lang="en-GB" sz="13800" dirty="0">
              <a:solidFill>
                <a:srgbClr val="C00000"/>
              </a:solidFill>
            </a:endParaRPr>
          </a:p>
        </p:txBody>
      </p:sp>
    </p:spTree>
    <p:extLst>
      <p:ext uri="{BB962C8B-B14F-4D97-AF65-F5344CB8AC3E}">
        <p14:creationId xmlns:p14="http://schemas.microsoft.com/office/powerpoint/2010/main" val="335398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229600" cy="1143000"/>
          </a:xfrm>
        </p:spPr>
        <p:txBody>
          <a:bodyPr/>
          <a:lstStyle/>
          <a:p>
            <a:pPr algn="l"/>
            <a:r>
              <a:rPr lang="en-GB" b="1" cap="none" dirty="0" smtClean="0">
                <a:latin typeface="Arial" panose="020B0604020202020204" pitchFamily="34" charset="0"/>
                <a:cs typeface="Arial" panose="020B0604020202020204" pitchFamily="34" charset="0"/>
              </a:rPr>
              <a:t>Classroom talk</a:t>
            </a:r>
            <a:endParaRPr lang="fr-FR" b="1" cap="none" dirty="0">
              <a:latin typeface="Arial" panose="020B0604020202020204" pitchFamily="34" charset="0"/>
              <a:cs typeface="Arial" panose="020B0604020202020204" pitchFamily="34" charset="0"/>
            </a:endParaRPr>
          </a:p>
        </p:txBody>
      </p:sp>
      <p:sp>
        <p:nvSpPr>
          <p:cNvPr id="4" name="Oval 3"/>
          <p:cNvSpPr/>
          <p:nvPr/>
        </p:nvSpPr>
        <p:spPr>
          <a:xfrm>
            <a:off x="5652120" y="908720"/>
            <a:ext cx="2736304" cy="2520280"/>
          </a:xfrm>
          <a:prstGeom prst="ellipse">
            <a:avLst/>
          </a:prstGeom>
          <a:solidFill>
            <a:schemeClr val="accent3">
              <a:lumMod val="20000"/>
              <a:lumOff val="80000"/>
            </a:schemeClr>
          </a:solidFill>
          <a:ln>
            <a:solidFill>
              <a:schemeClr val="accent3">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cs typeface="Arial" panose="020B0604020202020204" pitchFamily="34" charset="0"/>
              </a:rPr>
              <a:t>Teacher TL use</a:t>
            </a:r>
            <a:endParaRPr lang="fr-FR" sz="3200" b="1" dirty="0">
              <a:solidFill>
                <a:schemeClr val="tx1"/>
              </a:solidFill>
              <a:cs typeface="Arial" panose="020B0604020202020204" pitchFamily="34" charset="0"/>
            </a:endParaRPr>
          </a:p>
        </p:txBody>
      </p:sp>
      <p:cxnSp>
        <p:nvCxnSpPr>
          <p:cNvPr id="6" name="Straight Arrow Connector 5"/>
          <p:cNvCxnSpPr/>
          <p:nvPr/>
        </p:nvCxnSpPr>
        <p:spPr>
          <a:xfrm flipH="1">
            <a:off x="6228184" y="3501008"/>
            <a:ext cx="1080120" cy="1512168"/>
          </a:xfrm>
          <a:prstGeom prst="straightConnector1">
            <a:avLst/>
          </a:prstGeom>
          <a:ln w="762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3347864" y="4005064"/>
            <a:ext cx="2736304" cy="2520280"/>
          </a:xfrm>
          <a:prstGeom prst="ellipse">
            <a:avLst/>
          </a:prstGeom>
          <a:solidFill>
            <a:schemeClr val="accent3">
              <a:lumMod val="20000"/>
              <a:lumOff val="80000"/>
            </a:schemeClr>
          </a:solidFill>
          <a:ln>
            <a:solidFill>
              <a:schemeClr val="accent3">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cs typeface="Arial" panose="020B0604020202020204" pitchFamily="34" charset="0"/>
              </a:rPr>
              <a:t>Student to teacher use</a:t>
            </a:r>
            <a:endParaRPr lang="fr-FR" sz="3200" b="1" dirty="0">
              <a:solidFill>
                <a:schemeClr val="tx1"/>
              </a:solidFill>
              <a:cs typeface="Arial" panose="020B0604020202020204" pitchFamily="34" charset="0"/>
            </a:endParaRPr>
          </a:p>
        </p:txBody>
      </p:sp>
      <p:sp>
        <p:nvSpPr>
          <p:cNvPr id="13" name="Oval 12"/>
          <p:cNvSpPr/>
          <p:nvPr/>
        </p:nvSpPr>
        <p:spPr>
          <a:xfrm>
            <a:off x="1115616" y="1130789"/>
            <a:ext cx="2736304" cy="2520280"/>
          </a:xfrm>
          <a:prstGeom prst="ellipse">
            <a:avLst/>
          </a:prstGeom>
          <a:solidFill>
            <a:schemeClr val="accent3">
              <a:lumMod val="20000"/>
              <a:lumOff val="80000"/>
            </a:schemeClr>
          </a:solidFill>
          <a:ln>
            <a:solidFill>
              <a:schemeClr val="accent3">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cs typeface="Arial" panose="020B0604020202020204" pitchFamily="34" charset="0"/>
              </a:rPr>
              <a:t>Student to student use</a:t>
            </a:r>
            <a:endParaRPr lang="fr-FR" sz="3200" b="1" dirty="0">
              <a:solidFill>
                <a:schemeClr val="tx1"/>
              </a:solidFill>
              <a:cs typeface="Arial" panose="020B0604020202020204" pitchFamily="34" charset="0"/>
            </a:endParaRPr>
          </a:p>
        </p:txBody>
      </p:sp>
      <p:cxnSp>
        <p:nvCxnSpPr>
          <p:cNvPr id="14" name="Straight Arrow Connector 13"/>
          <p:cNvCxnSpPr/>
          <p:nvPr/>
        </p:nvCxnSpPr>
        <p:spPr>
          <a:xfrm flipH="1" flipV="1">
            <a:off x="2162858" y="3827228"/>
            <a:ext cx="1152128" cy="1192728"/>
          </a:xfrm>
          <a:prstGeom prst="straightConnector1">
            <a:avLst/>
          </a:prstGeom>
          <a:ln w="7620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287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543" y="116632"/>
            <a:ext cx="4312433" cy="1077218"/>
          </a:xfrm>
          <a:prstGeom prst="rect">
            <a:avLst/>
          </a:prstGeom>
          <a:ln>
            <a:solidFill>
              <a:schemeClr val="accent1"/>
            </a:solidFill>
          </a:ln>
        </p:spPr>
        <p:txBody>
          <a:bodyPr wrap="square">
            <a:spAutoFit/>
          </a:bodyPr>
          <a:lstStyle/>
          <a:p>
            <a:r>
              <a:rPr lang="en-GB" sz="2800" b="1" dirty="0" smtClean="0">
                <a:latin typeface="Arial" panose="020B0604020202020204" pitchFamily="34" charset="0"/>
                <a:cs typeface="Arial" panose="020B0604020202020204" pitchFamily="34" charset="0"/>
              </a:rPr>
              <a:t>A</a:t>
            </a:r>
            <a:r>
              <a:rPr lang="en-GB" dirty="0" smtClean="0">
                <a:latin typeface="Arial" panose="020B0604020202020204" pitchFamily="34" charset="0"/>
                <a:cs typeface="Arial" panose="020B0604020202020204" pitchFamily="34" charset="0"/>
              </a:rPr>
              <a:t>  Teachers </a:t>
            </a:r>
            <a:r>
              <a:rPr lang="en-GB" dirty="0">
                <a:latin typeface="Arial" panose="020B0604020202020204" pitchFamily="34" charset="0"/>
                <a:cs typeface="Arial" panose="020B0604020202020204" pitchFamily="34" charset="0"/>
              </a:rPr>
              <a:t>use English where the TL could be used to an unnecessary or excessive extent. </a:t>
            </a:r>
          </a:p>
        </p:txBody>
      </p:sp>
      <p:sp>
        <p:nvSpPr>
          <p:cNvPr id="6" name="Rectangle 5"/>
          <p:cNvSpPr/>
          <p:nvPr/>
        </p:nvSpPr>
        <p:spPr>
          <a:xfrm>
            <a:off x="4464496" y="123831"/>
            <a:ext cx="4572000" cy="1354217"/>
          </a:xfrm>
          <a:prstGeom prst="rect">
            <a:avLst/>
          </a:prstGeom>
          <a:ln>
            <a:solidFill>
              <a:schemeClr val="accent1"/>
            </a:solidFill>
          </a:ln>
        </p:spPr>
        <p:txBody>
          <a:bodyPr>
            <a:spAutoFit/>
          </a:bodyPr>
          <a:lstStyle/>
          <a:p>
            <a:pPr lvl="0"/>
            <a:r>
              <a:rPr lang="en-GB" sz="2800" b="1" dirty="0" smtClean="0">
                <a:latin typeface="Arial" panose="020B0604020202020204" pitchFamily="34" charset="0"/>
                <a:cs typeface="Arial" panose="020B0604020202020204" pitchFamily="34" charset="0"/>
              </a:rPr>
              <a:t>B</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Teachers provide a consistently fluent and accurate model of the foreign language for learners to emulate. English is only used where appropriate.</a:t>
            </a:r>
          </a:p>
        </p:txBody>
      </p:sp>
      <p:sp>
        <p:nvSpPr>
          <p:cNvPr id="7" name="Rectangle 6"/>
          <p:cNvSpPr/>
          <p:nvPr/>
        </p:nvSpPr>
        <p:spPr>
          <a:xfrm>
            <a:off x="43543" y="1457652"/>
            <a:ext cx="4312433" cy="800219"/>
          </a:xfrm>
          <a:prstGeom prst="rect">
            <a:avLst/>
          </a:prstGeom>
          <a:ln>
            <a:solidFill>
              <a:schemeClr val="accent1"/>
            </a:solidFill>
          </a:ln>
        </p:spPr>
        <p:txBody>
          <a:bodyPr wrap="square">
            <a:spAutoFit/>
          </a:bodyPr>
          <a:lstStyle/>
          <a:p>
            <a:pPr lvl="0"/>
            <a:r>
              <a:rPr lang="en-GB" sz="2800" b="1" dirty="0" smtClean="0">
                <a:latin typeface="Arial" panose="020B0604020202020204" pitchFamily="34" charset="0"/>
                <a:cs typeface="Arial" panose="020B0604020202020204" pitchFamily="34" charset="0"/>
              </a:rPr>
              <a:t>C</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Teachers use the TL for organisational matters and for praise.</a:t>
            </a:r>
          </a:p>
        </p:txBody>
      </p:sp>
      <p:sp>
        <p:nvSpPr>
          <p:cNvPr id="8" name="Rectangle 7"/>
          <p:cNvSpPr/>
          <p:nvPr/>
        </p:nvSpPr>
        <p:spPr>
          <a:xfrm>
            <a:off x="4473740" y="1772816"/>
            <a:ext cx="4562756" cy="1354217"/>
          </a:xfrm>
          <a:prstGeom prst="rect">
            <a:avLst/>
          </a:prstGeom>
          <a:ln>
            <a:solidFill>
              <a:schemeClr val="accent1"/>
            </a:solidFill>
          </a:ln>
        </p:spPr>
        <p:txBody>
          <a:bodyPr wrap="square">
            <a:spAutoFit/>
          </a:bodyPr>
          <a:lstStyle/>
          <a:p>
            <a:pPr lvl="0"/>
            <a:r>
              <a:rPr lang="en-GB" sz="2800" b="1" dirty="0" smtClean="0">
                <a:latin typeface="Arial" panose="020B0604020202020204" pitchFamily="34" charset="0"/>
                <a:cs typeface="Arial" panose="020B0604020202020204" pitchFamily="34" charset="0"/>
              </a:rPr>
              <a:t>D</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Teachers use some TL for praise and greetings and for the occasional instructions, but switch rapidly and frequently between the TL and English.</a:t>
            </a:r>
          </a:p>
        </p:txBody>
      </p:sp>
      <p:sp>
        <p:nvSpPr>
          <p:cNvPr id="9" name="Rectangle 8"/>
          <p:cNvSpPr/>
          <p:nvPr/>
        </p:nvSpPr>
        <p:spPr>
          <a:xfrm>
            <a:off x="43543" y="2383502"/>
            <a:ext cx="4312433" cy="1354217"/>
          </a:xfrm>
          <a:prstGeom prst="rect">
            <a:avLst/>
          </a:prstGeom>
          <a:ln>
            <a:solidFill>
              <a:schemeClr val="accent1"/>
            </a:solidFill>
          </a:ln>
        </p:spPr>
        <p:txBody>
          <a:bodyPr wrap="square">
            <a:spAutoFit/>
          </a:bodyPr>
          <a:lstStyle/>
          <a:p>
            <a:pPr lvl="0"/>
            <a:r>
              <a:rPr lang="en-GB" sz="2800" b="1" dirty="0" smtClean="0">
                <a:latin typeface="Arial" panose="020B0604020202020204" pitchFamily="34" charset="0"/>
                <a:cs typeface="Arial" panose="020B0604020202020204" pitchFamily="34" charset="0"/>
              </a:rPr>
              <a:t>E</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 TL is the dominant means of communication in the lesson and teachers have high expectations of learners’ use at an appropriate level. </a:t>
            </a:r>
          </a:p>
        </p:txBody>
      </p:sp>
      <p:sp>
        <p:nvSpPr>
          <p:cNvPr id="10" name="Rectangle 9"/>
          <p:cNvSpPr/>
          <p:nvPr/>
        </p:nvSpPr>
        <p:spPr>
          <a:xfrm>
            <a:off x="4441392" y="3296744"/>
            <a:ext cx="4572000" cy="1077218"/>
          </a:xfrm>
          <a:prstGeom prst="rect">
            <a:avLst/>
          </a:prstGeom>
          <a:ln>
            <a:solidFill>
              <a:schemeClr val="accent1"/>
            </a:solidFill>
          </a:ln>
        </p:spPr>
        <p:txBody>
          <a:bodyPr wrap="square">
            <a:spAutoFit/>
          </a:bodyPr>
          <a:lstStyle/>
          <a:p>
            <a:pPr lvl="0"/>
            <a:r>
              <a:rPr lang="en-GB" sz="2800" b="1" dirty="0" smtClean="0">
                <a:latin typeface="Arial" panose="020B0604020202020204" pitchFamily="34" charset="0"/>
                <a:cs typeface="Arial" panose="020B0604020202020204" pitchFamily="34" charset="0"/>
              </a:rPr>
              <a:t>F</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Teachers ensure that all learners experience the need to react to unpredictable elements in conversations. </a:t>
            </a:r>
          </a:p>
        </p:txBody>
      </p:sp>
      <p:sp>
        <p:nvSpPr>
          <p:cNvPr id="11" name="Rectangle 10"/>
          <p:cNvSpPr/>
          <p:nvPr/>
        </p:nvSpPr>
        <p:spPr>
          <a:xfrm>
            <a:off x="43543" y="4005064"/>
            <a:ext cx="4312433" cy="1354217"/>
          </a:xfrm>
          <a:prstGeom prst="rect">
            <a:avLst/>
          </a:prstGeom>
          <a:ln>
            <a:solidFill>
              <a:schemeClr val="accent1"/>
            </a:solidFill>
          </a:ln>
        </p:spPr>
        <p:txBody>
          <a:bodyPr wrap="square">
            <a:spAutoFit/>
          </a:bodyPr>
          <a:lstStyle/>
          <a:p>
            <a:pPr lvl="0"/>
            <a:r>
              <a:rPr lang="en-GB" sz="2800" b="1" dirty="0" smtClean="0">
                <a:latin typeface="Arial" panose="020B0604020202020204" pitchFamily="34" charset="0"/>
                <a:cs typeface="Arial" panose="020B0604020202020204" pitchFamily="34" charset="0"/>
              </a:rPr>
              <a:t>G</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Learners are given opportunities to participate in conversations in the TL, but expectations of the spontaneous use by learners are too low.</a:t>
            </a:r>
          </a:p>
        </p:txBody>
      </p:sp>
      <p:sp>
        <p:nvSpPr>
          <p:cNvPr id="12" name="Rectangle 11"/>
          <p:cNvSpPr/>
          <p:nvPr/>
        </p:nvSpPr>
        <p:spPr>
          <a:xfrm>
            <a:off x="43543" y="5575053"/>
            <a:ext cx="4312433" cy="1077218"/>
          </a:xfrm>
          <a:prstGeom prst="rect">
            <a:avLst/>
          </a:prstGeom>
          <a:ln>
            <a:solidFill>
              <a:schemeClr val="accent1"/>
            </a:solidFill>
          </a:ln>
        </p:spPr>
        <p:txBody>
          <a:bodyPr wrap="square">
            <a:spAutoFit/>
          </a:bodyPr>
          <a:lstStyle/>
          <a:p>
            <a:pPr lvl="0"/>
            <a:r>
              <a:rPr lang="en-GB" sz="2800" b="1" dirty="0" smtClean="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Teachers praise and encourage spontaneous use by learners when it occurs.</a:t>
            </a:r>
          </a:p>
        </p:txBody>
      </p:sp>
      <p:sp>
        <p:nvSpPr>
          <p:cNvPr id="13" name="Rectangle 12"/>
          <p:cNvSpPr/>
          <p:nvPr/>
        </p:nvSpPr>
        <p:spPr>
          <a:xfrm>
            <a:off x="4464496" y="4543673"/>
            <a:ext cx="4553707" cy="1631216"/>
          </a:xfrm>
          <a:prstGeom prst="rect">
            <a:avLst/>
          </a:prstGeom>
          <a:ln>
            <a:solidFill>
              <a:schemeClr val="accent1"/>
            </a:solidFill>
          </a:ln>
        </p:spPr>
        <p:txBody>
          <a:bodyPr wrap="square">
            <a:spAutoFit/>
          </a:bodyPr>
          <a:lstStyle/>
          <a:p>
            <a:pPr lvl="0"/>
            <a:r>
              <a:rPr lang="en-GB" sz="2800" b="1" dirty="0" smtClean="0">
                <a:latin typeface="Arial" panose="020B0604020202020204" pitchFamily="34" charset="0"/>
                <a:cs typeface="Arial" panose="020B0604020202020204" pitchFamily="34" charset="0"/>
              </a:rPr>
              <a:t>H</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Teachers informally monitor and assess spontaneous TL use, keeping track of learners’ progress in order to ensure that their expectations increase as they move through the school.</a:t>
            </a:r>
          </a:p>
        </p:txBody>
      </p:sp>
    </p:spTree>
    <p:extLst>
      <p:ext uri="{BB962C8B-B14F-4D97-AF65-F5344CB8AC3E}">
        <p14:creationId xmlns:p14="http://schemas.microsoft.com/office/powerpoint/2010/main" val="28312726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TC103090434[[fn=Wood Type]]</Template>
  <TotalTime>810</TotalTime>
  <Words>2502</Words>
  <Application>Microsoft Office PowerPoint</Application>
  <PresentationFormat>On-screen Show (4:3)</PresentationFormat>
  <Paragraphs>198</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Rockwell</vt:lpstr>
      <vt:lpstr>Rockwell Condensed</vt:lpstr>
      <vt:lpstr>Wingdings</vt:lpstr>
      <vt:lpstr>Wood Type</vt:lpstr>
      <vt:lpstr>Hall mead school</vt:lpstr>
      <vt:lpstr>PowerPoint Presentation</vt:lpstr>
      <vt:lpstr>PowerPoint Presentation</vt:lpstr>
      <vt:lpstr>Curriculum 2014: no change</vt:lpstr>
      <vt:lpstr>PowerPoint Presentation</vt:lpstr>
      <vt:lpstr>PowerPoint Presentation</vt:lpstr>
      <vt:lpstr>Curriculum 2014: no change</vt:lpstr>
      <vt:lpstr>Classroom talk</vt:lpstr>
      <vt:lpstr>PowerPoint Presentation</vt:lpstr>
      <vt:lpstr>PowerPoint Presentation</vt:lpstr>
      <vt:lpstr>PowerPoint Presentation</vt:lpstr>
      <vt:lpstr>Curriculum 2014: no change</vt:lpstr>
      <vt:lpstr>PowerPoint Presentation</vt:lpstr>
      <vt:lpstr>Curriculum 2014: no change</vt:lpstr>
      <vt:lpstr>PowerPoint Presentation</vt:lpstr>
      <vt:lpstr>Curriculum 2014: what is ‘new’?</vt:lpstr>
      <vt:lpstr>Today we will focus 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Grasping the nettle:</dc:title>
  <dc:creator>55WD</dc:creator>
  <cp:lastModifiedBy>55WD</cp:lastModifiedBy>
  <cp:revision>31</cp:revision>
  <dcterms:created xsi:type="dcterms:W3CDTF">2014-05-28T16:18:56Z</dcterms:created>
  <dcterms:modified xsi:type="dcterms:W3CDTF">2014-05-31T20:27:23Z</dcterms:modified>
</cp:coreProperties>
</file>