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2"/>
  </p:notesMasterIdLst>
  <p:sldIdLst>
    <p:sldId id="257" r:id="rId3"/>
    <p:sldId id="260" r:id="rId4"/>
    <p:sldId id="267" r:id="rId5"/>
    <p:sldId id="259" r:id="rId6"/>
    <p:sldId id="264" r:id="rId7"/>
    <p:sldId id="263" r:id="rId8"/>
    <p:sldId id="266"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9549" autoAdjust="0"/>
  </p:normalViewPr>
  <p:slideViewPr>
    <p:cSldViewPr snapToGrid="0">
      <p:cViewPr varScale="1">
        <p:scale>
          <a:sx n="67" d="100"/>
          <a:sy n="67" d="100"/>
        </p:scale>
        <p:origin x="218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5EB356-4802-4F57-A09E-C1416165376F}" type="datetimeFigureOut">
              <a:rPr lang="en-GB" smtClean="0"/>
              <a:t>15/03/2014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AA36C-169A-432C-9D04-4C107BC73958}" type="slidenum">
              <a:rPr lang="en-GB" smtClean="0"/>
              <a:t>‹#›</a:t>
            </a:fld>
            <a:endParaRPr lang="en-GB"/>
          </a:p>
        </p:txBody>
      </p:sp>
    </p:spTree>
    <p:extLst>
      <p:ext uri="{BB962C8B-B14F-4D97-AF65-F5344CB8AC3E}">
        <p14:creationId xmlns:p14="http://schemas.microsoft.com/office/powerpoint/2010/main" val="144539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fsted.gov.uk/resources/subject-professional-development-materials-judging-use-of-target-language-teachers-and-student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en.wikipedia.org/wiki/Infinitive" TargetMode="External"/><Relationship Id="rId7" Type="http://schemas.openxmlformats.org/officeDocument/2006/relationships/hyperlink" Target="http://en.wikipedia.org/wiki/Classical_Mongolian_language" TargetMode="External"/><Relationship Id="rId2" Type="http://schemas.openxmlformats.org/officeDocument/2006/relationships/slide" Target="../slides/slide8.xml"/><Relationship Id="rId1" Type="http://schemas.openxmlformats.org/officeDocument/2006/relationships/notesMaster" Target="../notesMasters/notesMaster1.xml"/><Relationship Id="rId6" Type="http://schemas.openxmlformats.org/officeDocument/2006/relationships/hyperlink" Target="http://en.wikipedia.org/wiki/Participle" TargetMode="External"/><Relationship Id="rId5" Type="http://schemas.openxmlformats.org/officeDocument/2006/relationships/hyperlink" Target="http://en.wikipedia.org/wiki/Gerund" TargetMode="External"/><Relationship Id="rId4" Type="http://schemas.openxmlformats.org/officeDocument/2006/relationships/hyperlink" Target="http://en.wikipedia.org/wiki/Finite_verb"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In</a:t>
            </a:r>
            <a:r>
              <a:rPr lang="fr-FR" baseline="0" dirty="0" smtClean="0"/>
              <a:t> </a:t>
            </a:r>
            <a:r>
              <a:rPr lang="fr-FR" baseline="0" dirty="0" err="1" smtClean="0"/>
              <a:t>terms</a:t>
            </a:r>
            <a:r>
              <a:rPr lang="fr-FR" baseline="0" dirty="0" smtClean="0"/>
              <a:t> of the new </a:t>
            </a:r>
            <a:r>
              <a:rPr lang="fr-FR" baseline="0" dirty="0" err="1" smtClean="0"/>
              <a:t>new</a:t>
            </a:r>
            <a:r>
              <a:rPr lang="fr-FR" baseline="0" dirty="0" smtClean="0"/>
              <a:t> curriculum for </a:t>
            </a:r>
            <a:r>
              <a:rPr lang="fr-FR" baseline="0" dirty="0" err="1" smtClean="0"/>
              <a:t>foreign</a:t>
            </a:r>
            <a:r>
              <a:rPr lang="fr-FR" baseline="0" dirty="0" smtClean="0"/>
              <a:t> </a:t>
            </a:r>
            <a:r>
              <a:rPr lang="fr-FR" baseline="0" dirty="0" err="1" smtClean="0"/>
              <a:t>languages</a:t>
            </a:r>
            <a:r>
              <a:rPr lang="fr-FR" baseline="0" dirty="0" smtClean="0"/>
              <a:t>, the essential messages are </a:t>
            </a:r>
            <a:r>
              <a:rPr lang="fr-FR" baseline="0" dirty="0" err="1" smtClean="0"/>
              <a:t>that</a:t>
            </a:r>
            <a:r>
              <a:rPr lang="fr-FR" baseline="0" dirty="0" smtClean="0"/>
              <a:t> </a:t>
            </a:r>
            <a:r>
              <a:rPr lang="fr-FR" baseline="0" dirty="0" err="1" smtClean="0"/>
              <a:t>there</a:t>
            </a:r>
            <a:r>
              <a:rPr lang="fr-FR" baseline="0" dirty="0" smtClean="0"/>
              <a:t> </a:t>
            </a:r>
            <a:r>
              <a:rPr lang="fr-FR" baseline="0" dirty="0" err="1" smtClean="0"/>
              <a:t>is</a:t>
            </a:r>
            <a:r>
              <a:rPr lang="fr-FR" baseline="0" dirty="0" smtClean="0"/>
              <a:t> </a:t>
            </a:r>
            <a:r>
              <a:rPr lang="fr-FR" baseline="0" dirty="0" err="1" smtClean="0"/>
              <a:t>firstly</a:t>
            </a:r>
            <a:r>
              <a:rPr lang="fr-FR" baseline="0" dirty="0" smtClean="0"/>
              <a:t> </a:t>
            </a:r>
            <a:r>
              <a:rPr lang="fr-FR" baseline="0" dirty="0" err="1" smtClean="0"/>
              <a:t>quite</a:t>
            </a:r>
            <a:r>
              <a:rPr lang="fr-FR" baseline="0" dirty="0" smtClean="0"/>
              <a:t> a lot </a:t>
            </a:r>
            <a:r>
              <a:rPr lang="fr-FR" baseline="0" dirty="0" err="1" smtClean="0"/>
              <a:t>that</a:t>
            </a:r>
            <a:r>
              <a:rPr lang="fr-FR" baseline="0" dirty="0" smtClean="0"/>
              <a:t> </a:t>
            </a:r>
            <a:r>
              <a:rPr lang="fr-FR" baseline="0" dirty="0" err="1" smtClean="0"/>
              <a:t>doesn’t</a:t>
            </a:r>
            <a:r>
              <a:rPr lang="fr-FR" baseline="0" dirty="0" smtClean="0"/>
              <a:t> change, </a:t>
            </a:r>
            <a:r>
              <a:rPr lang="fr-FR" baseline="0" dirty="0" err="1" smtClean="0"/>
              <a:t>secondly</a:t>
            </a:r>
            <a:r>
              <a:rPr lang="fr-FR" baseline="0" dirty="0" smtClean="0"/>
              <a:t> </a:t>
            </a:r>
            <a:r>
              <a:rPr lang="fr-FR" baseline="0" dirty="0" err="1" smtClean="0"/>
              <a:t>some</a:t>
            </a:r>
            <a:r>
              <a:rPr lang="fr-FR" baseline="0" dirty="0" smtClean="0"/>
              <a:t> </a:t>
            </a:r>
            <a:r>
              <a:rPr lang="fr-FR" baseline="0" dirty="0" err="1" smtClean="0"/>
              <a:t>elements</a:t>
            </a:r>
            <a:r>
              <a:rPr lang="fr-FR" baseline="0" dirty="0" smtClean="0"/>
              <a:t> </a:t>
            </a:r>
            <a:r>
              <a:rPr lang="fr-FR" baseline="0" dirty="0" err="1" smtClean="0"/>
              <a:t>that</a:t>
            </a:r>
            <a:r>
              <a:rPr lang="fr-FR" baseline="0" dirty="0" smtClean="0"/>
              <a:t> do change, </a:t>
            </a:r>
            <a:r>
              <a:rPr lang="fr-FR" baseline="0" dirty="0" err="1" smtClean="0"/>
              <a:t>thirdly</a:t>
            </a:r>
            <a:r>
              <a:rPr lang="fr-FR" baseline="0" dirty="0" smtClean="0"/>
              <a:t> </a:t>
            </a:r>
            <a:r>
              <a:rPr lang="fr-FR" baseline="0" dirty="0" err="1" smtClean="0"/>
              <a:t>some</a:t>
            </a:r>
            <a:r>
              <a:rPr lang="fr-FR" baseline="0" dirty="0" smtClean="0"/>
              <a:t> </a:t>
            </a:r>
            <a:r>
              <a:rPr lang="fr-FR" baseline="0" dirty="0" err="1" smtClean="0"/>
              <a:t>significant</a:t>
            </a:r>
            <a:r>
              <a:rPr lang="fr-FR" baseline="0" dirty="0" smtClean="0"/>
              <a:t> challenge, </a:t>
            </a:r>
            <a:r>
              <a:rPr lang="fr-FR" baseline="0" dirty="0" err="1" smtClean="0"/>
              <a:t>most</a:t>
            </a:r>
            <a:r>
              <a:rPr lang="fr-FR" baseline="0" dirty="0" smtClean="0"/>
              <a:t> </a:t>
            </a:r>
            <a:r>
              <a:rPr lang="fr-FR" baseline="0" dirty="0" err="1" smtClean="0"/>
              <a:t>notably</a:t>
            </a:r>
            <a:r>
              <a:rPr lang="fr-FR" baseline="0" dirty="0" smtClean="0"/>
              <a:t> in </a:t>
            </a:r>
            <a:r>
              <a:rPr lang="fr-FR" baseline="0" dirty="0" err="1" smtClean="0"/>
              <a:t>terms</a:t>
            </a:r>
            <a:r>
              <a:rPr lang="fr-FR" baseline="0" dirty="0" smtClean="0"/>
              <a:t> of curriculum organisation </a:t>
            </a:r>
            <a:r>
              <a:rPr lang="fr-FR" baseline="0" dirty="0" err="1" smtClean="0"/>
              <a:t>across</a:t>
            </a:r>
            <a:r>
              <a:rPr lang="fr-FR" baseline="0" dirty="0" smtClean="0"/>
              <a:t> KS2 and KS3 and the impact on transition and </a:t>
            </a:r>
            <a:r>
              <a:rPr lang="fr-FR" baseline="0" dirty="0" err="1" smtClean="0"/>
              <a:t>finally</a:t>
            </a:r>
            <a:r>
              <a:rPr lang="fr-FR" baseline="0" dirty="0" smtClean="0"/>
              <a:t>, a lot of </a:t>
            </a:r>
            <a:r>
              <a:rPr lang="fr-FR" baseline="0" dirty="0" err="1" smtClean="0"/>
              <a:t>choice</a:t>
            </a:r>
            <a:r>
              <a:rPr lang="fr-FR" baseline="0" dirty="0" smtClean="0"/>
              <a:t>.</a:t>
            </a:r>
          </a:p>
          <a:p>
            <a:endParaRPr lang="fr-FR" baseline="0" dirty="0" smtClean="0"/>
          </a:p>
          <a:p>
            <a:r>
              <a:rPr lang="en-GB" sz="1200" b="1" i="0" u="none" strike="noStrike" kern="1200" baseline="0" dirty="0" smtClean="0">
                <a:solidFill>
                  <a:schemeClr val="tx1"/>
                </a:solidFill>
                <a:latin typeface="+mn-lt"/>
                <a:ea typeface="+mn-ea"/>
                <a:cs typeface="+mn-cs"/>
              </a:rPr>
              <a:t>Keynote speaker: Rachel Hawkes, President of Association for Language Learning </a:t>
            </a:r>
            <a:endParaRPr lang="en-GB" sz="1200" b="0" i="0" u="none" strike="noStrike" kern="1200" baseline="0" dirty="0" smtClean="0">
              <a:solidFill>
                <a:schemeClr val="tx1"/>
              </a:solidFill>
              <a:latin typeface="+mn-lt"/>
              <a:ea typeface="+mn-ea"/>
              <a:cs typeface="+mn-cs"/>
            </a:endParaRPr>
          </a:p>
          <a:p>
            <a:r>
              <a:rPr lang="en-GB" sz="1200" b="1" i="0" u="none" strike="noStrike" kern="1200" baseline="0" dirty="0" smtClean="0">
                <a:solidFill>
                  <a:schemeClr val="tx1"/>
                </a:solidFill>
                <a:latin typeface="+mn-lt"/>
                <a:ea typeface="+mn-ea"/>
                <a:cs typeface="+mn-cs"/>
              </a:rPr>
              <a:t>Curriculum 2014: change, challenge and choice! </a:t>
            </a:r>
            <a:r>
              <a:rPr lang="en-GB" sz="1200" b="0" i="0" u="none" strike="noStrike" kern="1200" baseline="0" dirty="0" smtClean="0">
                <a:solidFill>
                  <a:schemeClr val="tx1"/>
                </a:solidFill>
                <a:latin typeface="+mn-lt"/>
                <a:ea typeface="+mn-ea"/>
                <a:cs typeface="+mn-cs"/>
              </a:rPr>
              <a:t>What are the implications of the new curriculum for languages teachers? What should stay the same and what should change? This keynote looks at what lies before us as teachers and leaders, sharing ideas about what we should prioritise in the years to come, with the aim of providing our young people with coherent, purposeful and positive language learning experiences. </a:t>
            </a:r>
          </a:p>
          <a:p>
            <a:r>
              <a:rPr lang="en-GB" sz="1200" b="1" i="0" u="none" strike="noStrike" kern="1200" baseline="0" dirty="0" smtClean="0">
                <a:solidFill>
                  <a:schemeClr val="tx1"/>
                </a:solidFill>
                <a:latin typeface="+mn-lt"/>
                <a:ea typeface="+mn-ea"/>
                <a:cs typeface="+mn-cs"/>
              </a:rPr>
              <a:t>Presenter: </a:t>
            </a:r>
            <a:r>
              <a:rPr lang="en-GB" sz="1200" b="0" i="0" u="none" strike="noStrike" kern="1200" baseline="0" dirty="0" smtClean="0">
                <a:solidFill>
                  <a:schemeClr val="tx1"/>
                </a:solidFill>
                <a:latin typeface="+mn-lt"/>
                <a:ea typeface="+mn-ea"/>
                <a:cs typeface="+mn-cs"/>
              </a:rPr>
              <a:t>Rachel is a classroom teacher of languages with 13 years prior experience as a Head of Department. AST, Assistant Principal, and SLE for languages, she is also Languages Advisor for TES Resources and President of the Association for Language Learning. Passionate about all aspects of languages teaching methodology, she has a PhD from Cambridge University, focusing on teacher and learner interaction in the secondary languages classroom. 	</a:t>
            </a:r>
          </a:p>
          <a:p>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1</a:t>
            </a:fld>
            <a:endParaRPr lang="fr-FR">
              <a:solidFill>
                <a:prstClr val="black"/>
              </a:solidFill>
            </a:endParaRPr>
          </a:p>
        </p:txBody>
      </p:sp>
    </p:spTree>
    <p:extLst>
      <p:ext uri="{BB962C8B-B14F-4D97-AF65-F5344CB8AC3E}">
        <p14:creationId xmlns:p14="http://schemas.microsoft.com/office/powerpoint/2010/main" val="1345987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400" dirty="0" smtClean="0"/>
              <a:t>I am going to start by mentioning ‘choice’.  </a:t>
            </a:r>
            <a:br>
              <a:rPr lang="en-GB" sz="1400" dirty="0" smtClean="0"/>
            </a:br>
            <a:r>
              <a:rPr lang="en-GB" sz="1400" dirty="0" smtClean="0"/>
              <a:t>What</a:t>
            </a:r>
            <a:r>
              <a:rPr lang="en-GB" sz="1400" baseline="0" dirty="0" smtClean="0"/>
              <a:t> I’ve managed to fit on this one slide (A4 sheet if printed out) is, without paraphrasing,  summarising or changing in any other way the </a:t>
            </a:r>
            <a:r>
              <a:rPr lang="en-GB" sz="1400" baseline="0" dirty="0" err="1" smtClean="0"/>
              <a:t>PoS</a:t>
            </a:r>
            <a:r>
              <a:rPr lang="en-GB" sz="1400" baseline="0" dirty="0" smtClean="0"/>
              <a:t> outcome statements is the whole of the 7-year curriculum for languages, beginning in Y3 (age 7) and concluding in Y9 (age 14).  There is no further guidance, exemplification, support material to accompany this new curriculum for languages.  </a:t>
            </a:r>
          </a:p>
          <a:p>
            <a:endParaRPr lang="en-GB" sz="1400" baseline="0" dirty="0" smtClean="0"/>
          </a:p>
          <a:p>
            <a:r>
              <a:rPr lang="en-GB" sz="1400" dirty="0" smtClean="0"/>
              <a:t>Now, this new NC document may be minimal, but sometimes there is strength in that.  Deliberately</a:t>
            </a:r>
            <a:r>
              <a:rPr lang="en-GB" sz="1400" baseline="0" dirty="0" smtClean="0"/>
              <a:t> focusing on the positives here, I’ve</a:t>
            </a:r>
            <a:r>
              <a:rPr lang="en-GB" sz="1400" dirty="0" smtClean="0"/>
              <a:t> found</a:t>
            </a:r>
            <a:r>
              <a:rPr lang="en-GB" sz="1400" baseline="0" dirty="0" smtClean="0"/>
              <a:t> that this has been the first document that I’ve been able to share with heads of primary schools to get the message across about the need for sharing a common 7-year purpose and framework.  It really hasn’t been clear enough before now.  For the first time, there is  a sense of pulling together – and a championing of the languages cause in the same way that primary and secondary have come together over literacy and numeracy – in terms of transition – </a:t>
            </a:r>
            <a:r>
              <a:rPr lang="en-GB" sz="1400" baseline="0" dirty="0" err="1" smtClean="0"/>
              <a:t>ie</a:t>
            </a:r>
            <a:r>
              <a:rPr lang="en-GB" sz="1400" baseline="0" dirty="0" smtClean="0"/>
              <a:t>. recognising the need for regular meetings and for sharing practice.  This all on one A4 page doc has been a helpful catalyst here.  </a:t>
            </a:r>
          </a:p>
          <a:p>
            <a:endParaRPr lang="en-GB" sz="1400" baseline="0" dirty="0" smtClean="0"/>
          </a:p>
          <a:p>
            <a:r>
              <a:rPr lang="en-GB" sz="1400" baseline="0" dirty="0" smtClean="0"/>
              <a:t>A further positive in the lack of detail or prescription is the freedom we have in interpreting it.  We are not told what to teach, not how to teach it.  Content and methodology are largely left up to us as teachers to determine.  What is stated here is simply what our learners must to able to do at the end of 4 years, and at the end of 7 years.  This leaves quite a lot of room for choice, I would say!</a:t>
            </a:r>
          </a:p>
          <a:p>
            <a:endParaRPr lang="en-GB" sz="1400" dirty="0" smtClean="0"/>
          </a:p>
          <a:p>
            <a:endParaRPr lang="en-GB" sz="1400" dirty="0" smtClean="0"/>
          </a:p>
          <a:p>
            <a:r>
              <a:rPr lang="en-GB" sz="1400" dirty="0" smtClean="0"/>
              <a:t>Now,</a:t>
            </a:r>
            <a:r>
              <a:rPr lang="en-GB" sz="1400" baseline="0" dirty="0" smtClean="0"/>
              <a:t> although I haven’t changed any of the wording, I have re-formatted the </a:t>
            </a:r>
            <a:r>
              <a:rPr lang="en-GB" sz="1400" baseline="0" dirty="0" err="1" smtClean="0"/>
              <a:t>PoS</a:t>
            </a:r>
            <a:r>
              <a:rPr lang="en-GB" sz="1400" baseline="0" dirty="0" smtClean="0"/>
              <a:t>, putting the KS2 statements up against the appropriate KS3 statements, as I think it is helpful to show more clearly the continuity between KS2 and KS3.  This is important as far as I’m concerned because I believe that joining </a:t>
            </a:r>
            <a:r>
              <a:rPr lang="en-GB" sz="1400" baseline="0" dirty="0" smtClean="0"/>
              <a:t>up KS2 and KS3 </a:t>
            </a:r>
            <a:r>
              <a:rPr lang="en-GB" sz="1400" baseline="0" dirty="0" smtClean="0"/>
              <a:t>is, arguably, </a:t>
            </a:r>
            <a:r>
              <a:rPr lang="en-GB" sz="1400" baseline="0" dirty="0" smtClean="0"/>
              <a:t>the most important piece of work we will do in our careers over the next 5 </a:t>
            </a:r>
            <a:r>
              <a:rPr lang="en-GB" sz="1400" baseline="0" dirty="0" smtClean="0"/>
              <a:t>-10  </a:t>
            </a:r>
            <a:r>
              <a:rPr lang="en-GB" sz="1400" baseline="0" dirty="0" smtClean="0"/>
              <a:t>years.    </a:t>
            </a:r>
            <a:endParaRPr lang="en-GB" sz="1400" baseline="0" dirty="0" smtClean="0"/>
          </a:p>
          <a:p>
            <a:endParaRPr lang="en-GB" sz="1400" baseline="0" dirty="0" smtClean="0"/>
          </a:p>
          <a:p>
            <a:r>
              <a:rPr lang="en-GB" sz="1400" baseline="0" dirty="0" smtClean="0"/>
              <a:t>This is therefore where we move on from talking about choice and talk about challenge.  The </a:t>
            </a:r>
            <a:r>
              <a:rPr lang="en-GB" sz="1400" baseline="0" dirty="0" smtClean="0"/>
              <a:t>level of responsibility for this will differ, Heads of languages in secondary schools will have an obligation to grapple with it – otherwise their learners will not reach the levels required at the end of KS4 (even though we have not see what those are, we can guess from Curriculum 14 that the standards will be </a:t>
            </a:r>
            <a:r>
              <a:rPr lang="en-GB" sz="1400" baseline="0" dirty="0" smtClean="0"/>
              <a:t>more stretching even than they are currently).  </a:t>
            </a:r>
            <a:r>
              <a:rPr lang="en-GB" sz="1400" baseline="0" dirty="0" smtClean="0"/>
              <a:t>But classroom teachers have the responsibility similarly to respond to what the learners in front of them know – to build on it, to notice the words, skills they already have, and not to assume a ‘from zero’ approach in Y7.  </a:t>
            </a:r>
            <a:br>
              <a:rPr lang="en-GB" sz="1400" baseline="0" dirty="0" smtClean="0"/>
            </a:br>
            <a:r>
              <a:rPr lang="en-GB" sz="1400" baseline="0" dirty="0" smtClean="0"/>
              <a:t/>
            </a:r>
            <a:br>
              <a:rPr lang="en-GB" sz="1400" baseline="0" dirty="0" smtClean="0"/>
            </a:br>
            <a:r>
              <a:rPr lang="en-GB" sz="1400" baseline="0" dirty="0" smtClean="0"/>
              <a:t>There are things we can do to make this explicit, too.  </a:t>
            </a:r>
            <a:br>
              <a:rPr lang="en-GB" sz="1400" baseline="0" dirty="0" smtClean="0"/>
            </a:br>
            <a:r>
              <a:rPr lang="en-GB" sz="1400" baseline="0" dirty="0" smtClean="0"/>
              <a:t>Group learners strategically and give them the theme for the lesson and a piece of sugar paper to write down any TL words at all that they think they might be able to make use of in that topic area.  Get them to share all of the words in the group – including teaching each other the words.</a:t>
            </a:r>
          </a:p>
          <a:p>
            <a:r>
              <a:rPr lang="en-GB" sz="1400" baseline="0" dirty="0" smtClean="0"/>
              <a:t>Welcome their previous knowledge, and make it clear that it all counts</a:t>
            </a:r>
            <a:r>
              <a:rPr lang="en-GB" sz="1400" baseline="0" dirty="0" smtClean="0"/>
              <a:t>.</a:t>
            </a:r>
          </a:p>
          <a:p>
            <a:endParaRPr lang="en-GB" sz="1400" baseline="0" dirty="0" smtClean="0"/>
          </a:p>
          <a:p>
            <a:r>
              <a:rPr lang="en-GB" sz="1400" baseline="0" dirty="0" smtClean="0"/>
              <a:t>Every answer will be local, by definition.  I’m under no illusions about the difficulty of making primary languages work, with no money for training, up-skilling, liaison or any other support.  But we really don’t have a choice here.  We wanted primary languages as a profession, and now we have it.  Of course, we would have wanted it with adequate funding, but we just have to do what we can do, with what we have.  </a:t>
            </a:r>
          </a:p>
          <a:p>
            <a:endParaRPr lang="en-GB" sz="1400" baseline="0" dirty="0" smtClean="0"/>
          </a:p>
          <a:p>
            <a:r>
              <a:rPr lang="en-GB" sz="1400" baseline="0" dirty="0" smtClean="0"/>
              <a:t>The challenge is not only logistical – it is also one of methodology.  </a:t>
            </a:r>
          </a:p>
          <a:p>
            <a:r>
              <a:rPr lang="en-GB" sz="1400" baseline="0" dirty="0" smtClean="0"/>
              <a:t/>
            </a:r>
            <a:br>
              <a:rPr lang="en-GB" sz="1400" baseline="0" dirty="0" smtClean="0"/>
            </a:br>
            <a:endParaRPr lang="fr-FR" sz="140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fld id="{0A30950B-1B20-4D20-B707-A694F13979AF}"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908173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kern="1200" baseline="0" dirty="0" smtClean="0">
                <a:solidFill>
                  <a:schemeClr val="tx1"/>
                </a:solidFill>
                <a:effectLst/>
                <a:latin typeface="+mn-lt"/>
                <a:ea typeface="+mn-ea"/>
                <a:cs typeface="+mn-cs"/>
              </a:rPr>
              <a:t>The standard approaches at KS2 and KS3, and the implications of a potential mismatch in methodology and its impact at transition (if we are not careful).</a:t>
            </a:r>
          </a:p>
          <a:p>
            <a:pPr marL="228600" indent="-228600">
              <a:buAutoNum type="arabicPeriod"/>
            </a:pPr>
            <a:endParaRPr lang="en-GB" sz="1200" kern="1200" baseline="0" dirty="0" smtClean="0">
              <a:solidFill>
                <a:schemeClr val="tx1"/>
              </a:solidFill>
              <a:effectLst/>
              <a:latin typeface="+mn-lt"/>
              <a:ea typeface="+mn-ea"/>
              <a:cs typeface="+mn-cs"/>
            </a:endParaRPr>
          </a:p>
          <a:p>
            <a:pPr marL="0" indent="0">
              <a:buNone/>
            </a:pPr>
            <a:r>
              <a:rPr lang="en-GB" sz="1200" kern="1200" baseline="0" dirty="0" smtClean="0">
                <a:solidFill>
                  <a:schemeClr val="tx1"/>
                </a:solidFill>
                <a:effectLst/>
                <a:latin typeface="+mn-lt"/>
                <a:ea typeface="+mn-ea"/>
                <a:cs typeface="+mn-cs"/>
              </a:rPr>
              <a:t>This is NOT to say that this is universally the case, either at KS3 or yet at KS2, but if you look at the vast majority of textbooks for beginners at KS3 there is a predominance of word </a:t>
            </a:r>
            <a:r>
              <a:rPr lang="en-GB" sz="1200" kern="1200" baseline="0" dirty="0" smtClean="0">
                <a:solidFill>
                  <a:schemeClr val="tx1"/>
                </a:solidFill>
                <a:effectLst/>
                <a:latin typeface="+mn-lt"/>
                <a:ea typeface="+mn-ea"/>
                <a:cs typeface="+mn-cs"/>
                <a:sym typeface="Wingdings" panose="05000000000000000000" pitchFamily="2" charset="2"/>
              </a:rPr>
              <a:t> sentence  text level flow on the page.</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Also, just go to the TES and look at 10 </a:t>
            </a:r>
            <a:r>
              <a:rPr lang="en-GB" sz="1200" kern="1200" baseline="0" dirty="0" err="1" smtClean="0">
                <a:solidFill>
                  <a:schemeClr val="tx1"/>
                </a:solidFill>
                <a:effectLst/>
                <a:latin typeface="+mn-lt"/>
                <a:ea typeface="+mn-ea"/>
                <a:cs typeface="+mn-cs"/>
                <a:sym typeface="Wingdings" panose="05000000000000000000" pitchFamily="2" charset="2"/>
              </a:rPr>
              <a:t>PowerPoints</a:t>
            </a:r>
            <a:r>
              <a:rPr lang="en-GB" sz="1200" kern="1200" baseline="0" dirty="0" smtClean="0">
                <a:solidFill>
                  <a:schemeClr val="tx1"/>
                </a:solidFill>
                <a:effectLst/>
                <a:latin typeface="+mn-lt"/>
                <a:ea typeface="+mn-ea"/>
                <a:cs typeface="+mn-cs"/>
                <a:sym typeface="Wingdings" panose="05000000000000000000" pitchFamily="2" charset="2"/>
              </a:rPr>
              <a:t> – you will most often find the first slides are presentation of individual words (with picture prompts).  There might then be some sentence-modelling and at the end a text comprehension.</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New language is most often encountered as word first, then sentence, then text.</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At KS2 this is often not the case.  Often pupils are introduced to new language in a song or a story and this is what starts the learning.  Later they pick out words and sentences.  </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This is not to say that either KS2 or KS3 should change entirely what it is doing, but it gives us significant food for thought about how these two methodologies might best be bridged for smooth transition and equality of experience.  The best approach may be some inter-borrowing of one to the other – KS3 from KS2 and KS2 from KS3 (particularly in the upper two years of KS2 perhaps</a:t>
            </a:r>
            <a:r>
              <a:rPr lang="en-GB" sz="1200" kern="1200" baseline="0" dirty="0" smtClean="0">
                <a:solidFill>
                  <a:schemeClr val="tx1"/>
                </a:solidFill>
                <a:effectLst/>
                <a:latin typeface="+mn-lt"/>
                <a:ea typeface="+mn-ea"/>
                <a:cs typeface="+mn-cs"/>
                <a:sym typeface="Wingdings" panose="05000000000000000000" pitchFamily="2" charset="2"/>
              </a:rPr>
              <a:t>?)</a:t>
            </a:r>
          </a:p>
          <a:p>
            <a:pPr marL="0" indent="0">
              <a:buNone/>
            </a:pPr>
            <a:endParaRPr lang="en-GB" sz="1200" kern="1200" baseline="0" dirty="0" smtClean="0">
              <a:solidFill>
                <a:schemeClr val="tx1"/>
              </a:solidFill>
              <a:effectLst/>
              <a:latin typeface="+mn-lt"/>
              <a:ea typeface="+mn-ea"/>
              <a:cs typeface="+mn-cs"/>
              <a:sym typeface="Wingdings" panose="05000000000000000000" pitchFamily="2" charset="2"/>
            </a:endParaRPr>
          </a:p>
          <a:p>
            <a:pPr marL="0" indent="0">
              <a:buNone/>
            </a:pPr>
            <a:r>
              <a:rPr lang="en-GB" sz="1200" kern="1200" baseline="0" dirty="0" smtClean="0">
                <a:solidFill>
                  <a:schemeClr val="tx1"/>
                </a:solidFill>
                <a:effectLst/>
                <a:latin typeface="+mn-lt"/>
                <a:ea typeface="+mn-ea"/>
                <a:cs typeface="+mn-cs"/>
                <a:sym typeface="Wingdings" panose="05000000000000000000" pitchFamily="2" charset="2"/>
              </a:rPr>
              <a:t>So we have here challenge in 3 ways:</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1) logistical joining up of KS2/KS3</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2) a potential mismatch in terms of methodology</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3) an increase in the overall levels of achievement implied in the new KS3 document</a:t>
            </a: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r>
              <a:rPr lang="en-GB" sz="1200" kern="1200" baseline="0" dirty="0" smtClean="0">
                <a:solidFill>
                  <a:schemeClr val="tx1"/>
                </a:solidFill>
                <a:effectLst/>
                <a:latin typeface="+mn-lt"/>
                <a:ea typeface="+mn-ea"/>
                <a:cs typeface="+mn-cs"/>
                <a:sym typeface="Wingdings" panose="05000000000000000000" pitchFamily="2" charset="2"/>
              </a:rPr>
              <a:t/>
            </a:r>
            <a:br>
              <a:rPr lang="en-GB" sz="1200" kern="1200" baseline="0" dirty="0" smtClean="0">
                <a:solidFill>
                  <a:schemeClr val="tx1"/>
                </a:solidFill>
                <a:effectLst/>
                <a:latin typeface="+mn-lt"/>
                <a:ea typeface="+mn-ea"/>
                <a:cs typeface="+mn-cs"/>
                <a:sym typeface="Wingdings" panose="05000000000000000000" pitchFamily="2" charset="2"/>
              </a:rPr>
            </a:br>
            <a:endParaRPr lang="en-GB" dirty="0"/>
          </a:p>
        </p:txBody>
      </p:sp>
      <p:sp>
        <p:nvSpPr>
          <p:cNvPr id="4" name="Slide Number Placeholder 3"/>
          <p:cNvSpPr>
            <a:spLocks noGrp="1"/>
          </p:cNvSpPr>
          <p:nvPr>
            <p:ph type="sldNum" sz="quarter" idx="10"/>
          </p:nvPr>
        </p:nvSpPr>
        <p:spPr/>
        <p:txBody>
          <a:bodyPr/>
          <a:lstStyle/>
          <a:p>
            <a:fld id="{12BD3B07-D622-4E0F-8984-6DB175B9E178}" type="slidenum">
              <a:rPr lang="en-GB" smtClean="0"/>
              <a:t>3</a:t>
            </a:fld>
            <a:endParaRPr lang="en-GB"/>
          </a:p>
        </p:txBody>
      </p:sp>
    </p:spTree>
    <p:extLst>
      <p:ext uri="{BB962C8B-B14F-4D97-AF65-F5344CB8AC3E}">
        <p14:creationId xmlns:p14="http://schemas.microsoft.com/office/powerpoint/2010/main" val="343429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Let’s move from choice, challenge and into ‘change’ now.</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a:t>
            </a:r>
            <a:r>
              <a:rPr lang="en-GB" baseline="0" dirty="0" smtClean="0"/>
              <a:t> terms of the detail in the curriculum itself, there is, as I mentioned at the start, some areas of ‘no change’.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These are, as I see it,  the opportunities for ‘business as usual’ and to develop our practice very much along the lines we have been pursuing over the last 15 years or so.</a:t>
            </a:r>
          </a:p>
          <a:p>
            <a:r>
              <a:rPr lang="fr-FR" dirty="0" smtClean="0"/>
              <a:t>That </a:t>
            </a:r>
            <a:r>
              <a:rPr lang="fr-FR" dirty="0" err="1" smtClean="0"/>
              <a:t>doesn’t</a:t>
            </a:r>
            <a:r>
              <a:rPr lang="fr-FR" dirty="0" smtClean="0"/>
              <a:t> </a:t>
            </a:r>
            <a:r>
              <a:rPr lang="fr-FR" dirty="0" err="1" smtClean="0"/>
              <a:t>mean</a:t>
            </a:r>
            <a:r>
              <a:rPr lang="fr-FR" dirty="0" smtClean="0"/>
              <a:t> to </a:t>
            </a:r>
            <a:r>
              <a:rPr lang="fr-FR" dirty="0" err="1" smtClean="0"/>
              <a:t>say</a:t>
            </a:r>
            <a:r>
              <a:rPr lang="fr-FR" dirty="0" smtClean="0"/>
              <a:t> </a:t>
            </a:r>
            <a:r>
              <a:rPr lang="fr-FR" dirty="0" err="1" smtClean="0"/>
              <a:t>that</a:t>
            </a:r>
            <a:r>
              <a:rPr lang="fr-FR" dirty="0" smtClean="0"/>
              <a:t> </a:t>
            </a:r>
            <a:r>
              <a:rPr lang="fr-FR" dirty="0" err="1" smtClean="0"/>
              <a:t>this</a:t>
            </a:r>
            <a:r>
              <a:rPr lang="fr-FR" dirty="0" smtClean="0"/>
              <a:t> </a:t>
            </a:r>
            <a:r>
              <a:rPr lang="fr-FR" dirty="0" err="1" smtClean="0"/>
              <a:t>is</a:t>
            </a:r>
            <a:r>
              <a:rPr lang="fr-FR" dirty="0" smtClean="0"/>
              <a:t> </a:t>
            </a:r>
            <a:r>
              <a:rPr lang="fr-FR" dirty="0" err="1" smtClean="0"/>
              <a:t>what</a:t>
            </a:r>
            <a:r>
              <a:rPr lang="fr-FR" dirty="0" smtClean="0"/>
              <a:t> </a:t>
            </a:r>
            <a:r>
              <a:rPr lang="fr-FR" dirty="0" err="1" smtClean="0"/>
              <a:t>is</a:t>
            </a:r>
            <a:r>
              <a:rPr lang="fr-FR" dirty="0" smtClean="0"/>
              <a:t> </a:t>
            </a:r>
            <a:r>
              <a:rPr lang="fr-FR" dirty="0" err="1" smtClean="0"/>
              <a:t>already</a:t>
            </a:r>
            <a:r>
              <a:rPr lang="fr-FR" baseline="0" dirty="0" smtClean="0"/>
              <a:t> happening </a:t>
            </a:r>
            <a:r>
              <a:rPr lang="fr-FR" baseline="0" dirty="0" err="1" smtClean="0"/>
              <a:t>consistently</a:t>
            </a:r>
            <a:r>
              <a:rPr lang="fr-FR" baseline="0" dirty="0" smtClean="0"/>
              <a:t> </a:t>
            </a:r>
            <a:r>
              <a:rPr lang="fr-FR" baseline="0" dirty="0" err="1" smtClean="0"/>
              <a:t>across</a:t>
            </a:r>
            <a:r>
              <a:rPr lang="fr-FR" baseline="0" dirty="0" smtClean="0"/>
              <a:t> the country in </a:t>
            </a:r>
            <a:r>
              <a:rPr lang="fr-FR" baseline="0" dirty="0" err="1" smtClean="0"/>
              <a:t>every</a:t>
            </a:r>
            <a:r>
              <a:rPr lang="fr-FR" baseline="0" dirty="0" smtClean="0"/>
              <a:t> </a:t>
            </a:r>
            <a:r>
              <a:rPr lang="fr-FR" baseline="0" dirty="0" err="1" smtClean="0"/>
              <a:t>languages</a:t>
            </a:r>
            <a:r>
              <a:rPr lang="fr-FR" baseline="0" dirty="0" smtClean="0"/>
              <a:t> </a:t>
            </a:r>
            <a:r>
              <a:rPr lang="fr-FR" baseline="0" dirty="0" err="1" smtClean="0"/>
              <a:t>classroom</a:t>
            </a:r>
            <a:r>
              <a:rPr lang="fr-FR" baseline="0" dirty="0" smtClean="0"/>
              <a:t>, but I </a:t>
            </a:r>
            <a:r>
              <a:rPr lang="fr-FR" baseline="0" dirty="0" err="1" smtClean="0"/>
              <a:t>am</a:t>
            </a:r>
            <a:r>
              <a:rPr lang="fr-FR" baseline="0" dirty="0" smtClean="0"/>
              <a:t> </a:t>
            </a:r>
            <a:r>
              <a:rPr lang="fr-FR" baseline="0" dirty="0" err="1" smtClean="0"/>
              <a:t>saying</a:t>
            </a:r>
            <a:r>
              <a:rPr lang="fr-FR" baseline="0" dirty="0" smtClean="0"/>
              <a:t> </a:t>
            </a:r>
            <a:r>
              <a:rPr lang="fr-FR" baseline="0" dirty="0" err="1" smtClean="0"/>
              <a:t>that</a:t>
            </a:r>
            <a:r>
              <a:rPr lang="fr-FR" baseline="0" dirty="0" smtClean="0"/>
              <a:t> </a:t>
            </a:r>
            <a:r>
              <a:rPr lang="fr-FR" baseline="0" dirty="0" err="1" smtClean="0"/>
              <a:t>this</a:t>
            </a:r>
            <a:r>
              <a:rPr lang="fr-FR" baseline="0" dirty="0" smtClean="0"/>
              <a:t> </a:t>
            </a:r>
            <a:r>
              <a:rPr lang="fr-FR" baseline="0" dirty="0" err="1" smtClean="0"/>
              <a:t>is</a:t>
            </a:r>
            <a:r>
              <a:rPr lang="fr-FR" baseline="0" dirty="0" smtClean="0"/>
              <a:t> </a:t>
            </a:r>
            <a:r>
              <a:rPr lang="fr-FR" baseline="0" dirty="0" err="1" smtClean="0"/>
              <a:t>what</a:t>
            </a:r>
            <a:r>
              <a:rPr lang="fr-FR" baseline="0" dirty="0" smtClean="0"/>
              <a:t> </a:t>
            </a:r>
            <a:r>
              <a:rPr lang="fr-FR" baseline="0" dirty="0" err="1" smtClean="0"/>
              <a:t>should</a:t>
            </a:r>
            <a:r>
              <a:rPr lang="fr-FR" baseline="0" dirty="0" smtClean="0"/>
              <a:t> </a:t>
            </a:r>
            <a:r>
              <a:rPr lang="fr-FR" baseline="0" dirty="0" err="1" smtClean="0"/>
              <a:t>be</a:t>
            </a:r>
            <a:r>
              <a:rPr lang="fr-FR" baseline="0" dirty="0" smtClean="0"/>
              <a:t> happening if </a:t>
            </a:r>
            <a:r>
              <a:rPr lang="fr-FR" baseline="0" dirty="0" err="1" smtClean="0"/>
              <a:t>we</a:t>
            </a:r>
            <a:r>
              <a:rPr lang="fr-FR" baseline="0" dirty="0" smtClean="0"/>
              <a:t> </a:t>
            </a:r>
            <a:r>
              <a:rPr lang="fr-FR" baseline="0" dirty="0" err="1" smtClean="0"/>
              <a:t>had</a:t>
            </a:r>
            <a:r>
              <a:rPr lang="fr-FR" baseline="0" dirty="0" smtClean="0"/>
              <a:t> </a:t>
            </a:r>
            <a:r>
              <a:rPr lang="fr-FR" baseline="0" dirty="0" err="1" smtClean="0"/>
              <a:t>fully</a:t>
            </a:r>
            <a:r>
              <a:rPr lang="fr-FR" baseline="0" dirty="0" smtClean="0"/>
              <a:t> </a:t>
            </a:r>
            <a:r>
              <a:rPr lang="fr-FR" baseline="0" dirty="0" err="1" smtClean="0"/>
              <a:t>embedded</a:t>
            </a:r>
            <a:r>
              <a:rPr lang="fr-FR" baseline="0" dirty="0" smtClean="0"/>
              <a:t> the implications of the </a:t>
            </a:r>
            <a:r>
              <a:rPr lang="fr-FR" baseline="0" dirty="0" err="1" smtClean="0"/>
              <a:t>previous</a:t>
            </a:r>
            <a:r>
              <a:rPr lang="fr-FR" baseline="0" dirty="0" smtClean="0"/>
              <a:t> incarnation of the new national curriculum.  </a:t>
            </a:r>
          </a:p>
          <a:p>
            <a:r>
              <a:rPr lang="fr-FR" baseline="0" dirty="0" smtClean="0"/>
              <a:t>So </a:t>
            </a:r>
            <a:r>
              <a:rPr lang="fr-FR" baseline="0" dirty="0" err="1" smtClean="0"/>
              <a:t>there</a:t>
            </a:r>
            <a:r>
              <a:rPr lang="fr-FR" baseline="0" dirty="0" smtClean="0"/>
              <a:t> </a:t>
            </a:r>
            <a:r>
              <a:rPr lang="fr-FR" baseline="0" dirty="0" err="1" smtClean="0"/>
              <a:t>is</a:t>
            </a:r>
            <a:r>
              <a:rPr lang="fr-FR" baseline="0" dirty="0" smtClean="0"/>
              <a:t> no </a:t>
            </a:r>
            <a:r>
              <a:rPr lang="fr-FR" baseline="0" dirty="0" err="1" smtClean="0"/>
              <a:t>sudden</a:t>
            </a:r>
            <a:r>
              <a:rPr lang="fr-FR" baseline="0" dirty="0" smtClean="0"/>
              <a:t> </a:t>
            </a:r>
            <a:r>
              <a:rPr lang="fr-FR" baseline="0" dirty="0" err="1" smtClean="0"/>
              <a:t>gear</a:t>
            </a:r>
            <a:r>
              <a:rPr lang="fr-FR" baseline="0" dirty="0" smtClean="0"/>
              <a:t> shift in </a:t>
            </a:r>
            <a:r>
              <a:rPr lang="fr-FR" baseline="0" dirty="0" err="1" smtClean="0"/>
              <a:t>terms</a:t>
            </a:r>
            <a:r>
              <a:rPr lang="fr-FR" baseline="0" dirty="0" smtClean="0"/>
              <a:t> of all the essential </a:t>
            </a:r>
            <a:r>
              <a:rPr lang="fr-FR" baseline="0" dirty="0" err="1" smtClean="0"/>
              <a:t>elements</a:t>
            </a:r>
            <a:r>
              <a:rPr lang="fr-FR" baseline="0" dirty="0" smtClean="0"/>
              <a:t> of </a:t>
            </a:r>
            <a:r>
              <a:rPr lang="fr-FR" baseline="0" dirty="0" err="1" smtClean="0"/>
              <a:t>pedagogy</a:t>
            </a:r>
            <a:r>
              <a:rPr lang="fr-FR" baseline="0" dirty="0" smtClean="0"/>
              <a:t> </a:t>
            </a:r>
            <a:r>
              <a:rPr lang="fr-FR" baseline="0" dirty="0" err="1" smtClean="0"/>
              <a:t>that</a:t>
            </a:r>
            <a:r>
              <a:rPr lang="fr-FR" baseline="0" dirty="0" smtClean="0"/>
              <a:t> </a:t>
            </a:r>
            <a:r>
              <a:rPr lang="fr-FR" baseline="0" dirty="0" err="1" smtClean="0"/>
              <a:t>I’ve</a:t>
            </a:r>
            <a:r>
              <a:rPr lang="fr-FR" baseline="0" dirty="0" smtClean="0"/>
              <a:t> </a:t>
            </a:r>
            <a:r>
              <a:rPr lang="fr-FR" baseline="0" dirty="0" err="1" smtClean="0"/>
              <a:t>highlighted</a:t>
            </a:r>
            <a:r>
              <a:rPr lang="fr-FR" baseline="0" dirty="0" smtClean="0"/>
              <a:t> </a:t>
            </a:r>
            <a:r>
              <a:rPr lang="fr-FR" baseline="0" dirty="0" err="1" smtClean="0"/>
              <a:t>here</a:t>
            </a:r>
            <a:r>
              <a:rPr lang="fr-FR" baseline="0" dirty="0" smtClean="0"/>
              <a:t>.  </a:t>
            </a:r>
          </a:p>
          <a:p>
            <a:r>
              <a:rPr lang="fr-FR" baseline="0" dirty="0" smtClean="0"/>
              <a:t>There </a:t>
            </a:r>
            <a:r>
              <a:rPr lang="fr-FR" baseline="0" dirty="0" err="1" smtClean="0"/>
              <a:t>is</a:t>
            </a:r>
            <a:r>
              <a:rPr lang="fr-FR" baseline="0" dirty="0" smtClean="0"/>
              <a:t> not </a:t>
            </a:r>
            <a:r>
              <a:rPr lang="fr-FR" baseline="0" dirty="0" err="1" smtClean="0"/>
              <a:t>enough</a:t>
            </a:r>
            <a:r>
              <a:rPr lang="fr-FR" baseline="0" dirty="0" smtClean="0"/>
              <a:t> time to look at </a:t>
            </a:r>
            <a:r>
              <a:rPr lang="fr-FR" baseline="0" dirty="0" err="1" smtClean="0"/>
              <a:t>each</a:t>
            </a:r>
            <a:r>
              <a:rPr lang="fr-FR" baseline="0" dirty="0" smtClean="0"/>
              <a:t> of </a:t>
            </a:r>
            <a:r>
              <a:rPr lang="fr-FR" baseline="0" dirty="0" err="1" smtClean="0"/>
              <a:t>these</a:t>
            </a:r>
            <a:r>
              <a:rPr lang="fr-FR" baseline="0" dirty="0" smtClean="0"/>
              <a:t> in </a:t>
            </a:r>
            <a:r>
              <a:rPr lang="fr-FR" baseline="0" dirty="0" err="1" smtClean="0"/>
              <a:t>detail</a:t>
            </a:r>
            <a:r>
              <a:rPr lang="fr-FR" baseline="0" dirty="0" smtClean="0"/>
              <a:t> </a:t>
            </a:r>
            <a:r>
              <a:rPr lang="fr-FR" baseline="0" dirty="0" err="1" smtClean="0"/>
              <a:t>today</a:t>
            </a:r>
            <a:r>
              <a:rPr lang="fr-FR" baseline="0" dirty="0" smtClean="0"/>
              <a:t>.  I have been </a:t>
            </a:r>
            <a:r>
              <a:rPr lang="fr-FR" baseline="0" dirty="0" err="1" smtClean="0"/>
              <a:t>unpacking</a:t>
            </a:r>
            <a:r>
              <a:rPr lang="fr-FR" baseline="0" dirty="0" smtClean="0"/>
              <a:t> </a:t>
            </a:r>
            <a:r>
              <a:rPr lang="fr-FR" baseline="0" dirty="0" err="1" smtClean="0"/>
              <a:t>this</a:t>
            </a:r>
            <a:r>
              <a:rPr lang="fr-FR" baseline="0" dirty="0" smtClean="0"/>
              <a:t> a lot </a:t>
            </a:r>
            <a:r>
              <a:rPr lang="fr-FR" baseline="0" dirty="0" err="1" smtClean="0"/>
              <a:t>with</a:t>
            </a:r>
            <a:r>
              <a:rPr lang="fr-FR" baseline="0" dirty="0" smtClean="0"/>
              <a:t> </a:t>
            </a:r>
            <a:r>
              <a:rPr lang="fr-FR" baseline="0" dirty="0" err="1" smtClean="0"/>
              <a:t>teachers</a:t>
            </a:r>
            <a:r>
              <a:rPr lang="fr-FR" baseline="0" dirty="0" smtClean="0"/>
              <a:t> </a:t>
            </a:r>
            <a:r>
              <a:rPr lang="fr-FR" baseline="0" dirty="0" err="1" smtClean="0"/>
              <a:t>during</a:t>
            </a:r>
            <a:r>
              <a:rPr lang="fr-FR" baseline="0" dirty="0" smtClean="0"/>
              <a:t> the </a:t>
            </a:r>
            <a:r>
              <a:rPr lang="fr-FR" baseline="0" dirty="0" err="1" smtClean="0"/>
              <a:t>year</a:t>
            </a:r>
            <a:r>
              <a:rPr lang="fr-FR" baseline="0" dirty="0" smtClean="0"/>
              <a:t> and have more </a:t>
            </a:r>
            <a:r>
              <a:rPr lang="fr-FR" baseline="0" dirty="0" err="1" smtClean="0"/>
              <a:t>detailed</a:t>
            </a:r>
            <a:r>
              <a:rPr lang="fr-FR" baseline="0" dirty="0" smtClean="0"/>
              <a:t> </a:t>
            </a:r>
            <a:r>
              <a:rPr lang="fr-FR" baseline="0" dirty="0" err="1" smtClean="0"/>
              <a:t>examples</a:t>
            </a:r>
            <a:r>
              <a:rPr lang="fr-FR" baseline="0" dirty="0" smtClean="0"/>
              <a:t> of </a:t>
            </a:r>
            <a:r>
              <a:rPr lang="fr-FR" baseline="0" dirty="0" err="1" smtClean="0"/>
              <a:t>each</a:t>
            </a:r>
            <a:r>
              <a:rPr lang="fr-FR" baseline="0" dirty="0" smtClean="0"/>
              <a:t> </a:t>
            </a:r>
            <a:r>
              <a:rPr lang="fr-FR" baseline="0" dirty="0" err="1" smtClean="0"/>
              <a:t>element</a:t>
            </a:r>
            <a:r>
              <a:rPr lang="fr-FR" baseline="0" dirty="0" smtClean="0"/>
              <a:t> on </a:t>
            </a:r>
            <a:r>
              <a:rPr lang="fr-FR" baseline="0" dirty="0" err="1" smtClean="0"/>
              <a:t>my</a:t>
            </a:r>
            <a:r>
              <a:rPr lang="fr-FR" baseline="0" dirty="0" smtClean="0"/>
              <a:t> </a:t>
            </a:r>
            <a:r>
              <a:rPr lang="fr-FR" baseline="0" dirty="0" err="1" smtClean="0"/>
              <a:t>website</a:t>
            </a:r>
            <a:r>
              <a:rPr lang="fr-FR" baseline="0" dirty="0" smtClean="0"/>
              <a:t>.</a:t>
            </a:r>
            <a:br>
              <a:rPr lang="fr-FR" baseline="0" dirty="0" smtClean="0"/>
            </a:br>
            <a:r>
              <a:rPr lang="fr-FR" baseline="0" dirty="0" err="1" smtClean="0"/>
              <a:t>However</a:t>
            </a:r>
            <a:r>
              <a:rPr lang="fr-FR" baseline="0" dirty="0" smtClean="0"/>
              <a:t>, I do </a:t>
            </a:r>
            <a:r>
              <a:rPr lang="fr-FR" baseline="0" dirty="0" err="1" smtClean="0"/>
              <a:t>want</a:t>
            </a:r>
            <a:r>
              <a:rPr lang="fr-FR" baseline="0" dirty="0" smtClean="0"/>
              <a:t> to look </a:t>
            </a:r>
            <a:r>
              <a:rPr lang="fr-FR" baseline="0" dirty="0" err="1" smtClean="0"/>
              <a:t>briefly</a:t>
            </a:r>
            <a:r>
              <a:rPr lang="fr-FR" baseline="0" dirty="0" smtClean="0"/>
              <a:t> at the </a:t>
            </a:r>
            <a:r>
              <a:rPr lang="fr-FR" baseline="0" dirty="0" err="1" smtClean="0"/>
              <a:t>interactional</a:t>
            </a:r>
            <a:r>
              <a:rPr lang="fr-FR" baseline="0" dirty="0" smtClean="0"/>
              <a:t> / oral </a:t>
            </a:r>
            <a:r>
              <a:rPr lang="fr-FR" baseline="0" dirty="0" err="1" smtClean="0"/>
              <a:t>elements</a:t>
            </a:r>
            <a:r>
              <a:rPr lang="fr-FR" baseline="0" dirty="0" smtClean="0"/>
              <a:t>, as </a:t>
            </a:r>
            <a:r>
              <a:rPr lang="fr-FR" baseline="0" dirty="0" err="1" smtClean="0"/>
              <a:t>these</a:t>
            </a:r>
            <a:r>
              <a:rPr lang="fr-FR" baseline="0" dirty="0" smtClean="0"/>
              <a:t> are crucial and </a:t>
            </a:r>
            <a:r>
              <a:rPr lang="fr-FR" baseline="0" dirty="0" err="1" smtClean="0"/>
              <a:t>we</a:t>
            </a:r>
            <a:r>
              <a:rPr lang="fr-FR" baseline="0" dirty="0" smtClean="0"/>
              <a:t> know </a:t>
            </a:r>
            <a:r>
              <a:rPr lang="fr-FR" baseline="0" dirty="0" err="1" smtClean="0"/>
              <a:t>that</a:t>
            </a:r>
            <a:r>
              <a:rPr lang="fr-FR" baseline="0" dirty="0" smtClean="0"/>
              <a:t>, </a:t>
            </a:r>
            <a:r>
              <a:rPr lang="fr-FR" baseline="0" dirty="0" err="1" smtClean="0"/>
              <a:t>despite</a:t>
            </a:r>
            <a:r>
              <a:rPr lang="fr-FR" baseline="0" dirty="0" smtClean="0"/>
              <a:t> the </a:t>
            </a:r>
            <a:r>
              <a:rPr lang="fr-FR" baseline="0" dirty="0" err="1" smtClean="0"/>
              <a:t>impetus</a:t>
            </a:r>
            <a:r>
              <a:rPr lang="fr-FR" baseline="0" dirty="0" smtClean="0"/>
              <a:t> of the </a:t>
            </a:r>
            <a:r>
              <a:rPr lang="fr-FR" baseline="0" dirty="0" err="1" smtClean="0"/>
              <a:t>previous</a:t>
            </a:r>
            <a:r>
              <a:rPr lang="fr-FR" baseline="0" dirty="0" smtClean="0"/>
              <a:t> NC documents, </a:t>
            </a:r>
            <a:r>
              <a:rPr lang="fr-FR" baseline="0" dirty="0" err="1" smtClean="0"/>
              <a:t>we</a:t>
            </a:r>
            <a:r>
              <a:rPr lang="fr-FR" baseline="0" dirty="0" smtClean="0"/>
              <a:t> are not </a:t>
            </a:r>
            <a:r>
              <a:rPr lang="fr-FR" baseline="0" dirty="0" err="1" smtClean="0"/>
              <a:t>there</a:t>
            </a:r>
            <a:r>
              <a:rPr lang="fr-FR" baseline="0" dirty="0" smtClean="0"/>
              <a:t> </a:t>
            </a:r>
            <a:r>
              <a:rPr lang="fr-FR" baseline="0" dirty="0" err="1" smtClean="0"/>
              <a:t>yet</a:t>
            </a:r>
            <a:r>
              <a:rPr lang="fr-FR" baseline="0" dirty="0" smtClean="0"/>
              <a:t> in </a:t>
            </a:r>
            <a:r>
              <a:rPr lang="fr-FR" baseline="0" dirty="0" err="1" smtClean="0"/>
              <a:t>terms</a:t>
            </a:r>
            <a:r>
              <a:rPr lang="fr-FR" baseline="0" dirty="0" smtClean="0"/>
              <a:t> of </a:t>
            </a:r>
            <a:r>
              <a:rPr lang="fr-FR" baseline="0" dirty="0" err="1" smtClean="0"/>
              <a:t>classroom</a:t>
            </a:r>
            <a:r>
              <a:rPr lang="fr-FR" baseline="0" dirty="0" smtClean="0"/>
              <a:t> practice.</a:t>
            </a:r>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4</a:t>
            </a:fld>
            <a:endParaRPr lang="fr-FR">
              <a:solidFill>
                <a:prstClr val="black"/>
              </a:solidFill>
            </a:endParaRPr>
          </a:p>
        </p:txBody>
      </p:sp>
    </p:spTree>
    <p:extLst>
      <p:ext uri="{BB962C8B-B14F-4D97-AF65-F5344CB8AC3E}">
        <p14:creationId xmlns:p14="http://schemas.microsoft.com/office/powerpoint/2010/main" val="401912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It is useful to consider 3 x aspects of classroom</a:t>
            </a:r>
            <a:r>
              <a:rPr lang="en-GB" baseline="0" dirty="0" smtClean="0"/>
              <a:t> TL interaction.  All need developing and each is complex in its own right.  </a:t>
            </a:r>
            <a:br>
              <a:rPr lang="en-GB" baseline="0" dirty="0" smtClean="0"/>
            </a:br>
            <a:endParaRPr lang="en-GB" dirty="0" smtClean="0"/>
          </a:p>
          <a:p>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5</a:t>
            </a:fld>
            <a:endParaRPr lang="fr-FR">
              <a:solidFill>
                <a:prstClr val="black"/>
              </a:solidFill>
            </a:endParaRPr>
          </a:p>
        </p:txBody>
      </p:sp>
    </p:spTree>
    <p:extLst>
      <p:ext uri="{BB962C8B-B14F-4D97-AF65-F5344CB8AC3E}">
        <p14:creationId xmlns:p14="http://schemas.microsoft.com/office/powerpoint/2010/main" val="3661216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hlinkClick r:id="rId3"/>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hlinkClick r:id="rId3"/>
              </a:rPr>
              <a:t>http</a:t>
            </a:r>
            <a:r>
              <a:rPr lang="en-GB" dirty="0" smtClean="0">
                <a:hlinkClick r:id="rId3"/>
              </a:rPr>
              <a:t>://www.ofsted.gov.uk/resources/subject-professional-development-materials-judging-use-of-target-language-teachers-and-students</a:t>
            </a:r>
            <a:r>
              <a:rPr lang="en-GB" dirty="0" smtClean="0"/>
              <a:t> </a:t>
            </a:r>
          </a:p>
          <a:p>
            <a:r>
              <a:rPr lang="en-GB" dirty="0" smtClean="0"/>
              <a:t>Taken from here</a:t>
            </a:r>
            <a:r>
              <a:rPr lang="en-GB" dirty="0" smtClean="0"/>
              <a:t>.</a:t>
            </a:r>
          </a:p>
          <a:p>
            <a:endParaRPr lang="en-GB" dirty="0" smtClean="0"/>
          </a:p>
          <a:p>
            <a:r>
              <a:rPr lang="en-GB" dirty="0" smtClean="0"/>
              <a:t>We have had</a:t>
            </a:r>
            <a:r>
              <a:rPr lang="en-GB" baseline="0" dirty="0" smtClean="0"/>
              <a:t> some very specific and useful guidance from Ofsted about what oral interaction should look like in the classroom.</a:t>
            </a:r>
          </a:p>
          <a:p>
            <a:r>
              <a:rPr lang="en-GB" baseline="0" dirty="0" smtClean="0"/>
              <a:t>Now although this may seem as though it’s in direct conflict with the requirement for Ofsted to be ‘methodologically neutral’ I believe  that there is so much evidence to support the role of TL use in language learning, that this is not a controversial area – it may be hard to achieve, but few would doubt that it’s the right way to go.</a:t>
            </a:r>
            <a:br>
              <a:rPr lang="en-GB" baseline="0" dirty="0" smtClean="0"/>
            </a:br>
            <a:r>
              <a:rPr lang="en-GB" baseline="0" dirty="0" smtClean="0"/>
              <a:t/>
            </a:r>
            <a:br>
              <a:rPr lang="en-GB" baseline="0" dirty="0" smtClean="0"/>
            </a:br>
            <a:r>
              <a:rPr lang="en-GB" baseline="0" dirty="0" smtClean="0"/>
              <a:t>Indeed, it is hard to see how learners will reach the outcomes in Curriculum 2014 if the TL is not the usual means of communication in the classroom.</a:t>
            </a:r>
            <a:endParaRPr lang="en-GB" dirty="0"/>
          </a:p>
        </p:txBody>
      </p:sp>
      <p:sp>
        <p:nvSpPr>
          <p:cNvPr id="4" name="Slide Number Placeholder 3"/>
          <p:cNvSpPr>
            <a:spLocks noGrp="1"/>
          </p:cNvSpPr>
          <p:nvPr>
            <p:ph type="sldNum" sz="quarter" idx="10"/>
          </p:nvPr>
        </p:nvSpPr>
        <p:spPr/>
        <p:txBody>
          <a:bodyPr/>
          <a:lstStyle/>
          <a:p>
            <a:fld id="{2129BC82-ED45-4A2B-806B-ACAD0FE65A1D}" type="slidenum">
              <a:rPr lang="en-GB" smtClean="0"/>
              <a:t>6</a:t>
            </a:fld>
            <a:endParaRPr lang="en-GB"/>
          </a:p>
        </p:txBody>
      </p:sp>
    </p:spTree>
    <p:extLst>
      <p:ext uri="{BB962C8B-B14F-4D97-AF65-F5344CB8AC3E}">
        <p14:creationId xmlns:p14="http://schemas.microsoft.com/office/powerpoint/2010/main" val="2865287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word ‘conversations’ appears in both.</a:t>
            </a:r>
          </a:p>
          <a:p>
            <a:r>
              <a:rPr lang="en-GB" dirty="0" smtClean="0"/>
              <a:t>There is a need to be</a:t>
            </a:r>
            <a:r>
              <a:rPr lang="en-GB" baseline="0" dirty="0" smtClean="0"/>
              <a:t> able to ask as well as answer questions, unscripted and unexpected, as you would in a conversational context.</a:t>
            </a:r>
            <a:br>
              <a:rPr lang="en-GB" baseline="0" dirty="0" smtClean="0"/>
            </a:br>
            <a:r>
              <a:rPr lang="en-GB" baseline="0" dirty="0" smtClean="0"/>
              <a:t>This is really hinting at ‘chatting’ in the language – giving opinions, justifying them, debating, agreeing / disagreeing, seeking information from others.</a:t>
            </a:r>
            <a:br>
              <a:rPr lang="en-GB" baseline="0" dirty="0" smtClean="0"/>
            </a:br>
            <a:r>
              <a:rPr lang="en-GB" baseline="0" dirty="0" smtClean="0"/>
              <a:t/>
            </a:r>
            <a:br>
              <a:rPr lang="en-GB" baseline="0" dirty="0" smtClean="0"/>
            </a:br>
            <a:r>
              <a:rPr lang="en-GB" baseline="0" dirty="0" smtClean="0"/>
              <a:t>There is a lot of work that has been done on how to approach this in the classroom.  We have the Group Talk project, which is significant in this respect.  We also have a lot of work that is available about types of task that generate questions and unscripted talk from students.</a:t>
            </a:r>
            <a:br>
              <a:rPr lang="en-GB" baseline="0" dirty="0" smtClean="0"/>
            </a:br>
            <a:r>
              <a:rPr lang="en-GB" baseline="0" dirty="0" smtClean="0"/>
              <a:t/>
            </a:r>
            <a:br>
              <a:rPr lang="en-GB" baseline="0" dirty="0" smtClean="0"/>
            </a:br>
            <a:r>
              <a:rPr lang="en-GB" baseline="0" dirty="0" smtClean="0"/>
              <a:t>It is very positive indeed to see this aspect of language learning featuring so prominently in this new </a:t>
            </a:r>
            <a:r>
              <a:rPr lang="en-GB" baseline="0" dirty="0" err="1" smtClean="0"/>
              <a:t>PoS.</a:t>
            </a:r>
            <a:endParaRPr lang="en-GB" dirty="0" smtClean="0"/>
          </a:p>
        </p:txBody>
      </p:sp>
      <p:sp>
        <p:nvSpPr>
          <p:cNvPr id="4" name="Slide Number Placeholder 3"/>
          <p:cNvSpPr>
            <a:spLocks noGrp="1"/>
          </p:cNvSpPr>
          <p:nvPr>
            <p:ph type="sldNum" sz="quarter" idx="10"/>
          </p:nvPr>
        </p:nvSpPr>
        <p:spPr/>
        <p:txBody>
          <a:bodyPr/>
          <a:lstStyle/>
          <a:p>
            <a:fld id="{0A30950B-1B20-4D20-B707-A694F13979AF}" type="slidenum">
              <a:rPr lang="en-GB" smtClean="0">
                <a:solidFill>
                  <a:prstClr val="black"/>
                </a:solidFill>
              </a:rPr>
              <a:pPr/>
              <a:t>7</a:t>
            </a:fld>
            <a:endParaRPr lang="en-GB">
              <a:solidFill>
                <a:prstClr val="black"/>
              </a:solidFill>
            </a:endParaRPr>
          </a:p>
        </p:txBody>
      </p:sp>
    </p:spTree>
    <p:extLst>
      <p:ext uri="{BB962C8B-B14F-4D97-AF65-F5344CB8AC3E}">
        <p14:creationId xmlns:p14="http://schemas.microsoft.com/office/powerpoint/2010/main" val="3388789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1.  Formal modes of address – this has slipped off</a:t>
            </a:r>
            <a:r>
              <a:rPr lang="en-GB" baseline="0" dirty="0" smtClean="0"/>
              <a:t> the radar in recent incarnations of policy documents, but its return is not unwelcome.  A Y7 boy remarked to his mum last week (she emailed me to tell me) that Spanish is a bit confusing because it has four versions of ‘you’.  I replied that ‘yes, it certainly is a bit of a nightmare, but great that he has picked up on this major difference between Spanish and English and flagged it as the complexity it is!’  The ideal way to integrate this element back in is to teach students to address you as the teacher in the formal ‘you’.  This is the ideal, real context in which they can learn this and put it into action regularly.</a:t>
            </a:r>
            <a:br>
              <a:rPr lang="en-GB" baseline="0" dirty="0" smtClean="0"/>
            </a:br>
            <a:r>
              <a:rPr lang="en-GB" baseline="0" dirty="0" smtClean="0"/>
              <a:t>2.  KS2 – I have to confess that I haven’t yet seen it as a priority to bring dictionaries to my Spanish Y6 class, but the idea doesn’t isn’t abhorrent.  They are certainly deducing the meaning of new words every lesson, as we work through my instructions in the TL, iron out any communicative difficulties, listen to songs and rhymes etc.. with a mixture of familiar and unfamiliar language.  The main thing here I think is to develop learners as inquisitive meaning makers – ensure that they have to deduce meaning from context on a regular basis.</a:t>
            </a:r>
            <a:br>
              <a:rPr lang="en-GB" baseline="0" dirty="0" smtClean="0"/>
            </a:br>
            <a:r>
              <a:rPr lang="en-GB" baseline="0" dirty="0" smtClean="0"/>
              <a:t>3.  This is also doable.  It does present us with an interesting ‘joining up’ challenge that we haven’t had before, at least to my knowledge.  If we consider primary methodology with its rich input of authentic stories and songs and rhymes where learners listen and respond, join in and recite, knowing the overall meaning but without necessarily being able / or being asked to come up with an English equivalent for each word, and then contrast this with the bottom up approach of secondary, where we tend to start at word level and move upwards towards simple sentences etc.., we can see that learners might find the abrupt change of pedagogical direction quite difficult to adjust to.  Is it in fact an appropriate pedagogy for learners who will have had 4 x years of language teaching, some of which has included immersion/acquisition based aspects?  Is there not an excellent opportunity here to recognise the benefit of working top down from authentic texts, where learners are exposed to a variety of material that includes unfamiliar language, but where the overall meaning is made clear.</a:t>
            </a:r>
          </a:p>
          <a:p>
            <a:r>
              <a:rPr lang="en-GB" baseline="0" dirty="0" smtClean="0"/>
              <a:t>Charting the course for this new direction, including working out just how much ‘dissection’ of the text to do with learners, is the challenge, and there is an extent to which we will need to do this by trial and error, working with students and eliciting their feedback all the while.</a:t>
            </a:r>
          </a:p>
          <a:p>
            <a:endParaRPr lang="en-GB" baseline="0" dirty="0" smtClean="0"/>
          </a:p>
          <a:p>
            <a:r>
              <a:rPr lang="en-GB" baseline="0" dirty="0" smtClean="0"/>
              <a:t>Voices and moods – </a:t>
            </a:r>
            <a:br>
              <a:rPr lang="en-GB" baseline="0" dirty="0" smtClean="0"/>
            </a:br>
            <a:r>
              <a:rPr lang="en-GB" u="none" baseline="0" dirty="0" smtClean="0">
                <a:solidFill>
                  <a:schemeClr val="tx1"/>
                </a:solidFill>
              </a:rPr>
              <a:t>passive / active</a:t>
            </a:r>
          </a:p>
          <a:p>
            <a:r>
              <a:rPr lang="en-GB" u="none" baseline="0" dirty="0" smtClean="0">
                <a:solidFill>
                  <a:schemeClr val="tx1"/>
                </a:solidFill>
              </a:rPr>
              <a:t/>
            </a:r>
            <a:br>
              <a:rPr lang="en-GB" u="none" baseline="0" dirty="0" smtClean="0">
                <a:solidFill>
                  <a:schemeClr val="tx1"/>
                </a:solidFill>
              </a:rPr>
            </a:br>
            <a:r>
              <a:rPr lang="en-GB" u="none" baseline="0" dirty="0" smtClean="0">
                <a:solidFill>
                  <a:schemeClr val="tx1"/>
                </a:solidFill>
              </a:rPr>
              <a:t>moods – indicative, subjunctive, interrogatory, imperative, emphatic, injunctive, optative, potential</a:t>
            </a:r>
          </a:p>
          <a:p>
            <a:endParaRPr lang="en-GB" u="none" baseline="0" dirty="0" smtClean="0">
              <a:solidFill>
                <a:schemeClr val="tx1"/>
              </a:solidFill>
            </a:endParaRPr>
          </a:p>
          <a:p>
            <a:r>
              <a:rPr lang="en-GB" u="none" dirty="0" smtClean="0">
                <a:solidFill>
                  <a:schemeClr val="tx1"/>
                </a:solidFill>
              </a:rPr>
              <a:t>Some examples of moods are indicative, interrogatory, imperative, emphatic, subjunctive, injunctive, optative, potential. </a:t>
            </a:r>
            <a:r>
              <a:rPr lang="en-GB" u="none" dirty="0" smtClean="0">
                <a:solidFill>
                  <a:schemeClr val="tx1"/>
                </a:solidFill>
                <a:hlinkClick r:id="rId3" tooltip="Infinitive"/>
              </a:rPr>
              <a:t>Infinitive</a:t>
            </a:r>
            <a:r>
              <a:rPr lang="en-GB" u="none" dirty="0" smtClean="0">
                <a:solidFill>
                  <a:schemeClr val="tx1"/>
                </a:solidFill>
              </a:rPr>
              <a:t> is a category apart from all these </a:t>
            </a:r>
            <a:r>
              <a:rPr lang="en-GB" u="none" dirty="0" smtClean="0">
                <a:solidFill>
                  <a:schemeClr val="tx1"/>
                </a:solidFill>
                <a:hlinkClick r:id="rId4" tooltip="Finite verb"/>
              </a:rPr>
              <a:t>finite forms</a:t>
            </a:r>
            <a:r>
              <a:rPr lang="en-GB" u="none" dirty="0" smtClean="0">
                <a:solidFill>
                  <a:schemeClr val="tx1"/>
                </a:solidFill>
              </a:rPr>
              <a:t>, and so are </a:t>
            </a:r>
            <a:r>
              <a:rPr lang="en-GB" u="none" dirty="0" smtClean="0">
                <a:solidFill>
                  <a:schemeClr val="tx1"/>
                </a:solidFill>
                <a:hlinkClick r:id="rId5" tooltip="Gerund"/>
              </a:rPr>
              <a:t>gerunds</a:t>
            </a:r>
            <a:r>
              <a:rPr lang="en-GB" u="none" dirty="0" smtClean="0">
                <a:solidFill>
                  <a:schemeClr val="tx1"/>
                </a:solidFill>
              </a:rPr>
              <a:t> and </a:t>
            </a:r>
            <a:r>
              <a:rPr lang="en-GB" u="none" dirty="0" smtClean="0">
                <a:solidFill>
                  <a:schemeClr val="tx1"/>
                </a:solidFill>
                <a:hlinkClick r:id="rId6" tooltip="Participle"/>
              </a:rPr>
              <a:t>participles</a:t>
            </a:r>
            <a:r>
              <a:rPr lang="en-GB" u="none" dirty="0" smtClean="0">
                <a:solidFill>
                  <a:schemeClr val="tx1"/>
                </a:solidFill>
              </a:rPr>
              <a:t>.</a:t>
            </a:r>
          </a:p>
          <a:p>
            <a:endParaRPr lang="en-GB" u="none" dirty="0" smtClean="0">
              <a:solidFill>
                <a:schemeClr val="tx1"/>
              </a:solidFill>
            </a:endParaRPr>
          </a:p>
          <a:p>
            <a:r>
              <a:rPr lang="en-GB" u="none" dirty="0" smtClean="0">
                <a:solidFill>
                  <a:schemeClr val="tx1"/>
                </a:solidFill>
              </a:rPr>
              <a:t>Some languages have even more grammatical voices. For example, </a:t>
            </a:r>
            <a:r>
              <a:rPr lang="en-GB" u="none" dirty="0" smtClean="0">
                <a:solidFill>
                  <a:schemeClr val="tx1"/>
                </a:solidFill>
                <a:hlinkClick r:id="rId7" tooltip="Classical Mongolian language"/>
              </a:rPr>
              <a:t>Classical Mongolian</a:t>
            </a:r>
            <a:r>
              <a:rPr lang="en-GB" u="none" dirty="0" smtClean="0">
                <a:solidFill>
                  <a:schemeClr val="tx1"/>
                </a:solidFill>
              </a:rPr>
              <a:t> features five voices: active, passive, causative, reciprocal, and cooperative!</a:t>
            </a:r>
          </a:p>
          <a:p>
            <a:endParaRPr lang="fr-FR" dirty="0"/>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8</a:t>
            </a:fld>
            <a:endParaRPr lang="fr-FR">
              <a:solidFill>
                <a:prstClr val="black"/>
              </a:solidFill>
            </a:endParaRPr>
          </a:p>
        </p:txBody>
      </p:sp>
    </p:spTree>
    <p:extLst>
      <p:ext uri="{BB962C8B-B14F-4D97-AF65-F5344CB8AC3E}">
        <p14:creationId xmlns:p14="http://schemas.microsoft.com/office/powerpoint/2010/main" val="3003512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smtClean="0"/>
              <a:t>In </a:t>
            </a:r>
            <a:r>
              <a:rPr lang="fr-FR" dirty="0" err="1" smtClean="0"/>
              <a:t>summary</a:t>
            </a:r>
            <a:r>
              <a:rPr lang="fr-FR" dirty="0" smtClean="0"/>
              <a:t>, Curriculum</a:t>
            </a:r>
            <a:r>
              <a:rPr lang="fr-FR" baseline="0" dirty="0" smtClean="0"/>
              <a:t> 2014 for </a:t>
            </a:r>
            <a:r>
              <a:rPr lang="fr-FR" baseline="0" dirty="0" err="1" smtClean="0"/>
              <a:t>languages</a:t>
            </a:r>
            <a:r>
              <a:rPr lang="fr-FR" baseline="0" dirty="0" smtClean="0"/>
              <a:t> </a:t>
            </a:r>
            <a:r>
              <a:rPr lang="fr-FR" baseline="0" dirty="0" err="1" smtClean="0"/>
              <a:t>offers</a:t>
            </a:r>
            <a:r>
              <a:rPr lang="fr-FR" baseline="0" dirty="0" smtClean="0"/>
              <a:t> us the </a:t>
            </a:r>
            <a:r>
              <a:rPr lang="fr-FR" baseline="0" dirty="0" err="1" smtClean="0"/>
              <a:t>following</a:t>
            </a:r>
            <a:r>
              <a:rPr lang="fr-FR" baseline="0" dirty="0" smtClean="0"/>
              <a:t>:</a:t>
            </a:r>
            <a:br>
              <a:rPr lang="fr-FR" baseline="0" dirty="0" smtClean="0"/>
            </a:br>
            <a:r>
              <a:rPr lang="fr-FR" baseline="0" dirty="0" smtClean="0"/>
              <a:t/>
            </a:r>
            <a:br>
              <a:rPr lang="fr-FR" baseline="0" dirty="0" smtClean="0"/>
            </a:br>
            <a:r>
              <a:rPr lang="fr-FR" baseline="0" dirty="0" smtClean="0"/>
              <a:t>1) Challenge – the challenge of </a:t>
            </a:r>
            <a:r>
              <a:rPr lang="fr-FR" baseline="0" dirty="0" err="1" smtClean="0"/>
              <a:t>joining</a:t>
            </a:r>
            <a:r>
              <a:rPr lang="fr-FR" baseline="0" dirty="0" smtClean="0"/>
              <a:t> up </a:t>
            </a:r>
            <a:r>
              <a:rPr lang="fr-FR" baseline="0" dirty="0" err="1" smtClean="0"/>
              <a:t>primary</a:t>
            </a:r>
            <a:r>
              <a:rPr lang="fr-FR" baseline="0" dirty="0" smtClean="0"/>
              <a:t> and </a:t>
            </a:r>
            <a:r>
              <a:rPr lang="fr-FR" baseline="0" dirty="0" err="1" smtClean="0"/>
              <a:t>secondary</a:t>
            </a:r>
            <a:r>
              <a:rPr lang="fr-FR" baseline="0" dirty="0" smtClean="0"/>
              <a:t> </a:t>
            </a:r>
            <a:r>
              <a:rPr lang="fr-FR" baseline="0" dirty="0" err="1" smtClean="0"/>
              <a:t>languages</a:t>
            </a:r>
            <a:r>
              <a:rPr lang="fr-FR" baseline="0" dirty="0" smtClean="0"/>
              <a:t> </a:t>
            </a:r>
            <a:r>
              <a:rPr lang="fr-FR" baseline="0" dirty="0" err="1" smtClean="0"/>
              <a:t>both</a:t>
            </a:r>
            <a:r>
              <a:rPr lang="fr-FR" baseline="0" dirty="0" smtClean="0"/>
              <a:t> </a:t>
            </a:r>
            <a:r>
              <a:rPr lang="fr-FR" baseline="0" dirty="0" err="1" smtClean="0"/>
              <a:t>pragmatically</a:t>
            </a:r>
            <a:r>
              <a:rPr lang="fr-FR" baseline="0" dirty="0" smtClean="0"/>
              <a:t> but </a:t>
            </a:r>
            <a:r>
              <a:rPr lang="fr-FR" baseline="0" dirty="0" err="1" smtClean="0"/>
              <a:t>also</a:t>
            </a:r>
            <a:r>
              <a:rPr lang="fr-FR" baseline="0" dirty="0" smtClean="0"/>
              <a:t> </a:t>
            </a:r>
            <a:r>
              <a:rPr lang="fr-FR" baseline="0" dirty="0" err="1" smtClean="0"/>
              <a:t>methodologically</a:t>
            </a:r>
            <a:r>
              <a:rPr lang="fr-FR" baseline="0" dirty="0" smtClean="0"/>
              <a:t/>
            </a:r>
            <a:br>
              <a:rPr lang="fr-FR" baseline="0" dirty="0" smtClean="0"/>
            </a:br>
            <a:r>
              <a:rPr lang="fr-FR" baseline="0" dirty="0" smtClean="0"/>
              <a:t>2) </a:t>
            </a:r>
            <a:r>
              <a:rPr lang="fr-FR" baseline="0" dirty="0" err="1" smtClean="0"/>
              <a:t>Choice</a:t>
            </a:r>
            <a:r>
              <a:rPr lang="fr-FR" baseline="0" dirty="0" smtClean="0"/>
              <a:t> – </a:t>
            </a:r>
            <a:r>
              <a:rPr lang="fr-FR" baseline="0" dirty="0" err="1" smtClean="0"/>
              <a:t>we</a:t>
            </a:r>
            <a:r>
              <a:rPr lang="fr-FR" baseline="0" dirty="0" smtClean="0"/>
              <a:t> </a:t>
            </a:r>
            <a:r>
              <a:rPr lang="fr-FR" baseline="0" dirty="0" err="1" smtClean="0"/>
              <a:t>can</a:t>
            </a:r>
            <a:r>
              <a:rPr lang="fr-FR" baseline="0" dirty="0" smtClean="0"/>
              <a:t> </a:t>
            </a:r>
            <a:r>
              <a:rPr lang="fr-FR" baseline="0" dirty="0" err="1" smtClean="0"/>
              <a:t>certainly</a:t>
            </a:r>
            <a:r>
              <a:rPr lang="fr-FR" baseline="0" dirty="0" smtClean="0"/>
              <a:t> </a:t>
            </a:r>
            <a:r>
              <a:rPr lang="fr-FR" baseline="0" dirty="0" err="1" smtClean="0"/>
              <a:t>teach</a:t>
            </a:r>
            <a:r>
              <a:rPr lang="fr-FR" baseline="0" dirty="0" smtClean="0"/>
              <a:t> the content </a:t>
            </a:r>
            <a:r>
              <a:rPr lang="fr-FR" baseline="0" dirty="0" err="1" smtClean="0"/>
              <a:t>we</a:t>
            </a:r>
            <a:r>
              <a:rPr lang="fr-FR" baseline="0" dirty="0" smtClean="0"/>
              <a:t> </a:t>
            </a:r>
            <a:r>
              <a:rPr lang="fr-FR" baseline="0" dirty="0" err="1" smtClean="0"/>
              <a:t>want</a:t>
            </a:r>
            <a:r>
              <a:rPr lang="fr-FR" baseline="0" dirty="0" smtClean="0"/>
              <a:t> and </a:t>
            </a:r>
            <a:r>
              <a:rPr lang="fr-FR" baseline="0" dirty="0" err="1" smtClean="0"/>
              <a:t>we</a:t>
            </a:r>
            <a:r>
              <a:rPr lang="fr-FR" baseline="0" dirty="0" smtClean="0"/>
              <a:t> </a:t>
            </a:r>
            <a:r>
              <a:rPr lang="fr-FR" baseline="0" dirty="0" err="1" smtClean="0"/>
              <a:t>can</a:t>
            </a:r>
            <a:r>
              <a:rPr lang="fr-FR" baseline="0" dirty="0" smtClean="0"/>
              <a:t> </a:t>
            </a:r>
            <a:r>
              <a:rPr lang="fr-FR" baseline="0" dirty="0" err="1" smtClean="0"/>
              <a:t>teach</a:t>
            </a:r>
            <a:r>
              <a:rPr lang="fr-FR" baseline="0" dirty="0" smtClean="0"/>
              <a:t> </a:t>
            </a:r>
            <a:r>
              <a:rPr lang="fr-FR" baseline="0" dirty="0" err="1" smtClean="0"/>
              <a:t>it</a:t>
            </a:r>
            <a:r>
              <a:rPr lang="fr-FR" baseline="0" dirty="0" smtClean="0"/>
              <a:t> in the </a:t>
            </a:r>
            <a:r>
              <a:rPr lang="fr-FR" baseline="0" dirty="0" err="1" smtClean="0"/>
              <a:t>way</a:t>
            </a:r>
            <a:r>
              <a:rPr lang="fr-FR" baseline="0" dirty="0" smtClean="0"/>
              <a:t> </a:t>
            </a:r>
            <a:r>
              <a:rPr lang="fr-FR" baseline="0" dirty="0" err="1" smtClean="0"/>
              <a:t>that</a:t>
            </a:r>
            <a:r>
              <a:rPr lang="fr-FR" baseline="0" dirty="0" smtClean="0"/>
              <a:t> </a:t>
            </a:r>
            <a:r>
              <a:rPr lang="fr-FR" baseline="0" dirty="0" err="1" smtClean="0"/>
              <a:t>we</a:t>
            </a:r>
            <a:r>
              <a:rPr lang="fr-FR" baseline="0" dirty="0" smtClean="0"/>
              <a:t> </a:t>
            </a:r>
            <a:r>
              <a:rPr lang="fr-FR" baseline="0" dirty="0" err="1" smtClean="0"/>
              <a:t>want</a:t>
            </a:r>
            <a:r>
              <a:rPr lang="fr-FR" baseline="0" dirty="0" smtClean="0"/>
              <a:t> (up to a point) as long as </a:t>
            </a:r>
            <a:r>
              <a:rPr lang="fr-FR" baseline="0" dirty="0" err="1" smtClean="0"/>
              <a:t>learners</a:t>
            </a:r>
            <a:r>
              <a:rPr lang="fr-FR" baseline="0" dirty="0" smtClean="0"/>
              <a:t> </a:t>
            </a:r>
            <a:r>
              <a:rPr lang="fr-FR" baseline="0" dirty="0" err="1" smtClean="0"/>
              <a:t>reach</a:t>
            </a:r>
            <a:r>
              <a:rPr lang="fr-FR" baseline="0" dirty="0" smtClean="0"/>
              <a:t> the </a:t>
            </a:r>
            <a:r>
              <a:rPr lang="fr-FR" baseline="0" dirty="0" err="1" smtClean="0"/>
              <a:t>outcomes</a:t>
            </a:r>
            <a:r>
              <a:rPr lang="fr-FR" baseline="0" dirty="0" smtClean="0"/>
              <a:t/>
            </a:r>
            <a:br>
              <a:rPr lang="fr-FR" baseline="0" dirty="0" smtClean="0"/>
            </a:br>
            <a:r>
              <a:rPr lang="fr-FR" baseline="0" dirty="0" smtClean="0"/>
              <a:t>3) Change – </a:t>
            </a:r>
            <a:r>
              <a:rPr lang="fr-FR" baseline="0" dirty="0" err="1" smtClean="0"/>
              <a:t>we</a:t>
            </a:r>
            <a:r>
              <a:rPr lang="fr-FR" baseline="0" dirty="0" smtClean="0"/>
              <a:t> </a:t>
            </a:r>
            <a:r>
              <a:rPr lang="fr-FR" baseline="0" dirty="0" err="1" smtClean="0"/>
              <a:t>need</a:t>
            </a:r>
            <a:r>
              <a:rPr lang="fr-FR" baseline="0" dirty="0" smtClean="0"/>
              <a:t> to </a:t>
            </a:r>
            <a:r>
              <a:rPr lang="fr-FR" baseline="0" dirty="0" err="1" smtClean="0"/>
              <a:t>retain</a:t>
            </a:r>
            <a:r>
              <a:rPr lang="fr-FR" baseline="0" dirty="0" smtClean="0"/>
              <a:t> the parts of </a:t>
            </a:r>
            <a:r>
              <a:rPr lang="fr-FR" baseline="0" dirty="0" err="1" smtClean="0"/>
              <a:t>our</a:t>
            </a:r>
            <a:r>
              <a:rPr lang="fr-FR" baseline="0" dirty="0" smtClean="0"/>
              <a:t> practice </a:t>
            </a:r>
            <a:r>
              <a:rPr lang="fr-FR" baseline="0" dirty="0" err="1" smtClean="0"/>
              <a:t>that</a:t>
            </a:r>
            <a:r>
              <a:rPr lang="fr-FR" baseline="0" dirty="0" smtClean="0"/>
              <a:t> </a:t>
            </a:r>
            <a:r>
              <a:rPr lang="fr-FR" baseline="0" dirty="0" err="1" smtClean="0"/>
              <a:t>we</a:t>
            </a:r>
            <a:r>
              <a:rPr lang="fr-FR" baseline="0" dirty="0" smtClean="0"/>
              <a:t> have been </a:t>
            </a:r>
            <a:r>
              <a:rPr lang="fr-FR" baseline="0" dirty="0" err="1" smtClean="0"/>
              <a:t>evolving</a:t>
            </a:r>
            <a:r>
              <a:rPr lang="fr-FR" baseline="0" dirty="0" smtClean="0"/>
              <a:t> in line </a:t>
            </a:r>
            <a:r>
              <a:rPr lang="fr-FR" baseline="0" dirty="0" err="1" smtClean="0"/>
              <a:t>with</a:t>
            </a:r>
            <a:r>
              <a:rPr lang="fr-FR" baseline="0" dirty="0" smtClean="0"/>
              <a:t> the </a:t>
            </a:r>
            <a:r>
              <a:rPr lang="fr-FR" baseline="0" dirty="0" err="1" smtClean="0"/>
              <a:t>previous</a:t>
            </a:r>
            <a:r>
              <a:rPr lang="fr-FR" baseline="0" dirty="0" smtClean="0"/>
              <a:t> NC, but </a:t>
            </a:r>
            <a:r>
              <a:rPr lang="fr-FR" baseline="0" dirty="0" err="1" smtClean="0"/>
              <a:t>we</a:t>
            </a:r>
            <a:r>
              <a:rPr lang="fr-FR" baseline="0" dirty="0" smtClean="0"/>
              <a:t> must </a:t>
            </a:r>
            <a:r>
              <a:rPr lang="fr-FR" baseline="0" dirty="0" err="1" smtClean="0"/>
              <a:t>be</a:t>
            </a:r>
            <a:r>
              <a:rPr lang="fr-FR" baseline="0" dirty="0" smtClean="0"/>
              <a:t> </a:t>
            </a:r>
            <a:r>
              <a:rPr lang="fr-FR" baseline="0" dirty="0" err="1" smtClean="0"/>
              <a:t>candid</a:t>
            </a:r>
            <a:r>
              <a:rPr lang="fr-FR" baseline="0" dirty="0" smtClean="0"/>
              <a:t> about </a:t>
            </a:r>
            <a:r>
              <a:rPr lang="fr-FR" baseline="0" dirty="0" err="1" smtClean="0"/>
              <a:t>assessing</a:t>
            </a:r>
            <a:r>
              <a:rPr lang="fr-FR" baseline="0" dirty="0" smtClean="0"/>
              <a:t> how far </a:t>
            </a:r>
            <a:r>
              <a:rPr lang="fr-FR" baseline="0" dirty="0" err="1" smtClean="0"/>
              <a:t>we</a:t>
            </a:r>
            <a:r>
              <a:rPr lang="fr-FR" baseline="0" dirty="0" smtClean="0"/>
              <a:t> </a:t>
            </a:r>
            <a:r>
              <a:rPr lang="fr-FR" baseline="0" dirty="0" err="1" smtClean="0"/>
              <a:t>still</a:t>
            </a:r>
            <a:r>
              <a:rPr lang="fr-FR" baseline="0" dirty="0" smtClean="0"/>
              <a:t> </a:t>
            </a:r>
            <a:r>
              <a:rPr lang="fr-FR" baseline="0" dirty="0" err="1" smtClean="0"/>
              <a:t>need</a:t>
            </a:r>
            <a:r>
              <a:rPr lang="fr-FR" baseline="0" dirty="0" smtClean="0"/>
              <a:t> to go in </a:t>
            </a:r>
            <a:r>
              <a:rPr lang="fr-FR" baseline="0" dirty="0" err="1" smtClean="0"/>
              <a:t>terms</a:t>
            </a:r>
            <a:r>
              <a:rPr lang="fr-FR" baseline="0" dirty="0" smtClean="0"/>
              <a:t> of Target </a:t>
            </a:r>
            <a:r>
              <a:rPr lang="fr-FR" baseline="0" dirty="0" err="1" smtClean="0"/>
              <a:t>Language</a:t>
            </a:r>
            <a:r>
              <a:rPr lang="fr-FR" baseline="0" dirty="0" smtClean="0"/>
              <a:t> use, </a:t>
            </a:r>
            <a:r>
              <a:rPr lang="fr-FR" baseline="0" dirty="0" err="1" smtClean="0"/>
              <a:t>phonics</a:t>
            </a:r>
            <a:r>
              <a:rPr lang="fr-FR" baseline="0" dirty="0" smtClean="0"/>
              <a:t>, </a:t>
            </a:r>
            <a:r>
              <a:rPr lang="fr-FR" baseline="0" dirty="0" err="1" smtClean="0"/>
              <a:t>developing</a:t>
            </a:r>
            <a:r>
              <a:rPr lang="fr-FR" baseline="0" dirty="0" smtClean="0"/>
              <a:t> memory </a:t>
            </a:r>
            <a:r>
              <a:rPr lang="fr-FR" baseline="0" dirty="0" err="1" smtClean="0"/>
              <a:t>skills</a:t>
            </a:r>
            <a:r>
              <a:rPr lang="fr-FR" baseline="0" dirty="0" smtClean="0"/>
              <a:t>, </a:t>
            </a:r>
            <a:r>
              <a:rPr lang="fr-FR" baseline="0" dirty="0" err="1" smtClean="0"/>
              <a:t>independent</a:t>
            </a:r>
            <a:r>
              <a:rPr lang="fr-FR" baseline="0" dirty="0" smtClean="0"/>
              <a:t> grammatical </a:t>
            </a:r>
            <a:r>
              <a:rPr lang="fr-FR" baseline="0" dirty="0" err="1" smtClean="0"/>
              <a:t>understanding</a:t>
            </a:r>
            <a:r>
              <a:rPr lang="fr-FR" baseline="0" dirty="0" smtClean="0"/>
              <a:t> etc..</a:t>
            </a:r>
            <a:br>
              <a:rPr lang="fr-FR" baseline="0" dirty="0" smtClean="0"/>
            </a:br>
            <a:r>
              <a:rPr lang="fr-FR" baseline="0" dirty="0" smtClean="0"/>
              <a:t>4) Change – </a:t>
            </a:r>
            <a:r>
              <a:rPr lang="fr-FR" baseline="0" dirty="0" err="1" smtClean="0"/>
              <a:t>we</a:t>
            </a:r>
            <a:r>
              <a:rPr lang="fr-FR" baseline="0" dirty="0" smtClean="0"/>
              <a:t> </a:t>
            </a:r>
            <a:r>
              <a:rPr lang="fr-FR" baseline="0" dirty="0" err="1" smtClean="0"/>
              <a:t>need</a:t>
            </a:r>
            <a:r>
              <a:rPr lang="fr-FR" baseline="0" dirty="0" smtClean="0"/>
              <a:t> to explore </a:t>
            </a:r>
            <a:r>
              <a:rPr lang="fr-FR" baseline="0" dirty="0" err="1" smtClean="0"/>
              <a:t>ways</a:t>
            </a:r>
            <a:r>
              <a:rPr lang="fr-FR" baseline="0" dirty="0" smtClean="0"/>
              <a:t> to </a:t>
            </a:r>
            <a:r>
              <a:rPr lang="fr-FR" baseline="0" dirty="0" err="1" smtClean="0"/>
              <a:t>integrate</a:t>
            </a:r>
            <a:r>
              <a:rPr lang="fr-FR" baseline="0" dirty="0" smtClean="0"/>
              <a:t> the new ‘change’ aspects of the new curriculum </a:t>
            </a:r>
            <a:r>
              <a:rPr lang="fr-FR" baseline="0" dirty="0" err="1" smtClean="0"/>
              <a:t>into</a:t>
            </a:r>
            <a:r>
              <a:rPr lang="fr-FR" baseline="0" dirty="0" smtClean="0"/>
              <a:t> </a:t>
            </a:r>
            <a:r>
              <a:rPr lang="fr-FR" baseline="0" dirty="0" err="1" smtClean="0"/>
              <a:t>our</a:t>
            </a:r>
            <a:r>
              <a:rPr lang="fr-FR" baseline="0" dirty="0" smtClean="0"/>
              <a:t> </a:t>
            </a:r>
            <a:r>
              <a:rPr lang="fr-FR" baseline="0" dirty="0" err="1" smtClean="0"/>
              <a:t>existing</a:t>
            </a:r>
            <a:r>
              <a:rPr lang="fr-FR" baseline="0" dirty="0" smtClean="0"/>
              <a:t> practice in imaginative </a:t>
            </a:r>
            <a:r>
              <a:rPr lang="fr-FR" baseline="0" dirty="0" err="1" smtClean="0"/>
              <a:t>ways</a:t>
            </a:r>
            <a:r>
              <a:rPr lang="fr-FR" baseline="0" dirty="0" smtClean="0"/>
              <a:t> </a:t>
            </a:r>
            <a:r>
              <a:rPr lang="fr-FR" baseline="0" dirty="0" err="1" smtClean="0"/>
              <a:t>that</a:t>
            </a:r>
            <a:r>
              <a:rPr lang="fr-FR" baseline="0" dirty="0" smtClean="0"/>
              <a:t> </a:t>
            </a:r>
            <a:r>
              <a:rPr lang="fr-FR" baseline="0" dirty="0" err="1" smtClean="0"/>
              <a:t>hold</a:t>
            </a:r>
            <a:r>
              <a:rPr lang="fr-FR" baseline="0" dirty="0" smtClean="0"/>
              <a:t> </a:t>
            </a:r>
            <a:r>
              <a:rPr lang="fr-FR" baseline="0" dirty="0" err="1" smtClean="0"/>
              <a:t>true</a:t>
            </a:r>
            <a:r>
              <a:rPr lang="fr-FR" baseline="0" dirty="0" smtClean="0"/>
              <a:t> to the </a:t>
            </a:r>
            <a:r>
              <a:rPr lang="fr-FR" baseline="0" dirty="0" err="1" smtClean="0"/>
              <a:t>principles</a:t>
            </a:r>
            <a:r>
              <a:rPr lang="fr-FR" baseline="0" dirty="0" smtClean="0"/>
              <a:t> of </a:t>
            </a:r>
            <a:r>
              <a:rPr lang="fr-FR" baseline="0" dirty="0" err="1" smtClean="0"/>
              <a:t>language</a:t>
            </a:r>
            <a:r>
              <a:rPr lang="fr-FR" baseline="0" dirty="0" smtClean="0"/>
              <a:t> </a:t>
            </a:r>
            <a:r>
              <a:rPr lang="fr-FR" baseline="0" dirty="0" err="1" smtClean="0"/>
              <a:t>learning</a:t>
            </a:r>
            <a:r>
              <a:rPr lang="fr-FR" baseline="0" dirty="0" smtClean="0"/>
              <a:t> </a:t>
            </a:r>
            <a:r>
              <a:rPr lang="fr-FR" baseline="0" dirty="0" err="1" smtClean="0"/>
              <a:t>that</a:t>
            </a:r>
            <a:r>
              <a:rPr lang="fr-FR" baseline="0" dirty="0" smtClean="0"/>
              <a:t> </a:t>
            </a:r>
            <a:r>
              <a:rPr lang="fr-FR" baseline="0" dirty="0" err="1" smtClean="0"/>
              <a:t>we</a:t>
            </a:r>
            <a:r>
              <a:rPr lang="fr-FR" baseline="0" dirty="0" smtClean="0"/>
              <a:t> know </a:t>
            </a:r>
            <a:r>
              <a:rPr lang="fr-FR" baseline="0" dirty="0" err="1" smtClean="0"/>
              <a:t>work</a:t>
            </a:r>
            <a:r>
              <a:rPr lang="fr-FR" baseline="0" dirty="0" smtClean="0"/>
              <a:t>.</a:t>
            </a:r>
          </a:p>
          <a:p>
            <a:endParaRPr lang="fr-FR" baseline="0" dirty="0" smtClean="0"/>
          </a:p>
          <a:p>
            <a:r>
              <a:rPr lang="fr-FR" baseline="0" dirty="0" smtClean="0"/>
              <a:t>One of the main </a:t>
            </a:r>
            <a:r>
              <a:rPr lang="fr-FR" baseline="0" dirty="0" err="1" smtClean="0"/>
              <a:t>ways</a:t>
            </a:r>
            <a:r>
              <a:rPr lang="fr-FR" baseline="0" dirty="0" smtClean="0"/>
              <a:t> in </a:t>
            </a:r>
            <a:r>
              <a:rPr lang="fr-FR" baseline="0" dirty="0" err="1" smtClean="0"/>
              <a:t>which</a:t>
            </a:r>
            <a:r>
              <a:rPr lang="fr-FR" baseline="0" dirty="0" smtClean="0"/>
              <a:t> </a:t>
            </a:r>
            <a:r>
              <a:rPr lang="fr-FR" baseline="0" dirty="0" err="1" smtClean="0"/>
              <a:t>we</a:t>
            </a:r>
            <a:r>
              <a:rPr lang="fr-FR" baseline="0" dirty="0" smtClean="0"/>
              <a:t> </a:t>
            </a:r>
            <a:r>
              <a:rPr lang="fr-FR" baseline="0" dirty="0" err="1" smtClean="0"/>
              <a:t>can</a:t>
            </a:r>
            <a:r>
              <a:rPr lang="fr-FR" baseline="0" dirty="0" smtClean="0"/>
              <a:t> do </a:t>
            </a:r>
            <a:r>
              <a:rPr lang="fr-FR" baseline="0" dirty="0" err="1" smtClean="0"/>
              <a:t>this</a:t>
            </a:r>
            <a:r>
              <a:rPr lang="fr-FR" baseline="0" dirty="0" smtClean="0"/>
              <a:t>, </a:t>
            </a:r>
            <a:r>
              <a:rPr lang="fr-FR" baseline="0" dirty="0" err="1" smtClean="0"/>
              <a:t>going</a:t>
            </a:r>
            <a:r>
              <a:rPr lang="fr-FR" baseline="0" dirty="0" smtClean="0"/>
              <a:t> </a:t>
            </a:r>
            <a:r>
              <a:rPr lang="fr-FR" baseline="0" dirty="0" err="1" smtClean="0"/>
              <a:t>forward</a:t>
            </a:r>
            <a:r>
              <a:rPr lang="fr-FR" baseline="0" dirty="0" smtClean="0"/>
              <a:t>, </a:t>
            </a:r>
            <a:r>
              <a:rPr lang="fr-FR" baseline="0" dirty="0" err="1" smtClean="0"/>
              <a:t>is</a:t>
            </a:r>
            <a:r>
              <a:rPr lang="fr-FR" baseline="0" dirty="0" smtClean="0"/>
              <a:t> </a:t>
            </a:r>
            <a:r>
              <a:rPr lang="fr-FR" baseline="0" dirty="0" err="1" smtClean="0"/>
              <a:t>through</a:t>
            </a:r>
            <a:r>
              <a:rPr lang="fr-FR" baseline="0" dirty="0" smtClean="0"/>
              <a:t> dialogue and collaboration </a:t>
            </a:r>
            <a:r>
              <a:rPr lang="fr-FR" baseline="0" dirty="0" err="1" smtClean="0"/>
              <a:t>with</a:t>
            </a:r>
            <a:r>
              <a:rPr lang="fr-FR" baseline="0" dirty="0" smtClean="0"/>
              <a:t> </a:t>
            </a:r>
            <a:r>
              <a:rPr lang="fr-FR" baseline="0" dirty="0" err="1" smtClean="0"/>
              <a:t>other</a:t>
            </a:r>
            <a:r>
              <a:rPr lang="fr-FR" baseline="0" dirty="0" smtClean="0"/>
              <a:t> </a:t>
            </a:r>
            <a:r>
              <a:rPr lang="fr-FR" baseline="0" dirty="0" err="1" smtClean="0"/>
              <a:t>like-minded</a:t>
            </a:r>
            <a:r>
              <a:rPr lang="fr-FR" baseline="0" dirty="0" smtClean="0"/>
              <a:t> </a:t>
            </a:r>
            <a:r>
              <a:rPr lang="fr-FR" baseline="0" dirty="0" err="1" smtClean="0"/>
              <a:t>professionals</a:t>
            </a:r>
            <a:r>
              <a:rPr lang="fr-FR" baseline="0" dirty="0" smtClean="0"/>
              <a:t>.  </a:t>
            </a:r>
            <a:r>
              <a:rPr lang="fr-FR" baseline="0" dirty="0" err="1" smtClean="0"/>
              <a:t>We</a:t>
            </a:r>
            <a:r>
              <a:rPr lang="fr-FR" baseline="0" dirty="0" smtClean="0"/>
              <a:t> </a:t>
            </a:r>
            <a:r>
              <a:rPr lang="fr-FR" baseline="0" dirty="0" err="1" smtClean="0"/>
              <a:t>need</a:t>
            </a:r>
            <a:r>
              <a:rPr lang="fr-FR" baseline="0" dirty="0" smtClean="0"/>
              <a:t> not </a:t>
            </a:r>
            <a:r>
              <a:rPr lang="fr-FR" baseline="0" dirty="0" err="1" smtClean="0"/>
              <a:t>sit</a:t>
            </a:r>
            <a:r>
              <a:rPr lang="fr-FR" baseline="0" dirty="0" smtClean="0"/>
              <a:t> at home in isolation and </a:t>
            </a:r>
            <a:r>
              <a:rPr lang="fr-FR" baseline="0" dirty="0" err="1" smtClean="0"/>
              <a:t>try</a:t>
            </a:r>
            <a:r>
              <a:rPr lang="fr-FR" baseline="0" dirty="0" smtClean="0"/>
              <a:t> to </a:t>
            </a:r>
            <a:r>
              <a:rPr lang="fr-FR" baseline="0" dirty="0" err="1" smtClean="0"/>
              <a:t>make</a:t>
            </a:r>
            <a:r>
              <a:rPr lang="fr-FR" baseline="0" dirty="0" smtClean="0"/>
              <a:t> </a:t>
            </a:r>
            <a:r>
              <a:rPr lang="fr-FR" baseline="0" dirty="0" err="1" smtClean="0"/>
              <a:t>sense</a:t>
            </a:r>
            <a:r>
              <a:rPr lang="fr-FR" baseline="0" dirty="0" smtClean="0"/>
              <a:t> of the new curriculum.  </a:t>
            </a:r>
            <a:r>
              <a:rPr lang="fr-FR" baseline="0" dirty="0" err="1" smtClean="0"/>
              <a:t>Joining</a:t>
            </a:r>
            <a:r>
              <a:rPr lang="fr-FR" baseline="0" dirty="0" smtClean="0"/>
              <a:t> the national association for </a:t>
            </a:r>
            <a:r>
              <a:rPr lang="fr-FR" baseline="0" dirty="0" err="1" smtClean="0"/>
              <a:t>language</a:t>
            </a:r>
            <a:r>
              <a:rPr lang="fr-FR" baseline="0" dirty="0" smtClean="0"/>
              <a:t> </a:t>
            </a:r>
            <a:r>
              <a:rPr lang="fr-FR" baseline="0" dirty="0" err="1" smtClean="0"/>
              <a:t>learning</a:t>
            </a:r>
            <a:r>
              <a:rPr lang="fr-FR" baseline="0" dirty="0" smtClean="0"/>
              <a:t> </a:t>
            </a:r>
            <a:r>
              <a:rPr lang="fr-FR" baseline="0" dirty="0" err="1" smtClean="0"/>
              <a:t>will</a:t>
            </a:r>
            <a:r>
              <a:rPr lang="fr-FR" baseline="0" dirty="0" smtClean="0"/>
              <a:t> </a:t>
            </a:r>
            <a:r>
              <a:rPr lang="fr-FR" baseline="0" dirty="0" err="1" smtClean="0"/>
              <a:t>ensure</a:t>
            </a:r>
            <a:r>
              <a:rPr lang="fr-FR" baseline="0" dirty="0" smtClean="0"/>
              <a:t> </a:t>
            </a:r>
            <a:r>
              <a:rPr lang="fr-FR" baseline="0" dirty="0" err="1" smtClean="0"/>
              <a:t>that</a:t>
            </a:r>
            <a:r>
              <a:rPr lang="fr-FR" baseline="0" dirty="0" smtClean="0"/>
              <a:t> </a:t>
            </a:r>
            <a:r>
              <a:rPr lang="fr-FR" baseline="0" dirty="0" err="1" smtClean="0"/>
              <a:t>you</a:t>
            </a:r>
            <a:r>
              <a:rPr lang="fr-FR" baseline="0" dirty="0" smtClean="0"/>
              <a:t> are </a:t>
            </a:r>
            <a:r>
              <a:rPr lang="fr-FR" baseline="0" dirty="0" err="1" smtClean="0"/>
              <a:t>supported</a:t>
            </a:r>
            <a:r>
              <a:rPr lang="fr-FR" baseline="0" dirty="0" smtClean="0"/>
              <a:t> </a:t>
            </a:r>
            <a:r>
              <a:rPr lang="fr-FR" baseline="0" dirty="0" err="1" smtClean="0"/>
              <a:t>through</a:t>
            </a:r>
            <a:r>
              <a:rPr lang="fr-FR" baseline="0" dirty="0" smtClean="0"/>
              <a:t> the </a:t>
            </a:r>
            <a:r>
              <a:rPr lang="fr-FR" baseline="0" dirty="0" err="1" smtClean="0"/>
              <a:t>years</a:t>
            </a:r>
            <a:r>
              <a:rPr lang="fr-FR" baseline="0" dirty="0" smtClean="0"/>
              <a:t> to come, </a:t>
            </a:r>
            <a:r>
              <a:rPr lang="fr-FR" baseline="0" dirty="0" err="1" smtClean="0"/>
              <a:t>that</a:t>
            </a:r>
            <a:r>
              <a:rPr lang="fr-FR" baseline="0" dirty="0" smtClean="0"/>
              <a:t> </a:t>
            </a:r>
            <a:r>
              <a:rPr lang="fr-FR" baseline="0" dirty="0" err="1" smtClean="0"/>
              <a:t>you</a:t>
            </a:r>
            <a:r>
              <a:rPr lang="fr-FR" baseline="0" dirty="0" smtClean="0"/>
              <a:t> have help to translate the </a:t>
            </a:r>
            <a:r>
              <a:rPr lang="fr-FR" baseline="0" dirty="0" err="1" smtClean="0"/>
              <a:t>policy</a:t>
            </a:r>
            <a:r>
              <a:rPr lang="fr-FR" baseline="0" dirty="0" smtClean="0"/>
              <a:t> </a:t>
            </a:r>
            <a:r>
              <a:rPr lang="fr-FR" baseline="0" dirty="0" err="1" smtClean="0"/>
              <a:t>into</a:t>
            </a:r>
            <a:r>
              <a:rPr lang="fr-FR" baseline="0" dirty="0" smtClean="0"/>
              <a:t> practice </a:t>
            </a:r>
            <a:r>
              <a:rPr lang="fr-FR" baseline="0" dirty="0" err="1" smtClean="0"/>
              <a:t>that</a:t>
            </a:r>
            <a:r>
              <a:rPr lang="fr-FR" baseline="0" dirty="0" smtClean="0"/>
              <a:t> </a:t>
            </a:r>
            <a:r>
              <a:rPr lang="fr-FR" baseline="0" dirty="0" err="1" smtClean="0"/>
              <a:t>works</a:t>
            </a:r>
            <a:r>
              <a:rPr lang="fr-FR" baseline="0" dirty="0" smtClean="0"/>
              <a:t>, and </a:t>
            </a:r>
            <a:r>
              <a:rPr lang="fr-FR" baseline="0" dirty="0" err="1" smtClean="0"/>
              <a:t>that</a:t>
            </a:r>
            <a:r>
              <a:rPr lang="fr-FR" baseline="0" dirty="0" smtClean="0"/>
              <a:t> </a:t>
            </a:r>
            <a:r>
              <a:rPr lang="fr-FR" baseline="0" dirty="0" err="1" smtClean="0"/>
              <a:t>you</a:t>
            </a:r>
            <a:r>
              <a:rPr lang="fr-FR" baseline="0" dirty="0" smtClean="0"/>
              <a:t> </a:t>
            </a:r>
            <a:r>
              <a:rPr lang="fr-FR" baseline="0" dirty="0" err="1" smtClean="0"/>
              <a:t>don’t</a:t>
            </a:r>
            <a:r>
              <a:rPr lang="fr-FR" baseline="0" dirty="0" smtClean="0"/>
              <a:t> </a:t>
            </a:r>
            <a:r>
              <a:rPr lang="fr-FR" baseline="0" dirty="0" err="1" smtClean="0"/>
              <a:t>run</a:t>
            </a:r>
            <a:r>
              <a:rPr lang="fr-FR" baseline="0" dirty="0" smtClean="0"/>
              <a:t> out of </a:t>
            </a:r>
            <a:r>
              <a:rPr lang="fr-FR" baseline="0" dirty="0" err="1" smtClean="0"/>
              <a:t>creative</a:t>
            </a:r>
            <a:r>
              <a:rPr lang="fr-FR" baseline="0" dirty="0" smtClean="0"/>
              <a:t> </a:t>
            </a:r>
            <a:r>
              <a:rPr lang="fr-FR" baseline="0" dirty="0" err="1" smtClean="0"/>
              <a:t>energy</a:t>
            </a:r>
            <a:r>
              <a:rPr lang="fr-FR" baseline="0" dirty="0" smtClean="0"/>
              <a:t> and </a:t>
            </a:r>
            <a:r>
              <a:rPr lang="fr-FR" baseline="0" dirty="0" err="1" smtClean="0"/>
              <a:t>enthusiasm</a:t>
            </a:r>
            <a:r>
              <a:rPr lang="fr-FR" baseline="0" dirty="0" smtClean="0"/>
              <a:t> </a:t>
            </a:r>
            <a:r>
              <a:rPr lang="fr-FR" baseline="0" dirty="0" err="1" smtClean="0"/>
              <a:t>along</a:t>
            </a:r>
            <a:r>
              <a:rPr lang="fr-FR" baseline="0" dirty="0" smtClean="0"/>
              <a:t> the </a:t>
            </a:r>
            <a:r>
              <a:rPr lang="fr-FR" baseline="0" dirty="0" err="1" smtClean="0"/>
              <a:t>way</a:t>
            </a:r>
            <a:r>
              <a:rPr lang="fr-FR" baseline="0" dirty="0" smtClean="0"/>
              <a:t>. </a:t>
            </a:r>
            <a:br>
              <a:rPr lang="fr-FR" baseline="0" dirty="0" smtClean="0"/>
            </a:br>
            <a:endParaRPr lang="fr-FR" baseline="0" dirty="0" smtClean="0"/>
          </a:p>
          <a:p>
            <a:r>
              <a:rPr lang="fr-FR" baseline="0" dirty="0" smtClean="0"/>
              <a:t>If </a:t>
            </a:r>
            <a:r>
              <a:rPr lang="fr-FR" baseline="0" dirty="0" err="1" smtClean="0"/>
              <a:t>you</a:t>
            </a:r>
            <a:r>
              <a:rPr lang="fr-FR" baseline="0" dirty="0" smtClean="0"/>
              <a:t> are a </a:t>
            </a:r>
            <a:r>
              <a:rPr lang="fr-FR" baseline="0" dirty="0" err="1" smtClean="0"/>
              <a:t>languages</a:t>
            </a:r>
            <a:r>
              <a:rPr lang="fr-FR" baseline="0" dirty="0" smtClean="0"/>
              <a:t> </a:t>
            </a:r>
            <a:r>
              <a:rPr lang="fr-FR" baseline="0" dirty="0" err="1" smtClean="0"/>
              <a:t>teacher</a:t>
            </a:r>
            <a:r>
              <a:rPr lang="fr-FR" baseline="0" dirty="0" smtClean="0"/>
              <a:t>, </a:t>
            </a:r>
            <a:r>
              <a:rPr lang="fr-FR" baseline="0" dirty="0" err="1" smtClean="0"/>
              <a:t>please</a:t>
            </a:r>
            <a:r>
              <a:rPr lang="fr-FR" baseline="0" dirty="0" smtClean="0"/>
              <a:t> </a:t>
            </a:r>
            <a:r>
              <a:rPr lang="fr-FR" baseline="0" dirty="0" err="1" smtClean="0"/>
              <a:t>make</a:t>
            </a:r>
            <a:r>
              <a:rPr lang="fr-FR" baseline="0" dirty="0" smtClean="0"/>
              <a:t> the </a:t>
            </a:r>
            <a:r>
              <a:rPr lang="fr-FR" baseline="0" dirty="0" err="1" smtClean="0"/>
              <a:t>next</a:t>
            </a:r>
            <a:r>
              <a:rPr lang="fr-FR" baseline="0" dirty="0" smtClean="0"/>
              <a:t> </a:t>
            </a:r>
            <a:r>
              <a:rPr lang="fr-FR" baseline="0" dirty="0" err="1" smtClean="0"/>
              <a:t>thing</a:t>
            </a:r>
            <a:r>
              <a:rPr lang="fr-FR" baseline="0" dirty="0" smtClean="0"/>
              <a:t> </a:t>
            </a:r>
            <a:r>
              <a:rPr lang="fr-FR" baseline="0" dirty="0" err="1" smtClean="0"/>
              <a:t>that</a:t>
            </a:r>
            <a:r>
              <a:rPr lang="fr-FR" baseline="0" dirty="0" smtClean="0"/>
              <a:t> </a:t>
            </a:r>
            <a:r>
              <a:rPr lang="fr-FR" baseline="0" dirty="0" err="1" smtClean="0"/>
              <a:t>you</a:t>
            </a:r>
            <a:r>
              <a:rPr lang="fr-FR" baseline="0" dirty="0" smtClean="0"/>
              <a:t> do </a:t>
            </a:r>
            <a:r>
              <a:rPr lang="fr-FR" baseline="0" dirty="0" err="1" smtClean="0"/>
              <a:t>joining</a:t>
            </a:r>
            <a:r>
              <a:rPr lang="fr-FR" baseline="0" dirty="0" smtClean="0"/>
              <a:t> ALL.  </a:t>
            </a:r>
            <a:r>
              <a:rPr lang="fr-FR" baseline="0" dirty="0" err="1" smtClean="0"/>
              <a:t>We</a:t>
            </a:r>
            <a:r>
              <a:rPr lang="fr-FR" baseline="0" dirty="0" smtClean="0"/>
              <a:t> have </a:t>
            </a:r>
            <a:r>
              <a:rPr lang="fr-FR" baseline="0" dirty="0" err="1" smtClean="0"/>
              <a:t>our</a:t>
            </a:r>
            <a:r>
              <a:rPr lang="fr-FR" baseline="0" dirty="0" smtClean="0"/>
              <a:t> </a:t>
            </a:r>
            <a:r>
              <a:rPr lang="fr-FR" baseline="0" dirty="0" err="1" smtClean="0"/>
              <a:t>annual</a:t>
            </a:r>
            <a:r>
              <a:rPr lang="fr-FR" baseline="0" dirty="0" smtClean="0"/>
              <a:t> </a:t>
            </a:r>
            <a:r>
              <a:rPr lang="fr-FR" baseline="0" dirty="0" err="1" smtClean="0"/>
              <a:t>Language</a:t>
            </a:r>
            <a:r>
              <a:rPr lang="fr-FR" baseline="0" dirty="0" smtClean="0"/>
              <a:t> World </a:t>
            </a:r>
            <a:r>
              <a:rPr lang="fr-FR" baseline="0" dirty="0" err="1" smtClean="0"/>
              <a:t>conference</a:t>
            </a:r>
            <a:r>
              <a:rPr lang="fr-FR" baseline="0" dirty="0" smtClean="0"/>
              <a:t> in 2 x </a:t>
            </a:r>
            <a:r>
              <a:rPr lang="fr-FR" baseline="0" dirty="0" err="1" smtClean="0"/>
              <a:t>weeks</a:t>
            </a:r>
            <a:r>
              <a:rPr lang="fr-FR" baseline="0" dirty="0" smtClean="0"/>
              <a:t> time.  </a:t>
            </a:r>
            <a:r>
              <a:rPr lang="fr-FR" baseline="0" dirty="0" err="1" smtClean="0"/>
              <a:t>Professionals</a:t>
            </a:r>
            <a:r>
              <a:rPr lang="fr-FR" baseline="0" dirty="0" smtClean="0"/>
              <a:t> </a:t>
            </a:r>
            <a:r>
              <a:rPr lang="fr-FR" baseline="0" dirty="0" err="1" smtClean="0"/>
              <a:t>from</a:t>
            </a:r>
            <a:r>
              <a:rPr lang="fr-FR" baseline="0" dirty="0" smtClean="0"/>
              <a:t> all </a:t>
            </a:r>
            <a:r>
              <a:rPr lang="fr-FR" baseline="0" dirty="0" err="1" smtClean="0"/>
              <a:t>sectors</a:t>
            </a:r>
            <a:r>
              <a:rPr lang="fr-FR" baseline="0" dirty="0" smtClean="0"/>
              <a:t> of </a:t>
            </a:r>
            <a:r>
              <a:rPr lang="fr-FR" baseline="0" dirty="0" err="1" smtClean="0"/>
              <a:t>language</a:t>
            </a:r>
            <a:r>
              <a:rPr lang="fr-FR" baseline="0" dirty="0" smtClean="0"/>
              <a:t> </a:t>
            </a:r>
            <a:r>
              <a:rPr lang="fr-FR" baseline="0" dirty="0" err="1" smtClean="0"/>
              <a:t>education</a:t>
            </a:r>
            <a:r>
              <a:rPr lang="fr-FR" baseline="0" dirty="0" smtClean="0"/>
              <a:t> </a:t>
            </a:r>
            <a:r>
              <a:rPr lang="fr-FR" baseline="0" dirty="0" err="1" smtClean="0"/>
              <a:t>will</a:t>
            </a:r>
            <a:r>
              <a:rPr lang="fr-FR" baseline="0" dirty="0" smtClean="0"/>
              <a:t> </a:t>
            </a:r>
            <a:r>
              <a:rPr lang="fr-FR" baseline="0" dirty="0" err="1" smtClean="0"/>
              <a:t>gather</a:t>
            </a:r>
            <a:r>
              <a:rPr lang="fr-FR" baseline="0" dirty="0" smtClean="0"/>
              <a:t> to </a:t>
            </a:r>
            <a:r>
              <a:rPr lang="fr-FR" baseline="0" dirty="0" err="1" smtClean="0"/>
              <a:t>tackle</a:t>
            </a:r>
            <a:r>
              <a:rPr lang="fr-FR" baseline="0" dirty="0" smtClean="0"/>
              <a:t> the challenges, </a:t>
            </a:r>
            <a:r>
              <a:rPr lang="fr-FR" baseline="0" dirty="0" err="1" smtClean="0"/>
              <a:t>choices</a:t>
            </a:r>
            <a:r>
              <a:rPr lang="fr-FR" baseline="0" dirty="0" smtClean="0"/>
              <a:t> and changes </a:t>
            </a:r>
            <a:r>
              <a:rPr lang="fr-FR" baseline="0" dirty="0" err="1" smtClean="0"/>
              <a:t>that</a:t>
            </a:r>
            <a:r>
              <a:rPr lang="fr-FR" baseline="0" dirty="0" smtClean="0"/>
              <a:t> </a:t>
            </a:r>
            <a:r>
              <a:rPr lang="fr-FR" baseline="0" dirty="0" err="1" smtClean="0"/>
              <a:t>we</a:t>
            </a:r>
            <a:r>
              <a:rPr lang="fr-FR" baseline="0" dirty="0" smtClean="0"/>
              <a:t> are </a:t>
            </a:r>
            <a:r>
              <a:rPr lang="fr-FR" baseline="0" dirty="0" err="1" smtClean="0"/>
              <a:t>currently</a:t>
            </a:r>
            <a:r>
              <a:rPr lang="fr-FR" baseline="0" dirty="0" smtClean="0"/>
              <a:t> </a:t>
            </a:r>
            <a:r>
              <a:rPr lang="fr-FR" baseline="0" dirty="0" err="1" smtClean="0"/>
              <a:t>facing</a:t>
            </a:r>
            <a:r>
              <a:rPr lang="fr-FR" baseline="0" dirty="0" smtClean="0"/>
              <a:t>.  You </a:t>
            </a:r>
            <a:r>
              <a:rPr lang="fr-FR" baseline="0" dirty="0" err="1" smtClean="0"/>
              <a:t>will</a:t>
            </a:r>
            <a:r>
              <a:rPr lang="fr-FR" baseline="0" dirty="0" smtClean="0"/>
              <a:t> come </a:t>
            </a:r>
            <a:r>
              <a:rPr lang="fr-FR" baseline="0" dirty="0" err="1" smtClean="0"/>
              <a:t>away</a:t>
            </a:r>
            <a:r>
              <a:rPr lang="fr-FR" baseline="0" dirty="0" smtClean="0"/>
              <a:t> </a:t>
            </a:r>
            <a:r>
              <a:rPr lang="fr-FR" baseline="0" dirty="0" err="1" smtClean="0"/>
              <a:t>renewed</a:t>
            </a:r>
            <a:r>
              <a:rPr lang="fr-FR" baseline="0" dirty="0" smtClean="0"/>
              <a:t> and </a:t>
            </a:r>
            <a:r>
              <a:rPr lang="fr-FR" baseline="0" dirty="0" err="1" smtClean="0"/>
              <a:t>refreshed</a:t>
            </a:r>
            <a:r>
              <a:rPr lang="fr-FR" baseline="0" dirty="0" smtClean="0"/>
              <a:t>.  </a:t>
            </a:r>
          </a:p>
          <a:p>
            <a:endParaRPr lang="fr-FR" baseline="0" dirty="0" smtClean="0"/>
          </a:p>
          <a:p>
            <a:r>
              <a:rPr lang="fr-FR" baseline="0" dirty="0" err="1" smtClean="0"/>
              <a:t>Here</a:t>
            </a:r>
            <a:r>
              <a:rPr lang="fr-FR" baseline="0" dirty="0" smtClean="0"/>
              <a:t> are </a:t>
            </a:r>
            <a:r>
              <a:rPr lang="fr-FR" baseline="0" dirty="0" err="1" smtClean="0"/>
              <a:t>my</a:t>
            </a:r>
            <a:r>
              <a:rPr lang="fr-FR" baseline="0" dirty="0" smtClean="0"/>
              <a:t> contact </a:t>
            </a:r>
            <a:r>
              <a:rPr lang="fr-FR" baseline="0" dirty="0" err="1" smtClean="0"/>
              <a:t>details</a:t>
            </a:r>
            <a:r>
              <a:rPr lang="fr-FR" baseline="0" dirty="0" smtClean="0"/>
              <a:t>.  </a:t>
            </a:r>
            <a:r>
              <a:rPr lang="fr-FR" baseline="0" dirty="0" err="1" smtClean="0"/>
              <a:t>Thank</a:t>
            </a:r>
            <a:r>
              <a:rPr lang="fr-FR" baseline="0" dirty="0" smtClean="0"/>
              <a:t> </a:t>
            </a:r>
            <a:r>
              <a:rPr lang="fr-FR" baseline="0" dirty="0" err="1" smtClean="0"/>
              <a:t>you</a:t>
            </a:r>
            <a:r>
              <a:rPr lang="fr-FR" baseline="0" dirty="0" smtClean="0"/>
              <a:t> for </a:t>
            </a:r>
            <a:r>
              <a:rPr lang="fr-FR" baseline="0" dirty="0" err="1" smtClean="0"/>
              <a:t>listening</a:t>
            </a:r>
            <a:r>
              <a:rPr lang="fr-FR" baseline="0" dirty="0" smtClean="0"/>
              <a:t>.</a:t>
            </a:r>
          </a:p>
        </p:txBody>
      </p:sp>
      <p:sp>
        <p:nvSpPr>
          <p:cNvPr id="4" name="Slide Number Placeholder 3"/>
          <p:cNvSpPr>
            <a:spLocks noGrp="1"/>
          </p:cNvSpPr>
          <p:nvPr>
            <p:ph type="sldNum" sz="quarter" idx="10"/>
          </p:nvPr>
        </p:nvSpPr>
        <p:spPr/>
        <p:txBody>
          <a:bodyPr/>
          <a:lstStyle/>
          <a:p>
            <a:fld id="{2AE08D23-73B6-48F4-A487-3F4BD07D6CF3}" type="slidenum">
              <a:rPr lang="fr-FR" smtClean="0">
                <a:solidFill>
                  <a:prstClr val="black"/>
                </a:solidFill>
              </a:rPr>
              <a:pPr/>
              <a:t>9</a:t>
            </a:fld>
            <a:endParaRPr lang="fr-FR">
              <a:solidFill>
                <a:prstClr val="black"/>
              </a:solidFill>
            </a:endParaRPr>
          </a:p>
        </p:txBody>
      </p:sp>
    </p:spTree>
    <p:extLst>
      <p:ext uri="{BB962C8B-B14F-4D97-AF65-F5344CB8AC3E}">
        <p14:creationId xmlns:p14="http://schemas.microsoft.com/office/powerpoint/2010/main" val="3807956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66283252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87250500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20884591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4897542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36817901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64990103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78455924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1697045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88421209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8238377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56065643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13092502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83524254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036247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46579343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14321792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75744839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91363783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3132670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33004207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36453449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5016045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17748244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499CE-0FD4-41C5-B781-8C4541510F0A}" type="datetimeFigureOut">
              <a:rPr lang="fr-FR" smtClean="0">
                <a:solidFill>
                  <a:prstClr val="black">
                    <a:tint val="75000"/>
                  </a:prstClr>
                </a:solidFill>
              </a:rPr>
              <a:pPr/>
              <a:t>15/03/2014</a:t>
            </a:fld>
            <a:endParaRPr lang="fr-F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3A6C96-D5D8-44EB-B75A-BCD0223AAB1B}" type="slidenum">
              <a:rPr lang="fr-FR" smtClean="0">
                <a:solidFill>
                  <a:prstClr val="black">
                    <a:tint val="75000"/>
                  </a:prstClr>
                </a:solidFill>
              </a:rPr>
              <a:pPr/>
              <a:t>‹#›</a:t>
            </a:fld>
            <a:endParaRPr lang="fr-FR">
              <a:solidFill>
                <a:prstClr val="black">
                  <a:tint val="75000"/>
                </a:prstClr>
              </a:solidFill>
            </a:endParaRPr>
          </a:p>
        </p:txBody>
      </p:sp>
    </p:spTree>
    <p:extLst>
      <p:ext uri="{BB962C8B-B14F-4D97-AF65-F5344CB8AC3E}">
        <p14:creationId xmlns:p14="http://schemas.microsoft.com/office/powerpoint/2010/main" val="24349497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p14="http://schemas.microsoft.com/office/powerpoint/2010/main" Requires="p14">
      <p:transition p14:dur="0"/>
    </mc:Choice>
    <mc:Fallback>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www.all-languages.org.uk/events/language_world/language_world_2014" TargetMode="External"/><Relationship Id="rId3" Type="http://schemas.openxmlformats.org/officeDocument/2006/relationships/hyperlink" Target="http://www.rachelhawkes.com/" TargetMode="External"/><Relationship Id="rId7"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hyperlink" Target="mailto:rhawkes@comberton.cambs.sch.uk" TargetMode="External"/><Relationship Id="rId10" Type="http://schemas.openxmlformats.org/officeDocument/2006/relationships/image" Target="../media/image2.jpg"/><Relationship Id="rId4" Type="http://schemas.openxmlformats.org/officeDocument/2006/relationships/hyperlink" Target="http://www.tes.co.uk/mypublicprofile.aspx?uc=257847"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57150">
            <a:solidFill>
              <a:srgbClr val="FF0066"/>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a:t>
            </a:r>
            <a:r>
              <a:rPr lang="en-GB" sz="2400" b="1" dirty="0" smtClean="0">
                <a:solidFill>
                  <a:prstClr val="black"/>
                </a:solidFill>
                <a:latin typeface="Arial" panose="020B0604020202020204" pitchFamily="34" charset="0"/>
                <a:cs typeface="Arial" panose="020B0604020202020204" pitchFamily="34" charset="0"/>
              </a:rPr>
              <a:t>Dr Rachel </a:t>
            </a:r>
            <a:r>
              <a:rPr lang="en-GB" sz="2400" b="1" dirty="0">
                <a:solidFill>
                  <a:prstClr val="black"/>
                </a:solidFill>
                <a:latin typeface="Arial" panose="020B0604020202020204" pitchFamily="34" charset="0"/>
                <a:cs typeface="Arial" panose="020B0604020202020204" pitchFamily="34" charset="0"/>
              </a:rPr>
              <a:t>Hawkes</a:t>
            </a:r>
            <a:endParaRPr lang="fr-FR" sz="1100" b="1" dirty="0">
              <a:solidFill>
                <a:prstClr val="black"/>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374072" y="188640"/>
            <a:ext cx="1195744" cy="1195744"/>
          </a:xfrm>
          <a:prstGeom prst="rect">
            <a:avLst/>
          </a:prstGeom>
        </p:spPr>
      </p:pic>
      <p:pic>
        <p:nvPicPr>
          <p:cNvPr id="2" name="Picture 1"/>
          <p:cNvPicPr>
            <a:picLocks noChangeAspect="1"/>
          </p:cNvPicPr>
          <p:nvPr/>
        </p:nvPicPr>
        <p:blipFill>
          <a:blip r:embed="rId4">
            <a:clrChange>
              <a:clrFrom>
                <a:srgbClr val="FDFDFD"/>
              </a:clrFrom>
              <a:clrTo>
                <a:srgbClr val="FDFDFD">
                  <a:alpha val="0"/>
                </a:srgbClr>
              </a:clrTo>
            </a:clrChange>
            <a:extLst>
              <a:ext uri="{28A0092B-C50C-407E-A947-70E740481C1C}">
                <a14:useLocalDpi xmlns:a14="http://schemas.microsoft.com/office/drawing/2010/main" val="0"/>
              </a:ext>
            </a:extLst>
          </a:blip>
          <a:stretch>
            <a:fillRect/>
          </a:stretch>
        </p:blipFill>
        <p:spPr>
          <a:xfrm>
            <a:off x="539552" y="403309"/>
            <a:ext cx="2209800" cy="981075"/>
          </a:xfrm>
          <a:prstGeom prst="rect">
            <a:avLst/>
          </a:prstGeom>
        </p:spPr>
      </p:pic>
      <p:pic>
        <p:nvPicPr>
          <p:cNvPr id="10" name="Picture 9"/>
          <p:cNvPicPr>
            <a:picLocks noChangeAspect="1"/>
          </p:cNvPicPr>
          <p:nvPr/>
        </p:nvPicPr>
        <p:blipFill>
          <a:blip r:embed="rId5">
            <a:clrChange>
              <a:clrFrom>
                <a:srgbClr val="FFFFFF"/>
              </a:clrFrom>
              <a:clrTo>
                <a:srgbClr val="FFFFFF">
                  <a:alpha val="0"/>
                </a:srgbClr>
              </a:clrTo>
            </a:clrChange>
            <a:duotone>
              <a:schemeClr val="bg2">
                <a:shade val="45000"/>
                <a:satMod val="135000"/>
              </a:schemeClr>
              <a:prstClr val="white"/>
            </a:duotone>
          </a:blip>
          <a:stretch>
            <a:fillRect/>
          </a:stretch>
        </p:blipFill>
        <p:spPr>
          <a:xfrm>
            <a:off x="287524" y="1493759"/>
            <a:ext cx="8557535" cy="3716593"/>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20825" y="3992632"/>
            <a:ext cx="8455885" cy="2865368"/>
          </a:xfrm>
          <a:prstGeom prst="rect">
            <a:avLst/>
          </a:prstGeom>
        </p:spPr>
      </p:pic>
      <p:sp>
        <p:nvSpPr>
          <p:cNvPr id="7" name="Rectangle 6"/>
          <p:cNvSpPr/>
          <p:nvPr/>
        </p:nvSpPr>
        <p:spPr>
          <a:xfrm>
            <a:off x="539552" y="1599053"/>
            <a:ext cx="4572000" cy="2308324"/>
          </a:xfrm>
          <a:prstGeom prst="rect">
            <a:avLst/>
          </a:prstGeom>
        </p:spPr>
        <p:txBody>
          <a:bodyPr>
            <a:spAutoFit/>
          </a:bodyPr>
          <a:lstStyle/>
          <a:p>
            <a:r>
              <a:rPr lang="en-GB" sz="3600" b="1" dirty="0" smtClean="0">
                <a:solidFill>
                  <a:srgbClr val="000000"/>
                </a:solidFill>
                <a:latin typeface="Calibri" panose="020F0502020204030204" pitchFamily="34" charset="0"/>
              </a:rPr>
              <a:t>Secondary </a:t>
            </a:r>
            <a:r>
              <a:rPr lang="en-GB" sz="3600" b="1" dirty="0">
                <a:solidFill>
                  <a:srgbClr val="000000"/>
                </a:solidFill>
                <a:latin typeface="Calibri" panose="020F0502020204030204" pitchFamily="34" charset="0"/>
              </a:rPr>
              <a:t>Regional Languages </a:t>
            </a:r>
            <a:r>
              <a:rPr lang="en-GB" sz="3600" b="1" dirty="0" smtClean="0">
                <a:solidFill>
                  <a:srgbClr val="000000"/>
                </a:solidFill>
                <a:latin typeface="Calibri" panose="020F0502020204030204" pitchFamily="34" charset="0"/>
              </a:rPr>
              <a:t>Conference</a:t>
            </a:r>
            <a:br>
              <a:rPr lang="en-GB" sz="3600" b="1" dirty="0" smtClean="0">
                <a:solidFill>
                  <a:srgbClr val="000000"/>
                </a:solidFill>
                <a:latin typeface="Calibri" panose="020F0502020204030204" pitchFamily="34" charset="0"/>
              </a:rPr>
            </a:br>
            <a:r>
              <a:rPr lang="en-GB" sz="3600" b="1" dirty="0" smtClean="0">
                <a:solidFill>
                  <a:srgbClr val="000000"/>
                </a:solidFill>
                <a:latin typeface="Calibri" panose="020F0502020204030204" pitchFamily="34" charset="0"/>
              </a:rPr>
              <a:t>Leicester, March 2014</a:t>
            </a:r>
            <a:br>
              <a:rPr lang="en-GB" sz="3600" b="1" dirty="0" smtClean="0">
                <a:solidFill>
                  <a:srgbClr val="000000"/>
                </a:solidFill>
                <a:latin typeface="Calibri" panose="020F0502020204030204" pitchFamily="34" charset="0"/>
              </a:rPr>
            </a:br>
            <a:r>
              <a:rPr lang="en-GB" sz="3600" b="1" dirty="0" smtClean="0">
                <a:solidFill>
                  <a:srgbClr val="000000"/>
                </a:solidFill>
                <a:latin typeface="Calibri" panose="020F0502020204030204" pitchFamily="34" charset="0"/>
              </a:rPr>
              <a:t>Keynote </a:t>
            </a:r>
            <a:endParaRPr lang="en-GB" sz="3600" dirty="0"/>
          </a:p>
        </p:txBody>
      </p:sp>
    </p:spTree>
    <p:extLst>
      <p:ext uri="{BB962C8B-B14F-4D97-AF65-F5344CB8AC3E}">
        <p14:creationId xmlns:p14="http://schemas.microsoft.com/office/powerpoint/2010/main" val="418875453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7505" y="177120"/>
          <a:ext cx="8928992" cy="6593501"/>
        </p:xfrm>
        <a:graphic>
          <a:graphicData uri="http://schemas.openxmlformats.org/drawingml/2006/table">
            <a:tbl>
              <a:tblPr firstRow="1" bandRow="1">
                <a:tableStyleId>{5940675A-B579-460E-94D1-54222C63F5DA}</a:tableStyleId>
              </a:tblPr>
              <a:tblGrid>
                <a:gridCol w="4248472"/>
                <a:gridCol w="4680520"/>
              </a:tblGrid>
              <a:tr h="6593501">
                <a:tc>
                  <a:txBody>
                    <a:bodyPr/>
                    <a:lstStyle/>
                    <a:p>
                      <a:pPr marL="0" lvl="0" indent="0" algn="l">
                        <a:buFont typeface="Wingdings" pitchFamily="2" charset="2"/>
                        <a:buNone/>
                      </a:pPr>
                      <a:r>
                        <a:rPr lang="en-GB" sz="1200" kern="1200" dirty="0" smtClean="0">
                          <a:effectLst/>
                        </a:rPr>
                        <a:t>Listening</a:t>
                      </a:r>
                    </a:p>
                    <a:p>
                      <a:pPr marL="171450" lvl="0" indent="-171450">
                        <a:buFont typeface="Wingdings" pitchFamily="2" charset="2"/>
                        <a:buChar char="§"/>
                      </a:pPr>
                      <a:r>
                        <a:rPr lang="en-GB" sz="1200" b="1" kern="1200" dirty="0" smtClean="0">
                          <a:effectLst/>
                        </a:rPr>
                        <a:t>listen attentively </a:t>
                      </a:r>
                      <a:r>
                        <a:rPr lang="en-GB" sz="1200" kern="1200" dirty="0" smtClean="0">
                          <a:effectLst/>
                        </a:rPr>
                        <a:t>to spoken language and show understanding by joining in and responding </a:t>
                      </a:r>
                    </a:p>
                    <a:p>
                      <a:pPr marL="171450" lvl="0" indent="-171450">
                        <a:buFont typeface="Wingdings" pitchFamily="2" charset="2"/>
                        <a:buChar char="§"/>
                      </a:pPr>
                      <a:r>
                        <a:rPr lang="en-GB" sz="1200" kern="1200" dirty="0" smtClean="0">
                          <a:effectLst/>
                        </a:rPr>
                        <a:t>explore the patterns and sounds of language through songs and rhymes and </a:t>
                      </a:r>
                      <a:r>
                        <a:rPr lang="en-GB" sz="1200" b="1" kern="1200" dirty="0" smtClean="0">
                          <a:effectLst/>
                        </a:rPr>
                        <a:t>link the spelling, sound and meaning of words </a:t>
                      </a:r>
                    </a:p>
                    <a:p>
                      <a:pPr marL="0" lvl="0" indent="0">
                        <a:buFont typeface="Wingdings" pitchFamily="2" charset="2"/>
                        <a:buNone/>
                      </a:pPr>
                      <a:r>
                        <a:rPr lang="en-GB" sz="1200" kern="1200" dirty="0" smtClean="0">
                          <a:effectLst/>
                        </a:rPr>
                        <a:t>Speaking</a:t>
                      </a:r>
                    </a:p>
                    <a:p>
                      <a:pPr marL="171450" lvl="0" indent="-171450">
                        <a:buFont typeface="Wingdings" pitchFamily="2" charset="2"/>
                        <a:buChar char="§"/>
                      </a:pPr>
                      <a:r>
                        <a:rPr lang="en-GB" sz="1200" b="1" kern="1200" dirty="0" smtClean="0">
                          <a:effectLst/>
                        </a:rPr>
                        <a:t>engage in conversations</a:t>
                      </a:r>
                      <a:r>
                        <a:rPr lang="en-GB" sz="1200" kern="1200" dirty="0" smtClean="0">
                          <a:effectLst/>
                        </a:rPr>
                        <a:t>; ask and answer questions; express opinions and respond to those of others; seek clarification and help* </a:t>
                      </a:r>
                    </a:p>
                    <a:p>
                      <a:pPr marL="171450" lvl="0" indent="-171450">
                        <a:buFont typeface="Wingdings" pitchFamily="2" charset="2"/>
                        <a:buChar char="§"/>
                      </a:pPr>
                      <a:r>
                        <a:rPr lang="en-GB" sz="1200" b="1" kern="1200" dirty="0" smtClean="0">
                          <a:effectLst/>
                        </a:rPr>
                        <a:t>speak in sentences, </a:t>
                      </a:r>
                      <a:r>
                        <a:rPr lang="en-GB" sz="1200" kern="1200" dirty="0" smtClean="0">
                          <a:effectLst/>
                        </a:rPr>
                        <a:t>using familiar vocabulary, phrases and basic language structures </a:t>
                      </a:r>
                    </a:p>
                    <a:p>
                      <a:pPr marL="171450" lvl="0" indent="-171450">
                        <a:buFont typeface="Wingdings" pitchFamily="2" charset="2"/>
                        <a:buChar char="§"/>
                      </a:pPr>
                      <a:r>
                        <a:rPr lang="en-GB" sz="1200" b="1" kern="1200" dirty="0" smtClean="0">
                          <a:effectLst/>
                        </a:rPr>
                        <a:t>develop accurate pronunciation and intonation </a:t>
                      </a:r>
                      <a:r>
                        <a:rPr lang="en-GB" sz="1200" kern="1200" dirty="0" smtClean="0">
                          <a:effectLst/>
                        </a:rPr>
                        <a:t>so that others understand when they are reading aloud or using familiar words and phrases* </a:t>
                      </a:r>
                    </a:p>
                    <a:p>
                      <a:pPr marL="171450" lvl="0" indent="-171450">
                        <a:buFont typeface="Wingdings" pitchFamily="2" charset="2"/>
                        <a:buChar char="§"/>
                      </a:pPr>
                      <a:r>
                        <a:rPr lang="en-GB" sz="1200" kern="1200" dirty="0" smtClean="0">
                          <a:effectLst/>
                        </a:rPr>
                        <a:t>present ideas and information orally to a range of audiences* </a:t>
                      </a:r>
                    </a:p>
                    <a:p>
                      <a:pPr marL="0" lvl="0" indent="0">
                        <a:buFont typeface="Wingdings" pitchFamily="2" charset="2"/>
                        <a:buNone/>
                      </a:pPr>
                      <a:r>
                        <a:rPr lang="en-GB" sz="1200" kern="1200" dirty="0" smtClean="0">
                          <a:effectLst/>
                        </a:rPr>
                        <a:t>Reading</a:t>
                      </a:r>
                    </a:p>
                    <a:p>
                      <a:pPr marL="171450" lvl="0" indent="-171450">
                        <a:buFont typeface="Wingdings" pitchFamily="2" charset="2"/>
                        <a:buChar char="§"/>
                      </a:pPr>
                      <a:r>
                        <a:rPr lang="en-GB" sz="1200" b="1" kern="1200" dirty="0" smtClean="0">
                          <a:effectLst/>
                        </a:rPr>
                        <a:t>read</a:t>
                      </a:r>
                      <a:r>
                        <a:rPr lang="en-GB" sz="1200" kern="1200" dirty="0" smtClean="0">
                          <a:effectLst/>
                        </a:rPr>
                        <a:t> carefully and show understanding of </a:t>
                      </a:r>
                      <a:r>
                        <a:rPr lang="en-GB" sz="1200" b="1" kern="1200" dirty="0" smtClean="0">
                          <a:effectLst/>
                        </a:rPr>
                        <a:t>words, phrases and simple writing </a:t>
                      </a:r>
                    </a:p>
                    <a:p>
                      <a:pPr marL="171450" lvl="0" indent="-171450">
                        <a:buFont typeface="Wingdings" pitchFamily="2" charset="2"/>
                        <a:buChar char="§"/>
                      </a:pPr>
                      <a:r>
                        <a:rPr lang="en-GB" sz="1200" b="1" kern="1200" dirty="0" smtClean="0">
                          <a:effectLst/>
                        </a:rPr>
                        <a:t>appreciate stories, songs, poems and rhymes in the language </a:t>
                      </a:r>
                    </a:p>
                    <a:p>
                      <a:pPr marL="171450" lvl="0" indent="-171450">
                        <a:buFont typeface="Wingdings" pitchFamily="2" charset="2"/>
                        <a:buChar char="§"/>
                      </a:pPr>
                      <a:r>
                        <a:rPr lang="en-GB" sz="1200" kern="1200" dirty="0" smtClean="0">
                          <a:effectLst/>
                        </a:rPr>
                        <a:t>broaden their vocabulary and develop their ability to understand new words that are introduced into familiar written material, including through using a dictionary </a:t>
                      </a:r>
                    </a:p>
                    <a:p>
                      <a:pPr marL="0" lvl="0" indent="0">
                        <a:buFont typeface="Wingdings" pitchFamily="2" charset="2"/>
                        <a:buNone/>
                      </a:pPr>
                      <a:r>
                        <a:rPr lang="en-GB" sz="1200" kern="1200" dirty="0" smtClean="0">
                          <a:effectLst/>
                        </a:rPr>
                        <a:t>Writing</a:t>
                      </a:r>
                    </a:p>
                    <a:p>
                      <a:pPr marL="171450" lvl="0" indent="-171450">
                        <a:buFont typeface="Wingdings" pitchFamily="2" charset="2"/>
                        <a:buChar char="§"/>
                      </a:pPr>
                      <a:r>
                        <a:rPr lang="en-GB" sz="1200" b="1" kern="1200" dirty="0" smtClean="0">
                          <a:effectLst/>
                        </a:rPr>
                        <a:t>write phrases from memory, and adapt these </a:t>
                      </a:r>
                      <a:r>
                        <a:rPr lang="en-GB" sz="1200" kern="1200" dirty="0" smtClean="0">
                          <a:effectLst/>
                        </a:rPr>
                        <a:t>to create new sentences, to express ideas clearly </a:t>
                      </a:r>
                    </a:p>
                    <a:p>
                      <a:pPr marL="171450" lvl="0" indent="-171450">
                        <a:buFont typeface="Wingdings" pitchFamily="2" charset="2"/>
                        <a:buChar char="§"/>
                      </a:pPr>
                      <a:r>
                        <a:rPr lang="en-GB" sz="1200" kern="1200" dirty="0" smtClean="0">
                          <a:effectLst/>
                        </a:rPr>
                        <a:t>describe people, places, things and actions orally* and in writing</a:t>
                      </a:r>
                    </a:p>
                    <a:p>
                      <a:pPr marL="0" lvl="0" indent="0">
                        <a:buFont typeface="Wingdings" pitchFamily="2" charset="2"/>
                        <a:buNone/>
                      </a:pPr>
                      <a:r>
                        <a:rPr lang="en-GB" sz="1200" kern="1200" dirty="0" smtClean="0">
                          <a:effectLst/>
                        </a:rPr>
                        <a:t>Grammar</a:t>
                      </a:r>
                    </a:p>
                    <a:p>
                      <a:pPr marL="171450" lvl="0" indent="-171450">
                        <a:buFont typeface="Wingdings" pitchFamily="2" charset="2"/>
                        <a:buChar char="§"/>
                      </a:pPr>
                      <a:r>
                        <a:rPr lang="en-GB" sz="1200" b="1" kern="1200" dirty="0" smtClean="0">
                          <a:effectLst/>
                        </a:rPr>
                        <a:t>understand basic grammar </a:t>
                      </a:r>
                      <a:r>
                        <a:rPr lang="en-GB" sz="1200" kern="1200" dirty="0" smtClean="0">
                          <a:effectLst/>
                        </a:rPr>
                        <a:t>appropriate to the language being studied, such as (where relevant): feminine, masculine and neuter forms and the conjugation of high-frequency verbs; key features and patterns of the language; how to apply these, for instance, to build sentences; and how these differ from or are similar to English. </a:t>
                      </a:r>
                    </a:p>
                  </a:txBody>
                  <a:tcPr>
                    <a:solidFill>
                      <a:schemeClr val="bg1"/>
                    </a:solidFill>
                  </a:tcPr>
                </a:tc>
                <a:tc>
                  <a:txBody>
                    <a:bodyPr/>
                    <a:lstStyle/>
                    <a:p>
                      <a:pPr marL="0" lvl="0" indent="0">
                        <a:buFont typeface="Wingdings" pitchFamily="2" charset="2"/>
                        <a:buNone/>
                      </a:pPr>
                      <a:r>
                        <a:rPr lang="en-GB" sz="1200" kern="1200" dirty="0" smtClean="0">
                          <a:solidFill>
                            <a:schemeClr val="tx1"/>
                          </a:solidFill>
                          <a:effectLst/>
                          <a:latin typeface="+mn-lt"/>
                          <a:ea typeface="+mn-ea"/>
                          <a:cs typeface="+mn-cs"/>
                        </a:rPr>
                        <a:t>Listening</a:t>
                      </a:r>
                    </a:p>
                    <a:p>
                      <a:pPr marL="171450" lvl="0" indent="-171450">
                        <a:buFont typeface="Wingdings" pitchFamily="2" charset="2"/>
                        <a:buChar char="§"/>
                      </a:pPr>
                      <a:r>
                        <a:rPr lang="en-GB" sz="1200" kern="1200" dirty="0" smtClean="0">
                          <a:solidFill>
                            <a:schemeClr val="tx1"/>
                          </a:solidFill>
                          <a:effectLst/>
                          <a:latin typeface="+mn-lt"/>
                          <a:ea typeface="+mn-ea"/>
                          <a:cs typeface="+mn-cs"/>
                        </a:rPr>
                        <a:t>listen to </a:t>
                      </a:r>
                      <a:r>
                        <a:rPr lang="en-GB" sz="1200" b="1" kern="1200" dirty="0" smtClean="0">
                          <a:solidFill>
                            <a:schemeClr val="tx1"/>
                          </a:solidFill>
                          <a:effectLst/>
                          <a:latin typeface="+mn-lt"/>
                          <a:ea typeface="+mn-ea"/>
                          <a:cs typeface="+mn-cs"/>
                        </a:rPr>
                        <a:t>a variety of forms of spoken language </a:t>
                      </a:r>
                      <a:r>
                        <a:rPr lang="en-GB" sz="1200" kern="1200" dirty="0" smtClean="0">
                          <a:solidFill>
                            <a:schemeClr val="tx1"/>
                          </a:solidFill>
                          <a:effectLst/>
                          <a:latin typeface="+mn-lt"/>
                          <a:ea typeface="+mn-ea"/>
                          <a:cs typeface="+mn-cs"/>
                        </a:rPr>
                        <a:t>to obtain information and respond appropriately </a:t>
                      </a:r>
                    </a:p>
                    <a:p>
                      <a:pPr marL="171450" lvl="0" indent="-171450">
                        <a:buFont typeface="Wingdings" pitchFamily="2" charset="2"/>
                        <a:buChar char="§"/>
                      </a:pPr>
                      <a:r>
                        <a:rPr lang="en-GB" sz="1200" b="1" kern="1200" dirty="0" smtClean="0">
                          <a:solidFill>
                            <a:schemeClr val="tx1"/>
                          </a:solidFill>
                          <a:effectLst/>
                          <a:latin typeface="+mn-lt"/>
                          <a:ea typeface="+mn-ea"/>
                          <a:cs typeface="+mn-cs"/>
                        </a:rPr>
                        <a:t>transcribe</a:t>
                      </a:r>
                      <a:r>
                        <a:rPr lang="en-GB" sz="1200" kern="1200" dirty="0" smtClean="0">
                          <a:solidFill>
                            <a:schemeClr val="tx1"/>
                          </a:solidFill>
                          <a:effectLst/>
                          <a:latin typeface="+mn-lt"/>
                          <a:ea typeface="+mn-ea"/>
                          <a:cs typeface="+mn-cs"/>
                        </a:rPr>
                        <a:t> words and short sentences that they hear with increasing accuracy </a:t>
                      </a:r>
                    </a:p>
                    <a:p>
                      <a:pPr marL="0" lvl="0" indent="0">
                        <a:buFont typeface="Wingdings" pitchFamily="2" charset="2"/>
                        <a:buNone/>
                      </a:pPr>
                      <a:r>
                        <a:rPr lang="en-GB" sz="1200" kern="1200" dirty="0" smtClean="0">
                          <a:solidFill>
                            <a:schemeClr val="tx1"/>
                          </a:solidFill>
                          <a:effectLst/>
                          <a:latin typeface="+mn-lt"/>
                          <a:ea typeface="+mn-ea"/>
                          <a:cs typeface="+mn-cs"/>
                        </a:rPr>
                        <a:t>Speaking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initiate and develop conversations</a:t>
                      </a:r>
                      <a:r>
                        <a:rPr lang="en-GB" sz="1200" kern="1200" dirty="0" smtClean="0">
                          <a:solidFill>
                            <a:schemeClr val="tx1"/>
                          </a:solidFill>
                          <a:effectLst/>
                          <a:latin typeface="+mn-lt"/>
                          <a:ea typeface="+mn-ea"/>
                          <a:cs typeface="+mn-cs"/>
                        </a:rPr>
                        <a:t>, coping with unfamiliar language and unexpected responses, making use of important social conventions such as formal modes of address </a:t>
                      </a:r>
                    </a:p>
                    <a:p>
                      <a:pPr marL="171450" lvl="0" indent="-171450">
                        <a:buFont typeface="Wingdings" pitchFamily="2" charset="2"/>
                        <a:buChar char="§"/>
                      </a:pPr>
                      <a:r>
                        <a:rPr lang="en-GB" sz="1200" b="1" kern="1200" dirty="0" smtClean="0">
                          <a:solidFill>
                            <a:schemeClr val="tx1"/>
                          </a:solidFill>
                          <a:effectLst/>
                          <a:latin typeface="+mn-lt"/>
                          <a:ea typeface="+mn-ea"/>
                          <a:cs typeface="+mn-cs"/>
                        </a:rPr>
                        <a:t>express and develop ideas clearly</a:t>
                      </a:r>
                      <a:r>
                        <a:rPr lang="en-GB" sz="1200" kern="1200" dirty="0" smtClean="0">
                          <a:solidFill>
                            <a:schemeClr val="tx1"/>
                          </a:solidFill>
                          <a:effectLst/>
                          <a:latin typeface="+mn-lt"/>
                          <a:ea typeface="+mn-ea"/>
                          <a:cs typeface="+mn-cs"/>
                        </a:rPr>
                        <a:t> and with increasing accuracy, both orally and in writing </a:t>
                      </a:r>
                    </a:p>
                    <a:p>
                      <a:pPr marL="171450" lvl="0" indent="-171450">
                        <a:buFont typeface="Wingdings" pitchFamily="2" charset="2"/>
                        <a:buChar char="§"/>
                      </a:pPr>
                      <a:r>
                        <a:rPr lang="en-GB" sz="1200" b="1" kern="1200" dirty="0" smtClean="0">
                          <a:solidFill>
                            <a:schemeClr val="tx1"/>
                          </a:solidFill>
                          <a:effectLst/>
                          <a:latin typeface="+mn-lt"/>
                          <a:ea typeface="+mn-ea"/>
                          <a:cs typeface="+mn-cs"/>
                        </a:rPr>
                        <a:t>speak coherently and confidently, with increasingly accurate pronunciation and intonation </a:t>
                      </a:r>
                    </a:p>
                    <a:p>
                      <a:pPr marL="0" lvl="0" indent="0">
                        <a:buFont typeface="Wingdings" pitchFamily="2" charset="2"/>
                        <a:buNone/>
                      </a:pPr>
                      <a:r>
                        <a:rPr lang="en-GB" sz="1200" kern="1200" dirty="0" smtClean="0">
                          <a:solidFill>
                            <a:schemeClr val="tx1"/>
                          </a:solidFill>
                          <a:effectLst/>
                          <a:latin typeface="+mn-lt"/>
                          <a:ea typeface="+mn-ea"/>
                          <a:cs typeface="+mn-cs"/>
                        </a:rPr>
                        <a:t>Reading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a:t>
                      </a:r>
                      <a:r>
                        <a:rPr lang="en-GB" sz="1200" kern="1200" dirty="0" smtClean="0">
                          <a:solidFill>
                            <a:schemeClr val="tx1"/>
                          </a:solidFill>
                          <a:effectLst/>
                          <a:latin typeface="+mn-lt"/>
                          <a:ea typeface="+mn-ea"/>
                          <a:cs typeface="+mn-cs"/>
                        </a:rPr>
                        <a:t>and show comprehension of </a:t>
                      </a:r>
                      <a:r>
                        <a:rPr lang="en-GB" sz="1200" b="1" kern="1200" dirty="0" smtClean="0">
                          <a:solidFill>
                            <a:schemeClr val="tx1"/>
                          </a:solidFill>
                          <a:effectLst/>
                          <a:latin typeface="+mn-lt"/>
                          <a:ea typeface="+mn-ea"/>
                          <a:cs typeface="+mn-cs"/>
                        </a:rPr>
                        <a:t>original and adapted materials from a range of different sources,</a:t>
                      </a:r>
                      <a:r>
                        <a:rPr lang="en-GB" sz="1200" kern="1200" dirty="0" smtClean="0">
                          <a:solidFill>
                            <a:schemeClr val="tx1"/>
                          </a:solidFill>
                          <a:effectLst/>
                          <a:latin typeface="+mn-lt"/>
                          <a:ea typeface="+mn-ea"/>
                          <a:cs typeface="+mn-cs"/>
                        </a:rPr>
                        <a:t> understanding the purpose, important ideas and details, and </a:t>
                      </a:r>
                      <a:r>
                        <a:rPr lang="en-GB" sz="1200" b="1" kern="1200" dirty="0" smtClean="0">
                          <a:solidFill>
                            <a:schemeClr val="tx1"/>
                          </a:solidFill>
                          <a:effectLst/>
                          <a:latin typeface="+mn-lt"/>
                          <a:ea typeface="+mn-ea"/>
                          <a:cs typeface="+mn-cs"/>
                        </a:rPr>
                        <a:t>provide an accurate English translation of short, suitable material </a:t>
                      </a:r>
                    </a:p>
                    <a:p>
                      <a:pPr marL="171450" lvl="0" indent="-171450">
                        <a:buFont typeface="Wingdings" pitchFamily="2" charset="2"/>
                        <a:buChar char="§"/>
                      </a:pPr>
                      <a:r>
                        <a:rPr lang="en-GB" sz="1200" b="1" kern="1200" dirty="0" smtClean="0">
                          <a:solidFill>
                            <a:schemeClr val="tx1"/>
                          </a:solidFill>
                          <a:effectLst/>
                          <a:latin typeface="+mn-lt"/>
                          <a:ea typeface="+mn-ea"/>
                          <a:cs typeface="+mn-cs"/>
                        </a:rPr>
                        <a:t>read literary texts in the language, such as stories, songs, poems and letters, </a:t>
                      </a:r>
                      <a:r>
                        <a:rPr lang="en-GB" sz="1200" kern="1200" dirty="0" smtClean="0">
                          <a:solidFill>
                            <a:schemeClr val="tx1"/>
                          </a:solidFill>
                          <a:effectLst/>
                          <a:latin typeface="+mn-lt"/>
                          <a:ea typeface="+mn-ea"/>
                          <a:cs typeface="+mn-cs"/>
                        </a:rPr>
                        <a:t>to stimulate ideas, develop creative expression and expand understanding of the language and culture </a:t>
                      </a:r>
                    </a:p>
                    <a:p>
                      <a:pPr marL="0" lvl="0" indent="0">
                        <a:buFont typeface="Wingdings" pitchFamily="2" charset="2"/>
                        <a:buNone/>
                      </a:pPr>
                      <a:r>
                        <a:rPr lang="en-GB" sz="1200" kern="1200" dirty="0" smtClean="0">
                          <a:solidFill>
                            <a:schemeClr val="tx1"/>
                          </a:solidFill>
                          <a:effectLst/>
                          <a:latin typeface="+mn-lt"/>
                          <a:ea typeface="+mn-ea"/>
                          <a:cs typeface="+mn-cs"/>
                        </a:rPr>
                        <a:t>Writing</a:t>
                      </a:r>
                    </a:p>
                    <a:p>
                      <a:pPr marL="171450" lvl="0" indent="-171450">
                        <a:buFont typeface="Wingdings" pitchFamily="2" charset="2"/>
                        <a:buChar char="§"/>
                      </a:pPr>
                      <a:r>
                        <a:rPr lang="en-GB" sz="1200" b="1" kern="1200" dirty="0" smtClean="0">
                          <a:solidFill>
                            <a:schemeClr val="tx1"/>
                          </a:solidFill>
                          <a:effectLst/>
                          <a:latin typeface="+mn-lt"/>
                          <a:ea typeface="+mn-ea"/>
                          <a:cs typeface="+mn-cs"/>
                        </a:rPr>
                        <a:t>write prose using an increasingly wide range of grammar and vocabulary, write creatively to express their own ideas and opinions, and translate short written text accurately into the foreign language.</a:t>
                      </a:r>
                    </a:p>
                    <a:p>
                      <a:pPr marL="0" lvl="0" indent="0">
                        <a:buFont typeface="Wingdings" pitchFamily="2" charset="2"/>
                        <a:buNone/>
                      </a:pPr>
                      <a:r>
                        <a:rPr lang="en-GB" sz="1200" kern="1200" dirty="0" smtClean="0">
                          <a:solidFill>
                            <a:schemeClr val="tx1"/>
                          </a:solidFill>
                          <a:effectLst/>
                          <a:latin typeface="+mn-lt"/>
                          <a:ea typeface="+mn-ea"/>
                          <a:cs typeface="+mn-cs"/>
                        </a:rPr>
                        <a:t>Grammar</a:t>
                      </a:r>
                    </a:p>
                    <a:p>
                      <a:pPr marL="171450" lvl="0" indent="-171450">
                        <a:buFont typeface="Wingdings" pitchFamily="2" charset="2"/>
                        <a:buChar char="§"/>
                      </a:pPr>
                      <a:r>
                        <a:rPr lang="en-GB" sz="1200" b="1" kern="1200" dirty="0" smtClean="0">
                          <a:solidFill>
                            <a:schemeClr val="tx1"/>
                          </a:solidFill>
                          <a:effectLst/>
                          <a:latin typeface="+mn-lt"/>
                          <a:ea typeface="+mn-ea"/>
                          <a:cs typeface="+mn-cs"/>
                        </a:rPr>
                        <a:t>identify and use tenses </a:t>
                      </a:r>
                      <a:r>
                        <a:rPr lang="en-GB" sz="1200" kern="1200" dirty="0" smtClean="0">
                          <a:solidFill>
                            <a:schemeClr val="tx1"/>
                          </a:solidFill>
                          <a:effectLst/>
                          <a:latin typeface="+mn-lt"/>
                          <a:ea typeface="+mn-ea"/>
                          <a:cs typeface="+mn-cs"/>
                        </a:rPr>
                        <a:t>or other structures which convey the present, past, and future as appropriate to the language being studied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and manipulate a </a:t>
                      </a:r>
                      <a:r>
                        <a:rPr lang="en-GB" sz="1200" b="1" kern="1200" dirty="0" smtClean="0">
                          <a:solidFill>
                            <a:schemeClr val="tx1"/>
                          </a:solidFill>
                          <a:effectLst/>
                          <a:latin typeface="+mn-lt"/>
                          <a:ea typeface="+mn-ea"/>
                          <a:cs typeface="+mn-cs"/>
                        </a:rPr>
                        <a:t>variety of key grammatical structures </a:t>
                      </a:r>
                      <a:r>
                        <a:rPr lang="en-GB" sz="1200" kern="1200" dirty="0" smtClean="0">
                          <a:solidFill>
                            <a:schemeClr val="tx1"/>
                          </a:solidFill>
                          <a:effectLst/>
                          <a:latin typeface="+mn-lt"/>
                          <a:ea typeface="+mn-ea"/>
                          <a:cs typeface="+mn-cs"/>
                        </a:rPr>
                        <a:t>and patterns, </a:t>
                      </a:r>
                      <a:r>
                        <a:rPr lang="en-GB" sz="1200" b="1" kern="1200" dirty="0" smtClean="0">
                          <a:solidFill>
                            <a:schemeClr val="tx1"/>
                          </a:solidFill>
                          <a:effectLst/>
                          <a:latin typeface="+mn-lt"/>
                          <a:ea typeface="+mn-ea"/>
                          <a:cs typeface="+mn-cs"/>
                        </a:rPr>
                        <a:t>including voices and moods</a:t>
                      </a:r>
                      <a:r>
                        <a:rPr lang="en-GB" sz="1200" kern="1200" dirty="0" smtClean="0">
                          <a:solidFill>
                            <a:schemeClr val="tx1"/>
                          </a:solidFill>
                          <a:effectLst/>
                          <a:latin typeface="+mn-lt"/>
                          <a:ea typeface="+mn-ea"/>
                          <a:cs typeface="+mn-cs"/>
                        </a:rPr>
                        <a:t>, as appropriate </a:t>
                      </a:r>
                    </a:p>
                    <a:p>
                      <a:pPr marL="171450" lvl="0" indent="-171450">
                        <a:buFont typeface="Wingdings" pitchFamily="2" charset="2"/>
                        <a:buChar char="§"/>
                      </a:pPr>
                      <a:r>
                        <a:rPr lang="en-GB" sz="1200" kern="1200" dirty="0" smtClean="0">
                          <a:solidFill>
                            <a:schemeClr val="tx1"/>
                          </a:solidFill>
                          <a:effectLst/>
                          <a:latin typeface="+mn-lt"/>
                          <a:ea typeface="+mn-ea"/>
                          <a:cs typeface="+mn-cs"/>
                        </a:rPr>
                        <a:t>develop and </a:t>
                      </a:r>
                      <a:r>
                        <a:rPr lang="en-GB" sz="1200" b="1" kern="1200" dirty="0" smtClean="0">
                          <a:solidFill>
                            <a:schemeClr val="tx1"/>
                          </a:solidFill>
                          <a:effectLst/>
                          <a:latin typeface="+mn-lt"/>
                          <a:ea typeface="+mn-ea"/>
                          <a:cs typeface="+mn-cs"/>
                        </a:rPr>
                        <a:t>use a wide-ranging and deepening vocabulary </a:t>
                      </a:r>
                      <a:r>
                        <a:rPr lang="en-GB" sz="1200" kern="1200" dirty="0" smtClean="0">
                          <a:solidFill>
                            <a:schemeClr val="tx1"/>
                          </a:solidFill>
                          <a:effectLst/>
                          <a:latin typeface="+mn-lt"/>
                          <a:ea typeface="+mn-ea"/>
                          <a:cs typeface="+mn-cs"/>
                        </a:rPr>
                        <a:t>that goes beyond their immediate needs and interests, allowing them to give and justify opinions and take part in discussion about wider issues </a:t>
                      </a:r>
                    </a:p>
                    <a:p>
                      <a:pPr marL="171450" lvl="0" indent="-171450">
                        <a:buFont typeface="Wingdings" pitchFamily="2" charset="2"/>
                        <a:buChar char="§"/>
                      </a:pPr>
                      <a:r>
                        <a:rPr lang="en-GB" sz="1200" kern="1200" dirty="0" smtClean="0">
                          <a:solidFill>
                            <a:schemeClr val="tx1"/>
                          </a:solidFill>
                          <a:effectLst/>
                          <a:latin typeface="+mn-lt"/>
                          <a:ea typeface="+mn-ea"/>
                          <a:cs typeface="+mn-cs"/>
                        </a:rPr>
                        <a:t>use accurate grammar, spelling and punctuation.</a:t>
                      </a:r>
                    </a:p>
                  </a:txBody>
                  <a:tcPr>
                    <a:solidFill>
                      <a:schemeClr val="bg1"/>
                    </a:solidFill>
                  </a:tcPr>
                </a:tc>
              </a:tr>
            </a:tbl>
          </a:graphicData>
        </a:graphic>
      </p:graphicFrame>
      <p:sp>
        <p:nvSpPr>
          <p:cNvPr id="3" name="TextBox 2"/>
          <p:cNvSpPr txBox="1"/>
          <p:nvPr/>
        </p:nvSpPr>
        <p:spPr>
          <a:xfrm>
            <a:off x="3559387"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KS2</a:t>
            </a:r>
            <a:endParaRPr lang="fr-FR" b="1" dirty="0">
              <a:solidFill>
                <a:prstClr val="black"/>
              </a:solidFill>
            </a:endParaRPr>
          </a:p>
        </p:txBody>
      </p:sp>
      <p:sp>
        <p:nvSpPr>
          <p:cNvPr id="6" name="TextBox 5"/>
          <p:cNvSpPr txBox="1"/>
          <p:nvPr/>
        </p:nvSpPr>
        <p:spPr>
          <a:xfrm>
            <a:off x="8268035" y="188641"/>
            <a:ext cx="860721" cy="341919"/>
          </a:xfrm>
          <a:prstGeom prst="rect">
            <a:avLst/>
          </a:prstGeom>
          <a:noFill/>
        </p:spPr>
        <p:txBody>
          <a:bodyPr wrap="square" lIns="64291" tIns="32146" rIns="64291" bIns="32146" rtlCol="0">
            <a:spAutoFit/>
          </a:bodyPr>
          <a:lstStyle/>
          <a:p>
            <a:pPr defTabSz="914400"/>
            <a:r>
              <a:rPr lang="en-GB" b="1" dirty="0">
                <a:solidFill>
                  <a:prstClr val="black"/>
                </a:solidFill>
              </a:rPr>
              <a:t>KS3</a:t>
            </a:r>
            <a:endParaRPr lang="fr-FR" b="1" dirty="0">
              <a:solidFill>
                <a:prstClr val="black"/>
              </a:solidFill>
            </a:endParaRPr>
          </a:p>
        </p:txBody>
      </p:sp>
    </p:spTree>
    <p:extLst>
      <p:ext uri="{BB962C8B-B14F-4D97-AF65-F5344CB8AC3E}">
        <p14:creationId xmlns:p14="http://schemas.microsoft.com/office/powerpoint/2010/main" val="6979318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5725"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KS2</a:t>
            </a:r>
          </a:p>
        </p:txBody>
      </p:sp>
      <p:sp>
        <p:nvSpPr>
          <p:cNvPr id="5" name="Rectangle 4"/>
          <p:cNvSpPr/>
          <p:nvPr/>
        </p:nvSpPr>
        <p:spPr>
          <a:xfrm>
            <a:off x="6068213" y="-171400"/>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chemeClr val="tx1">
                    <a:lumMod val="95000"/>
                    <a:lumOff val="5000"/>
                  </a:schemeClr>
                </a:solidFill>
                <a:effectLst>
                  <a:outerShdw blurRad="50000" dist="50800" dir="7500000" algn="tl">
                    <a:srgbClr val="000000">
                      <a:shade val="5000"/>
                      <a:alpha val="35000"/>
                    </a:srgbClr>
                  </a:outerShdw>
                </a:effectLst>
              </a:rPr>
              <a:t>KS3</a:t>
            </a:r>
          </a:p>
        </p:txBody>
      </p:sp>
      <p:sp>
        <p:nvSpPr>
          <p:cNvPr id="17" name="Isosceles Triangle 16"/>
          <p:cNvSpPr/>
          <p:nvPr/>
        </p:nvSpPr>
        <p:spPr>
          <a:xfrm>
            <a:off x="4716016" y="823938"/>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8" name="Straight Connector 17"/>
          <p:cNvCxnSpPr>
            <a:stCxn id="17" idx="1"/>
            <a:endCxn id="17" idx="5"/>
          </p:cNvCxnSpPr>
          <p:nvPr/>
        </p:nvCxnSpPr>
        <p:spPr>
          <a:xfrm>
            <a:off x="5760132" y="2732150"/>
            <a:ext cx="2088232"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04117" y="3748390"/>
            <a:ext cx="3184307"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5220072" y="1785590"/>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21" name="TextBox 20"/>
          <p:cNvSpPr txBox="1"/>
          <p:nvPr/>
        </p:nvSpPr>
        <p:spPr>
          <a:xfrm>
            <a:off x="5220072" y="2886035"/>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22" name="TextBox 21"/>
          <p:cNvSpPr txBox="1"/>
          <p:nvPr/>
        </p:nvSpPr>
        <p:spPr>
          <a:xfrm>
            <a:off x="5148064" y="3914472"/>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0" name="Straight Arrow Connector 29"/>
          <p:cNvCxnSpPr/>
          <p:nvPr/>
        </p:nvCxnSpPr>
        <p:spPr>
          <a:xfrm flipV="1">
            <a:off x="8964488" y="823938"/>
            <a:ext cx="0" cy="3816424"/>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323528" y="836712"/>
            <a:ext cx="4248472" cy="3875658"/>
            <a:chOff x="323528" y="836712"/>
            <a:chExt cx="4248472" cy="3875658"/>
          </a:xfrm>
        </p:grpSpPr>
        <p:sp>
          <p:nvSpPr>
            <p:cNvPr id="6" name="Isosceles Triangle 5"/>
            <p:cNvSpPr/>
            <p:nvPr/>
          </p:nvSpPr>
          <p:spPr>
            <a:xfrm rot="10800000">
              <a:off x="323528" y="895946"/>
              <a:ext cx="4176464" cy="3816424"/>
            </a:xfrm>
            <a:prstGeom prst="triangle">
              <a:avLst/>
            </a:prstGeom>
            <a:solidFill>
              <a:srgbClr val="FFFF00"/>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p:cNvCxnSpPr/>
            <p:nvPr/>
          </p:nvCxnSpPr>
          <p:spPr>
            <a:xfrm>
              <a:off x="811629" y="1760042"/>
              <a:ext cx="324036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9701" y="2984178"/>
              <a:ext cx="1888163"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55576" y="836712"/>
              <a:ext cx="3240360" cy="923330"/>
            </a:xfrm>
            <a:prstGeom prst="rect">
              <a:avLst/>
            </a:prstGeom>
            <a:noFill/>
          </p:spPr>
          <p:txBody>
            <a:bodyPr wrap="square" rtlCol="0">
              <a:spAutoFit/>
            </a:bodyPr>
            <a:lstStyle/>
            <a:p>
              <a:pPr algn="ctr"/>
              <a:r>
                <a:rPr lang="en-GB" sz="5400" b="1" dirty="0" smtClean="0"/>
                <a:t>Text</a:t>
              </a:r>
              <a:endParaRPr lang="en-GB" sz="5400" b="1" dirty="0"/>
            </a:p>
          </p:txBody>
        </p:sp>
        <p:sp>
          <p:nvSpPr>
            <p:cNvPr id="13" name="TextBox 12"/>
            <p:cNvSpPr txBox="1"/>
            <p:nvPr/>
          </p:nvSpPr>
          <p:spPr>
            <a:xfrm>
              <a:off x="811629" y="1904058"/>
              <a:ext cx="3240360" cy="830997"/>
            </a:xfrm>
            <a:prstGeom prst="rect">
              <a:avLst/>
            </a:prstGeom>
            <a:noFill/>
          </p:spPr>
          <p:txBody>
            <a:bodyPr wrap="square" rtlCol="0">
              <a:spAutoFit/>
            </a:bodyPr>
            <a:lstStyle/>
            <a:p>
              <a:pPr algn="ctr"/>
              <a:r>
                <a:rPr lang="en-GB" sz="4800" b="1" dirty="0" smtClean="0"/>
                <a:t>Sentence</a:t>
              </a:r>
              <a:endParaRPr lang="en-GB" sz="4800" b="1" dirty="0"/>
            </a:p>
          </p:txBody>
        </p:sp>
        <p:sp>
          <p:nvSpPr>
            <p:cNvPr id="14" name="TextBox 13"/>
            <p:cNvSpPr txBox="1"/>
            <p:nvPr/>
          </p:nvSpPr>
          <p:spPr>
            <a:xfrm>
              <a:off x="755576" y="3068960"/>
              <a:ext cx="3240360" cy="738664"/>
            </a:xfrm>
            <a:prstGeom prst="rect">
              <a:avLst/>
            </a:prstGeom>
            <a:noFill/>
          </p:spPr>
          <p:txBody>
            <a:bodyPr wrap="square" rtlCol="0">
              <a:spAutoFit/>
            </a:bodyPr>
            <a:lstStyle/>
            <a:p>
              <a:pPr algn="ctr"/>
              <a:r>
                <a:rPr lang="en-GB" sz="4200" b="1" dirty="0" smtClean="0"/>
                <a:t>Word</a:t>
              </a:r>
              <a:endParaRPr lang="en-GB" sz="4200" b="1" dirty="0"/>
            </a:p>
          </p:txBody>
        </p:sp>
        <p:cxnSp>
          <p:nvCxnSpPr>
            <p:cNvPr id="31" name="Straight Arrow Connector 30"/>
            <p:cNvCxnSpPr/>
            <p:nvPr/>
          </p:nvCxnSpPr>
          <p:spPr>
            <a:xfrm>
              <a:off x="4572000" y="936596"/>
              <a:ext cx="0" cy="3644532"/>
            </a:xfrm>
            <a:prstGeom prst="straightConnector1">
              <a:avLst/>
            </a:prstGeom>
            <a:ln w="762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4" name="Rectangle 33"/>
          <p:cNvSpPr/>
          <p:nvPr/>
        </p:nvSpPr>
        <p:spPr>
          <a:xfrm>
            <a:off x="217864" y="5534561"/>
            <a:ext cx="3754176" cy="923330"/>
          </a:xfrm>
          <a:prstGeom prst="rect">
            <a:avLst/>
          </a:prstGeom>
        </p:spPr>
        <p:txBody>
          <a:bodyPr wrap="square">
            <a:spAutoFit/>
          </a:bodyPr>
          <a:lstStyle/>
          <a:p>
            <a:pPr marL="171450" lvl="0" indent="-171450">
              <a:buFont typeface="Wingdings" pitchFamily="2" charset="2"/>
              <a:buChar char="§"/>
            </a:pPr>
            <a:r>
              <a:rPr lang="en-GB" b="1" dirty="0"/>
              <a:t>listen attentively </a:t>
            </a:r>
            <a:r>
              <a:rPr lang="en-GB" dirty="0"/>
              <a:t>to spoken language and show understanding by joining in and responding </a:t>
            </a:r>
          </a:p>
        </p:txBody>
      </p:sp>
      <p:sp>
        <p:nvSpPr>
          <p:cNvPr id="35" name="Rectangle 34"/>
          <p:cNvSpPr/>
          <p:nvPr/>
        </p:nvSpPr>
        <p:spPr>
          <a:xfrm>
            <a:off x="267474" y="4770859"/>
            <a:ext cx="3728462" cy="646331"/>
          </a:xfrm>
          <a:prstGeom prst="rect">
            <a:avLst/>
          </a:prstGeom>
        </p:spPr>
        <p:txBody>
          <a:bodyPr wrap="square">
            <a:spAutoFit/>
          </a:bodyPr>
          <a:lstStyle/>
          <a:p>
            <a:pPr marL="171450" lvl="0" indent="-171450">
              <a:buFont typeface="Wingdings" pitchFamily="2" charset="2"/>
              <a:buChar char="§"/>
            </a:pPr>
            <a:r>
              <a:rPr lang="en-GB" b="1" dirty="0"/>
              <a:t>appreciate </a:t>
            </a:r>
            <a:r>
              <a:rPr lang="en-GB" dirty="0"/>
              <a:t>stories, songs, poems and rhymes in the language </a:t>
            </a:r>
          </a:p>
        </p:txBody>
      </p:sp>
      <p:sp>
        <p:nvSpPr>
          <p:cNvPr id="36" name="Rectangle 35"/>
          <p:cNvSpPr/>
          <p:nvPr/>
        </p:nvSpPr>
        <p:spPr>
          <a:xfrm>
            <a:off x="4067944" y="4770859"/>
            <a:ext cx="5122350" cy="1200329"/>
          </a:xfrm>
          <a:prstGeom prst="rect">
            <a:avLst/>
          </a:prstGeom>
        </p:spPr>
        <p:txBody>
          <a:bodyPr wrap="square">
            <a:spAutoFit/>
          </a:bodyPr>
          <a:lstStyle/>
          <a:p>
            <a:pPr marL="171450" lvl="0" indent="-171450">
              <a:buFont typeface="Wingdings" pitchFamily="2" charset="2"/>
              <a:buChar char="§"/>
            </a:pPr>
            <a:r>
              <a:rPr lang="en-GB" b="1" dirty="0"/>
              <a:t>read literary texts in the language, such as stories, songs, poems and letters, </a:t>
            </a:r>
            <a:r>
              <a:rPr lang="en-GB" dirty="0"/>
              <a:t>to stimulate ideas, develop creative expression and expand understanding of the language and culture </a:t>
            </a:r>
          </a:p>
        </p:txBody>
      </p:sp>
      <p:sp>
        <p:nvSpPr>
          <p:cNvPr id="37" name="Rectangle 36"/>
          <p:cNvSpPr/>
          <p:nvPr/>
        </p:nvSpPr>
        <p:spPr>
          <a:xfrm>
            <a:off x="4118252" y="6093296"/>
            <a:ext cx="5278284" cy="646331"/>
          </a:xfrm>
          <a:prstGeom prst="rect">
            <a:avLst/>
          </a:prstGeom>
        </p:spPr>
        <p:txBody>
          <a:bodyPr wrap="square">
            <a:spAutoFit/>
          </a:bodyPr>
          <a:lstStyle/>
          <a:p>
            <a:pPr marL="171450" lvl="0" indent="-171450">
              <a:buFont typeface="Wingdings" pitchFamily="2" charset="2"/>
              <a:buChar char="§"/>
            </a:pPr>
            <a:r>
              <a:rPr lang="en-GB" dirty="0"/>
              <a:t>listen to </a:t>
            </a:r>
            <a:r>
              <a:rPr lang="en-GB" b="1" dirty="0"/>
              <a:t>a variety of forms of spoken language </a:t>
            </a:r>
            <a:r>
              <a:rPr lang="en-GB" dirty="0"/>
              <a:t>to obtain information and respond appropriately </a:t>
            </a:r>
          </a:p>
        </p:txBody>
      </p:sp>
    </p:spTree>
    <p:extLst>
      <p:ext uri="{BB962C8B-B14F-4D97-AF65-F5344CB8AC3E}">
        <p14:creationId xmlns:p14="http://schemas.microsoft.com/office/powerpoint/2010/main" val="26625410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down)">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fade">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76200">
            <a:solidFill>
              <a:srgbClr val="0070C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9" name="Content Placeholder 2"/>
          <p:cNvSpPr txBox="1">
            <a:spLocks/>
          </p:cNvSpPr>
          <p:nvPr/>
        </p:nvSpPr>
        <p:spPr>
          <a:xfrm>
            <a:off x="493204" y="1453075"/>
            <a:ext cx="8229600" cy="45259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Phonics</a:t>
            </a:r>
          </a:p>
          <a:p>
            <a:r>
              <a:rPr lang="en-GB" dirty="0" smtClean="0"/>
              <a:t>TL talk (teacher and students)</a:t>
            </a:r>
          </a:p>
          <a:p>
            <a:r>
              <a:rPr lang="en-GB" dirty="0" smtClean="0"/>
              <a:t>Questions</a:t>
            </a:r>
          </a:p>
          <a:p>
            <a:r>
              <a:rPr lang="en-GB" dirty="0" smtClean="0"/>
              <a:t>Spontaneous TL talk</a:t>
            </a:r>
          </a:p>
          <a:p>
            <a:r>
              <a:rPr lang="en-GB" dirty="0" smtClean="0"/>
              <a:t>Memory (use of VAK strategies)</a:t>
            </a:r>
          </a:p>
          <a:p>
            <a:r>
              <a:rPr lang="en-GB" dirty="0" smtClean="0"/>
              <a:t>Vocabulary acquisition</a:t>
            </a:r>
          </a:p>
          <a:p>
            <a:r>
              <a:rPr lang="en-GB" dirty="0" smtClean="0"/>
              <a:t>Listening, speaking, reading and writing</a:t>
            </a:r>
          </a:p>
          <a:p>
            <a:r>
              <a:rPr lang="en-GB" dirty="0" smtClean="0"/>
              <a:t>Key structures and sentence-building (grammar)</a:t>
            </a:r>
          </a:p>
          <a:p>
            <a:r>
              <a:rPr lang="en-GB" dirty="0" err="1" smtClean="0"/>
              <a:t>AfL</a:t>
            </a:r>
            <a:r>
              <a:rPr lang="en-GB" dirty="0" smtClean="0"/>
              <a:t> – detailed feedback to increase quality of language in writing</a:t>
            </a:r>
            <a:endParaRPr lang="en-GB" dirty="0"/>
          </a:p>
        </p:txBody>
      </p:sp>
      <p:sp>
        <p:nvSpPr>
          <p:cNvPr id="11" name="Title 1"/>
          <p:cNvSpPr txBox="1">
            <a:spLocks/>
          </p:cNvSpPr>
          <p:nvPr/>
        </p:nvSpPr>
        <p:spPr>
          <a:xfrm>
            <a:off x="583214" y="496341"/>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smtClean="0">
                <a:solidFill>
                  <a:schemeClr val="tx1"/>
                </a:solidFill>
                <a:latin typeface="Segoe Print" panose="02000600000000000000" pitchFamily="2" charset="0"/>
              </a:rPr>
              <a:t>Curriculum 2014: no change</a:t>
            </a:r>
            <a:endParaRPr lang="en-GB" b="1" dirty="0">
              <a:solidFill>
                <a:schemeClr val="tx1"/>
              </a:solidFill>
              <a:latin typeface="Segoe Print" panose="02000600000000000000" pitchFamily="2" charset="0"/>
            </a:endParaRPr>
          </a:p>
        </p:txBody>
      </p:sp>
    </p:spTree>
    <p:extLst>
      <p:ext uri="{BB962C8B-B14F-4D97-AF65-F5344CB8AC3E}">
        <p14:creationId xmlns:p14="http://schemas.microsoft.com/office/powerpoint/2010/main" val="35657606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76200">
            <a:solidFill>
              <a:srgbClr val="0070C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11" name="Title 1"/>
          <p:cNvSpPr txBox="1">
            <a:spLocks/>
          </p:cNvSpPr>
          <p:nvPr/>
        </p:nvSpPr>
        <p:spPr>
          <a:xfrm>
            <a:off x="493204" y="160223"/>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75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dirty="0" smtClean="0">
                <a:solidFill>
                  <a:schemeClr val="tx1"/>
                </a:solidFill>
                <a:latin typeface="Segoe Print" panose="02000600000000000000" pitchFamily="2" charset="0"/>
              </a:rPr>
              <a:t>Classroom talk</a:t>
            </a:r>
            <a:endParaRPr lang="en-GB" b="1" dirty="0">
              <a:solidFill>
                <a:schemeClr val="tx1"/>
              </a:solidFill>
              <a:latin typeface="Segoe Print" panose="02000600000000000000" pitchFamily="2" charset="0"/>
            </a:endParaRPr>
          </a:p>
        </p:txBody>
      </p:sp>
      <p:sp>
        <p:nvSpPr>
          <p:cNvPr id="6" name="Oval 5"/>
          <p:cNvSpPr/>
          <p:nvPr/>
        </p:nvSpPr>
        <p:spPr>
          <a:xfrm>
            <a:off x="5652120" y="908720"/>
            <a:ext cx="2736304" cy="2520280"/>
          </a:xfrm>
          <a:prstGeom prst="ellipse">
            <a:avLst/>
          </a:prstGeom>
          <a:solidFill>
            <a:schemeClr val="tx2">
              <a:lumMod val="60000"/>
              <a:lumOff val="40000"/>
              <a:alpha val="25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Teacher TL use</a:t>
            </a:r>
            <a:endParaRPr lang="fr-FR" sz="3200" b="1" dirty="0">
              <a:solidFill>
                <a:schemeClr val="tx1"/>
              </a:solidFill>
            </a:endParaRPr>
          </a:p>
        </p:txBody>
      </p:sp>
      <p:cxnSp>
        <p:nvCxnSpPr>
          <p:cNvPr id="7" name="Straight Arrow Connector 6"/>
          <p:cNvCxnSpPr/>
          <p:nvPr/>
        </p:nvCxnSpPr>
        <p:spPr>
          <a:xfrm flipH="1">
            <a:off x="6228184" y="3501008"/>
            <a:ext cx="1080120" cy="1512168"/>
          </a:xfrm>
          <a:prstGeom prst="straightConnector1">
            <a:avLst/>
          </a:prstGeom>
          <a:ln w="76200">
            <a:solidFill>
              <a:srgbClr val="FF0066"/>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347864" y="4005064"/>
            <a:ext cx="2736304" cy="2520280"/>
          </a:xfrm>
          <a:prstGeom prst="ellipse">
            <a:avLst/>
          </a:prstGeom>
          <a:solidFill>
            <a:schemeClr val="tx2">
              <a:lumMod val="60000"/>
              <a:lumOff val="40000"/>
              <a:alpha val="23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teacher use</a:t>
            </a:r>
            <a:endParaRPr lang="fr-FR" sz="3200" b="1" dirty="0">
              <a:solidFill>
                <a:schemeClr val="tx1"/>
              </a:solidFill>
            </a:endParaRPr>
          </a:p>
        </p:txBody>
      </p:sp>
      <p:sp>
        <p:nvSpPr>
          <p:cNvPr id="12" name="Oval 11"/>
          <p:cNvSpPr/>
          <p:nvPr/>
        </p:nvSpPr>
        <p:spPr>
          <a:xfrm>
            <a:off x="1115616" y="1130789"/>
            <a:ext cx="2736304" cy="2520280"/>
          </a:xfrm>
          <a:prstGeom prst="ellipse">
            <a:avLst/>
          </a:prstGeom>
          <a:solidFill>
            <a:schemeClr val="tx2">
              <a:lumMod val="60000"/>
              <a:lumOff val="40000"/>
              <a:alpha val="23000"/>
            </a:schemeClr>
          </a:solidFill>
          <a:ln>
            <a:solidFill>
              <a:srgbClr val="FF0066"/>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GB" sz="3200" b="1" dirty="0" smtClean="0">
                <a:solidFill>
                  <a:schemeClr val="tx1"/>
                </a:solidFill>
              </a:rPr>
              <a:t>Student to student use</a:t>
            </a:r>
            <a:endParaRPr lang="fr-FR" sz="3200" b="1" dirty="0">
              <a:solidFill>
                <a:schemeClr val="tx1"/>
              </a:solidFill>
            </a:endParaRPr>
          </a:p>
        </p:txBody>
      </p:sp>
      <p:cxnSp>
        <p:nvCxnSpPr>
          <p:cNvPr id="13" name="Straight Arrow Connector 12"/>
          <p:cNvCxnSpPr/>
          <p:nvPr/>
        </p:nvCxnSpPr>
        <p:spPr>
          <a:xfrm flipH="1" flipV="1">
            <a:off x="2162858" y="3827228"/>
            <a:ext cx="1152128" cy="1192728"/>
          </a:xfrm>
          <a:prstGeom prst="straightConnector1">
            <a:avLst/>
          </a:prstGeom>
          <a:ln w="76200">
            <a:solidFill>
              <a:srgbClr val="FF0066"/>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6150856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44624"/>
            <a:ext cx="8640960" cy="6824945"/>
          </a:xfrm>
          <a:prstGeom prst="rect">
            <a:avLst/>
          </a:prstGeom>
        </p:spPr>
        <p:txBody>
          <a:bodyPr wrap="square">
            <a:spAutoFit/>
          </a:bodyPr>
          <a:lstStyle/>
          <a:p>
            <a:r>
              <a:rPr lang="en-GB" sz="1750" b="1" dirty="0"/>
              <a:t>Good </a:t>
            </a:r>
            <a:endParaRPr lang="en-GB" sz="1750" dirty="0"/>
          </a:p>
          <a:p>
            <a:pPr marL="285750" lvl="0" indent="-285750">
              <a:buFont typeface="Arial" panose="020B0604020202020204" pitchFamily="34" charset="0"/>
              <a:buChar char="•"/>
            </a:pPr>
            <a:r>
              <a:rPr lang="en-GB" sz="1750" b="1" dirty="0"/>
              <a:t>Teachers provide a consistently fluent and accurate model of the foreign language </a:t>
            </a:r>
            <a:r>
              <a:rPr lang="en-GB" sz="1750" dirty="0"/>
              <a:t>for learners to emulate. English is only used where appropriate.</a:t>
            </a:r>
          </a:p>
          <a:p>
            <a:pPr marL="285750" lvl="0" indent="-285750">
              <a:buFont typeface="Arial" panose="020B0604020202020204" pitchFamily="34" charset="0"/>
              <a:buChar char="•"/>
            </a:pPr>
            <a:r>
              <a:rPr lang="en-GB" sz="1750" b="1" dirty="0"/>
              <a:t>Students are encouraged to ask questions and seek clarification in the TL </a:t>
            </a:r>
            <a:r>
              <a:rPr lang="en-GB" sz="1750" dirty="0"/>
              <a:t>during teacher-led sections of the lesson.</a:t>
            </a:r>
          </a:p>
          <a:p>
            <a:pPr marL="285750" lvl="0" indent="-285750">
              <a:buFont typeface="Arial" panose="020B0604020202020204" pitchFamily="34" charset="0"/>
              <a:buChar char="•"/>
            </a:pPr>
            <a:r>
              <a:rPr lang="en-GB" sz="1750" dirty="0"/>
              <a:t>Learners occasionally respond to the teacher spontaneously in the TL, but do not seek to use it to communicate with each other.</a:t>
            </a:r>
          </a:p>
          <a:p>
            <a:pPr marL="285750" lvl="0" indent="-285750">
              <a:buFont typeface="Arial" panose="020B0604020202020204" pitchFamily="34" charset="0"/>
              <a:buChar char="•"/>
            </a:pPr>
            <a:r>
              <a:rPr lang="en-GB" sz="1750" b="1" dirty="0"/>
              <a:t>Learners are expected to use the TL with greater fluency </a:t>
            </a:r>
            <a:r>
              <a:rPr lang="en-GB" sz="1750" dirty="0"/>
              <a:t>as they move through the key stages.</a:t>
            </a:r>
          </a:p>
          <a:p>
            <a:pPr marL="285750" lvl="0" indent="-285750">
              <a:buFont typeface="Arial" panose="020B0604020202020204" pitchFamily="34" charset="0"/>
              <a:buChar char="•"/>
            </a:pPr>
            <a:r>
              <a:rPr lang="en-GB" sz="1750" dirty="0"/>
              <a:t>Teachers ensure that </a:t>
            </a:r>
            <a:r>
              <a:rPr lang="en-GB" sz="1750" b="1" dirty="0"/>
              <a:t>all learners experience the need to react to unpredictable elements in conversations</a:t>
            </a:r>
            <a:r>
              <a:rPr lang="en-GB" sz="1750" dirty="0"/>
              <a:t>. Teachers praise and encourage spontaneous use by learners when it occurs.</a:t>
            </a:r>
          </a:p>
          <a:p>
            <a:pPr marL="285750" lvl="0" indent="-285750">
              <a:buFont typeface="Arial" panose="020B0604020202020204" pitchFamily="34" charset="0"/>
              <a:buChar char="•"/>
            </a:pPr>
            <a:r>
              <a:rPr lang="en-GB" sz="1750" dirty="0"/>
              <a:t>There is a </a:t>
            </a:r>
            <a:r>
              <a:rPr lang="en-GB" sz="1750" b="1" dirty="0"/>
              <a:t>high level of consistency in the quality and quantity of TL use across the department</a:t>
            </a:r>
            <a:r>
              <a:rPr lang="en-GB" sz="1750" dirty="0"/>
              <a:t>, supported by a unified departmental policy.</a:t>
            </a:r>
          </a:p>
          <a:p>
            <a:r>
              <a:rPr lang="en-GB" sz="1750" dirty="0"/>
              <a:t> </a:t>
            </a:r>
          </a:p>
          <a:p>
            <a:r>
              <a:rPr lang="en-GB" sz="1750" b="1" dirty="0"/>
              <a:t>Outstanding practice</a:t>
            </a:r>
            <a:endParaRPr lang="en-GB" sz="1750" dirty="0"/>
          </a:p>
          <a:p>
            <a:pPr marL="285750" lvl="0" indent="-285750">
              <a:buFont typeface="Arial" panose="020B0604020202020204" pitchFamily="34" charset="0"/>
              <a:buChar char="•"/>
            </a:pPr>
            <a:r>
              <a:rPr lang="en-GB" sz="1750" dirty="0"/>
              <a:t>The </a:t>
            </a:r>
            <a:r>
              <a:rPr lang="en-GB" sz="1750" b="1" dirty="0"/>
              <a:t>TL is the dominant means of communication </a:t>
            </a:r>
            <a:r>
              <a:rPr lang="en-GB" sz="1750" dirty="0"/>
              <a:t>in the lesson and teachers have high expectations of learners’ use at an appropriate level. As a result, </a:t>
            </a:r>
            <a:r>
              <a:rPr lang="en-GB" sz="1750" b="1" dirty="0"/>
              <a:t>learners seek to use the TL as the normal means of communication</a:t>
            </a:r>
            <a:r>
              <a:rPr lang="en-GB" sz="1750" dirty="0"/>
              <a:t> when talking to the teacher or informally to each other. </a:t>
            </a:r>
          </a:p>
          <a:p>
            <a:pPr marL="285750" lvl="0" indent="-285750">
              <a:buFont typeface="Arial" panose="020B0604020202020204" pitchFamily="34" charset="0"/>
              <a:buChar char="•"/>
            </a:pPr>
            <a:r>
              <a:rPr lang="en-GB" sz="1750" dirty="0"/>
              <a:t>Teachers informally monitor and assess spontaneous TL use, keeping track of learners’ progress in order to ensure that their expectations increase as they move through the school.</a:t>
            </a:r>
          </a:p>
          <a:p>
            <a:pPr marL="285750" lvl="0" indent="-285750">
              <a:buFont typeface="Arial" panose="020B0604020202020204" pitchFamily="34" charset="0"/>
              <a:buChar char="•"/>
            </a:pPr>
            <a:r>
              <a:rPr lang="en-GB" sz="1750" dirty="0"/>
              <a:t>Teachers’ target language use is monitored by subject leaders and good practice is regularly shared across the department, resulting in a high level of consistency.</a:t>
            </a:r>
          </a:p>
        </p:txBody>
      </p:sp>
    </p:spTree>
    <p:extLst>
      <p:ext uri="{BB962C8B-B14F-4D97-AF65-F5344CB8AC3E}">
        <p14:creationId xmlns:p14="http://schemas.microsoft.com/office/powerpoint/2010/main" val="31856674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876276">
            <a:off x="507813" y="1146390"/>
            <a:ext cx="4572000" cy="2246769"/>
          </a:xfrm>
          <a:prstGeom prst="rect">
            <a:avLst/>
          </a:prstGeom>
        </p:spPr>
        <p:txBody>
          <a:bodyPr>
            <a:spAutoFit/>
          </a:bodyPr>
          <a:lstStyle/>
          <a:p>
            <a:pPr marL="171450" lvl="0" indent="-171450">
              <a:buFont typeface="Wingdings" pitchFamily="2" charset="2"/>
              <a:buChar char="§"/>
            </a:pPr>
            <a:r>
              <a:rPr lang="en-GB" sz="2800" dirty="0">
                <a:solidFill>
                  <a:prstClr val="black"/>
                </a:solidFill>
              </a:rPr>
              <a:t> </a:t>
            </a:r>
            <a:r>
              <a:rPr lang="en-GB" sz="2800" b="1" dirty="0"/>
              <a:t>engage in conversations</a:t>
            </a:r>
            <a:r>
              <a:rPr lang="en-GB" sz="2800" dirty="0"/>
              <a:t>; ask and answer questions; express opinions and respond to those of others; seek clarification and help* </a:t>
            </a:r>
          </a:p>
        </p:txBody>
      </p:sp>
      <p:sp>
        <p:nvSpPr>
          <p:cNvPr id="3" name="Rectangle 2"/>
          <p:cNvSpPr/>
          <p:nvPr/>
        </p:nvSpPr>
        <p:spPr>
          <a:xfrm rot="20746334">
            <a:off x="4091797" y="3007068"/>
            <a:ext cx="4572000" cy="3108543"/>
          </a:xfrm>
          <a:prstGeom prst="rect">
            <a:avLst/>
          </a:prstGeom>
        </p:spPr>
        <p:txBody>
          <a:bodyPr>
            <a:spAutoFit/>
          </a:bodyPr>
          <a:lstStyle/>
          <a:p>
            <a:pPr marL="171450" lvl="0" indent="-171450">
              <a:buFont typeface="Wingdings" pitchFamily="2" charset="2"/>
              <a:buChar char="§"/>
            </a:pPr>
            <a:r>
              <a:rPr lang="en-GB" sz="2800" b="1" dirty="0">
                <a:solidFill>
                  <a:prstClr val="black"/>
                </a:solidFill>
              </a:rPr>
              <a:t> </a:t>
            </a:r>
            <a:r>
              <a:rPr lang="en-GB" sz="2800" b="1" dirty="0"/>
              <a:t>initiate and develop conversations</a:t>
            </a:r>
            <a:r>
              <a:rPr lang="en-GB" sz="2800" dirty="0"/>
              <a:t>, coping with unfamiliar language and unexpected responses, </a:t>
            </a:r>
            <a:r>
              <a:rPr lang="en-GB" sz="2800" dirty="0" smtClean="0"/>
              <a:t>(making </a:t>
            </a:r>
            <a:r>
              <a:rPr lang="en-GB" sz="2800" dirty="0"/>
              <a:t>use of important social conventions such as formal modes of </a:t>
            </a:r>
            <a:r>
              <a:rPr lang="en-GB" sz="2800" dirty="0" smtClean="0"/>
              <a:t>address) </a:t>
            </a:r>
            <a:endParaRPr lang="en-GB" sz="2800" dirty="0"/>
          </a:p>
        </p:txBody>
      </p:sp>
      <p:sp>
        <p:nvSpPr>
          <p:cNvPr id="4" name="Rectangle 3"/>
          <p:cNvSpPr/>
          <p:nvPr/>
        </p:nvSpPr>
        <p:spPr>
          <a:xfrm>
            <a:off x="61468" y="44624"/>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66"/>
                </a:solidFill>
                <a:effectLst>
                  <a:outerShdw blurRad="50000" dist="50800" dir="7500000" algn="tl">
                    <a:srgbClr val="000000">
                      <a:shade val="5000"/>
                      <a:alpha val="35000"/>
                    </a:srgbClr>
                  </a:outerShdw>
                </a:effectLst>
              </a:rPr>
              <a:t>KS2</a:t>
            </a:r>
          </a:p>
        </p:txBody>
      </p:sp>
      <p:sp>
        <p:nvSpPr>
          <p:cNvPr id="5" name="Rectangle 4"/>
          <p:cNvSpPr/>
          <p:nvPr/>
        </p:nvSpPr>
        <p:spPr>
          <a:xfrm>
            <a:off x="7524328" y="5650272"/>
            <a:ext cx="1472070" cy="1107996"/>
          </a:xfrm>
          <a:prstGeom prst="rect">
            <a:avLst/>
          </a:prstGeom>
          <a:noFill/>
        </p:spPr>
        <p:txBody>
          <a:bodyPr wrap="none" lIns="91440" tIns="45720" rIns="91440" bIns="45720">
            <a:spAutoFit/>
          </a:bodyPr>
          <a:lstStyle/>
          <a:p>
            <a:pPr algn="ctr" defTabSz="914400"/>
            <a:r>
              <a:rPr lang="en-US" sz="6600" b="1" dirty="0">
                <a:ln w="19050">
                  <a:solidFill>
                    <a:srgbClr val="1F497D">
                      <a:tint val="1000"/>
                    </a:srgbClr>
                  </a:solidFill>
                  <a:prstDash val="solid"/>
                </a:ln>
                <a:solidFill>
                  <a:srgbClr val="FF0066"/>
                </a:solidFill>
                <a:effectLst>
                  <a:outerShdw blurRad="50000" dist="50800" dir="7500000" algn="tl">
                    <a:srgbClr val="000000">
                      <a:shade val="5000"/>
                      <a:alpha val="35000"/>
                    </a:srgbClr>
                  </a:outerShdw>
                </a:effectLst>
              </a:rPr>
              <a:t>KS3</a:t>
            </a:r>
          </a:p>
        </p:txBody>
      </p:sp>
    </p:spTree>
    <p:extLst>
      <p:ext uri="{BB962C8B-B14F-4D97-AF65-F5344CB8AC3E}">
        <p14:creationId xmlns:p14="http://schemas.microsoft.com/office/powerpoint/2010/main" val="16089802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8" name="Rounded Rectangle 7"/>
          <p:cNvSpPr/>
          <p:nvPr/>
        </p:nvSpPr>
        <p:spPr>
          <a:xfrm>
            <a:off x="287524" y="188640"/>
            <a:ext cx="8640960" cy="6480720"/>
          </a:xfrm>
          <a:prstGeom prst="roundRect">
            <a:avLst/>
          </a:prstGeom>
          <a:solidFill>
            <a:schemeClr val="bg1"/>
          </a:solidFill>
          <a:ln w="76200">
            <a:solidFill>
              <a:srgbClr val="0070C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4" name="Rectangle 3"/>
          <p:cNvSpPr/>
          <p:nvPr/>
        </p:nvSpPr>
        <p:spPr>
          <a:xfrm>
            <a:off x="0" y="6135687"/>
            <a:ext cx="8424936" cy="461665"/>
          </a:xfrm>
          <a:prstGeom prst="rect">
            <a:avLst/>
          </a:prstGeom>
        </p:spPr>
        <p:txBody>
          <a:bodyPr wrap="square">
            <a:spAutoFit/>
          </a:bodyPr>
          <a:lstStyle/>
          <a:p>
            <a:pPr algn="r"/>
            <a:r>
              <a:rPr lang="en-GB" sz="2400" b="1" dirty="0">
                <a:solidFill>
                  <a:prstClr val="black"/>
                </a:solidFill>
                <a:latin typeface="Arial" panose="020B0604020202020204" pitchFamily="34" charset="0"/>
                <a:cs typeface="Arial" panose="020B0604020202020204" pitchFamily="34" charset="0"/>
              </a:rPr>
              <a:t> Rachel Hawkes</a:t>
            </a:r>
            <a:endParaRPr lang="fr-FR" sz="1100" b="1" dirty="0">
              <a:solidFill>
                <a:prstClr val="black"/>
              </a:solidFill>
              <a:latin typeface="Arial" panose="020B0604020202020204" pitchFamily="34" charset="0"/>
              <a:cs typeface="Arial" panose="020B0604020202020204" pitchFamily="34" charset="0"/>
            </a:endParaRPr>
          </a:p>
        </p:txBody>
      </p:sp>
      <p:sp>
        <p:nvSpPr>
          <p:cNvPr id="11" name="Title 1"/>
          <p:cNvSpPr txBox="1">
            <a:spLocks/>
          </p:cNvSpPr>
          <p:nvPr/>
        </p:nvSpPr>
        <p:spPr>
          <a:xfrm>
            <a:off x="583214" y="496341"/>
            <a:ext cx="8229600" cy="1143000"/>
          </a:xfrm>
          <a:prstGeom prst="rect">
            <a:avLst/>
          </a:prstGeom>
          <a:noFill/>
          <a:ln w="38100" cap="flat" cmpd="sng" algn="ctr">
            <a:noFill/>
            <a:prstDash val="solid"/>
          </a:ln>
        </p:spPr>
        <p:style>
          <a:lnRef idx="3">
            <a:schemeClr val="lt1"/>
          </a:lnRef>
          <a:fillRef idx="1">
            <a:schemeClr val="accent3"/>
          </a:fillRef>
          <a:effectRef idx="1">
            <a:schemeClr val="accent3"/>
          </a:effectRef>
          <a:fontRef idx="minor">
            <a:schemeClr val="lt1"/>
          </a:fontRef>
        </p:style>
        <p:txBody>
          <a:bodyPr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b="1" dirty="0" smtClean="0">
                <a:solidFill>
                  <a:schemeClr val="tx1"/>
                </a:solidFill>
                <a:latin typeface="Segoe Print" panose="02000600000000000000" pitchFamily="2" charset="0"/>
              </a:rPr>
              <a:t>Curriculum 2014: the change</a:t>
            </a:r>
            <a:endParaRPr lang="en-GB" b="1" dirty="0">
              <a:solidFill>
                <a:schemeClr val="tx1"/>
              </a:solidFill>
              <a:latin typeface="Segoe Print" panose="02000600000000000000" pitchFamily="2" charset="0"/>
            </a:endParaRPr>
          </a:p>
        </p:txBody>
      </p:sp>
      <p:sp>
        <p:nvSpPr>
          <p:cNvPr id="6" name="Content Placeholder 2"/>
          <p:cNvSpPr txBox="1">
            <a:spLocks/>
          </p:cNvSpPr>
          <p:nvPr/>
        </p:nvSpPr>
        <p:spPr>
          <a:xfrm>
            <a:off x="467544" y="1639341"/>
            <a:ext cx="8229600" cy="4525963"/>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mtClean="0"/>
              <a:t>Formal modes of address</a:t>
            </a:r>
          </a:p>
          <a:p>
            <a:r>
              <a:rPr lang="en-GB" smtClean="0"/>
              <a:t>KS2 – ability to deduce the meaning of new words inserted into familiar text, and use of dictionary</a:t>
            </a:r>
          </a:p>
          <a:p>
            <a:r>
              <a:rPr lang="en-GB" smtClean="0"/>
              <a:t>Read literary texts in the language, such as stories, songs, poems and letters (let’s not forget using film in all this!)</a:t>
            </a:r>
          </a:p>
          <a:p>
            <a:r>
              <a:rPr lang="en-GB" smtClean="0"/>
              <a:t>Translate into English</a:t>
            </a:r>
          </a:p>
          <a:p>
            <a:r>
              <a:rPr lang="en-GB" smtClean="0"/>
              <a:t>Translate into the foreign language</a:t>
            </a:r>
          </a:p>
          <a:p>
            <a:r>
              <a:rPr lang="en-GB" smtClean="0"/>
              <a:t>Use voices and moods (does this mean passive and subjunctive?!)</a:t>
            </a:r>
            <a:endParaRPr lang="en-GB" dirty="0"/>
          </a:p>
        </p:txBody>
      </p:sp>
    </p:spTree>
    <p:extLst>
      <p:ext uri="{BB962C8B-B14F-4D97-AF65-F5344CB8AC3E}">
        <p14:creationId xmlns:p14="http://schemas.microsoft.com/office/powerpoint/2010/main" val="250654811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0066"/>
        </a:solidFill>
        <a:effectLst/>
      </p:bgPr>
    </p:bg>
    <p:spTree>
      <p:nvGrpSpPr>
        <p:cNvPr id="1" name=""/>
        <p:cNvGrpSpPr/>
        <p:nvPr/>
      </p:nvGrpSpPr>
      <p:grpSpPr>
        <a:xfrm>
          <a:off x="0" y="0"/>
          <a:ext cx="0" cy="0"/>
          <a:chOff x="0" y="0"/>
          <a:chExt cx="0" cy="0"/>
        </a:xfrm>
      </p:grpSpPr>
      <p:sp>
        <p:nvSpPr>
          <p:cNvPr id="5" name="Rounded Rectangle 4"/>
          <p:cNvSpPr/>
          <p:nvPr/>
        </p:nvSpPr>
        <p:spPr>
          <a:xfrm>
            <a:off x="251520" y="160065"/>
            <a:ext cx="8640960" cy="6480720"/>
          </a:xfrm>
          <a:prstGeom prst="roundRect">
            <a:avLst/>
          </a:prstGeom>
          <a:solidFill>
            <a:schemeClr val="bg1"/>
          </a:solidFill>
          <a:ln w="76200">
            <a:solidFill>
              <a:srgbClr val="0070C0"/>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9" name="TextBox 8"/>
          <p:cNvSpPr txBox="1"/>
          <p:nvPr/>
        </p:nvSpPr>
        <p:spPr>
          <a:xfrm>
            <a:off x="520700" y="3930498"/>
            <a:ext cx="8102600" cy="2308324"/>
          </a:xfrm>
          <a:prstGeom prst="rect">
            <a:avLst/>
          </a:prstGeom>
          <a:noFill/>
        </p:spPr>
        <p:txBody>
          <a:bodyPr wrap="square" rtlCol="0">
            <a:spAutoFit/>
          </a:bodyPr>
          <a:lstStyle/>
          <a:p>
            <a:r>
              <a:rPr lang="en-GB" dirty="0">
                <a:solidFill>
                  <a:prstClr val="black"/>
                </a:solidFill>
              </a:rPr>
              <a:t>Rachel Hawkes</a:t>
            </a:r>
            <a:br>
              <a:rPr lang="en-GB" dirty="0">
                <a:solidFill>
                  <a:prstClr val="black"/>
                </a:solidFill>
              </a:rPr>
            </a:br>
            <a:r>
              <a:rPr lang="en-GB" dirty="0">
                <a:solidFill>
                  <a:prstClr val="black"/>
                </a:solidFill>
                <a:hlinkClick r:id="rId3"/>
              </a:rPr>
              <a:t>www.rachelhawkes.com</a:t>
            </a:r>
            <a:r>
              <a:rPr lang="en-GB" dirty="0">
                <a:solidFill>
                  <a:prstClr val="black"/>
                </a:solidFill>
              </a:rPr>
              <a:t>  (Presentations and Training </a:t>
            </a:r>
            <a:r>
              <a:rPr lang="en-GB" dirty="0">
                <a:solidFill>
                  <a:prstClr val="black"/>
                </a:solidFill>
                <a:sym typeface="Wingdings" panose="05000000000000000000" pitchFamily="2" charset="2"/>
              </a:rPr>
              <a:t> Speaking)</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rPr>
              <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rPr>
              <a:t>My profile on TES:</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hlinkClick r:id="rId4"/>
              </a:rPr>
              <a:t>http://www.tes.co.uk/mypublicprofile.aspx?uc=257847</a:t>
            </a:r>
            <a:endParaRPr lang="en-GB" dirty="0">
              <a:solidFill>
                <a:prstClr val="black"/>
              </a:solidFill>
              <a:sym typeface="Wingdings" panose="05000000000000000000" pitchFamily="2" charset="2"/>
            </a:endParaRPr>
          </a:p>
          <a:p>
            <a:endParaRPr lang="en-GB" dirty="0">
              <a:solidFill>
                <a:prstClr val="black"/>
              </a:solidFill>
              <a:sym typeface="Wingdings" panose="05000000000000000000" pitchFamily="2" charset="2"/>
            </a:endParaRPr>
          </a:p>
          <a:p>
            <a:r>
              <a:rPr lang="en-GB" dirty="0">
                <a:solidFill>
                  <a:prstClr val="black"/>
                </a:solidFill>
                <a:sym typeface="Wingdings" panose="05000000000000000000" pitchFamily="2" charset="2"/>
              </a:rPr>
              <a:t>My email:</a:t>
            </a:r>
            <a:br>
              <a:rPr lang="en-GB" dirty="0">
                <a:solidFill>
                  <a:prstClr val="black"/>
                </a:solidFill>
                <a:sym typeface="Wingdings" panose="05000000000000000000" pitchFamily="2" charset="2"/>
              </a:rPr>
            </a:br>
            <a:r>
              <a:rPr lang="en-GB" dirty="0">
                <a:solidFill>
                  <a:prstClr val="black"/>
                </a:solidFill>
                <a:sym typeface="Wingdings" panose="05000000000000000000" pitchFamily="2" charset="2"/>
                <a:hlinkClick r:id="rId5"/>
              </a:rPr>
              <a:t>rhawkes@comberton.cambs.sch.uk</a:t>
            </a:r>
            <a:r>
              <a:rPr lang="en-GB" dirty="0">
                <a:solidFill>
                  <a:prstClr val="black"/>
                </a:solidFill>
                <a:sym typeface="Wingdings" panose="05000000000000000000" pitchFamily="2" charset="2"/>
              </a:rPr>
              <a:t>  </a:t>
            </a:r>
            <a:endParaRPr lang="en-GB" dirty="0">
              <a:solidFill>
                <a:prstClr val="black"/>
              </a:solidFill>
            </a:endParaRPr>
          </a:p>
        </p:txBody>
      </p:sp>
      <p:pic>
        <p:nvPicPr>
          <p:cNvPr id="10" name="Picture 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69309" y="4613587"/>
            <a:ext cx="744315" cy="838200"/>
          </a:xfrm>
          <a:prstGeom prst="rect">
            <a:avLst/>
          </a:prstGeom>
        </p:spPr>
      </p:pic>
      <p:pic>
        <p:nvPicPr>
          <p:cNvPr id="11" name="Picture 10"/>
          <p:cNvPicPr>
            <a:picLocks noChangeAspect="1"/>
          </p:cNvPicPr>
          <p:nvPr/>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021356" y="5687740"/>
            <a:ext cx="649560" cy="649560"/>
          </a:xfrm>
          <a:prstGeom prst="rect">
            <a:avLst/>
          </a:prstGeom>
        </p:spPr>
      </p:pic>
      <p:sp>
        <p:nvSpPr>
          <p:cNvPr id="12" name="Rectangle 11"/>
          <p:cNvSpPr/>
          <p:nvPr/>
        </p:nvSpPr>
        <p:spPr>
          <a:xfrm>
            <a:off x="685800" y="1328021"/>
            <a:ext cx="7810500" cy="369332"/>
          </a:xfrm>
          <a:prstGeom prst="rect">
            <a:avLst/>
          </a:prstGeom>
        </p:spPr>
        <p:txBody>
          <a:bodyPr wrap="square">
            <a:spAutoFit/>
          </a:bodyPr>
          <a:lstStyle/>
          <a:p>
            <a:r>
              <a:rPr lang="en-GB" dirty="0">
                <a:solidFill>
                  <a:prstClr val="black"/>
                </a:solidFill>
                <a:hlinkClick r:id="rId8"/>
              </a:rPr>
              <a:t>http://www.all-languages.org.uk/events/language_world/language_world_2014</a:t>
            </a:r>
            <a:r>
              <a:rPr lang="en-GB" dirty="0">
                <a:solidFill>
                  <a:prstClr val="black"/>
                </a:solidFill>
              </a:rPr>
              <a:t> </a:t>
            </a:r>
            <a:endParaRPr lang="en-GB" dirty="0">
              <a:solidFill>
                <a:prstClr val="black"/>
              </a:solidFill>
            </a:endParaRPr>
          </a:p>
        </p:txBody>
      </p:sp>
      <p:pic>
        <p:nvPicPr>
          <p:cNvPr id="13" name="Picture 12"/>
          <p:cNvPicPr>
            <a:picLocks noChangeAspect="1"/>
          </p:cNvPicPr>
          <p:nvPr/>
        </p:nvPicPr>
        <p:blipFill>
          <a:blip r:embed="rId9"/>
          <a:stretch>
            <a:fillRect/>
          </a:stretch>
        </p:blipFill>
        <p:spPr>
          <a:xfrm>
            <a:off x="1776413" y="1697353"/>
            <a:ext cx="5195888" cy="2197922"/>
          </a:xfrm>
          <a:prstGeom prst="rect">
            <a:avLst/>
          </a:prstGeom>
        </p:spPr>
      </p:pic>
      <p:pic>
        <p:nvPicPr>
          <p:cNvPr id="14" name="Picture 13"/>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41717" y="349724"/>
            <a:ext cx="1783220" cy="791688"/>
          </a:xfrm>
          <a:prstGeom prst="rect">
            <a:avLst/>
          </a:prstGeom>
        </p:spPr>
      </p:pic>
    </p:spTree>
    <p:extLst>
      <p:ext uri="{BB962C8B-B14F-4D97-AF65-F5344CB8AC3E}">
        <p14:creationId xmlns:p14="http://schemas.microsoft.com/office/powerpoint/2010/main" val="22798851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867</TotalTime>
  <Words>1767</Words>
  <Application>Microsoft Office PowerPoint</Application>
  <PresentationFormat>On-screen Show (4:3)</PresentationFormat>
  <Paragraphs>163</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Segoe Print</vt:lpstr>
      <vt:lpstr>Wingdings</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55WD</dc:creator>
  <cp:lastModifiedBy>55WD</cp:lastModifiedBy>
  <cp:revision>14</cp:revision>
  <dcterms:created xsi:type="dcterms:W3CDTF">2014-03-15T17:56:33Z</dcterms:created>
  <dcterms:modified xsi:type="dcterms:W3CDTF">2014-03-16T08:24:22Z</dcterms:modified>
</cp:coreProperties>
</file>