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03"/>
  </p:notesMasterIdLst>
  <p:sldIdLst>
    <p:sldId id="256" r:id="rId7"/>
    <p:sldId id="324" r:id="rId8"/>
    <p:sldId id="257" r:id="rId9"/>
    <p:sldId id="258" r:id="rId10"/>
    <p:sldId id="259" r:id="rId11"/>
    <p:sldId id="260" r:id="rId12"/>
    <p:sldId id="261" r:id="rId13"/>
    <p:sldId id="263" r:id="rId14"/>
    <p:sldId id="268" r:id="rId15"/>
    <p:sldId id="264" r:id="rId16"/>
    <p:sldId id="265" r:id="rId17"/>
    <p:sldId id="266" r:id="rId18"/>
    <p:sldId id="267" r:id="rId19"/>
    <p:sldId id="270" r:id="rId20"/>
    <p:sldId id="273" r:id="rId21"/>
    <p:sldId id="274" r:id="rId22"/>
    <p:sldId id="275" r:id="rId23"/>
    <p:sldId id="276" r:id="rId24"/>
    <p:sldId id="278" r:id="rId25"/>
    <p:sldId id="279" r:id="rId26"/>
    <p:sldId id="280" r:id="rId27"/>
    <p:sldId id="281" r:id="rId28"/>
    <p:sldId id="277" r:id="rId29"/>
    <p:sldId id="282" r:id="rId30"/>
    <p:sldId id="283" r:id="rId31"/>
    <p:sldId id="284" r:id="rId32"/>
    <p:sldId id="285" r:id="rId33"/>
    <p:sldId id="286" r:id="rId34"/>
    <p:sldId id="319" r:id="rId35"/>
    <p:sldId id="320"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287" r:id="rId54"/>
    <p:sldId id="288" r:id="rId55"/>
    <p:sldId id="289" r:id="rId56"/>
    <p:sldId id="290" r:id="rId57"/>
    <p:sldId id="291" r:id="rId58"/>
    <p:sldId id="292" r:id="rId59"/>
    <p:sldId id="293" r:id="rId60"/>
    <p:sldId id="294" r:id="rId61"/>
    <p:sldId id="295" r:id="rId62"/>
    <p:sldId id="296" r:id="rId63"/>
    <p:sldId id="298" r:id="rId64"/>
    <p:sldId id="299" r:id="rId65"/>
    <p:sldId id="300" r:id="rId66"/>
    <p:sldId id="301" r:id="rId67"/>
    <p:sldId id="322" r:id="rId68"/>
    <p:sldId id="321" r:id="rId69"/>
    <p:sldId id="323" r:id="rId70"/>
    <p:sldId id="325" r:id="rId71"/>
    <p:sldId id="326" r:id="rId72"/>
    <p:sldId id="327" r:id="rId73"/>
    <p:sldId id="328" r:id="rId74"/>
    <p:sldId id="329" r:id="rId75"/>
    <p:sldId id="330" r:id="rId76"/>
    <p:sldId id="331" r:id="rId77"/>
    <p:sldId id="335" r:id="rId78"/>
    <p:sldId id="336" r:id="rId79"/>
    <p:sldId id="337" r:id="rId80"/>
    <p:sldId id="338" r:id="rId81"/>
    <p:sldId id="358"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9" r:id="rId101"/>
    <p:sldId id="360"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01" autoAdjust="0"/>
  </p:normalViewPr>
  <p:slideViewPr>
    <p:cSldViewPr>
      <p:cViewPr>
        <p:scale>
          <a:sx n="100" d="100"/>
          <a:sy n="100" d="100"/>
        </p:scale>
        <p:origin x="-1944" y="396"/>
      </p:cViewPr>
      <p:guideLst>
        <p:guide orient="horz" pos="2160"/>
        <p:guide pos="2880"/>
      </p:guideLst>
    </p:cSldViewPr>
  </p:slideViewPr>
  <p:notesTextViewPr>
    <p:cViewPr>
      <p:scale>
        <a:sx n="1" d="1"/>
        <a:sy n="1" d="1"/>
      </p:scale>
      <p:origin x="0" y="0"/>
    </p:cViewPr>
  </p:notesTextViewPr>
  <p:sorterViewPr>
    <p:cViewPr>
      <p:scale>
        <a:sx n="100" d="100"/>
        <a:sy n="100" d="100"/>
      </p:scale>
      <p:origin x="0" y="12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ableStyles" Target="tableStyle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E4827-5BEF-4BA1-97EA-77E98B96EA78}" type="datetimeFigureOut">
              <a:rPr lang="en-GB" smtClean="0"/>
              <a:t>05/10/2013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D245C-E892-4610-83F0-C9AD455B933E}" type="slidenum">
              <a:rPr lang="en-GB" smtClean="0"/>
              <a:t>‹#›</a:t>
            </a:fld>
            <a:endParaRPr lang="en-GB"/>
          </a:p>
        </p:txBody>
      </p:sp>
    </p:spTree>
    <p:extLst>
      <p:ext uri="{BB962C8B-B14F-4D97-AF65-F5344CB8AC3E}">
        <p14:creationId xmlns:p14="http://schemas.microsoft.com/office/powerpoint/2010/main" val="142457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2.vobs.at/bezirksbuecherei-bludenz/Bilder/annefrank.jp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kathrinbrunner.com/media/theater/Anne%20Frank/anne%20frank%20015.jp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Curriculum 2014</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new curriculum for languages provides both challenge and opportunity.  What are the implications of the new curriculum for secondary languages teachers?  What should stay the same and what should change?  This session provides practical examples of teaching strategies, tasks and activities that fulfil the expectations of the new programmes of study.  Plenty of ideas today that can be used tomorrow!</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1</a:t>
            </a:fld>
            <a:endParaRPr lang="en-GB"/>
          </a:p>
        </p:txBody>
      </p:sp>
    </p:spTree>
    <p:extLst>
      <p:ext uri="{BB962C8B-B14F-4D97-AF65-F5344CB8AC3E}">
        <p14:creationId xmlns:p14="http://schemas.microsoft.com/office/powerpoint/2010/main" val="12785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588" indent="-255588"/>
            <a:r>
              <a:rPr lang="en-GB" sz="1200" dirty="0" smtClean="0"/>
              <a:t>Joining up and integrating</a:t>
            </a:r>
            <a:r>
              <a:rPr lang="en-GB" sz="1200" baseline="0" dirty="0" smtClean="0"/>
              <a:t> </a:t>
            </a:r>
            <a:r>
              <a:rPr lang="en-GB" sz="1200" dirty="0" smtClean="0"/>
              <a:t>skills in the classroom</a:t>
            </a:r>
          </a:p>
          <a:p>
            <a:pPr marL="255588" indent="-255588"/>
            <a:r>
              <a:rPr lang="en-GB" sz="1200" dirty="0" smtClean="0"/>
              <a:t>Using</a:t>
            </a:r>
            <a:r>
              <a:rPr lang="en-GB" sz="1200" baseline="0" dirty="0" smtClean="0"/>
              <a:t> reading for speaking – the simplest ideas are sometimes the best.</a:t>
            </a:r>
          </a:p>
          <a:p>
            <a:pPr marL="255588" indent="-255588"/>
            <a:r>
              <a:rPr lang="en-GB" sz="1200" baseline="0" dirty="0" smtClean="0"/>
              <a:t>Graz experience – you wonder how teachers of English from a very different tradition and school system are going to react to what were essentially my ideas just put into TEFL context.</a:t>
            </a:r>
          </a:p>
          <a:p>
            <a:pPr marL="255588" indent="-255588"/>
            <a:r>
              <a:rPr lang="en-GB" sz="1200" baseline="0" dirty="0" smtClean="0"/>
              <a:t>One of the ideas that seemed to grab people immediately was </a:t>
            </a:r>
            <a:r>
              <a:rPr lang="en-GB" sz="1200" baseline="0" dirty="0" err="1" smtClean="0"/>
              <a:t>Hotseating</a:t>
            </a:r>
            <a:r>
              <a:rPr lang="en-GB" sz="1200" baseline="0" dirty="0" smtClean="0"/>
              <a:t>.  I have had emails since saying that they have tried it out successfully in the classroom, too!</a:t>
            </a:r>
          </a:p>
          <a:p>
            <a:pPr marL="255588" indent="-255588"/>
            <a:endParaRPr lang="en-GB" sz="1200" baseline="0" dirty="0" smtClean="0"/>
          </a:p>
          <a:p>
            <a:pPr marL="255588" indent="-255588"/>
            <a:r>
              <a:rPr lang="en-GB" sz="1200" baseline="0" dirty="0" smtClean="0"/>
              <a:t>One of the things we always say that students can’t do as well as we’d like is form questions.  </a:t>
            </a:r>
          </a:p>
          <a:p>
            <a:pPr marL="255588" indent="-255588"/>
            <a:r>
              <a:rPr lang="en-GB" sz="1200" baseline="0" dirty="0" smtClean="0"/>
              <a:t>What do we do about that?</a:t>
            </a:r>
          </a:p>
          <a:p>
            <a:pPr marL="255588" indent="-255588"/>
            <a:r>
              <a:rPr lang="en-GB" sz="1200" baseline="0" dirty="0" smtClean="0"/>
              <a:t>Exploit every possible opportunity to get them to do that.  </a:t>
            </a:r>
          </a:p>
          <a:p>
            <a:pPr marL="255588" indent="-255588"/>
            <a:r>
              <a:rPr lang="en-GB" sz="1200" baseline="0" dirty="0" smtClean="0"/>
              <a:t>One source of material that is ideal is reading texts from the textbook.</a:t>
            </a:r>
          </a:p>
          <a:p>
            <a:pPr marL="255588" indent="-255588"/>
            <a:endParaRPr lang="en-GB" sz="1200" baseline="0" dirty="0" smtClean="0"/>
          </a:p>
          <a:p>
            <a:pPr marL="255588" marR="0" indent="-255588" algn="l" defTabSz="457200" rtl="0" eaLnBrk="1" fontAlgn="base" latinLnBrk="0" hangingPunct="0">
              <a:lnSpc>
                <a:spcPts val="3500"/>
              </a:lnSpc>
              <a:spcBef>
                <a:spcPct val="0"/>
              </a:spcBef>
              <a:spcAft>
                <a:spcPct val="0"/>
              </a:spcAft>
              <a:buClrTx/>
              <a:buSzTx/>
              <a:buFontTx/>
              <a:buNone/>
              <a:tabLst/>
              <a:defRPr/>
            </a:pPr>
            <a:r>
              <a:rPr lang="en-GB" sz="1200" dirty="0" err="1" smtClean="0"/>
              <a:t>Hotseating</a:t>
            </a:r>
            <a:r>
              <a:rPr lang="en-GB" sz="1200" dirty="0" smtClean="0"/>
              <a:t> is for me one of the best ways to exploit some of the reading texts in any textbook.  Here is one example of such a text from Studio 2.  The idea is that the text, rather than being useful as reading comprehension – it is too straightforward for that really! – does provide some very useful language to be ‘harvested’ by students to help structure their own spoken responses.  In this way it provides both the stimulus material for the class to generate questions and for one member of the class (or the group, if you can set this up as a group activity) to be ‘</a:t>
            </a:r>
            <a:r>
              <a:rPr lang="en-GB" sz="1200" dirty="0" err="1" smtClean="0"/>
              <a:t>hotseated</a:t>
            </a:r>
            <a:r>
              <a:rPr lang="en-GB" sz="1200" dirty="0" smtClean="0"/>
              <a:t>’ to answer the questions as if s/he were the author of the text.  This particular text lends itself to 4 different ‘</a:t>
            </a:r>
            <a:r>
              <a:rPr lang="en-GB" sz="1200" dirty="0" err="1" smtClean="0"/>
              <a:t>hotseats</a:t>
            </a:r>
            <a:r>
              <a:rPr lang="en-GB" sz="1200" dirty="0" smtClean="0"/>
              <a:t>’ so that the role of answerer can be rotated around the group.  The rest of the group have to generate questions on the content of the text.  The idea is that the answers should ‘use up’ all of the information provided by the text.</a:t>
            </a:r>
            <a:endParaRPr lang="en-US" sz="1200" dirty="0" smtClean="0"/>
          </a:p>
          <a:p>
            <a:pPr marL="255588" indent="-255588"/>
            <a:endParaRPr lang="en-GB" sz="1200" dirty="0" smtClean="0"/>
          </a:p>
          <a:p>
            <a:endParaRPr lang="fr-FR" sz="1200" dirty="0"/>
          </a:p>
        </p:txBody>
      </p:sp>
    </p:spTree>
    <p:extLst>
      <p:ext uri="{BB962C8B-B14F-4D97-AF65-F5344CB8AC3E}">
        <p14:creationId xmlns:p14="http://schemas.microsoft.com/office/powerpoint/2010/main" val="182574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AE08D23-73B6-48F4-A487-3F4BD07D6CF3}" type="slidenum">
              <a:rPr lang="fr-FR" smtClean="0"/>
              <a:t>11</a:t>
            </a:fld>
            <a:endParaRPr lang="fr-FR"/>
          </a:p>
        </p:txBody>
      </p:sp>
    </p:spTree>
    <p:extLst>
      <p:ext uri="{BB962C8B-B14F-4D97-AF65-F5344CB8AC3E}">
        <p14:creationId xmlns:p14="http://schemas.microsoft.com/office/powerpoint/2010/main" val="335494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417578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2478582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It’s also encouraging</a:t>
            </a:r>
            <a:r>
              <a:rPr lang="en-GB" sz="1400" baseline="0" dirty="0" smtClean="0"/>
              <a:t> teachers to teach in the TL.  Learners are not going to seek clarification and help in the target language unless the teaching and learning is in the target language.  That is very clear.  </a:t>
            </a:r>
            <a:br>
              <a:rPr lang="en-GB" sz="1400" baseline="0" dirty="0" smtClean="0"/>
            </a:br>
            <a:r>
              <a:rPr lang="en-GB" sz="1400" baseline="0" dirty="0" smtClean="0"/>
              <a:t>And it is equally hard to see how learners are going to develop the ability to cope with unfamiliar language and unexpected responses, if they are not doing this as part of the regular everyday classroom interaction.</a:t>
            </a:r>
            <a:br>
              <a:rPr lang="en-GB" sz="1400" baseline="0" dirty="0" smtClean="0"/>
            </a:br>
            <a:r>
              <a:rPr lang="en-GB" sz="1400" baseline="0" dirty="0" smtClean="0"/>
              <a:t/>
            </a:r>
            <a:br>
              <a:rPr lang="en-GB" sz="1400" baseline="0" dirty="0" smtClean="0"/>
            </a:br>
            <a:endParaRPr lang="en-GB" sz="1400" dirty="0" smtClean="0"/>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14</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t>Being explicitly taught and then using language appropriate to the everyday</a:t>
            </a:r>
            <a:r>
              <a:rPr lang="en-GB" baseline="0" dirty="0" smtClean="0"/>
              <a:t> routines of the classroom time and time again, will embed routine language.  Choosing the classroom language carefully and highlighting the adaptability of the key structures it contains will sow the seeds of the ability to manipulate language to produce variations in meaning and, in due course, new meanings entirely.</a:t>
            </a: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15</a:t>
            </a:fld>
            <a:endParaRPr lang="en-GB">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16</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The importance</a:t>
            </a:r>
            <a:r>
              <a:rPr lang="en-GB" sz="1400" baseline="0" dirty="0" smtClean="0"/>
              <a:t> </a:t>
            </a:r>
            <a:r>
              <a:rPr lang="en-GB" sz="1400" dirty="0" smtClean="0"/>
              <a:t>of memory</a:t>
            </a:r>
            <a:r>
              <a:rPr lang="en-GB" sz="1400" baseline="0" dirty="0" smtClean="0"/>
              <a:t> – a developing, growing repertoire of language to allow for progressively enhanced self-expression (orally and in writing).  This is also a ‘keeper’ and a real example of ‘plus </a:t>
            </a:r>
            <a:r>
              <a:rPr lang="en-GB" sz="1400" baseline="0" dirty="0" err="1" smtClean="0"/>
              <a:t>ca</a:t>
            </a:r>
            <a:r>
              <a:rPr lang="en-GB" sz="1400" baseline="0" dirty="0" smtClean="0"/>
              <a:t> change,…’</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smtClean="0"/>
              <a:t>They need language, and they need it in their heads.</a:t>
            </a:r>
            <a:br>
              <a:rPr lang="en-GB" sz="1400" baseline="0" dirty="0" smtClean="0"/>
            </a:br>
            <a:r>
              <a:rPr lang="en-GB" sz="1400" baseline="0" dirty="0" smtClean="0"/>
              <a:t>Our methodology over the past decade has focused heavily on memory – strategies to enable all learners to develop their memories, not just those with naturally good memory skills.</a:t>
            </a:r>
            <a:br>
              <a:rPr lang="en-GB" sz="1400" baseline="0" dirty="0" smtClean="0"/>
            </a:br>
            <a:r>
              <a:rPr lang="en-GB" sz="1400" baseline="0" dirty="0" smtClean="0"/>
              <a:t>So, in our Y7 </a:t>
            </a:r>
            <a:r>
              <a:rPr lang="en-GB" sz="1400" baseline="0" dirty="0" err="1" smtClean="0"/>
              <a:t>SoW</a:t>
            </a:r>
            <a:r>
              <a:rPr lang="en-GB" sz="1400" baseline="0" dirty="0" smtClean="0"/>
              <a:t> we will be keeping strategies for memorisation!  The use of song for memorising!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smtClean="0"/>
              <a:t>Perhaps an important pointer for methodology, whilst we’re on the subject of writing, is that we could perhaps focus on writing from memory still more than we currently do.  And we could do this at the earliest stages, avoiding copying from the board and calling that writing, but explicitly linking writing and producing from memory as one and the same thing, certainly initially.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smtClean="0"/>
              <a:t>We should certainly have a core repertoire of essentials that students need to know (have in their active memories and be able to produce readily, in speech or writing).  That is not to ignore the importance of research and reference skills, but perhaps it’s helpful to think (and share with students) a policy of 80:20.  In a written task at KS3 using 80% language they know from memory that has been taught and practised in the lessons, and 20% new language that they have researched to add interest and individuality to their work.  </a:t>
            </a:r>
            <a:endParaRPr lang="en-GB" sz="1400" dirty="0" smtClean="0"/>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17</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F59D3F2-8873-4637-8315-9B12F2E575AC}" type="slidenum">
              <a:rPr lang="en-GB" altLang="en-US">
                <a:solidFill>
                  <a:prstClr val="black"/>
                </a:solidFill>
                <a:latin typeface="Arial" pitchFamily="34" charset="0"/>
              </a:rPr>
              <a:pPr/>
              <a:t>20</a:t>
            </a:fld>
            <a:endParaRPr lang="en-GB" altLang="en-US">
              <a:solidFill>
                <a:prstClr val="black"/>
              </a:solidFill>
              <a:latin typeface="Arial"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latin typeface="Arial" pitchFamily="34" charset="0"/>
              </a:rPr>
              <a:t>These 3 slides model the 3 stage memorisation process.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n-GB" altLang="en-US" smtClean="0"/>
              <a:t>Demonstration of these.</a:t>
            </a:r>
            <a:br>
              <a:rPr lang="en-GB" altLang="en-US" smtClean="0"/>
            </a:br>
            <a:r>
              <a:rPr lang="en-GB" altLang="en-US" smtClean="0"/>
              <a:t>Play music to pronouns – people can do in their preferred language</a:t>
            </a:r>
            <a:br>
              <a:rPr lang="en-GB" altLang="en-US" smtClean="0"/>
            </a:br>
            <a:r>
              <a:rPr lang="en-GB" altLang="en-US" smtClean="0"/>
              <a:t>Conga a verb – wohnen – sagen</a:t>
            </a:r>
            <a:br>
              <a:rPr lang="en-GB" altLang="en-US" smtClean="0"/>
            </a:br>
            <a:r>
              <a:rPr lang="en-GB" altLang="en-US" smtClean="0"/>
              <a:t>Vocabulary – expressions of time (nunca, a veces, normalmente, a menudo, siempre) – get people to come up with their own gestures.</a:t>
            </a:r>
          </a:p>
          <a:p>
            <a:pPr>
              <a:lnSpc>
                <a:spcPct val="90000"/>
              </a:lnSpc>
              <a:spcBef>
                <a:spcPct val="0"/>
              </a:spcBef>
            </a:pPr>
            <a:r>
              <a:rPr lang="en-GB" altLang="en-US" smtClean="0"/>
              <a:t>Explain physical responses (e.g. to words in a video – example hare and the tortoise – retention is good from stories) or text you are reading</a:t>
            </a:r>
            <a:br>
              <a:rPr lang="en-GB" altLang="en-US" smtClean="0"/>
            </a:br>
            <a:r>
              <a:rPr lang="en-GB" altLang="en-US" smtClean="0"/>
              <a:t>Teatro fisico – 2-3 mins activity (why?  Will remember doing the activity – the words associated with the body shapes/movements)</a:t>
            </a:r>
            <a:br>
              <a:rPr lang="en-GB" altLang="en-US" smtClean="0"/>
            </a:br>
            <a:r>
              <a:rPr lang="en-GB" altLang="en-US" smtClean="0"/>
              <a:t>Walk the talk – act out the thinking process – i.e. sentence-formation OR tense recognition.</a:t>
            </a:r>
            <a:br>
              <a:rPr lang="en-GB" altLang="en-US" smtClean="0"/>
            </a:br>
            <a:r>
              <a:rPr lang="en-GB" altLang="en-US" smtClean="0"/>
              <a:t>Card sort – listening activity – lift correct card, sort into order of listening.  Sort according to positive/negative, one person/ another person, tenses</a:t>
            </a:r>
            <a:br>
              <a:rPr lang="en-GB" altLang="en-US" smtClean="0"/>
            </a:br>
            <a:r>
              <a:rPr lang="en-GB" altLang="en-US" smtClean="0"/>
              <a:t>Pictograms – draw what you think the word sounds like (know overall theme) before knowing the meaning.  Then go through and reveal the meanings – students have to change their existing drawings to reflect the actual meaning.  This works!  Creates heightened awareness – a sort of ‘listening with intent’ or motivated listening that means they are alert to the word-meaning connection.  The act of drawing reinforces kinaesthetically and supports the acquisition process.  Try with some Swahili or Mandarin words?</a:t>
            </a:r>
            <a:br>
              <a:rPr lang="en-GB" altLang="en-US" smtClean="0"/>
            </a:br>
            <a:r>
              <a:rPr lang="en-GB" altLang="en-US" smtClean="0"/>
              <a:t>Empty your head – post-it notes.  Give 1-2 mins (with music) to write all words in TL on a given topic.  Pass to partner – new colour adds any to that list that they can – pass it back.  1 x min to look at all the words – put on back of chair.  New post-it – write all the words again from memory.</a:t>
            </a:r>
          </a:p>
          <a:p>
            <a:pPr>
              <a:lnSpc>
                <a:spcPct val="90000"/>
              </a:lnSpc>
              <a:spcBef>
                <a:spcPct val="0"/>
              </a:spcBef>
            </a:pPr>
            <a:r>
              <a:rPr lang="en-GB" altLang="en-US" smtClean="0"/>
              <a:t> </a:t>
            </a:r>
            <a:br>
              <a:rPr lang="en-GB" altLang="en-US" smtClean="0"/>
            </a:b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1D67B21-E92E-46B4-A66C-233F592E27F5}" type="slidenum">
              <a:rPr lang="en-US" altLang="en-US">
                <a:solidFill>
                  <a:prstClr val="black"/>
                </a:solidFill>
              </a:rPr>
              <a:pPr/>
              <a:t>24</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as I see it,  the opportunities for ‘business as usual’ and to develop our practice very much along the lines we have been pursuing over the last 15 years or so.</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2</a:t>
            </a:fld>
            <a:endParaRPr lang="en-GB"/>
          </a:p>
        </p:txBody>
      </p:sp>
    </p:spTree>
    <p:extLst>
      <p:ext uri="{BB962C8B-B14F-4D97-AF65-F5344CB8AC3E}">
        <p14:creationId xmlns:p14="http://schemas.microsoft.com/office/powerpoint/2010/main" val="313653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all levels, but particularly at KS4 where the first step is often to find out what students already know/can do in the language based on their vocabulary from previous years, it’s often useful to give vocabulary activities as embedded items at sentence level.  The example on the left is clearly a first stage, where it is receptive knowledge and the ability to decode meaning at sentence level and use the language in context which is assessed here.  Assuming that they have managed this first stage fairly confidently, a subsequent stage (several lessons every weeks later) would be to give the same sentences again but without the words listed below.  Alternative answers that fit do need to be accepted, but either way, we are still consolidating on vocabulary.</a:t>
            </a:r>
            <a:br>
              <a:rPr lang="en-GB" baseline="0" dirty="0" smtClean="0"/>
            </a:br>
            <a:r>
              <a:rPr lang="en-GB" baseline="0" dirty="0" smtClean="0"/>
              <a:t/>
            </a:r>
            <a:br>
              <a:rPr lang="en-GB" baseline="0" dirty="0" smtClean="0"/>
            </a:br>
            <a:r>
              <a:rPr lang="en-GB" baseline="0" dirty="0" smtClean="0"/>
              <a:t>I have made the start of a bank of these using the Edexcel Spanish vocabulary list.  They are on the TES website but also on mine – links on the final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like the fact that with these I am able to test vocabulary but also develop reading skills.  I find that students of all abilities (you can vary the difficulty obviously) find this challenging but engaging and you can hear from their verbalisations that they are really thinking actively about the meaning of the words.  It is also something very active you can give students to do for homework, rather than just set ‘learn 20 words’.</a:t>
            </a:r>
          </a:p>
        </p:txBody>
      </p:sp>
      <p:sp>
        <p:nvSpPr>
          <p:cNvPr id="4" name="Slide Number Placeholder 3"/>
          <p:cNvSpPr>
            <a:spLocks noGrp="1"/>
          </p:cNvSpPr>
          <p:nvPr>
            <p:ph type="sldNum" sz="quarter" idx="10"/>
          </p:nvPr>
        </p:nvSpPr>
        <p:spPr/>
        <p:txBody>
          <a:bodyPr/>
          <a:lstStyle/>
          <a:p>
            <a:fld id="{9097FBD5-C8D6-44EA-A072-D4473285BE1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9277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 through</a:t>
            </a:r>
            <a:r>
              <a:rPr lang="en-GB" baseline="0" dirty="0" smtClean="0"/>
              <a:t> with students how they learn their vocabulary and keep the conversation going with them about this during the year so that they don’t forget at any point that they need to be very active when doing vocabulary </a:t>
            </a:r>
            <a:r>
              <a:rPr lang="en-GB" baseline="0" dirty="0" err="1" smtClean="0"/>
              <a:t>hw</a:t>
            </a:r>
            <a:r>
              <a:rPr lang="en-GB" baseline="0" dirty="0" smtClean="0"/>
              <a:t>.  There should be evidence that you can see that they have done the </a:t>
            </a:r>
            <a:r>
              <a:rPr lang="en-GB" baseline="0" dirty="0" err="1" smtClean="0"/>
              <a:t>hw</a:t>
            </a:r>
            <a:r>
              <a:rPr lang="en-GB" baseline="0" dirty="0" smtClean="0"/>
              <a:t>, rather than just having to spend class time doing a test to see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terms of choice of language, I do think it can be very useful to get students to select their own list of 10, 15, 20 words to learn on a given topic.  This personalisation not only leads to the student learning the words that they are most likely to want to use (paragliding need not be learnt actively by all!) but it also neatly injects the elements of autonomy and active learning into a learning homework.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Showing them how to use www.wordreference.com rather than </a:t>
            </a:r>
            <a:r>
              <a:rPr lang="en-GB" baseline="0" dirty="0" err="1" smtClean="0"/>
              <a:t>google</a:t>
            </a:r>
            <a:r>
              <a:rPr lang="en-GB" baseline="0" dirty="0" smtClean="0"/>
              <a:t> translate is a helpful first step here – to avoid blunders!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9277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Describe briefly how I have used both of these and spell out the typical differences between the free possibilities and vocab express i.e. the ads of the latter are the monitoring, tracking, homework setting, competition possibilities as well as the lack of making and preparation of course.</a:t>
            </a:r>
          </a:p>
        </p:txBody>
      </p:sp>
      <p:sp>
        <p:nvSpPr>
          <p:cNvPr id="4" name="Slide Number Placeholder 3"/>
          <p:cNvSpPr>
            <a:spLocks noGrp="1"/>
          </p:cNvSpPr>
          <p:nvPr>
            <p:ph type="sldNum" sz="quarter" idx="10"/>
          </p:nvPr>
        </p:nvSpPr>
        <p:spPr/>
        <p:txBody>
          <a:bodyPr/>
          <a:lstStyle/>
          <a:p>
            <a:fld id="{9097FBD5-C8D6-44EA-A072-D4473285BE1E}"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9277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smtClean="0"/>
              <a:t>Grammar – for me it has been important to teach the key features/patterns of the language and to develop learners’ ability to manipulate language to create their own meanings. </a:t>
            </a:r>
            <a:br>
              <a:rPr lang="en-GB" sz="1400" baseline="0" dirty="0" smtClean="0"/>
            </a:br>
            <a:r>
              <a:rPr lang="en-GB" sz="1400" baseline="0" dirty="0" smtClean="0"/>
              <a:t>No change in response to the new curriculum.</a:t>
            </a:r>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28</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4C0366-64AA-4FA2-9A25-46F1F51A0C85}" type="slidenum">
              <a:rPr lang="en-GB">
                <a:solidFill>
                  <a:prstClr val="black"/>
                </a:solidFill>
              </a:rPr>
              <a:pPr eaLnBrk="1" hangingPunct="1"/>
              <a:t>31</a:t>
            </a:fld>
            <a:endParaRPr lang="en-GB">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GB" smtClean="0">
                <a:latin typeface="Calibri" pitchFamily="34" charset="0"/>
              </a:rPr>
              <a:t>Vamos a aprender… animales = We are going to learn … animals. There follows an introduction to 7 masculine (blue background) &amp; 2 feminine (red background) animals. These will be the animals used as examples in the next lesson with colours (and adjectival agreement) so it is very important that the pupils are confident with the gender of these nouns.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r>
              <a:rPr lang="en-GB" smtClean="0"/>
              <a:t>Present new vocabulary as usual, including the indefinite article. Allow pupils to hear the sound (click on the picture) before you reveal the writing (click again on the writing to hear pronunciation). Pupils should get into the habit of predicting spelling, and dividing words up into syllables to aid pronunciation &amp; spelling.</a:t>
            </a:r>
          </a:p>
        </p:txBody>
      </p:sp>
      <p:sp>
        <p:nvSpPr>
          <p:cNvPr id="5427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F6C0EC-5B8E-46A1-98B3-6D9099008D11}" type="slidenum">
              <a:rPr lang="en-GB">
                <a:solidFill>
                  <a:prstClr val="black"/>
                </a:solidFill>
              </a:rPr>
              <a:pPr eaLnBrk="1" hangingPunct="1"/>
              <a:t>32</a:t>
            </a:fld>
            <a:endParaRPr lang="en-GB">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145D9-3610-4503-AB76-B8CDD38E7220}" type="slidenum">
              <a:rPr lang="en-GB">
                <a:solidFill>
                  <a:prstClr val="black"/>
                </a:solidFill>
              </a:rPr>
              <a:pPr/>
              <a:t>34</a:t>
            </a:fld>
            <a:endParaRPr lang="en-GB">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a:spcBef>
                <a:spcPct val="50000"/>
              </a:spcBef>
            </a:pPr>
            <a:r>
              <a:rPr lang="en-GB"/>
              <a:t>Fui a la tienda de animales y compré …= I went to the pet shop and I bought ….</a:t>
            </a:r>
            <a:br>
              <a:rPr lang="en-GB"/>
            </a:br>
            <a:r>
              <a:rPr lang="en-GB"/>
              <a:t>Pupils have to play this game building up the list of animals they bought as the animals appear. Click on the latest animal to hear the list so far. Pupils should say the Spanish prompt as well.</a:t>
            </a:r>
          </a:p>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892EF-CC33-442B-8FC1-EACF44FE9AB7}" type="slidenum">
              <a:rPr lang="en-GB">
                <a:solidFill>
                  <a:prstClr val="black"/>
                </a:solidFill>
              </a:rPr>
              <a:pPr/>
              <a:t>35</a:t>
            </a:fld>
            <a:endParaRPr lang="en-GB">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GB"/>
              <a:t>Here the pupils are introduced to all the words for a/some/the which remain colour-coded blue for masculine and red for feminine. The is an important skill to grasp as most sentences which contain a noun will also contain an article (definite or indefinite). The activity is designed to be interactive whereby pupils can come to the front and press/click on the buttons they believe to be appropriate to the animal featured. They will hear audio telling them whether they are correct or not. Pupils will hear ‘mala suerte’ (bad luck) if they choose something inappropriate, or praise &amp; a translation if they choose something appropriate (grammatically correct).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6D458-0BCA-4FAA-B772-852AA545DBA7}" type="slidenum">
              <a:rPr lang="en-GB">
                <a:solidFill>
                  <a:prstClr val="black"/>
                </a:solidFill>
              </a:rPr>
              <a:pPr/>
              <a:t>36</a:t>
            </a:fld>
            <a:endParaRPr lang="en-GB">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GB"/>
              <a:t>Pupils should click on the blue buttons because they have learnt that ‘un gato’ is masculine/blue. Because they have already learnt ‘un’ gato they should choose that button easily and then follow the blue pattern to get the correct word for ‘the’.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22C45-AA21-4ADA-B769-C0C93B2244C8}" type="slidenum">
              <a:rPr lang="en-GB">
                <a:solidFill>
                  <a:prstClr val="black"/>
                </a:solidFill>
              </a:rPr>
              <a:pPr/>
              <a:t>37</a:t>
            </a:fld>
            <a:endParaRPr lang="en-GB">
              <a:solidFill>
                <a:prstClr val="black"/>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GB"/>
              <a:t>Pupils will hopefully also make the connection with the colour blue here but it can be a process of trial &amp; error. The buttons’ audio will tell pupils whether they are correct or not when pressed. It is important for pupils to grasp that the gender dictates the words used for ‘a’, ‘some’, ‘the’ and not knowing the gender will lead to later frustration!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KS2 on the left and KS3 on the right</a:t>
            </a:r>
            <a:br>
              <a:rPr lang="en-GB" sz="1400" dirty="0" smtClean="0"/>
            </a:br>
            <a:r>
              <a:rPr lang="en-GB" sz="1400" dirty="0" smtClean="0"/>
              <a:t>Adapted to show more clearly the continuity between KS2 and KS3</a:t>
            </a:r>
            <a:br>
              <a:rPr lang="en-GB" sz="1400" dirty="0" smtClean="0"/>
            </a:br>
            <a:r>
              <a:rPr lang="en-GB" sz="1400" dirty="0" smtClean="0"/>
              <a:t/>
            </a:r>
            <a:br>
              <a:rPr lang="en-GB" sz="1400" dirty="0" smtClean="0"/>
            </a:br>
            <a:r>
              <a:rPr lang="en-GB" sz="1400" dirty="0" smtClean="0"/>
              <a:t>J</a:t>
            </a:r>
            <a:r>
              <a:rPr lang="en-GB" sz="14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400" baseline="0" dirty="0" smtClean="0"/>
            </a:br>
            <a:r>
              <a:rPr lang="en-GB" sz="1400" baseline="0" dirty="0" smtClean="0"/>
              <a:t/>
            </a:r>
            <a:br>
              <a:rPr lang="en-GB" sz="1400" baseline="0" dirty="0" smtClean="0"/>
            </a:br>
            <a:r>
              <a:rPr lang="en-GB" sz="1400" baseline="0" dirty="0" smtClean="0"/>
              <a:t>There are things we can do to make this explicit, too.  </a:t>
            </a:r>
            <a:br>
              <a:rPr lang="en-GB" sz="1400" baseline="0" dirty="0" smtClean="0"/>
            </a:br>
            <a:r>
              <a:rPr lang="en-GB" sz="14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400" baseline="0" dirty="0" smtClean="0"/>
              <a:t>Welcome their previous knowledge, and make it clear that it all counts.</a:t>
            </a:r>
            <a:br>
              <a:rPr lang="en-GB" sz="1400" baseline="0" dirty="0" smtClean="0"/>
            </a:br>
            <a:endParaRPr lang="fr-FR" sz="1400" dirty="0" smtClean="0"/>
          </a:p>
          <a:p>
            <a:r>
              <a:rPr lang="en-GB" sz="1400" dirty="0" smtClean="0"/>
              <a:t>This new NC document may be minimal, but sometimes there is strength in that.  I found</a:t>
            </a:r>
            <a:r>
              <a:rPr lang="en-GB" sz="14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400" baseline="0" dirty="0" err="1" smtClean="0"/>
              <a:t>ie</a:t>
            </a:r>
            <a:r>
              <a:rPr lang="en-GB" sz="1400" baseline="0" dirty="0" smtClean="0"/>
              <a:t>. recognising the need for regular meetings and for sharing practice.  This all on one A4 page doc has been a helpful catalyst here.  </a:t>
            </a:r>
          </a:p>
          <a:p>
            <a:endParaRPr lang="en-GB" sz="1400" baseline="0" dirty="0" smtClean="0"/>
          </a:p>
          <a:p>
            <a:r>
              <a:rPr lang="en-GB" sz="1400" baseline="0" dirty="0" smtClean="0"/>
              <a:t>Let’s just take the sound-spelling link statement at KS2.</a:t>
            </a:r>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3</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C0DE4-3DA4-4952-A74B-B7ABB536FCB6}" type="slidenum">
              <a:rPr lang="en-GB">
                <a:solidFill>
                  <a:prstClr val="black"/>
                </a:solidFill>
              </a:rPr>
              <a:pPr/>
              <a:t>38</a:t>
            </a:fld>
            <a:endParaRPr lang="en-GB">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spcBef>
                <a:spcPct val="50000"/>
              </a:spcBef>
            </a:pPr>
            <a:r>
              <a:rPr lang="en-GB"/>
              <a:t>¿Verdad o mentira? = True or false?</a:t>
            </a:r>
          </a:p>
          <a:p>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037FD-BB4D-4A5B-A749-9204A7005804}" type="slidenum">
              <a:rPr lang="en-GB">
                <a:solidFill>
                  <a:prstClr val="black"/>
                </a:solidFill>
              </a:rPr>
              <a:pPr/>
              <a:t>39</a:t>
            </a:fld>
            <a:endParaRPr lang="en-GB">
              <a:solidFill>
                <a:prstClr val="black"/>
              </a:solidFill>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GB"/>
              <a:t>Click on the photo to hear a statement in Spanish. Pupils must decide whether statements are true or false. Click on ‘Verdad’ if pupils believe that it’s true – you will hear ‘Muy bien’ if they are correct – or ‘Mentira’ if pupils believe that the statement is false – you will hear ‘Mala suerte’ (Bad luck) if they are wrong.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E0D9C-B4F1-4BA6-8365-B6FED22A143C}" type="slidenum">
              <a:rPr lang="en-GB">
                <a:solidFill>
                  <a:prstClr val="black"/>
                </a:solidFill>
              </a:rPr>
              <a:pPr/>
              <a:t>40</a:t>
            </a:fld>
            <a:endParaRPr lang="en-GB">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5DA4B-1318-47C8-B881-31CE94AF188C}" type="slidenum">
              <a:rPr lang="en-GB">
                <a:solidFill>
                  <a:prstClr val="black"/>
                </a:solidFill>
              </a:rPr>
              <a:pPr/>
              <a:t>41</a:t>
            </a:fld>
            <a:endParaRPr lang="en-GB">
              <a:solidFill>
                <a:prstClr val="black"/>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dirty="0"/>
              <a:t>Pupils must now </a:t>
            </a:r>
            <a:r>
              <a:rPr lang="en-GB" b="1" dirty="0"/>
              <a:t>read</a:t>
            </a:r>
            <a:r>
              <a:rPr lang="en-GB" dirty="0"/>
              <a:t> the statement in Spanish and decide whether the statement is true or false. </a:t>
            </a:r>
            <a:r>
              <a:rPr lang="en-GB" dirty="0" smtClean="0"/>
              <a:t>Then click </a:t>
            </a:r>
            <a:r>
              <a:rPr lang="en-GB" smtClean="0"/>
              <a:t>to check.</a:t>
            </a:r>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636AB3-A375-4490-9693-59285D3D90F0}" type="slidenum">
              <a:rPr lang="en-GB">
                <a:solidFill>
                  <a:prstClr val="black"/>
                </a:solidFill>
              </a:rPr>
              <a:pPr/>
              <a:t>42</a:t>
            </a:fld>
            <a:endParaRPr lang="en-GB">
              <a:solidFill>
                <a:prstClr val="black"/>
              </a:solidFill>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GB"/>
              <a:t>Pupils must now </a:t>
            </a:r>
            <a:r>
              <a:rPr lang="en-GB" b="1"/>
              <a:t>read</a:t>
            </a:r>
            <a:r>
              <a:rPr lang="en-GB"/>
              <a:t> the statement in Spanish and decide whether the statement is true or false. </a:t>
            </a:r>
          </a:p>
          <a:p>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C02FB-B4B5-4D15-8707-3A739E1B6C79}" type="slidenum">
              <a:rPr lang="en-GB">
                <a:solidFill>
                  <a:prstClr val="black"/>
                </a:solidFill>
              </a:rPr>
              <a:pPr/>
              <a:t>43</a:t>
            </a:fld>
            <a:endParaRPr lang="en-GB">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GB"/>
              <a:t>There are 10 goats.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EDD77-873E-473B-BCC5-154198D2A8F1}" type="slidenum">
              <a:rPr lang="en-GB">
                <a:solidFill>
                  <a:prstClr val="black"/>
                </a:solidFill>
              </a:rPr>
              <a:pPr/>
              <a:t>44</a:t>
            </a:fld>
            <a:endParaRPr lang="en-GB">
              <a:solidFill>
                <a:prstClr val="black"/>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a:t>Goat say ‘Mee’.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27DE68-B79C-46A6-A4DA-452BB5CEFBA6}" type="slidenum">
              <a:rPr lang="en-GB">
                <a:solidFill>
                  <a:prstClr val="black"/>
                </a:solidFill>
              </a:rPr>
              <a:pPr/>
              <a:t>45</a:t>
            </a:fld>
            <a:endParaRPr lang="en-GB">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GB"/>
              <a:t>There are 10 cows.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12F9-2925-428D-91E4-835F708BAFD2}" type="slidenum">
              <a:rPr lang="en-GB">
                <a:solidFill>
                  <a:prstClr val="black"/>
                </a:solidFill>
              </a:rPr>
              <a:pPr/>
              <a:t>46</a:t>
            </a:fld>
            <a:endParaRPr lang="en-GB">
              <a:solidFill>
                <a:prstClr val="black"/>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GB"/>
              <a:t>Cows say ‘moo’.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3C790-77E8-4BF9-B7C9-B34AD4A3B25A}" type="slidenum">
              <a:rPr lang="en-GB">
                <a:solidFill>
                  <a:prstClr val="black"/>
                </a:solidFill>
              </a:rPr>
              <a:pPr/>
              <a:t>47</a:t>
            </a:fld>
            <a:endParaRPr lang="en-GB">
              <a:solidFill>
                <a:prstClr val="black"/>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GB"/>
              <a:t>Full lyrics to Old MacDonald song.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think we would be hard pushed to find languages</a:t>
            </a:r>
            <a:r>
              <a:rPr lang="en-GB" baseline="0" dirty="0" smtClean="0"/>
              <a:t> teachers that cannot see the rationale for explicitly teaching the sound: writing relationship.  That is not to say that there are not still plenty of languages teachers not doing it, not doing it thoroughly enough, uncertain about how to go about doing it – we have the whole spectrum of experience and expertise in the area of phonics teaching.  </a:t>
            </a:r>
            <a:br>
              <a:rPr lang="en-GB" baseline="0" dirty="0" smtClean="0"/>
            </a:br>
            <a:r>
              <a:rPr lang="en-GB" baseline="0" dirty="0" smtClean="0"/>
              <a:t>But if we assume for a moment that learners at KS3 are learning to link the spelling, sound and meaning of words, would it not be a natural progression at KS3 to assume that they would be developing the ability to predict with some accuracy the spelling of new words they hear, and that they would naturally do this as part of practically every lesson.  </a:t>
            </a:r>
          </a:p>
          <a:p>
            <a:r>
              <a:rPr lang="en-GB" baseline="0" dirty="0" smtClean="0"/>
              <a:t>So that, for example, having learnt the key phonics in Week 1 of German in Y8, learners in Week 4 would be trying to write down words they hear with increasingly accurate spelling, by applying their phonics knowledge.</a:t>
            </a:r>
          </a:p>
          <a:p>
            <a:r>
              <a:rPr lang="en-GB" baseline="0" dirty="0" smtClean="0"/>
              <a:t>The word TRANSCRIPTION has conjured up for some teachers a return to the ‘</a:t>
            </a:r>
            <a:r>
              <a:rPr lang="en-GB" baseline="0" dirty="0" err="1" smtClean="0"/>
              <a:t>dictée</a:t>
            </a:r>
            <a:r>
              <a:rPr lang="en-GB" baseline="0" dirty="0" smtClean="0"/>
              <a:t>’, whereas I see this process of transcription as naturally occurring in lesson activities, and fully integrated into message/meaning-focused communicative language teaching, not as an activity in its own right, where the meaning of the dictated text was somehow secondary or irrelevant.</a:t>
            </a:r>
            <a:endParaRPr lang="en-GB" dirty="0" smtClean="0"/>
          </a:p>
          <a:p>
            <a:endParaRPr lang="en-GB" dirty="0" smtClean="0"/>
          </a:p>
          <a:p>
            <a:r>
              <a:rPr lang="en-GB" dirty="0" smtClean="0"/>
              <a:t>So for me, this is</a:t>
            </a:r>
            <a:r>
              <a:rPr lang="en-GB" baseline="0" dirty="0" smtClean="0"/>
              <a:t> no change – just a welcome reinforcement of the importance of phonics in our language teaching methodology.  So ‘phonics’ is to stay.</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t>4</a:t>
            </a:fld>
            <a:endParaRPr lang="en-GB"/>
          </a:p>
        </p:txBody>
      </p:sp>
    </p:spTree>
    <p:extLst>
      <p:ext uri="{BB962C8B-B14F-4D97-AF65-F5344CB8AC3E}">
        <p14:creationId xmlns:p14="http://schemas.microsoft.com/office/powerpoint/2010/main" val="1128912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38DD073-3E79-426B-9EA8-53CB3EAAD205}" type="slidenum">
              <a:rPr lang="en-GB" altLang="en-US" smtClean="0"/>
              <a:pPr eaLnBrk="1" hangingPunct="1"/>
              <a:t>48</a:t>
            </a:fld>
            <a:endParaRPr lang="en-GB"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C1FDF5-5C09-4238-9FA6-3A5EB7DB59B0}" type="slidenum">
              <a:rPr lang="en-GB" altLang="en-US" smtClean="0"/>
              <a:pPr eaLnBrk="1" hangingPunct="1"/>
              <a:t>49</a:t>
            </a:fld>
            <a:endParaRPr lang="en-GB" alt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81650E-62F4-4474-A40A-E25B49030113}" type="slidenum">
              <a:rPr lang="en-GB" altLang="en-US" smtClean="0"/>
              <a:pPr eaLnBrk="1" hangingPunct="1"/>
              <a:t>51</a:t>
            </a:fld>
            <a:endParaRPr lang="en-GB"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1F817F-BCDE-4589-A5F2-8BBF22BC8176}" type="slidenum">
              <a:rPr lang="en-GB" altLang="en-US" smtClean="0"/>
              <a:pPr eaLnBrk="1" hangingPunct="1"/>
              <a:t>52</a:t>
            </a:fld>
            <a:endParaRPr lang="en-GB"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89551C-36E5-4BA8-8B1B-2CF54F482777}" type="slidenum">
              <a:rPr lang="en-GB" altLang="en-US" smtClean="0"/>
              <a:pPr eaLnBrk="1" hangingPunct="1"/>
              <a:t>53</a:t>
            </a:fld>
            <a:endParaRPr lang="en-GB" alt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927C5B4-793F-42B4-9F48-E1465CF55439}" type="slidenum">
              <a:rPr lang="en-GB" altLang="en-US" smtClean="0"/>
              <a:pPr eaLnBrk="1" hangingPunct="1"/>
              <a:t>57</a:t>
            </a:fld>
            <a:endParaRPr lang="en-GB" alt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FE0BEE-03FE-45CD-BD78-594D4202FF3D}" type="slidenum">
              <a:rPr lang="en-GB" altLang="en-US" smtClean="0"/>
              <a:pPr eaLnBrk="1" hangingPunct="1"/>
              <a:t>59</a:t>
            </a:fld>
            <a:endParaRPr lang="en-GB" altLang="en-US" smtClean="0"/>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6E2784-6F2C-4541-A8A5-B945B23626C5}" type="slidenum">
              <a:rPr lang="en-GB" altLang="en-US" smtClean="0"/>
              <a:pPr eaLnBrk="1" hangingPunct="1"/>
              <a:t>60</a:t>
            </a:fld>
            <a:endParaRPr lang="en-GB"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these are the opportunity for ‘business as usual’ and to develop our practice very much along the lines we have been pursuing over the last 15 years or so.</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62</a:t>
            </a:fld>
            <a:endParaRPr lang="en-GB"/>
          </a:p>
        </p:txBody>
      </p:sp>
    </p:spTree>
    <p:extLst>
      <p:ext uri="{BB962C8B-B14F-4D97-AF65-F5344CB8AC3E}">
        <p14:creationId xmlns:p14="http://schemas.microsoft.com/office/powerpoint/2010/main" val="3136537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smtClean="0"/>
              <a:t>These are the ‘new’ bits as far as I see it.</a:t>
            </a:r>
            <a:br>
              <a:rPr lang="en-GB" sz="1400" baseline="0" dirty="0" smtClean="0"/>
            </a:br>
            <a:r>
              <a:rPr lang="en-GB" sz="1400" baseline="0" dirty="0" smtClean="0"/>
              <a:t>1.  Formal modes of address</a:t>
            </a:r>
            <a:br>
              <a:rPr lang="en-GB" sz="1400" baseline="0" dirty="0" smtClean="0"/>
            </a:br>
            <a:r>
              <a:rPr lang="en-GB" sz="1400" baseline="0" dirty="0" smtClean="0"/>
              <a:t>2.  KS2 – ability to deduce the meaning of new words inserted into familiar text, and use of dictionary</a:t>
            </a:r>
            <a:br>
              <a:rPr lang="en-GB" sz="1400" baseline="0" dirty="0" smtClean="0"/>
            </a:br>
            <a:r>
              <a:rPr lang="en-GB" sz="1400" baseline="0" dirty="0" smtClean="0"/>
              <a:t>3.  Read literary texts in the language, such as stories, songs, poems and letters (let’s not forget using film in all this!)</a:t>
            </a:r>
            <a:br>
              <a:rPr lang="en-GB" sz="1400" baseline="0" dirty="0" smtClean="0"/>
            </a:br>
            <a:r>
              <a:rPr lang="en-GB" sz="1400" baseline="0" dirty="0" smtClean="0"/>
              <a:t>4.  Translate</a:t>
            </a:r>
            <a:br>
              <a:rPr lang="en-GB" sz="1400" baseline="0" dirty="0" smtClean="0"/>
            </a:br>
            <a:r>
              <a:rPr lang="en-GB" sz="1400" baseline="0" dirty="0" smtClean="0"/>
              <a:t>5.  Translate into the foreign language</a:t>
            </a:r>
            <a:br>
              <a:rPr lang="en-GB" sz="1400" baseline="0" dirty="0" smtClean="0"/>
            </a:br>
            <a:r>
              <a:rPr lang="en-GB" sz="1400" baseline="0" dirty="0" smtClean="0"/>
              <a:t>6.  use voices and moods (passive and subjunctive)</a:t>
            </a:r>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63</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We need to broaden what we understand by conversation here.  Any spontaneous (un – read, not pre-memorised script) utterances used for communicative purposes.  If there is someone listening and responding to what they understand there is a dialogue going on.</a:t>
            </a:r>
            <a:br>
              <a:rPr lang="en-GB" smtClean="0"/>
            </a:br>
            <a:endParaRPr lang="en-GB" smtClean="0"/>
          </a:p>
          <a:p>
            <a:pPr eaLnBrk="1" hangingPunct="1">
              <a:spcBef>
                <a:spcPct val="0"/>
              </a:spcBef>
            </a:pPr>
            <a:r>
              <a:rPr lang="en-GB" smtClean="0"/>
              <a:t>So, for me the starting point is phonics – teaching the sounds of the language.  Not only is it a foundation stone for effective communication, it is also a massive boost to confidence and it takes the slightly pejorative or negative connotaion of  ‘foreign’ out of ‘foreign language’.  It makes it more familiar, more accessible, more possible.  That in turn boosts confidence.  It is less the mysterious process of learning a language individual word by individual word where there is no sense of inter-relationship, and it is much more about learning patterns and then discovering new words that also fit those patterns.</a:t>
            </a:r>
          </a:p>
          <a:p>
            <a:pPr eaLnBrk="1" hangingPunct="1">
              <a:spcBef>
                <a:spcPct val="0"/>
              </a:spcBef>
            </a:pPr>
            <a:endParaRPr lang="en-GB" smtClean="0"/>
          </a:p>
          <a:p>
            <a:pPr eaLnBrk="1" hangingPunct="1">
              <a:spcBef>
                <a:spcPct val="0"/>
              </a:spcBef>
            </a:pPr>
            <a:r>
              <a:rPr lang="en-GB" smtClean="0"/>
              <a:t>Much more joined up and much less scary.  Also more scientific and logical and this appeals to learners who enjoy that – who lean towards maths or science.  We find that words like ‘evidence’ and ‘proof’ and ‘reasoning’ can also apply to language learning.  </a:t>
            </a:r>
          </a:p>
          <a:p>
            <a:pPr eaLnBrk="1" hangingPunct="1">
              <a:spcBef>
                <a:spcPct val="0"/>
              </a:spcBef>
            </a:pPr>
            <a:endParaRPr lang="en-GB" smtClean="0"/>
          </a:p>
          <a:p>
            <a:pPr eaLnBrk="1" hangingPunct="1">
              <a:spcBef>
                <a:spcPct val="0"/>
              </a:spcBef>
            </a:pPr>
            <a:r>
              <a:rPr lang="en-GB" smtClean="0"/>
              <a:t>Wie spricht man das aus?</a:t>
            </a:r>
            <a:br>
              <a:rPr lang="en-GB" smtClean="0"/>
            </a:br>
            <a:r>
              <a:rPr lang="en-GB" smtClean="0"/>
              <a:t>Zug</a:t>
            </a:r>
            <a:br>
              <a:rPr lang="en-GB" smtClean="0"/>
            </a:br>
            <a:r>
              <a:rPr lang="en-GB" smtClean="0"/>
              <a:t>Woher weißt du das?</a:t>
            </a:r>
          </a:p>
          <a:p>
            <a:pPr eaLnBrk="1" hangingPunct="1">
              <a:spcBef>
                <a:spcPct val="0"/>
              </a:spcBef>
            </a:pPr>
            <a:r>
              <a:rPr lang="en-GB" smtClean="0"/>
              <a:t>Zickzack</a:t>
            </a:r>
          </a:p>
          <a:p>
            <a:pPr eaLnBrk="1" hangingPunct="1">
              <a:spcBef>
                <a:spcPct val="0"/>
              </a:spcBef>
            </a:pPr>
            <a:endParaRPr lang="en-GB" smtClean="0"/>
          </a:p>
          <a:p>
            <a:pPr eaLnBrk="1" hangingPunct="1">
              <a:spcBef>
                <a:spcPct val="0"/>
              </a:spcBef>
            </a:pPr>
            <a:r>
              <a:rPr lang="en-GB" smtClean="0"/>
              <a:t>What sort of conversation can this be in lesson 1?</a:t>
            </a:r>
            <a:br>
              <a:rPr lang="en-GB" smtClean="0"/>
            </a:br>
            <a:r>
              <a:rPr lang="en-GB" smtClean="0"/>
              <a:t>Students say key words to their partner and their partner shows understanding by responding with the gesture.  So, the simplest kind, but very motivational.  Spontaneity in speaking is about choosing by yourself what to say.  Yes, they only have 16 words to choose from, but that is plenty of choice for a first lesson.  Spontaneity in speaking is also about listening and responding – it is the speed of processing the message and responding to it which gives conversation its necessary dynamic (as teachers know when they are trying to have a conversation in the GCSE oral exams and know it is not going well…!)</a:t>
            </a:r>
          </a:p>
          <a:p>
            <a:pPr eaLnBrk="1" hangingPunct="1">
              <a:spcBef>
                <a:spcPct val="0"/>
              </a:spcBef>
            </a:pPr>
            <a:endParaRPr lang="en-GB" smtClean="0"/>
          </a:p>
          <a:p>
            <a:pPr eaLnBrk="1" hangingPunct="1">
              <a:spcBef>
                <a:spcPct val="0"/>
              </a:spcBef>
            </a:pPr>
            <a:r>
              <a:rPr lang="en-GB" smtClean="0"/>
              <a:t>Let’s put this into practice and learn the key sounds!</a:t>
            </a:r>
            <a:br>
              <a:rPr lang="en-GB" smtClean="0"/>
            </a:br>
            <a:r>
              <a:rPr lang="en-GB" smtClean="0"/>
              <a:t/>
            </a:r>
            <a:br>
              <a:rPr lang="en-GB" smtClean="0"/>
            </a:br>
            <a:r>
              <a:rPr lang="en-GB" smtClean="0"/>
              <a:t>(10 mins)</a:t>
            </a:r>
          </a:p>
          <a:p>
            <a:pPr eaLnBrk="1" hangingPunct="1">
              <a:spcBef>
                <a:spcPct val="0"/>
              </a:spcBef>
            </a:pPr>
            <a:endParaRPr lang="en-GB" smtClean="0"/>
          </a:p>
          <a:p>
            <a:pPr eaLnBrk="1" hangingPunct="1">
              <a:spcBef>
                <a:spcPct val="0"/>
              </a:spcBef>
            </a:pPr>
            <a:r>
              <a:rPr lang="en-GB" smtClean="0"/>
              <a:t>Mention that Spanish starts with key sounds too and it has been added to Studio via the new ActiveTeach</a:t>
            </a:r>
          </a:p>
          <a:p>
            <a:pPr eaLnBrk="1" hangingPunct="1">
              <a:spcBef>
                <a:spcPct val="0"/>
              </a:spcBef>
            </a:pPr>
            <a:endParaRPr lang="fr-FR"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8BADB9-A1C5-4741-B369-F929AE9AF987}" type="slidenum">
              <a:rPr lang="fr-FR">
                <a:cs typeface="Arial" charset="0"/>
              </a:rPr>
              <a:pPr fontAlgn="base">
                <a:spcBef>
                  <a:spcPct val="0"/>
                </a:spcBef>
                <a:spcAft>
                  <a:spcPct val="0"/>
                </a:spcAft>
                <a:defRPr/>
              </a:pPr>
              <a:t>5</a:t>
            </a:fld>
            <a:endParaRPr lang="fr-FR">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Formal modes of address – this has slipped off</a:t>
            </a:r>
            <a:r>
              <a:rPr lang="en-GB" baseline="0" dirty="0" smtClean="0"/>
              <a:t> the radar in recent incarnations of policy documents, but its return is not unwelcome.  A Y7 boy remarked to his mum last week (she emailed me to tell me) that Spanish is a bit confusing because it has four versions of ‘you’.  I replied that ‘yes, it certainly is a bit of a nightmare, but great that he has picked up on this major difference between Spanish and English and flagged it as the complexity it is!’  The ideal way to integrate this element back in is to teach students to address you as the teacher in the formal ‘you’.  This is the ideal, real context in which they can learn this and put it into action regularly.</a:t>
            </a:r>
            <a:br>
              <a:rPr lang="en-GB" baseline="0" dirty="0" smtClean="0"/>
            </a:br>
            <a:r>
              <a:rPr lang="en-GB" baseline="0" dirty="0" smtClean="0"/>
              <a:t>2.  KS2 – I have to confess that I haven’t yet seen it as a priority to bring dictionaries to my Spanish Y6 class, but the idea doesn’t isn’t abhorrent.  They are certainly deducing the meaning of new words every lesson, as we work through my instructions in the TL, iron out any communicative difficulties, listen to songs and rhymes etc.. with a mixture of familiar and unfamiliar language.  The main thing here I think is to develop learners as inquisitive meaning makers – ensure that they have to deduce meaning from context on a regular basis.</a:t>
            </a:r>
            <a:br>
              <a:rPr lang="en-GB" baseline="0" dirty="0" smtClean="0"/>
            </a:br>
            <a:r>
              <a:rPr lang="en-GB" baseline="0" dirty="0" smtClean="0"/>
              <a:t>3.  This is also doable.  It does present us with an interesting ‘joining up’ challenge that we haven’t had before, at least to my knowledge.  If we consider primary methodology with its rich input of authentic stories and songs and rhymes where learners listen and respond, join in and recite, knowing the overall meaning but without necessarily being able / or being asked to come up with an English equivalent for each word, and then contrast this with the bottom up approach of secondary, where we tend to start at word level and move upwards towards simple sentences etc.., we can see that learners might find the abrupt change of pedagogical direction quite difficult to adjust to.  Is it in fact an appropriate pedagogy for learners who will have had 4 x years of language teaching, some of which has included immersion/acquisition based aspects?  Is there not an excellent opportunity here to recognise the benefit of working top down from authentic texts, where learners are exposed to a variety of material that includes unfamiliar language, but where the overall meaning is made clear.</a:t>
            </a:r>
          </a:p>
          <a:p>
            <a:r>
              <a:rPr lang="en-GB" baseline="0" dirty="0" smtClean="0"/>
              <a:t>Charting the course for this new direction, including working out just how much ‘dissection’ of the text to do with learners, is the challenge, and there is an extent to which we will need to do this by trial and error, working with students and eliciting their feedback all the while.</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64</a:t>
            </a:fld>
            <a:endParaRPr lang="en-GB"/>
          </a:p>
        </p:txBody>
      </p:sp>
    </p:spTree>
    <p:extLst>
      <p:ext uri="{BB962C8B-B14F-4D97-AF65-F5344CB8AC3E}">
        <p14:creationId xmlns:p14="http://schemas.microsoft.com/office/powerpoint/2010/main" val="1253428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LITERARY</a:t>
            </a:r>
            <a:r>
              <a:rPr lang="en-GB" baseline="0" dirty="0" smtClean="0"/>
              <a:t> TEXTS one.</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65</a:t>
            </a:fld>
            <a:endParaRPr lang="en-GB"/>
          </a:p>
        </p:txBody>
      </p:sp>
    </p:spTree>
    <p:extLst>
      <p:ext uri="{BB962C8B-B14F-4D97-AF65-F5344CB8AC3E}">
        <p14:creationId xmlns:p14="http://schemas.microsoft.com/office/powerpoint/2010/main" val="4091855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Reflects</a:t>
            </a:r>
            <a:r>
              <a:rPr lang="en-GB" baseline="0" dirty="0" smtClean="0"/>
              <a:t> perhaps the rather daunting thought of ‘teaching the classics’ to KS3!</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66</a:t>
            </a:fld>
            <a:endParaRPr lang="en-GB"/>
          </a:p>
        </p:txBody>
      </p:sp>
    </p:spTree>
    <p:extLst>
      <p:ext uri="{BB962C8B-B14F-4D97-AF65-F5344CB8AC3E}">
        <p14:creationId xmlns:p14="http://schemas.microsoft.com/office/powerpoint/2010/main" val="3058929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http://www.tobias-jung.de/archiv/shortsto.htm</a:t>
            </a:r>
          </a:p>
          <a:p>
            <a:endParaRPr lang="en-GB" dirty="0" smtClean="0"/>
          </a:p>
          <a:p>
            <a:r>
              <a:rPr lang="fr-FR" dirty="0" smtClean="0"/>
              <a:t>http://www.schoolofdisney.com/Stories/BeautyAndTheBeast/story/story10.gif</a:t>
            </a:r>
          </a:p>
          <a:p>
            <a:r>
              <a:rPr lang="fr-FR" smtClean="0"/>
              <a:t>http://thecomedypoint.com/wp-content/uploads/2011/10/ibrcman.gif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67</a:t>
            </a:fld>
            <a:endParaRPr lang="en-GB"/>
          </a:p>
        </p:txBody>
      </p:sp>
    </p:spTree>
    <p:extLst>
      <p:ext uri="{BB962C8B-B14F-4D97-AF65-F5344CB8AC3E}">
        <p14:creationId xmlns:p14="http://schemas.microsoft.com/office/powerpoint/2010/main" val="3418423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p.76 </a:t>
            </a:r>
            <a:r>
              <a:rPr lang="en-GB" dirty="0" err="1" smtClean="0"/>
              <a:t>Gregs</a:t>
            </a:r>
            <a:r>
              <a:rPr lang="en-GB" dirty="0" smtClean="0"/>
              <a:t> </a:t>
            </a:r>
            <a:r>
              <a:rPr lang="en-GB" dirty="0" err="1" smtClean="0"/>
              <a:t>Tagebuch</a:t>
            </a:r>
            <a:r>
              <a:rPr lang="en-GB" baseline="0" dirty="0" smtClean="0"/>
              <a:t> – Von </a:t>
            </a:r>
            <a:r>
              <a:rPr lang="en-GB" baseline="0" dirty="0" err="1" smtClean="0"/>
              <a:t>Idioten</a:t>
            </a:r>
            <a:r>
              <a:rPr lang="en-GB" baseline="0" dirty="0" smtClean="0"/>
              <a:t> </a:t>
            </a:r>
            <a:r>
              <a:rPr lang="en-GB" baseline="0" dirty="0" err="1" smtClean="0"/>
              <a:t>umzingelt</a:t>
            </a:r>
            <a:r>
              <a:rPr lang="en-GB" baseline="0" dirty="0" smtClean="0"/>
              <a:t>!  Book 1 in the series</a:t>
            </a:r>
            <a:br>
              <a:rPr lang="en-GB" baseline="0" dirty="0" smtClean="0"/>
            </a:br>
            <a:r>
              <a:rPr lang="en-GB" baseline="0" dirty="0" smtClean="0"/>
              <a:t>Jeff Kinney – </a:t>
            </a:r>
            <a:r>
              <a:rPr lang="en-GB" baseline="0" dirty="0" err="1" smtClean="0"/>
              <a:t>Baumhaus</a:t>
            </a:r>
            <a:endParaRPr lang="en-GB" baseline="0" dirty="0" smtClean="0"/>
          </a:p>
          <a:p>
            <a:r>
              <a:rPr lang="en-GB" baseline="0" dirty="0" smtClean="0"/>
              <a:t>Diary of a Wimpy Kid in German</a:t>
            </a:r>
          </a:p>
          <a:p>
            <a:r>
              <a:rPr lang="en-GB" baseline="0" dirty="0" smtClean="0"/>
              <a:t>www.gregstagebuch.de </a:t>
            </a:r>
          </a:p>
          <a:p>
            <a:r>
              <a:rPr lang="en-GB" baseline="0" dirty="0" smtClean="0"/>
              <a:t>www.gregstagebuch-derfilm.de</a:t>
            </a:r>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t>68</a:t>
            </a:fld>
            <a:endParaRPr lang="en-GB"/>
          </a:p>
        </p:txBody>
      </p:sp>
    </p:spTree>
    <p:extLst>
      <p:ext uri="{BB962C8B-B14F-4D97-AF65-F5344CB8AC3E}">
        <p14:creationId xmlns:p14="http://schemas.microsoft.com/office/powerpoint/2010/main" val="4042528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p.42 (Fischer </a:t>
            </a:r>
            <a:r>
              <a:rPr lang="en-GB" dirty="0" err="1" smtClean="0"/>
              <a:t>Taschenb</a:t>
            </a:r>
            <a:r>
              <a:rPr lang="en-GB" dirty="0" err="1" smtClean="0">
                <a:latin typeface="Calibri"/>
              </a:rPr>
              <a:t>ücher</a:t>
            </a:r>
            <a:r>
              <a:rPr lang="en-GB" dirty="0" smtClean="0">
                <a:latin typeface="Calibri"/>
              </a:rPr>
              <a:t> Edition)</a:t>
            </a:r>
            <a:br>
              <a:rPr lang="en-GB" dirty="0" smtClean="0">
                <a:latin typeface="Calibri"/>
              </a:rPr>
            </a:br>
            <a:r>
              <a:rPr lang="en-GB" sz="1200" u="sng" kern="1200" dirty="0" smtClean="0">
                <a:solidFill>
                  <a:schemeClr val="tx1"/>
                </a:solidFill>
                <a:effectLst/>
                <a:latin typeface="+mn-lt"/>
                <a:ea typeface="+mn-ea"/>
                <a:cs typeface="+mn-cs"/>
                <a:hlinkClick r:id="rId3"/>
              </a:rPr>
              <a:t>http://www2.vobs.at/bezirksbuecherei-bludenz/Bilder/annefrank.jpg</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t>69</a:t>
            </a:fld>
            <a:endParaRPr lang="en-GB"/>
          </a:p>
        </p:txBody>
      </p:sp>
    </p:spTree>
    <p:extLst>
      <p:ext uri="{BB962C8B-B14F-4D97-AF65-F5344CB8AC3E}">
        <p14:creationId xmlns:p14="http://schemas.microsoft.com/office/powerpoint/2010/main" val="1473728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http://www.kathrinbrunner.com/media/theater/Anne%20Frank/anne%20frank%20015.jpg</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70</a:t>
            </a:fld>
            <a:endParaRPr lang="en-GB"/>
          </a:p>
        </p:txBody>
      </p:sp>
    </p:spTree>
    <p:extLst>
      <p:ext uri="{BB962C8B-B14F-4D97-AF65-F5344CB8AC3E}">
        <p14:creationId xmlns:p14="http://schemas.microsoft.com/office/powerpoint/2010/main" val="3948918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http://es.wikipedia.org/wiki/Mafalda</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71</a:t>
            </a:fld>
            <a:endParaRPr lang="en-GB"/>
          </a:p>
        </p:txBody>
      </p:sp>
    </p:spTree>
    <p:extLst>
      <p:ext uri="{BB962C8B-B14F-4D97-AF65-F5344CB8AC3E}">
        <p14:creationId xmlns:p14="http://schemas.microsoft.com/office/powerpoint/2010/main" val="446651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http://thefemme.wordpress.com/category/cuentos-de-50-palabras/</a:t>
            </a:r>
          </a:p>
          <a:p>
            <a:endParaRPr lang="en-GB" dirty="0" smtClean="0"/>
          </a:p>
          <a:p>
            <a:r>
              <a:rPr lang="fr-FR" smtClean="0"/>
              <a:t>http://www.educa.jcyl.es/educacyl/cm/gallery/Recursos%20Infinity/aplicaciones/maquina_tiempo/popup.htm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72</a:t>
            </a:fld>
            <a:endParaRPr lang="en-GB"/>
          </a:p>
        </p:txBody>
      </p:sp>
    </p:spTree>
    <p:extLst>
      <p:ext uri="{BB962C8B-B14F-4D97-AF65-F5344CB8AC3E}">
        <p14:creationId xmlns:p14="http://schemas.microsoft.com/office/powerpoint/2010/main" val="202490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http://www.cuentosparachicos.com/ESP/fabulas/Caballo-Asno.htm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74</a:t>
            </a:fld>
            <a:endParaRPr lang="en-GB"/>
          </a:p>
        </p:txBody>
      </p:sp>
    </p:spTree>
    <p:extLst>
      <p:ext uri="{BB962C8B-B14F-4D97-AF65-F5344CB8AC3E}">
        <p14:creationId xmlns:p14="http://schemas.microsoft.com/office/powerpoint/2010/main" val="222016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Knowing the sounds makes learners independent ‘consumers’ of the language.  They can read and discover new words for themselves, applying their knowledge and predicting the pronunciation.  They will not always get it exactly right first time, but ultimately it is a more realistic (i.e. like real life) and rewarding approach for them.  This is not to say that teachers will never present new language again, as they have traditionally done.  There is a place for a variety of ‘input methods’, and variety is perhaps the key word here.</a:t>
            </a:r>
          </a:p>
          <a:p>
            <a:pPr eaLnBrk="1" hangingPunct="1">
              <a:spcBef>
                <a:spcPct val="0"/>
              </a:spcBef>
            </a:pPr>
            <a:endParaRPr lang="en-GB" smtClean="0"/>
          </a:p>
          <a:p>
            <a:pPr eaLnBrk="1" hangingPunct="1">
              <a:spcBef>
                <a:spcPct val="0"/>
              </a:spcBef>
            </a:pPr>
            <a:endParaRPr lang="fr-FR"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40B6B0-0EF6-4485-AD89-FCCE6EC3010D}" type="slidenum">
              <a:rPr lang="fr-FR">
                <a:cs typeface="Arial" charset="0"/>
              </a:rPr>
              <a:pPr fontAlgn="base">
                <a:spcBef>
                  <a:spcPct val="0"/>
                </a:spcBef>
                <a:spcAft>
                  <a:spcPct val="0"/>
                </a:spcAft>
                <a:defRPr/>
              </a:pPr>
              <a:t>6</a:t>
            </a:fld>
            <a:endParaRPr lang="fr-FR">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http://www.youtube.com/watch?v=gWAzi5ibkR8</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75</a:t>
            </a:fld>
            <a:endParaRPr lang="en-GB"/>
          </a:p>
        </p:txBody>
      </p:sp>
    </p:spTree>
    <p:extLst>
      <p:ext uri="{BB962C8B-B14F-4D97-AF65-F5344CB8AC3E}">
        <p14:creationId xmlns:p14="http://schemas.microsoft.com/office/powerpoint/2010/main" val="3001401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  Translation from and into the TL</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76</a:t>
            </a:fld>
            <a:endParaRPr lang="en-GB"/>
          </a:p>
        </p:txBody>
      </p:sp>
    </p:spTree>
    <p:extLst>
      <p:ext uri="{BB962C8B-B14F-4D97-AF65-F5344CB8AC3E}">
        <p14:creationId xmlns:p14="http://schemas.microsoft.com/office/powerpoint/2010/main" val="1253428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Translation from and into the FL.</a:t>
            </a:r>
            <a:endParaRPr lang="fr-FR" dirty="0" smtClean="0"/>
          </a:p>
          <a:p>
            <a:endParaRPr lang="fr-FR" dirty="0" smtClean="0"/>
          </a:p>
          <a:p>
            <a:r>
              <a:rPr lang="fr-FR" dirty="0" smtClean="0"/>
              <a:t>http://1.bp.blogspot.com/_AhsF55lJzBo/TKtZeRuOviI/AAAAAAAAFAo/KEWVV8ipiS8/s1600/uebersetzen.jpg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77</a:t>
            </a:fld>
            <a:endParaRPr lang="en-GB"/>
          </a:p>
        </p:txBody>
      </p:sp>
    </p:spTree>
    <p:extLst>
      <p:ext uri="{BB962C8B-B14F-4D97-AF65-F5344CB8AC3E}">
        <p14:creationId xmlns:p14="http://schemas.microsoft.com/office/powerpoint/2010/main" val="3216370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There’s a lot more to the statements that just the translation bit, which comes right at the end.  We need not to forget to focus on the rest of the statement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78</a:t>
            </a:fld>
            <a:endParaRPr lang="en-GB"/>
          </a:p>
        </p:txBody>
      </p:sp>
    </p:spTree>
    <p:extLst>
      <p:ext uri="{BB962C8B-B14F-4D97-AF65-F5344CB8AC3E}">
        <p14:creationId xmlns:p14="http://schemas.microsoft.com/office/powerpoint/2010/main" val="595413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given that this is of concern, let’s tackle it…</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79</a:t>
            </a:fld>
            <a:endParaRPr lang="en-GB"/>
          </a:p>
        </p:txBody>
      </p:sp>
    </p:spTree>
    <p:extLst>
      <p:ext uri="{BB962C8B-B14F-4D97-AF65-F5344CB8AC3E}">
        <p14:creationId xmlns:p14="http://schemas.microsoft.com/office/powerpoint/2010/main" val="208382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t>
            </a:r>
            <a:r>
              <a:rPr lang="en-GB" dirty="0" err="1" smtClean="0"/>
              <a:t>musn’t</a:t>
            </a:r>
            <a:r>
              <a:rPr lang="en-GB" dirty="0" smtClean="0"/>
              <a:t> forget that this is the reality of the world we live</a:t>
            </a:r>
            <a:r>
              <a:rPr lang="en-GB" baseline="0" dirty="0" smtClean="0"/>
              <a:t> in, where computer generated translation is ‘instant’.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80</a:t>
            </a:fld>
            <a:endParaRPr lang="en-GB"/>
          </a:p>
        </p:txBody>
      </p:sp>
    </p:spTree>
    <p:extLst>
      <p:ext uri="{BB962C8B-B14F-4D97-AF65-F5344CB8AC3E}">
        <p14:creationId xmlns:p14="http://schemas.microsoft.com/office/powerpoint/2010/main" val="4260572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http://www.amazon.co.uk/Lost-Translation-Misadventures-English-Abroad/dp/1843172720</a:t>
            </a:r>
          </a:p>
          <a:p>
            <a:r>
              <a:rPr lang="fr-FR" dirty="0" smtClean="0"/>
              <a:t>http://www.trinitycounty.org/Pictures/Planning/airport.gif</a:t>
            </a:r>
          </a:p>
          <a:p>
            <a:endParaRPr lang="en-GB" dirty="0" smtClean="0"/>
          </a:p>
          <a:p>
            <a:r>
              <a:rPr lang="en-GB" dirty="0" smtClean="0"/>
              <a:t>A look at the dangers</a:t>
            </a:r>
            <a:r>
              <a:rPr lang="en-GB" baseline="0" dirty="0" smtClean="0"/>
              <a:t> of translation…particularly an unthinking use of online translation tools.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81</a:t>
            </a:fld>
            <a:endParaRPr lang="en-GB"/>
          </a:p>
        </p:txBody>
      </p:sp>
    </p:spTree>
    <p:extLst>
      <p:ext uri="{BB962C8B-B14F-4D97-AF65-F5344CB8AC3E}">
        <p14:creationId xmlns:p14="http://schemas.microsoft.com/office/powerpoint/2010/main" val="3163699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Approaching translation from the point of view of communicating</a:t>
            </a:r>
            <a:r>
              <a:rPr lang="en-GB" baseline="0" dirty="0" smtClean="0"/>
              <a:t> the message – an introduction into the field of non-literal word-for-word translation.  </a:t>
            </a:r>
            <a:br>
              <a:rPr lang="en-GB" baseline="0" dirty="0" smtClean="0"/>
            </a:br>
            <a:r>
              <a:rPr lang="en-GB" baseline="0" dirty="0" smtClean="0"/>
              <a:t>Students using their world knowledge, the picture clues and asking themselves ‘what sounds right?’</a:t>
            </a: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82</a:t>
            </a:fld>
            <a:endParaRPr lang="en-GB"/>
          </a:p>
        </p:txBody>
      </p:sp>
    </p:spTree>
    <p:extLst>
      <p:ext uri="{BB962C8B-B14F-4D97-AF65-F5344CB8AC3E}">
        <p14:creationId xmlns:p14="http://schemas.microsoft.com/office/powerpoint/2010/main" val="2153340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84</a:t>
            </a:fld>
            <a:endParaRPr lang="en-GB"/>
          </a:p>
        </p:txBody>
      </p:sp>
    </p:spTree>
    <p:extLst>
      <p:ext uri="{BB962C8B-B14F-4D97-AF65-F5344CB8AC3E}">
        <p14:creationId xmlns:p14="http://schemas.microsoft.com/office/powerpoint/2010/main" val="14078692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things I might be tempted to translate apart from signs… - both literally and then idiomatically to get at the real</a:t>
            </a:r>
            <a:r>
              <a:rPr lang="en-GB" baseline="0" dirty="0" smtClean="0"/>
              <a:t> meaning.</a:t>
            </a:r>
            <a:endParaRPr lang="fr-FR" dirty="0" smtClean="0"/>
          </a:p>
          <a:p>
            <a:endParaRPr lang="fr-FR" dirty="0" smtClean="0"/>
          </a:p>
          <a:p>
            <a:r>
              <a:rPr lang="fr-FR" dirty="0" smtClean="0"/>
              <a:t>http://www.popartshop.de/images/wwwArtworksFull/Schule_ist_Banane-%287B2960A8-C6BD-1004-8212-821652525123%29.jpg</a:t>
            </a:r>
          </a:p>
          <a:p>
            <a:r>
              <a:rPr lang="fr-FR" dirty="0" smtClean="0"/>
              <a:t>http://4.bp.blogspot.com/-kMtvMFUY_zQ/UPvsPwRLfkI/AAAAAAAAC_o/FfdOXvj75lk/s1600/running-late.gif</a:t>
            </a:r>
          </a:p>
          <a:p>
            <a:r>
              <a:rPr lang="fr-FR" dirty="0" smtClean="0"/>
              <a:t>http://3.bp.blogspot.com/_ZhySOrZlnPs/SroBlTOdquI/AAAAAAAAAP8/n7Pd6dXHJKk/s400/HastDuEinenVogel.jpg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85</a:t>
            </a:fld>
            <a:endParaRPr lang="en-GB"/>
          </a:p>
        </p:txBody>
      </p:sp>
    </p:spTree>
    <p:extLst>
      <p:ext uri="{BB962C8B-B14F-4D97-AF65-F5344CB8AC3E}">
        <p14:creationId xmlns:p14="http://schemas.microsoft.com/office/powerpoint/2010/main" val="174657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BC259F1-8AB3-4FAE-959A-098859CD8365}" type="slidenum">
              <a:rPr lang="en-GB" altLang="en-US" smtClean="0"/>
              <a:pPr eaLnBrk="1" hangingPunct="1">
                <a:spcBef>
                  <a:spcPct val="0"/>
                </a:spcBef>
              </a:pPr>
              <a:t>7</a:t>
            </a:fld>
            <a:endParaRPr lang="en-GB"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GB" altLang="en-US" smtClean="0"/>
              <a:t>If there is time you may want pupils to predict spellings of the countries.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Authentic</a:t>
            </a:r>
            <a:r>
              <a:rPr lang="en-GB" baseline="0" dirty="0" smtClean="0"/>
              <a:t> hotel reviews</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86</a:t>
            </a:fld>
            <a:endParaRPr lang="en-GB"/>
          </a:p>
        </p:txBody>
      </p:sp>
    </p:spTree>
    <p:extLst>
      <p:ext uri="{BB962C8B-B14F-4D97-AF65-F5344CB8AC3E}">
        <p14:creationId xmlns:p14="http://schemas.microsoft.com/office/powerpoint/2010/main" val="26334949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Advert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http://www.youtube.com/watch?v=6rgRcbzPl7g</a:t>
            </a:r>
            <a:br>
              <a:rPr lang="en-GB" dirty="0" smtClean="0"/>
            </a:br>
            <a:r>
              <a:rPr lang="en-GB" dirty="0" smtClean="0"/>
              <a:t>Oreo </a:t>
            </a:r>
            <a:r>
              <a:rPr lang="en-GB" dirty="0" err="1" smtClean="0"/>
              <a:t>Kekse</a:t>
            </a:r>
            <a:r>
              <a:rPr lang="en-GB" dirty="0" smtClean="0"/>
              <a:t> </a:t>
            </a:r>
            <a:r>
              <a:rPr lang="en-GB" dirty="0" err="1" smtClean="0"/>
              <a:t>Werbung</a:t>
            </a:r>
            <a:endParaRPr lang="en-GB" dirty="0" smtClean="0"/>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89</a:t>
            </a:fld>
            <a:endParaRPr lang="en-GB"/>
          </a:p>
        </p:txBody>
      </p:sp>
    </p:spTree>
    <p:extLst>
      <p:ext uri="{BB962C8B-B14F-4D97-AF65-F5344CB8AC3E}">
        <p14:creationId xmlns:p14="http://schemas.microsoft.com/office/powerpoint/2010/main" val="13595077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Mercedes advert – in English</a:t>
            </a:r>
            <a:br>
              <a:rPr lang="en-GB" dirty="0" smtClean="0"/>
            </a:br>
            <a:r>
              <a:rPr lang="en-GB" dirty="0" smtClean="0"/>
              <a:t>This is something I would definitely</a:t>
            </a:r>
            <a:r>
              <a:rPr lang="en-GB" baseline="0" dirty="0" smtClean="0"/>
              <a:t> give to my students to translate into different languages.</a:t>
            </a:r>
            <a:br>
              <a:rPr lang="en-GB" baseline="0" dirty="0" smtClean="0"/>
            </a:br>
            <a:r>
              <a:rPr lang="en-GB" baseline="0" dirty="0" smtClean="0"/>
              <a:t>It might start us off on a series of sketches in the FL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91</a:t>
            </a:fld>
            <a:endParaRPr lang="en-GB"/>
          </a:p>
        </p:txBody>
      </p:sp>
    </p:spTree>
    <p:extLst>
      <p:ext uri="{BB962C8B-B14F-4D97-AF65-F5344CB8AC3E}">
        <p14:creationId xmlns:p14="http://schemas.microsoft.com/office/powerpoint/2010/main" val="3177390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93</a:t>
            </a:fld>
            <a:endParaRPr lang="fr-FR"/>
          </a:p>
        </p:txBody>
      </p:sp>
    </p:spTree>
    <p:extLst>
      <p:ext uri="{BB962C8B-B14F-4D97-AF65-F5344CB8AC3E}">
        <p14:creationId xmlns:p14="http://schemas.microsoft.com/office/powerpoint/2010/main" val="17242255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94</a:t>
            </a:fld>
            <a:endParaRPr lang="fr-FR"/>
          </a:p>
        </p:txBody>
      </p:sp>
    </p:spTree>
    <p:extLst>
      <p:ext uri="{BB962C8B-B14F-4D97-AF65-F5344CB8AC3E}">
        <p14:creationId xmlns:p14="http://schemas.microsoft.com/office/powerpoint/2010/main" val="38524537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now we’re left with ‘voices and moods’!  Yes, well.  There’s not much I have to say about that one, really, except that there are 3 x moods in Spanish / English: indicative, subjunctive, imperative.  We do teach the imperative and indicative already at KS3, so to that extent we already delivery on the moods front.  Voices – active and passive.  Well, in Spanish the passive is often avoided using verbs reflexively, and by other means:  I taught Y6 ‘</a:t>
            </a:r>
            <a:r>
              <a:rPr lang="en-GB" baseline="0" dirty="0" err="1" smtClean="0"/>
              <a:t>Aquí</a:t>
            </a:r>
            <a:r>
              <a:rPr lang="en-GB" baseline="0" dirty="0" smtClean="0"/>
              <a:t> se </a:t>
            </a:r>
            <a:r>
              <a:rPr lang="en-GB" baseline="0" dirty="0" err="1" smtClean="0"/>
              <a:t>habla</a:t>
            </a:r>
            <a:r>
              <a:rPr lang="en-GB" baseline="0" dirty="0" smtClean="0"/>
              <a:t> el </a:t>
            </a:r>
            <a:r>
              <a:rPr lang="en-GB" baseline="0" dirty="0" err="1" smtClean="0"/>
              <a:t>español</a:t>
            </a:r>
            <a:r>
              <a:rPr lang="en-GB" baseline="0" dirty="0" smtClean="0"/>
              <a:t>’ last week so arguably I’ve taught them to express a passive meaning ‘Spanish is spoken here’!</a:t>
            </a:r>
            <a:br>
              <a:rPr lang="en-GB" baseline="0" dirty="0" smtClean="0"/>
            </a:br>
            <a:r>
              <a:rPr lang="en-GB" baseline="0" dirty="0" smtClean="0"/>
              <a:t/>
            </a:r>
            <a:br>
              <a:rPr lang="en-GB" baseline="0" dirty="0" smtClean="0"/>
            </a:br>
            <a:r>
              <a:rPr lang="en-GB" baseline="0" dirty="0" smtClean="0"/>
              <a:t>Seriously, I think that we are likely to be led to include in the later year of KS3 what is useful and necessary for the exams that await our learners at KS4, about which there is currently not so much certainty.  On this score, it does seem to be a matter of ‘let’s wait and see!’</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95</a:t>
            </a:fld>
            <a:endParaRPr lang="en-GB"/>
          </a:p>
        </p:txBody>
      </p:sp>
    </p:spTree>
    <p:extLst>
      <p:ext uri="{BB962C8B-B14F-4D97-AF65-F5344CB8AC3E}">
        <p14:creationId xmlns:p14="http://schemas.microsoft.com/office/powerpoint/2010/main" val="12534286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Curriculum 2014</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new curriculum for languages provides both challenge and opportunity.  What are the implications of the new curriculum for secondary languages teachers?  What should stay the same and what should change?  This session provides practical examples of teaching strategies, tasks and activities that fulfil the expectations of the new programmes of study.  Plenty of ideas today that can be used tomorrow!</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96</a:t>
            </a:fld>
            <a:endParaRPr lang="en-GB"/>
          </a:p>
        </p:txBody>
      </p:sp>
    </p:spTree>
    <p:extLst>
      <p:ext uri="{BB962C8B-B14F-4D97-AF65-F5344CB8AC3E}">
        <p14:creationId xmlns:p14="http://schemas.microsoft.com/office/powerpoint/2010/main" val="12785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smtClean="0"/>
              <a:t>This is for me first and foremost an imperative to focus on questions – teaching students to ask questions.  With questions they can initiate conversations.  I’ve found if they can ask a question, they can almost always answer it.  As teachers the natural modus operandi is for the teacher to ask the questions and students to answer.  We must compensate for this in a planned, systematic way by:</a:t>
            </a:r>
            <a:br>
              <a:rPr lang="en-GB" sz="1400" baseline="0" dirty="0" smtClean="0"/>
            </a:br>
            <a:r>
              <a:rPr lang="en-GB" sz="1400" baseline="0" dirty="0" smtClean="0"/>
              <a:t/>
            </a:r>
            <a:br>
              <a:rPr lang="en-GB" sz="1400" baseline="0" dirty="0" smtClean="0"/>
            </a:br>
            <a:r>
              <a:rPr lang="en-GB" sz="1400" baseline="0" dirty="0" smtClean="0"/>
              <a:t>1)  planning in tasks that focus on question-asking</a:t>
            </a:r>
            <a:br>
              <a:rPr lang="en-GB" sz="1400" baseline="0" dirty="0" smtClean="0"/>
            </a:br>
            <a:r>
              <a:rPr lang="en-GB" sz="1400" baseline="0" dirty="0" smtClean="0"/>
              <a:t>2)  generate a classroom environment where questions are positive encouraged at all times, esp. in the target language</a:t>
            </a:r>
            <a:br>
              <a:rPr lang="en-GB" sz="1400" baseline="0" dirty="0" smtClean="0"/>
            </a:br>
            <a:r>
              <a:rPr lang="en-GB" sz="1400" baseline="0" dirty="0" smtClean="0"/>
              <a:t>3)  reward the risk-takers</a:t>
            </a:r>
          </a:p>
          <a:p>
            <a:r>
              <a:rPr lang="en-GB" sz="1400" baseline="0" dirty="0" smtClean="0"/>
              <a:t>4)  revising and recalling questions often</a:t>
            </a:r>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t>8</a:t>
            </a:fld>
            <a:endParaRPr lang="en-GB"/>
          </a:p>
        </p:txBody>
      </p:sp>
    </p:spTree>
    <p:extLst>
      <p:ext uri="{BB962C8B-B14F-4D97-AF65-F5344CB8AC3E}">
        <p14:creationId xmlns:p14="http://schemas.microsoft.com/office/powerpoint/2010/main" val="212847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2AB581D1-A950-4B9A-9486-9CCA7551EF08}" type="slidenum">
              <a:rPr lang="en-GB" altLang="en-US">
                <a:solidFill>
                  <a:prstClr val="black"/>
                </a:solidFill>
              </a:rPr>
              <a:pPr/>
              <a:t>9</a:t>
            </a:fld>
            <a:endParaRPr lang="en-GB" altLang="en-US">
              <a:solidFill>
                <a:prstClr val="black"/>
              </a:solidFill>
            </a:endParaRPr>
          </a:p>
        </p:txBody>
      </p:sp>
      <p:sp>
        <p:nvSpPr>
          <p:cNvPr id="7" name="Rectangle 7"/>
          <p:cNvSpPr txBox="1">
            <a:spLocks noGrp="1" noChangeArrowheads="1"/>
          </p:cNvSpPr>
          <p:nvPr/>
        </p:nvSpPr>
        <p:spPr>
          <a:xfrm>
            <a:off x="3884613" y="8685213"/>
            <a:ext cx="2971800" cy="457200"/>
          </a:xfrm>
          <a:prstGeom prst="rect">
            <a:avLst/>
          </a:prstGeom>
          <a:noFill/>
        </p:spPr>
        <p:txBody>
          <a:bodyPr anchor="b"/>
          <a:lstStyle/>
          <a:p>
            <a:pPr algn="r">
              <a:defRPr/>
            </a:pPr>
            <a:fld id="{61FBD2E9-BABD-43D0-826D-D3F51E4380DF}" type="slidenum">
              <a:rPr lang="en-GB" sz="1200">
                <a:solidFill>
                  <a:prstClr val="black"/>
                </a:solidFill>
              </a:rPr>
              <a:pPr algn="r">
                <a:defRPr/>
              </a:pPr>
              <a:t>9</a:t>
            </a:fld>
            <a:endParaRPr lang="en-GB" sz="1200">
              <a:solidFill>
                <a:prstClr val="black"/>
              </a:solidFill>
            </a:endParaRPr>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7A29B8-6831-4A25-874F-3A2DA34BCC7D}" type="datetimeFigureOut">
              <a:rPr lang="en-GB" smtClean="0"/>
              <a:t>05/10/2013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2503832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7A29B8-6831-4A25-874F-3A2DA34BCC7D}" type="datetimeFigureOut">
              <a:rPr lang="en-GB" smtClean="0"/>
              <a:t>05/10/2013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171184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7A29B8-6831-4A25-874F-3A2DA34BCC7D}" type="datetimeFigureOut">
              <a:rPr lang="en-GB" smtClean="0"/>
              <a:t>05/10/2013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119039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321C7D-5165-421F-97E4-E20858FB42C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3183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8E82B9-1892-4879-A6DF-F452FFEE18A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528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5042DD-5AFC-45C7-956C-A9A655630F2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8641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6F542C-45B5-4470-A425-3B9E61D92B1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2689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D64E289-C040-4263-A651-5110336EBEA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130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21B46B7-E54B-4D77-AEA3-6BA8007B70A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4781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86DB2DE-15F6-4236-8616-7EF8934ADE8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8379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4BB0C2-566C-4E57-A4FC-C9F8F18820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3429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7A29B8-6831-4A25-874F-3A2DA34BCC7D}" type="datetimeFigureOut">
              <a:rPr lang="en-GB" smtClean="0"/>
              <a:t>05/10/2013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3056032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BD23F19-5AEA-4C35-9578-C3F4DE4C8BE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775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E997AA-505D-4655-8DAC-8BB76490B68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14206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CAC947-CC2D-4A1B-8DAC-604D76D8D55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75486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1130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82093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16328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52678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4895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7967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9681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7A29B8-6831-4A25-874F-3A2DA34BCC7D}" type="datetimeFigureOut">
              <a:rPr lang="en-GB" smtClean="0"/>
              <a:t>05/10/2013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503144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35210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33820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56499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6487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F890E37-CE79-4F61-9FC5-438522D7BCE1}" type="datetimeFigureOut">
              <a:rPr lang="en-US" altLang="en-US"/>
              <a:pPr/>
              <a:t>10/5/2013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593C9D-382E-4558-82ED-EAC137779554}" type="slidenum">
              <a:rPr lang="en-US" altLang="en-US"/>
              <a:pPr/>
              <a:t>‹#›</a:t>
            </a:fld>
            <a:endParaRPr lang="en-US" altLang="en-US"/>
          </a:p>
        </p:txBody>
      </p:sp>
    </p:spTree>
    <p:extLst>
      <p:ext uri="{BB962C8B-B14F-4D97-AF65-F5344CB8AC3E}">
        <p14:creationId xmlns:p14="http://schemas.microsoft.com/office/powerpoint/2010/main" val="1017831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6D2DD53-B1FA-44C9-A49A-EC274A05A7DA}" type="datetimeFigureOut">
              <a:rPr lang="en-US" altLang="en-US"/>
              <a:pPr/>
              <a:t>10/5/2013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1F973BB-F877-47FA-8429-8788521876C3}" type="slidenum">
              <a:rPr lang="en-US" altLang="en-US"/>
              <a:pPr/>
              <a:t>‹#›</a:t>
            </a:fld>
            <a:endParaRPr lang="en-US" altLang="en-US"/>
          </a:p>
        </p:txBody>
      </p:sp>
    </p:spTree>
    <p:extLst>
      <p:ext uri="{BB962C8B-B14F-4D97-AF65-F5344CB8AC3E}">
        <p14:creationId xmlns:p14="http://schemas.microsoft.com/office/powerpoint/2010/main" val="212675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C9B3C40-E15D-4690-8D6A-02D86F349FB4}" type="datetimeFigureOut">
              <a:rPr lang="en-US" altLang="en-US"/>
              <a:pPr/>
              <a:t>10/5/2013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1F9361C-54E2-4C00-BD4E-A15D0C4729B8}" type="slidenum">
              <a:rPr lang="en-US" altLang="en-US"/>
              <a:pPr/>
              <a:t>‹#›</a:t>
            </a:fld>
            <a:endParaRPr lang="en-US" altLang="en-US"/>
          </a:p>
        </p:txBody>
      </p:sp>
    </p:spTree>
    <p:extLst>
      <p:ext uri="{BB962C8B-B14F-4D97-AF65-F5344CB8AC3E}">
        <p14:creationId xmlns:p14="http://schemas.microsoft.com/office/powerpoint/2010/main" val="4288980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E26A024-357C-46CA-81D5-E82976C4D7E5}" type="datetimeFigureOut">
              <a:rPr lang="en-US" altLang="en-US"/>
              <a:pPr/>
              <a:t>10/5/2013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0AFFF0-92A4-4DD3-876D-0740C4A1EFF2}" type="slidenum">
              <a:rPr lang="en-US" altLang="en-US"/>
              <a:pPr/>
              <a:t>‹#›</a:t>
            </a:fld>
            <a:endParaRPr lang="en-US" altLang="en-US"/>
          </a:p>
        </p:txBody>
      </p:sp>
    </p:spTree>
    <p:extLst>
      <p:ext uri="{BB962C8B-B14F-4D97-AF65-F5344CB8AC3E}">
        <p14:creationId xmlns:p14="http://schemas.microsoft.com/office/powerpoint/2010/main" val="3533786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CA6A36A-0ADA-4A35-BCEA-6359DD772668}" type="datetimeFigureOut">
              <a:rPr lang="en-US" altLang="en-US"/>
              <a:pPr/>
              <a:t>10/5/2013</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C3D9B002-1EDD-4B8A-9ADA-8A173CFDEF81}" type="slidenum">
              <a:rPr lang="en-US" altLang="en-US"/>
              <a:pPr/>
              <a:t>‹#›</a:t>
            </a:fld>
            <a:endParaRPr lang="en-US" altLang="en-US"/>
          </a:p>
        </p:txBody>
      </p:sp>
    </p:spTree>
    <p:extLst>
      <p:ext uri="{BB962C8B-B14F-4D97-AF65-F5344CB8AC3E}">
        <p14:creationId xmlns:p14="http://schemas.microsoft.com/office/powerpoint/2010/main" val="3787748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AB0E341-9540-412A-9AE0-3C2760AC31D5}" type="datetimeFigureOut">
              <a:rPr lang="en-US" altLang="en-US"/>
              <a:pPr/>
              <a:t>10/5/2013</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F34DE169-FAB2-4F75-AC3A-121A058B4E9E}" type="slidenum">
              <a:rPr lang="en-US" altLang="en-US"/>
              <a:pPr/>
              <a:t>‹#›</a:t>
            </a:fld>
            <a:endParaRPr lang="en-US" altLang="en-US"/>
          </a:p>
        </p:txBody>
      </p:sp>
    </p:spTree>
    <p:extLst>
      <p:ext uri="{BB962C8B-B14F-4D97-AF65-F5344CB8AC3E}">
        <p14:creationId xmlns:p14="http://schemas.microsoft.com/office/powerpoint/2010/main" val="374242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67A29B8-6831-4A25-874F-3A2DA34BCC7D}" type="datetimeFigureOut">
              <a:rPr lang="en-GB" smtClean="0"/>
              <a:t>05/10/2013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1585256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B24BCAB-781E-4FB2-98A1-F343269B9221}" type="datetimeFigureOut">
              <a:rPr lang="en-US" altLang="en-US"/>
              <a:pPr/>
              <a:t>10/5/2013</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7304E35E-FFC7-4F6E-B103-437D3550176F}" type="slidenum">
              <a:rPr lang="en-US" altLang="en-US"/>
              <a:pPr/>
              <a:t>‹#›</a:t>
            </a:fld>
            <a:endParaRPr lang="en-US" altLang="en-US"/>
          </a:p>
        </p:txBody>
      </p:sp>
    </p:spTree>
    <p:extLst>
      <p:ext uri="{BB962C8B-B14F-4D97-AF65-F5344CB8AC3E}">
        <p14:creationId xmlns:p14="http://schemas.microsoft.com/office/powerpoint/2010/main" val="3579281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3A7FD35-D20D-48C7-95C6-3D73C7D1AB0E}" type="datetimeFigureOut">
              <a:rPr lang="en-US" altLang="en-US"/>
              <a:pPr/>
              <a:t>10/5/2013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042152A3-1B27-4568-90D5-EF4481C8388E}" type="slidenum">
              <a:rPr lang="en-US" altLang="en-US"/>
              <a:pPr/>
              <a:t>‹#›</a:t>
            </a:fld>
            <a:endParaRPr lang="en-US" altLang="en-US"/>
          </a:p>
        </p:txBody>
      </p:sp>
    </p:spTree>
    <p:extLst>
      <p:ext uri="{BB962C8B-B14F-4D97-AF65-F5344CB8AC3E}">
        <p14:creationId xmlns:p14="http://schemas.microsoft.com/office/powerpoint/2010/main" val="2980735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73D72FB-2D9D-48C5-B71F-1BE6B7E9FD74}" type="datetimeFigureOut">
              <a:rPr lang="en-US" altLang="en-US"/>
              <a:pPr/>
              <a:t>10/5/2013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9748D095-F643-4BCB-82E3-23CB62175BD3}" type="slidenum">
              <a:rPr lang="en-US" altLang="en-US"/>
              <a:pPr/>
              <a:t>‹#›</a:t>
            </a:fld>
            <a:endParaRPr lang="en-US" altLang="en-US"/>
          </a:p>
        </p:txBody>
      </p:sp>
    </p:spTree>
    <p:extLst>
      <p:ext uri="{BB962C8B-B14F-4D97-AF65-F5344CB8AC3E}">
        <p14:creationId xmlns:p14="http://schemas.microsoft.com/office/powerpoint/2010/main" val="210514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AA45E5-7403-4D6F-A07D-75AA3D7D3EDC}" type="datetimeFigureOut">
              <a:rPr lang="en-US" altLang="en-US"/>
              <a:pPr/>
              <a:t>10/5/2013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011113-B831-4843-901A-3A0248B0AE0A}" type="slidenum">
              <a:rPr lang="en-US" altLang="en-US"/>
              <a:pPr/>
              <a:t>‹#›</a:t>
            </a:fld>
            <a:endParaRPr lang="en-US" altLang="en-US"/>
          </a:p>
        </p:txBody>
      </p:sp>
    </p:spTree>
    <p:extLst>
      <p:ext uri="{BB962C8B-B14F-4D97-AF65-F5344CB8AC3E}">
        <p14:creationId xmlns:p14="http://schemas.microsoft.com/office/powerpoint/2010/main" val="2647282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655A2C-8B47-4A50-AFC0-98E34353CBA2}" type="datetimeFigureOut">
              <a:rPr lang="en-US" altLang="en-US"/>
              <a:pPr/>
              <a:t>10/5/2013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DA0FFC4-BC95-47D4-BC75-18B622C3F066}" type="slidenum">
              <a:rPr lang="en-US" altLang="en-US"/>
              <a:pPr/>
              <a:t>‹#›</a:t>
            </a:fld>
            <a:endParaRPr lang="en-US" altLang="en-US"/>
          </a:p>
        </p:txBody>
      </p:sp>
    </p:spTree>
    <p:extLst>
      <p:ext uri="{BB962C8B-B14F-4D97-AF65-F5344CB8AC3E}">
        <p14:creationId xmlns:p14="http://schemas.microsoft.com/office/powerpoint/2010/main" val="4113386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2409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9676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594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4407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771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67A29B8-6831-4A25-874F-3A2DA34BCC7D}" type="datetimeFigureOut">
              <a:rPr lang="en-GB" smtClean="0"/>
              <a:t>05/10/2013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2840817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2934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7551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022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7198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9197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59693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38672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9735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6980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9593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67A29B8-6831-4A25-874F-3A2DA34BCC7D}" type="datetimeFigureOut">
              <a:rPr lang="en-GB" smtClean="0"/>
              <a:t>05/10/2013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2064068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97025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03262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82289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39477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44269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47312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5852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7A29B8-6831-4A25-874F-3A2DA34BCC7D}" type="datetimeFigureOut">
              <a:rPr lang="en-GB" smtClean="0"/>
              <a:t>05/10/2013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257363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7A29B8-6831-4A25-874F-3A2DA34BCC7D}" type="datetimeFigureOut">
              <a:rPr lang="en-GB" smtClean="0"/>
              <a:t>05/10/2013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426293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7A29B8-6831-4A25-874F-3A2DA34BCC7D}" type="datetimeFigureOut">
              <a:rPr lang="en-GB" smtClean="0"/>
              <a:t>05/10/2013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18E039-6874-47A3-A734-B013CA12ACF2}" type="slidenum">
              <a:rPr lang="en-GB" smtClean="0"/>
              <a:t>‹#›</a:t>
            </a:fld>
            <a:endParaRPr lang="en-GB"/>
          </a:p>
        </p:txBody>
      </p:sp>
    </p:spTree>
    <p:extLst>
      <p:ext uri="{BB962C8B-B14F-4D97-AF65-F5344CB8AC3E}">
        <p14:creationId xmlns:p14="http://schemas.microsoft.com/office/powerpoint/2010/main" val="394753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A29B8-6831-4A25-874F-3A2DA34BCC7D}" type="datetimeFigureOut">
              <a:rPr lang="en-GB" smtClean="0"/>
              <a:t>05/10/2013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8E039-6874-47A3-A734-B013CA12ACF2}" type="slidenum">
              <a:rPr lang="en-GB" smtClean="0"/>
              <a:t>‹#›</a:t>
            </a:fld>
            <a:endParaRPr lang="en-GB"/>
          </a:p>
        </p:txBody>
      </p:sp>
    </p:spTree>
    <p:extLst>
      <p:ext uri="{BB962C8B-B14F-4D97-AF65-F5344CB8AC3E}">
        <p14:creationId xmlns:p14="http://schemas.microsoft.com/office/powerpoint/2010/main" val="328268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CEDC13E-048F-481C-955B-9D1917C28E37}"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3351971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8F400-DB99-40D9-8B4F-CB6BE0BD1015}"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265489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9908F557-6730-4C7F-B2D0-EF526B99108C}" type="datetimeFigureOut">
              <a:rPr lang="en-US" altLang="en-US"/>
              <a:pPr fontAlgn="base">
                <a:spcBef>
                  <a:spcPct val="0"/>
                </a:spcBef>
                <a:spcAft>
                  <a:spcPct val="0"/>
                </a:spcAft>
              </a:pPr>
              <a:t>10/5/2013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A354F667-B764-44B8-B66B-53B3D90E1F88}"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33416961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758BE-A72F-454D-B891-B738EC7351D4}" type="datetimeFigureOut">
              <a:rPr lang="en-GB" smtClean="0">
                <a:solidFill>
                  <a:prstClr val="black">
                    <a:tint val="75000"/>
                  </a:prstClr>
                </a:solidFill>
              </a:rPr>
              <a:pPr/>
              <a:t>05/10/2013</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3439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0F445-32DC-4DDC-A019-2FF23172C627}" type="datetimeFigureOut">
              <a:rPr lang="fr-FR" smtClean="0">
                <a:solidFill>
                  <a:prstClr val="black">
                    <a:tint val="75000"/>
                  </a:prstClr>
                </a:solidFill>
              </a:rPr>
              <a:pPr/>
              <a:t>05/10/2013</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0290B-45BD-469F-AE3D-F9CE24F0176E}"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883525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clker.com/clipart-raised-fist.html" TargetMode="Externa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5.jpe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42.wmf"/><Relationship Id="rId11" Type="http://schemas.openxmlformats.org/officeDocument/2006/relationships/image" Target="../media/image38.emf"/><Relationship Id="rId5" Type="http://schemas.openxmlformats.org/officeDocument/2006/relationships/image" Target="../media/image41.wmf"/><Relationship Id="rId10" Type="http://schemas.openxmlformats.org/officeDocument/2006/relationships/oleObject" Target="../embeddings/oleObject1.bin"/><Relationship Id="rId4" Type="http://schemas.openxmlformats.org/officeDocument/2006/relationships/image" Target="../media/image40.wmf"/><Relationship Id="rId9" Type="http://schemas.openxmlformats.org/officeDocument/2006/relationships/hyperlink" Target="file:///\\nas100\admin%20users\teachers\RHawkes\Current%20files\Wider%20professional%20role\Second%20Specialism\RSA_new_curriculumKS3\Memory_elaboration%20techniques.ppt" TargetMode="External"/><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hyperlink" Target="VisualStrategies.ppt#-1,8,Slide 8" TargetMode="External"/><Relationship Id="rId13"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hyperlink" Target="VisualStrategies.ppt#-1,11,Slide 11" TargetMode="External"/><Relationship Id="rId2" Type="http://schemas.openxmlformats.org/officeDocument/2006/relationships/hyperlink" Target="VisualStrategies.ppt#-1,7,Slide 7" TargetMode="External"/><Relationship Id="rId1" Type="http://schemas.openxmlformats.org/officeDocument/2006/relationships/slideLayout" Target="../slideLayouts/slideLayout40.xml"/><Relationship Id="rId6" Type="http://schemas.openxmlformats.org/officeDocument/2006/relationships/hyperlink" Target="VisualStrategies.ppt#-1,3,Slide 3" TargetMode="External"/><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hyperlink" Target="VisualStrategies.ppt#-1,12,Slide 12" TargetMode="External"/><Relationship Id="rId4" Type="http://schemas.openxmlformats.org/officeDocument/2006/relationships/hyperlink" Target="VisualStrategies.ppt#-1,6,Slide 6" TargetMode="Externa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gif"/><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wmf"/><Relationship Id="rId5" Type="http://schemas.openxmlformats.org/officeDocument/2006/relationships/image" Target="../media/image62.png"/><Relationship Id="rId4" Type="http://schemas.openxmlformats.org/officeDocument/2006/relationships/image" Target="../media/image61.gif"/></Relationships>
</file>

<file path=ppt/slides/_rels/slide24.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6.jpeg"/><Relationship Id="rId7" Type="http://schemas.openxmlformats.org/officeDocument/2006/relationships/image" Target="../media/image69.gif"/><Relationship Id="rId12"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44.jpeg"/><Relationship Id="rId9" Type="http://schemas.openxmlformats.org/officeDocument/2006/relationships/image" Target="../media/image71.wmf"/></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79.png"/><Relationship Id="rId4" Type="http://schemas.openxmlformats.org/officeDocument/2006/relationships/hyperlink" Target="http://quizlet.com/6985620/gcse-free-time-2-flash-card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4.wav"/><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audio" Target="../media/audio10.wav"/><Relationship Id="rId18" Type="http://schemas.openxmlformats.org/officeDocument/2006/relationships/image" Target="../media/image89.png"/><Relationship Id="rId3" Type="http://schemas.openxmlformats.org/officeDocument/2006/relationships/image" Target="../media/image83.jpeg"/><Relationship Id="rId21" Type="http://schemas.openxmlformats.org/officeDocument/2006/relationships/audio" Target="../media/audio14.wav"/><Relationship Id="rId7" Type="http://schemas.openxmlformats.org/officeDocument/2006/relationships/audio" Target="../media/audio7.wav"/><Relationship Id="rId12" Type="http://schemas.openxmlformats.org/officeDocument/2006/relationships/image" Target="../media/image86.png"/><Relationship Id="rId17" Type="http://schemas.openxmlformats.org/officeDocument/2006/relationships/audio" Target="../media/audio12.wav"/><Relationship Id="rId2" Type="http://schemas.openxmlformats.org/officeDocument/2006/relationships/notesSlide" Target="../notesSlides/notesSlide26.xml"/><Relationship Id="rId16" Type="http://schemas.openxmlformats.org/officeDocument/2006/relationships/image" Target="../media/image88.png"/><Relationship Id="rId20" Type="http://schemas.openxmlformats.org/officeDocument/2006/relationships/image" Target="../media/image90.jpeg"/><Relationship Id="rId1" Type="http://schemas.openxmlformats.org/officeDocument/2006/relationships/slideLayout" Target="../slideLayouts/slideLayout62.xml"/><Relationship Id="rId6" Type="http://schemas.openxmlformats.org/officeDocument/2006/relationships/image" Target="../media/image81.png"/><Relationship Id="rId11" Type="http://schemas.openxmlformats.org/officeDocument/2006/relationships/audio" Target="../media/audio9.wav"/><Relationship Id="rId5" Type="http://schemas.openxmlformats.org/officeDocument/2006/relationships/audio" Target="../media/audio6.wav"/><Relationship Id="rId15" Type="http://schemas.openxmlformats.org/officeDocument/2006/relationships/audio" Target="../media/audio11.wav"/><Relationship Id="rId10" Type="http://schemas.openxmlformats.org/officeDocument/2006/relationships/image" Target="../media/image85.png"/><Relationship Id="rId19" Type="http://schemas.openxmlformats.org/officeDocument/2006/relationships/audio" Target="../media/audio13.wav"/><Relationship Id="rId4" Type="http://schemas.openxmlformats.org/officeDocument/2006/relationships/audio" Target="../media/audio5.wav"/><Relationship Id="rId9" Type="http://schemas.openxmlformats.org/officeDocument/2006/relationships/audio" Target="../media/audio8.wav"/><Relationship Id="rId14" Type="http://schemas.openxmlformats.org/officeDocument/2006/relationships/image" Target="../media/image87.png"/><Relationship Id="rId22"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audio" Target="../media/audio28.wav"/><Relationship Id="rId5" Type="http://schemas.openxmlformats.org/officeDocument/2006/relationships/audio" Target="../media/audio25.wav"/><Relationship Id="rId4" Type="http://schemas.openxmlformats.org/officeDocument/2006/relationships/audio" Target="../media/audio27.wav"/></Relationships>
</file>

<file path=ppt/slides/_rels/slide3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30.xml"/><Relationship Id="rId1" Type="http://schemas.openxmlformats.org/officeDocument/2006/relationships/slideLayout" Target="../slideLayouts/slideLayout62.xm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audio" Target="../media/audio29.wav"/><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audio" Target="../media/audio29.wav"/><Relationship Id="rId2" Type="http://schemas.openxmlformats.org/officeDocument/2006/relationships/notesSlide" Target="../notesSlides/notesSlide32.xml"/><Relationship Id="rId1" Type="http://schemas.openxmlformats.org/officeDocument/2006/relationships/slideLayout" Target="../slideLayouts/slideLayout62.xml"/><Relationship Id="rId6" Type="http://schemas.openxmlformats.org/officeDocument/2006/relationships/image" Target="../media/image95.jpeg"/><Relationship Id="rId5" Type="http://schemas.openxmlformats.org/officeDocument/2006/relationships/audio" Target="../media/audio35.wav"/><Relationship Id="rId4" Type="http://schemas.openxmlformats.org/officeDocument/2006/relationships/audio" Target="../media/audio34.wav"/></Relationships>
</file>

<file path=ppt/slides/_rels/slide4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3.xml"/><Relationship Id="rId1" Type="http://schemas.openxmlformats.org/officeDocument/2006/relationships/slideLayout" Target="../slideLayouts/slideLayout62.xml"/><Relationship Id="rId6" Type="http://schemas.openxmlformats.org/officeDocument/2006/relationships/image" Target="../media/image96.jpeg"/><Relationship Id="rId5" Type="http://schemas.openxmlformats.org/officeDocument/2006/relationships/audio" Target="../media/audio29.wav"/><Relationship Id="rId4" Type="http://schemas.openxmlformats.org/officeDocument/2006/relationships/audio" Target="../media/audio37.wav"/></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62.xml"/><Relationship Id="rId6" Type="http://schemas.openxmlformats.org/officeDocument/2006/relationships/audio" Target="../media/audio29.wav"/><Relationship Id="rId5" Type="http://schemas.openxmlformats.org/officeDocument/2006/relationships/audio" Target="../media/audio39.wav"/><Relationship Id="rId4" Type="http://schemas.openxmlformats.org/officeDocument/2006/relationships/audio" Target="../media/audio38.wav"/></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62.xml"/><Relationship Id="rId5" Type="http://schemas.openxmlformats.org/officeDocument/2006/relationships/image" Target="../media/image99.png"/><Relationship Id="rId4" Type="http://schemas.openxmlformats.org/officeDocument/2006/relationships/audio" Target="../media/audio40.wav"/></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62.xml"/><Relationship Id="rId5" Type="http://schemas.openxmlformats.org/officeDocument/2006/relationships/audio" Target="../media/audio41.wav"/><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62.xml"/><Relationship Id="rId5" Type="http://schemas.openxmlformats.org/officeDocument/2006/relationships/image" Target="../media/image101.jpeg"/><Relationship Id="rId4" Type="http://schemas.openxmlformats.org/officeDocument/2006/relationships/audio" Target="../media/audio42.wav"/></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62.xml"/><Relationship Id="rId5" Type="http://schemas.openxmlformats.org/officeDocument/2006/relationships/audio" Target="../media/audio43.wav"/><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5.xml"/><Relationship Id="rId7" Type="http://schemas.openxmlformats.org/officeDocument/2006/relationships/image" Target="../media/image105.png"/><Relationship Id="rId2" Type="http://schemas.openxmlformats.org/officeDocument/2006/relationships/slideLayout" Target="../slideLayouts/slideLayout4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4.png"/><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110.gif"/></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4.png"/><Relationship Id="rId3" Type="http://schemas.openxmlformats.org/officeDocument/2006/relationships/image" Target="../media/image10.wmf"/><Relationship Id="rId7" Type="http://schemas.openxmlformats.org/officeDocument/2006/relationships/image" Target="../media/image14.wmf"/><Relationship Id="rId12" Type="http://schemas.openxmlformats.org/officeDocument/2006/relationships/image" Target="../media/image19.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wmf"/><Relationship Id="rId11" Type="http://schemas.openxmlformats.org/officeDocument/2006/relationships/image" Target="../media/image18.wmf"/><Relationship Id="rId5" Type="http://schemas.openxmlformats.org/officeDocument/2006/relationships/image" Target="../media/image1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s>
</file>

<file path=ppt/slides/_rels/slide7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57.xml"/><Relationship Id="rId1" Type="http://schemas.openxmlformats.org/officeDocument/2006/relationships/slideLayout" Target="../slideLayouts/slideLayout51.xml"/><Relationship Id="rId5" Type="http://schemas.openxmlformats.org/officeDocument/2006/relationships/image" Target="../media/image116.jpg"/><Relationship Id="rId4" Type="http://schemas.openxmlformats.org/officeDocument/2006/relationships/image" Target="../media/image115.jp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5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66.xml"/><Relationship Id="rId1" Type="http://schemas.openxmlformats.org/officeDocument/2006/relationships/slideLayout" Target="../slideLayouts/slideLayout51.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51.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6.pn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notesSlide" Target="../notesSlides/notesSlide69.xml"/><Relationship Id="rId1" Type="http://schemas.openxmlformats.org/officeDocument/2006/relationships/slideLayout" Target="../slideLayouts/slideLayout51.xml"/><Relationship Id="rId6" Type="http://schemas.openxmlformats.org/officeDocument/2006/relationships/image" Target="../media/image130.gif"/><Relationship Id="rId5" Type="http://schemas.openxmlformats.org/officeDocument/2006/relationships/image" Target="../media/image129.jpeg"/><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0.xml"/><Relationship Id="rId1" Type="http://schemas.openxmlformats.org/officeDocument/2006/relationships/slideLayout" Target="../slideLayouts/slideLayout51.xml"/><Relationship Id="rId5" Type="http://schemas.openxmlformats.org/officeDocument/2006/relationships/image" Target="../media/image134.gif"/><Relationship Id="rId4" Type="http://schemas.openxmlformats.org/officeDocument/2006/relationships/hyperlink" Target="http://www.tripadvisor.es/Hotel_Review-g664838-d518412-Reviews-Joyuda_Plaza_Hotel-Cabo_Rojo_Puerto_Rico.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137.png"/><Relationship Id="rId4" Type="http://schemas.openxmlformats.org/officeDocument/2006/relationships/notesSlide" Target="../notesSlides/notesSlide71.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9.png"/><Relationship Id="rId4" Type="http://schemas.openxmlformats.org/officeDocument/2006/relationships/notesSlide" Target="../notesSlides/notesSlide7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3.xml"/><Relationship Id="rId1" Type="http://schemas.openxmlformats.org/officeDocument/2006/relationships/slideLayout" Target="../slideLayouts/slideLayout51.xml"/><Relationship Id="rId4" Type="http://schemas.openxmlformats.org/officeDocument/2006/relationships/image" Target="../media/image141.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45.xml"/><Relationship Id="rId6" Type="http://schemas.openxmlformats.org/officeDocument/2006/relationships/image" Target="../media/image3.jpeg"/><Relationship Id="rId5" Type="http://schemas.openxmlformats.org/officeDocument/2006/relationships/hyperlink" Target="http://www.rachelhawkes.com/"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097" y="3356992"/>
            <a:ext cx="7772400" cy="1470025"/>
          </a:xfrm>
        </p:spPr>
        <p:txBody>
          <a:bodyPr>
            <a:normAutofit fontScale="90000"/>
          </a:bodyPr>
          <a:lstStyle/>
          <a:p>
            <a:r>
              <a:rPr lang="en-GB" sz="8000" b="1" dirty="0" smtClean="0"/>
              <a:t>Curriculum 2014:</a:t>
            </a:r>
            <a:br>
              <a:rPr lang="en-GB" sz="8000" b="1" dirty="0" smtClean="0"/>
            </a:br>
            <a:r>
              <a:rPr lang="en-GB" sz="6000" b="1" i="1" dirty="0" smtClean="0"/>
              <a:t>challenge and opportunity</a:t>
            </a:r>
            <a:endParaRPr lang="en-GB" sz="6000" b="1" i="1" dirty="0"/>
          </a:p>
        </p:txBody>
      </p:sp>
      <p:pic>
        <p:nvPicPr>
          <p:cNvPr id="4" name="Picture 2" descr="G:\WiderProfessionalRoles\Communications\Logos\ProudtobeMemberOfALLMagen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3157735" cy="16988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16632"/>
            <a:ext cx="3803904" cy="1645920"/>
          </a:xfrm>
          <a:prstGeom prst="rect">
            <a:avLst/>
          </a:prstGeom>
        </p:spPr>
      </p:pic>
      <p:sp>
        <p:nvSpPr>
          <p:cNvPr id="6" name="Rectangle 5"/>
          <p:cNvSpPr/>
          <p:nvPr/>
        </p:nvSpPr>
        <p:spPr>
          <a:xfrm>
            <a:off x="707097" y="6128429"/>
            <a:ext cx="8424936" cy="646331"/>
          </a:xfrm>
          <a:prstGeom prst="rect">
            <a:avLst/>
          </a:prstGeom>
        </p:spPr>
        <p:txBody>
          <a:bodyPr wrap="square">
            <a:spAutoFit/>
          </a:bodyPr>
          <a:lstStyle/>
          <a:p>
            <a:pPr algn="r"/>
            <a:r>
              <a:rPr lang="en-GB" sz="3600" b="1" dirty="0" smtClean="0"/>
              <a:t>Speaker: Dr Rachel Hawkes</a:t>
            </a:r>
            <a:endParaRPr lang="fr-FR" sz="1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5" y="5586227"/>
            <a:ext cx="1195744" cy="1195744"/>
          </a:xfrm>
          <a:prstGeom prst="rect">
            <a:avLst/>
          </a:prstGeom>
        </p:spPr>
      </p:pic>
    </p:spTree>
    <p:extLst>
      <p:ext uri="{BB962C8B-B14F-4D97-AF65-F5344CB8AC3E}">
        <p14:creationId xmlns:p14="http://schemas.microsoft.com/office/powerpoint/2010/main" val="2292512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416" y="1302514"/>
            <a:ext cx="4759279" cy="4759279"/>
          </a:xfrm>
          <a:prstGeom prst="rect">
            <a:avLst/>
          </a:prstGeom>
        </p:spPr>
      </p:pic>
      <p:sp>
        <p:nvSpPr>
          <p:cNvPr id="3" name="Rectangle 3"/>
          <p:cNvSpPr txBox="1">
            <a:spLocks noChangeArrowheads="1"/>
          </p:cNvSpPr>
          <p:nvPr/>
        </p:nvSpPr>
        <p:spPr>
          <a:xfrm>
            <a:off x="892969" y="188640"/>
            <a:ext cx="7358063" cy="1000125"/>
          </a:xfrm>
          <a:prstGeom prst="rect">
            <a:avLst/>
          </a:prstGeom>
        </p:spPr>
        <p:txBody>
          <a:bodyPr lIns="64291" tIns="32146" rIns="64291" bIns="32146"/>
          <a:lstStyle>
            <a:lvl1pPr algn="ctr" defTabSz="584200" rtl="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r>
              <a:rPr lang="fr-FR" b="1" kern="0" dirty="0" err="1" smtClean="0"/>
              <a:t>Hotseating</a:t>
            </a:r>
            <a:endParaRPr lang="fr-FR" b="1" kern="0" dirty="0"/>
          </a:p>
        </p:txBody>
      </p:sp>
      <p:pic>
        <p:nvPicPr>
          <p:cNvPr id="4"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727633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167136" y="260649"/>
            <a:ext cx="8809728" cy="6584494"/>
          </a:xfrm>
          <a:prstGeom prst="rect">
            <a:avLst/>
          </a:prstGeom>
          <a:noFill/>
        </p:spPr>
        <p:txBody>
          <a:bodyPr wrap="square" lIns="91435" tIns="45718" rIns="91435" bIns="45718" rtlCol="0">
            <a:spAutoFit/>
          </a:bodyPr>
          <a:lstStyle/>
          <a:p>
            <a:r>
              <a:rPr lang="en-GB" sz="2800" b="1" dirty="0" err="1"/>
              <a:t>Salut</a:t>
            </a:r>
            <a:r>
              <a:rPr lang="en-GB" sz="2800" b="1" dirty="0"/>
              <a:t>!  Je </a:t>
            </a:r>
            <a:r>
              <a:rPr lang="en-GB" sz="2800" b="1" dirty="0" err="1"/>
              <a:t>m’appelle</a:t>
            </a:r>
            <a:r>
              <a:rPr lang="en-GB" sz="2800" b="1" dirty="0"/>
              <a:t> Clarisse et </a:t>
            </a:r>
            <a:r>
              <a:rPr lang="en-GB" sz="2800" b="1" dirty="0" err="1"/>
              <a:t>j’habite</a:t>
            </a:r>
            <a:r>
              <a:rPr lang="en-GB" sz="2800" b="1" dirty="0"/>
              <a:t> </a:t>
            </a:r>
            <a:r>
              <a:rPr lang="en-GB" sz="2800" b="1" dirty="0">
                <a:latin typeface="Calibri"/>
                <a:cs typeface="Calibri"/>
              </a:rPr>
              <a:t>à </a:t>
            </a:r>
            <a:r>
              <a:rPr lang="en-GB" sz="2800" b="1" dirty="0" err="1">
                <a:latin typeface="Calibri"/>
                <a:cs typeface="Calibri"/>
              </a:rPr>
              <a:t>Fonainebleau</a:t>
            </a:r>
            <a:r>
              <a:rPr lang="en-GB" sz="2800" b="1" dirty="0">
                <a:latin typeface="Calibri"/>
                <a:cs typeface="Calibri"/>
              </a:rPr>
              <a:t>.  Je </a:t>
            </a:r>
            <a:r>
              <a:rPr lang="en-GB" sz="2800" b="1" dirty="0" err="1">
                <a:latin typeface="Calibri"/>
                <a:cs typeface="Calibri"/>
              </a:rPr>
              <a:t>suis</a:t>
            </a:r>
            <a:r>
              <a:rPr lang="en-GB" sz="2800" b="1" dirty="0">
                <a:latin typeface="Calibri"/>
                <a:cs typeface="Calibri"/>
              </a:rPr>
              <a:t> </a:t>
            </a:r>
            <a:r>
              <a:rPr lang="en-GB" sz="2800" b="1" dirty="0" err="1">
                <a:latin typeface="Calibri"/>
                <a:cs typeface="Calibri"/>
              </a:rPr>
              <a:t>drôle</a:t>
            </a:r>
            <a:r>
              <a:rPr lang="en-GB" sz="2800" b="1" dirty="0">
                <a:latin typeface="Calibri"/>
                <a:cs typeface="Calibri"/>
              </a:rPr>
              <a:t> et </a:t>
            </a:r>
            <a:r>
              <a:rPr lang="en-GB" sz="2800" b="1" dirty="0" err="1">
                <a:latin typeface="Calibri"/>
                <a:cs typeface="Calibri"/>
              </a:rPr>
              <a:t>intelligente</a:t>
            </a:r>
            <a:r>
              <a:rPr lang="en-GB" sz="2800" b="1" dirty="0">
                <a:latin typeface="Calibri"/>
                <a:cs typeface="Calibri"/>
              </a:rPr>
              <a:t> et je </a:t>
            </a:r>
            <a:r>
              <a:rPr lang="en-GB" sz="2800" b="1" dirty="0" err="1">
                <a:latin typeface="Calibri"/>
                <a:cs typeface="Calibri"/>
              </a:rPr>
              <a:t>suis</a:t>
            </a:r>
            <a:r>
              <a:rPr lang="en-GB" sz="2800" b="1" dirty="0">
                <a:latin typeface="Calibri"/>
                <a:cs typeface="Calibri"/>
              </a:rPr>
              <a:t> fan de foot!  Le foot, </a:t>
            </a:r>
            <a:r>
              <a:rPr lang="en-GB" sz="2800" b="1" dirty="0" err="1">
                <a:latin typeface="Calibri"/>
                <a:cs typeface="Calibri"/>
              </a:rPr>
              <a:t>c’est</a:t>
            </a:r>
            <a:r>
              <a:rPr lang="en-GB" sz="2800" b="1" dirty="0">
                <a:latin typeface="Calibri"/>
                <a:cs typeface="Calibri"/>
              </a:rPr>
              <a:t> ma passion.  Mon </a:t>
            </a:r>
            <a:r>
              <a:rPr lang="en-GB" sz="2800" b="1" dirty="0" err="1">
                <a:latin typeface="Calibri"/>
                <a:cs typeface="Calibri"/>
              </a:rPr>
              <a:t>équipe</a:t>
            </a:r>
            <a:r>
              <a:rPr lang="en-GB" sz="2800" b="1" dirty="0">
                <a:latin typeface="Calibri"/>
                <a:cs typeface="Calibri"/>
              </a:rPr>
              <a:t>, </a:t>
            </a:r>
            <a:r>
              <a:rPr lang="en-GB" sz="2800" b="1" dirty="0" err="1">
                <a:latin typeface="Calibri"/>
                <a:cs typeface="Calibri"/>
              </a:rPr>
              <a:t>c’est</a:t>
            </a:r>
            <a:r>
              <a:rPr lang="en-GB" sz="2800" b="1" dirty="0">
                <a:latin typeface="Calibri"/>
                <a:cs typeface="Calibri"/>
              </a:rPr>
              <a:t> le PSG.  </a:t>
            </a:r>
            <a:br>
              <a:rPr lang="en-GB" sz="2800" b="1" dirty="0">
                <a:latin typeface="Calibri"/>
                <a:cs typeface="Calibri"/>
              </a:rPr>
            </a:br>
            <a:r>
              <a:rPr lang="en-GB" sz="2800" b="1" dirty="0">
                <a:latin typeface="Calibri"/>
                <a:cs typeface="Calibri"/>
              </a:rPr>
              <a:t/>
            </a:r>
            <a:br>
              <a:rPr lang="en-GB" sz="2800" b="1" dirty="0">
                <a:latin typeface="Calibri"/>
                <a:cs typeface="Calibri"/>
              </a:rPr>
            </a:br>
            <a:r>
              <a:rPr lang="en-GB" sz="2800" b="1" dirty="0">
                <a:latin typeface="Calibri"/>
                <a:cs typeface="Calibri"/>
              </a:rPr>
              <a:t>Mon frère </a:t>
            </a:r>
            <a:r>
              <a:rPr lang="en-GB" sz="2800" b="1" dirty="0" err="1">
                <a:latin typeface="Calibri"/>
                <a:cs typeface="Calibri"/>
              </a:rPr>
              <a:t>Rény</a:t>
            </a:r>
            <a:r>
              <a:rPr lang="en-GB" sz="2800" b="1" dirty="0">
                <a:latin typeface="Calibri"/>
                <a:cs typeface="Calibri"/>
              </a:rPr>
              <a:t> </a:t>
            </a:r>
            <a:r>
              <a:rPr lang="en-GB" sz="2800" b="1" dirty="0" err="1">
                <a:latin typeface="Calibri"/>
                <a:cs typeface="Calibri"/>
              </a:rPr>
              <a:t>est</a:t>
            </a:r>
            <a:r>
              <a:rPr lang="en-GB" sz="2800" b="1" dirty="0">
                <a:latin typeface="Calibri"/>
                <a:cs typeface="Calibri"/>
              </a:rPr>
              <a:t> </a:t>
            </a:r>
            <a:r>
              <a:rPr lang="en-GB" sz="2800" b="1" dirty="0" err="1">
                <a:latin typeface="Calibri"/>
                <a:cs typeface="Calibri"/>
              </a:rPr>
              <a:t>très</a:t>
            </a:r>
            <a:r>
              <a:rPr lang="en-GB" sz="2800" b="1" dirty="0">
                <a:latin typeface="Calibri"/>
                <a:cs typeface="Calibri"/>
              </a:rPr>
              <a:t> </a:t>
            </a:r>
            <a:r>
              <a:rPr lang="en-GB" sz="2800" b="1" dirty="0" err="1">
                <a:latin typeface="Calibri"/>
                <a:cs typeface="Calibri"/>
              </a:rPr>
              <a:t>sympa</a:t>
            </a:r>
            <a:r>
              <a:rPr lang="en-GB" sz="2800" b="1" dirty="0">
                <a:latin typeface="Calibri"/>
                <a:cs typeface="Calibri"/>
              </a:rPr>
              <a:t>.  En </a:t>
            </a:r>
            <a:r>
              <a:rPr lang="en-GB" sz="2800" b="1" dirty="0" err="1">
                <a:latin typeface="Calibri"/>
                <a:cs typeface="Calibri"/>
              </a:rPr>
              <a:t>genéral</a:t>
            </a:r>
            <a:r>
              <a:rPr lang="en-GB" sz="2800" b="1" dirty="0">
                <a:latin typeface="Calibri"/>
                <a:cs typeface="Calibri"/>
              </a:rPr>
              <a:t> on </a:t>
            </a:r>
            <a:r>
              <a:rPr lang="en-GB" sz="2800" b="1" dirty="0" err="1">
                <a:latin typeface="Calibri"/>
                <a:cs typeface="Calibri"/>
              </a:rPr>
              <a:t>s’entend</a:t>
            </a:r>
            <a:r>
              <a:rPr lang="en-GB" sz="2800" b="1" dirty="0">
                <a:latin typeface="Calibri"/>
                <a:cs typeface="Calibri"/>
              </a:rPr>
              <a:t> </a:t>
            </a:r>
            <a:r>
              <a:rPr lang="en-GB" sz="2800" b="1" dirty="0" err="1">
                <a:latin typeface="Calibri"/>
                <a:cs typeface="Calibri"/>
              </a:rPr>
              <a:t>bien</a:t>
            </a:r>
            <a:r>
              <a:rPr lang="en-GB" sz="2800" b="1" dirty="0">
                <a:latin typeface="Calibri"/>
                <a:cs typeface="Calibri"/>
              </a:rPr>
              <a:t> et </a:t>
            </a:r>
            <a:r>
              <a:rPr lang="en-GB" sz="2800" b="1" dirty="0" err="1">
                <a:latin typeface="Calibri"/>
                <a:cs typeface="Calibri"/>
              </a:rPr>
              <a:t>normalement</a:t>
            </a:r>
            <a:r>
              <a:rPr lang="en-GB" sz="2800" b="1" dirty="0">
                <a:latin typeface="Calibri"/>
                <a:cs typeface="Calibri"/>
              </a:rPr>
              <a:t> on </a:t>
            </a:r>
            <a:r>
              <a:rPr lang="en-GB" sz="2800" b="1" dirty="0" err="1">
                <a:latin typeface="Calibri"/>
                <a:cs typeface="Calibri"/>
              </a:rPr>
              <a:t>regarde</a:t>
            </a:r>
            <a:r>
              <a:rPr lang="en-GB" sz="2800" b="1" dirty="0">
                <a:latin typeface="Calibri"/>
                <a:cs typeface="Calibri"/>
              </a:rPr>
              <a:t> les matches de foot ensemble.</a:t>
            </a:r>
            <a:br>
              <a:rPr lang="en-GB" sz="2800" b="1" dirty="0">
                <a:latin typeface="Calibri"/>
                <a:cs typeface="Calibri"/>
              </a:rPr>
            </a:br>
            <a:r>
              <a:rPr lang="en-GB" sz="2800" b="1" dirty="0">
                <a:latin typeface="Calibri"/>
                <a:cs typeface="Calibri"/>
              </a:rPr>
              <a:t/>
            </a:r>
            <a:br>
              <a:rPr lang="en-GB" sz="2800" b="1" dirty="0">
                <a:latin typeface="Calibri"/>
                <a:cs typeface="Calibri"/>
              </a:rPr>
            </a:br>
            <a:r>
              <a:rPr lang="en-GB" sz="2800" b="1" dirty="0" err="1">
                <a:latin typeface="Calibri"/>
                <a:cs typeface="Calibri"/>
              </a:rPr>
              <a:t>Hier</a:t>
            </a:r>
            <a:r>
              <a:rPr lang="en-GB" sz="2800" b="1" dirty="0">
                <a:latin typeface="Calibri"/>
                <a:cs typeface="Calibri"/>
              </a:rPr>
              <a:t> </a:t>
            </a:r>
            <a:r>
              <a:rPr lang="en-GB" sz="2800" b="1" dirty="0" err="1">
                <a:latin typeface="Calibri"/>
                <a:cs typeface="Calibri"/>
              </a:rPr>
              <a:t>soir</a:t>
            </a:r>
            <a:r>
              <a:rPr lang="en-GB" sz="2800" b="1" dirty="0">
                <a:latin typeface="Calibri"/>
                <a:cs typeface="Calibri"/>
              </a:rPr>
              <a:t>, </a:t>
            </a:r>
            <a:r>
              <a:rPr lang="en-GB" sz="2800" b="1" dirty="0" err="1">
                <a:latin typeface="Calibri"/>
                <a:cs typeface="Calibri"/>
              </a:rPr>
              <a:t>j’ai</a:t>
            </a:r>
            <a:r>
              <a:rPr lang="en-GB" sz="2800" b="1" dirty="0">
                <a:latin typeface="Calibri"/>
                <a:cs typeface="Calibri"/>
              </a:rPr>
              <a:t> </a:t>
            </a:r>
            <a:r>
              <a:rPr lang="en-GB" sz="2800" b="1" dirty="0" err="1">
                <a:latin typeface="Calibri"/>
                <a:cs typeface="Calibri"/>
              </a:rPr>
              <a:t>regardé</a:t>
            </a:r>
            <a:r>
              <a:rPr lang="en-GB" sz="2800" b="1" dirty="0">
                <a:latin typeface="Calibri"/>
                <a:cs typeface="Calibri"/>
              </a:rPr>
              <a:t> un match de foot international à la </a:t>
            </a:r>
            <a:r>
              <a:rPr lang="en-GB" sz="2800" b="1" dirty="0" err="1">
                <a:latin typeface="Calibri"/>
                <a:cs typeface="Calibri"/>
              </a:rPr>
              <a:t>télé</a:t>
            </a:r>
            <a:r>
              <a:rPr lang="en-GB" sz="2800" b="1" dirty="0">
                <a:latin typeface="Calibri"/>
                <a:cs typeface="Calibri"/>
              </a:rPr>
              <a:t>,  </a:t>
            </a:r>
            <a:r>
              <a:rPr lang="en-GB" sz="2800" b="1" dirty="0" err="1">
                <a:latin typeface="Calibri"/>
                <a:cs typeface="Calibri"/>
              </a:rPr>
              <a:t>J’ai</a:t>
            </a:r>
            <a:r>
              <a:rPr lang="en-GB" sz="2800" b="1" dirty="0">
                <a:latin typeface="Calibri"/>
                <a:cs typeface="Calibri"/>
              </a:rPr>
              <a:t> </a:t>
            </a:r>
            <a:r>
              <a:rPr lang="en-GB" sz="2800" b="1" dirty="0" err="1">
                <a:latin typeface="Calibri"/>
                <a:cs typeface="Calibri"/>
              </a:rPr>
              <a:t>mangé</a:t>
            </a:r>
            <a:r>
              <a:rPr lang="en-GB" sz="2800" b="1" dirty="0">
                <a:latin typeface="Calibri"/>
                <a:cs typeface="Calibri"/>
              </a:rPr>
              <a:t> du popcorn, </a:t>
            </a:r>
            <a:r>
              <a:rPr lang="en-GB" sz="2800" b="1" dirty="0" err="1">
                <a:latin typeface="Calibri"/>
                <a:cs typeface="Calibri"/>
              </a:rPr>
              <a:t>comme</a:t>
            </a:r>
            <a:r>
              <a:rPr lang="en-GB" sz="2800" b="1" dirty="0">
                <a:latin typeface="Calibri"/>
                <a:cs typeface="Calibri"/>
              </a:rPr>
              <a:t> </a:t>
            </a:r>
            <a:r>
              <a:rPr lang="en-GB" sz="2800" b="1" dirty="0" err="1">
                <a:latin typeface="Calibri"/>
                <a:cs typeface="Calibri"/>
              </a:rPr>
              <a:t>d’hab</a:t>
            </a:r>
            <a:r>
              <a:rPr lang="en-GB" sz="2800" b="1" dirty="0">
                <a:latin typeface="Calibri"/>
                <a:cs typeface="Calibri"/>
              </a:rPr>
              <a:t>.  </a:t>
            </a:r>
            <a:br>
              <a:rPr lang="en-GB" sz="2800" b="1" dirty="0">
                <a:latin typeface="Calibri"/>
                <a:cs typeface="Calibri"/>
              </a:rPr>
            </a:br>
            <a:r>
              <a:rPr lang="en-GB" sz="2800" b="1" dirty="0">
                <a:latin typeface="Calibri"/>
                <a:cs typeface="Calibri"/>
              </a:rPr>
              <a:t/>
            </a:r>
            <a:br>
              <a:rPr lang="en-GB" sz="2800" b="1" dirty="0">
                <a:latin typeface="Calibri"/>
                <a:cs typeface="Calibri"/>
              </a:rPr>
            </a:br>
            <a:r>
              <a:rPr lang="en-GB" sz="2800" b="1" dirty="0">
                <a:latin typeface="Calibri"/>
                <a:cs typeface="Calibri"/>
              </a:rPr>
              <a:t>Le weekend </a:t>
            </a:r>
            <a:r>
              <a:rPr lang="en-GB" sz="2800" b="1" dirty="0" err="1">
                <a:latin typeface="Calibri"/>
                <a:cs typeface="Calibri"/>
              </a:rPr>
              <a:t>dernier</a:t>
            </a:r>
            <a:r>
              <a:rPr lang="en-GB" sz="2800" b="1" dirty="0">
                <a:latin typeface="Calibri"/>
                <a:cs typeface="Calibri"/>
              </a:rPr>
              <a:t>, je </a:t>
            </a:r>
            <a:r>
              <a:rPr lang="en-GB" sz="2800" b="1" dirty="0" err="1">
                <a:latin typeface="Calibri"/>
                <a:cs typeface="Calibri"/>
              </a:rPr>
              <a:t>suis</a:t>
            </a:r>
            <a:r>
              <a:rPr lang="en-GB" sz="2800" b="1" dirty="0">
                <a:latin typeface="Calibri"/>
                <a:cs typeface="Calibri"/>
              </a:rPr>
              <a:t> </a:t>
            </a:r>
            <a:r>
              <a:rPr lang="en-GB" sz="2800" b="1" dirty="0" err="1">
                <a:latin typeface="Calibri"/>
                <a:cs typeface="Calibri"/>
              </a:rPr>
              <a:t>allée</a:t>
            </a:r>
            <a:r>
              <a:rPr lang="en-GB" sz="2800" b="1" dirty="0">
                <a:latin typeface="Calibri"/>
                <a:cs typeface="Calibri"/>
              </a:rPr>
              <a:t> au </a:t>
            </a:r>
            <a:r>
              <a:rPr lang="en-GB" sz="2800" b="1" dirty="0" err="1">
                <a:latin typeface="Calibri"/>
                <a:cs typeface="Calibri"/>
              </a:rPr>
              <a:t>Parc</a:t>
            </a:r>
            <a:r>
              <a:rPr lang="en-GB" sz="2800" b="1" dirty="0">
                <a:latin typeface="Calibri"/>
                <a:cs typeface="Calibri"/>
              </a:rPr>
              <a:t> des Princes </a:t>
            </a:r>
            <a:r>
              <a:rPr lang="en-GB" sz="2800" b="1" dirty="0" err="1">
                <a:latin typeface="Calibri"/>
                <a:cs typeface="Calibri"/>
              </a:rPr>
              <a:t>où</a:t>
            </a:r>
            <a:r>
              <a:rPr lang="en-GB" sz="2800" b="1" dirty="0">
                <a:latin typeface="Calibri"/>
                <a:cs typeface="Calibri"/>
              </a:rPr>
              <a:t> </a:t>
            </a:r>
            <a:r>
              <a:rPr lang="en-GB" sz="2800" b="1" dirty="0" err="1">
                <a:latin typeface="Calibri"/>
                <a:cs typeface="Calibri"/>
              </a:rPr>
              <a:t>j’ai</a:t>
            </a:r>
            <a:r>
              <a:rPr lang="en-GB" sz="2800" b="1" dirty="0">
                <a:latin typeface="Calibri"/>
                <a:cs typeface="Calibri"/>
              </a:rPr>
              <a:t> </a:t>
            </a:r>
            <a:r>
              <a:rPr lang="en-GB" sz="2800" b="1" dirty="0" err="1">
                <a:latin typeface="Calibri"/>
                <a:cs typeface="Calibri"/>
              </a:rPr>
              <a:t>regardé</a:t>
            </a:r>
            <a:r>
              <a:rPr lang="en-GB" sz="2800" b="1" dirty="0">
                <a:latin typeface="Calibri"/>
                <a:cs typeface="Calibri"/>
              </a:rPr>
              <a:t> le PSG </a:t>
            </a:r>
            <a:r>
              <a:rPr lang="en-GB" sz="2800" b="1" dirty="0" err="1">
                <a:latin typeface="Calibri"/>
                <a:cs typeface="Calibri"/>
              </a:rPr>
              <a:t>contre</a:t>
            </a:r>
            <a:r>
              <a:rPr lang="en-GB" sz="2800" b="1" dirty="0">
                <a:latin typeface="Calibri"/>
                <a:cs typeface="Calibri"/>
              </a:rPr>
              <a:t> </a:t>
            </a:r>
            <a:r>
              <a:rPr lang="en-GB" sz="2800" b="1" dirty="0" err="1">
                <a:latin typeface="Calibri"/>
                <a:cs typeface="Calibri"/>
              </a:rPr>
              <a:t>Auxerre</a:t>
            </a:r>
            <a:r>
              <a:rPr lang="en-GB" sz="2800" b="1" dirty="0">
                <a:latin typeface="Calibri"/>
                <a:cs typeface="Calibri"/>
              </a:rPr>
              <a:t>.  </a:t>
            </a:r>
            <a:r>
              <a:rPr lang="en-GB" sz="2800" b="1" dirty="0" err="1">
                <a:latin typeface="Calibri"/>
                <a:cs typeface="Calibri"/>
              </a:rPr>
              <a:t>J’ai</a:t>
            </a:r>
            <a:r>
              <a:rPr lang="en-GB" sz="2800" b="1" dirty="0">
                <a:latin typeface="Calibri"/>
                <a:cs typeface="Calibri"/>
              </a:rPr>
              <a:t> </a:t>
            </a:r>
            <a:r>
              <a:rPr lang="en-GB" sz="2800" b="1" dirty="0" err="1">
                <a:latin typeface="Calibri"/>
                <a:cs typeface="Calibri"/>
              </a:rPr>
              <a:t>aimé</a:t>
            </a:r>
            <a:r>
              <a:rPr lang="en-GB" sz="2800" b="1" dirty="0">
                <a:latin typeface="Calibri"/>
                <a:cs typeface="Calibri"/>
              </a:rPr>
              <a:t> le match </a:t>
            </a:r>
            <a:r>
              <a:rPr lang="en-GB" sz="2800" b="1" dirty="0" err="1">
                <a:latin typeface="Calibri"/>
                <a:cs typeface="Calibri"/>
              </a:rPr>
              <a:t>parce</a:t>
            </a:r>
            <a:r>
              <a:rPr lang="en-GB" sz="2800" b="1" dirty="0">
                <a:latin typeface="Calibri"/>
                <a:cs typeface="Calibri"/>
              </a:rPr>
              <a:t> </a:t>
            </a:r>
            <a:r>
              <a:rPr lang="en-GB" sz="2800" b="1" dirty="0" err="1">
                <a:latin typeface="Calibri"/>
                <a:cs typeface="Calibri"/>
              </a:rPr>
              <a:t>qu’il</a:t>
            </a:r>
            <a:r>
              <a:rPr lang="en-GB" sz="2800" b="1" dirty="0">
                <a:latin typeface="Calibri"/>
                <a:cs typeface="Calibri"/>
              </a:rPr>
              <a:t> y a </a:t>
            </a:r>
            <a:r>
              <a:rPr lang="en-GB" sz="2800" b="1" dirty="0" err="1">
                <a:latin typeface="Calibri"/>
                <a:cs typeface="Calibri"/>
              </a:rPr>
              <a:t>eu</a:t>
            </a:r>
            <a:r>
              <a:rPr lang="en-GB" sz="2800" b="1" dirty="0">
                <a:latin typeface="Calibri"/>
                <a:cs typeface="Calibri"/>
              </a:rPr>
              <a:t> </a:t>
            </a:r>
            <a:r>
              <a:rPr lang="en-GB" sz="2800" b="1" dirty="0" err="1">
                <a:latin typeface="Calibri"/>
                <a:cs typeface="Calibri"/>
              </a:rPr>
              <a:t>deux</a:t>
            </a:r>
            <a:r>
              <a:rPr lang="en-GB" sz="2800" b="1" dirty="0">
                <a:latin typeface="Calibri"/>
                <a:cs typeface="Calibri"/>
              </a:rPr>
              <a:t> </a:t>
            </a:r>
            <a:r>
              <a:rPr lang="en-GB" sz="2800" b="1" dirty="0" err="1">
                <a:latin typeface="Calibri"/>
                <a:cs typeface="Calibri"/>
              </a:rPr>
              <a:t>pénalties</a:t>
            </a:r>
            <a:r>
              <a:rPr lang="en-GB" sz="2800" b="1" dirty="0">
                <a:latin typeface="Calibri"/>
                <a:cs typeface="Calibri"/>
              </a:rPr>
              <a:t>.  Après le match, je </a:t>
            </a:r>
            <a:r>
              <a:rPr lang="en-GB" sz="2800" b="1" dirty="0" err="1">
                <a:latin typeface="Calibri"/>
                <a:cs typeface="Calibri"/>
              </a:rPr>
              <a:t>suis</a:t>
            </a:r>
            <a:r>
              <a:rPr lang="en-GB" sz="2800" b="1" dirty="0">
                <a:latin typeface="Calibri"/>
                <a:cs typeface="Calibri"/>
              </a:rPr>
              <a:t> </a:t>
            </a:r>
            <a:r>
              <a:rPr lang="en-GB" sz="2800" b="1" dirty="0" err="1">
                <a:latin typeface="Calibri"/>
                <a:cs typeface="Calibri"/>
              </a:rPr>
              <a:t>allée</a:t>
            </a:r>
            <a:r>
              <a:rPr lang="en-GB" sz="2800" b="1" dirty="0">
                <a:latin typeface="Calibri"/>
                <a:cs typeface="Calibri"/>
              </a:rPr>
              <a:t> au café </a:t>
            </a:r>
            <a:r>
              <a:rPr lang="en-GB" sz="2800" b="1" dirty="0" err="1">
                <a:latin typeface="Calibri"/>
                <a:cs typeface="Calibri"/>
              </a:rPr>
              <a:t>où</a:t>
            </a:r>
            <a:r>
              <a:rPr lang="en-GB" sz="2800" b="1" dirty="0">
                <a:latin typeface="Calibri"/>
                <a:cs typeface="Calibri"/>
              </a:rPr>
              <a:t> </a:t>
            </a:r>
            <a:r>
              <a:rPr lang="en-GB" sz="2800" b="1" dirty="0" err="1">
                <a:latin typeface="Calibri"/>
                <a:cs typeface="Calibri"/>
              </a:rPr>
              <a:t>j’ai</a:t>
            </a:r>
            <a:r>
              <a:rPr lang="en-GB" sz="2800" b="1" dirty="0">
                <a:latin typeface="Calibri"/>
                <a:cs typeface="Calibri"/>
              </a:rPr>
              <a:t> </a:t>
            </a:r>
            <a:r>
              <a:rPr lang="en-GB" sz="2800" b="1" dirty="0" err="1">
                <a:latin typeface="Calibri"/>
                <a:cs typeface="Calibri"/>
              </a:rPr>
              <a:t>mangé</a:t>
            </a:r>
            <a:r>
              <a:rPr lang="en-GB" sz="2800" b="1" dirty="0">
                <a:latin typeface="Calibri"/>
                <a:cs typeface="Calibri"/>
              </a:rPr>
              <a:t> un sandwich.</a:t>
            </a:r>
            <a:endParaRPr lang="fr-FR" sz="2800" b="1" dirty="0"/>
          </a:p>
        </p:txBody>
      </p:sp>
      <p:sp>
        <p:nvSpPr>
          <p:cNvPr id="6" name="TextBox 5"/>
          <p:cNvSpPr txBox="1"/>
          <p:nvPr/>
        </p:nvSpPr>
        <p:spPr>
          <a:xfrm>
            <a:off x="536197" y="346828"/>
            <a:ext cx="556937" cy="341919"/>
          </a:xfrm>
          <a:prstGeom prst="rect">
            <a:avLst/>
          </a:prstGeom>
          <a:noFill/>
        </p:spPr>
        <p:txBody>
          <a:bodyPr wrap="square" lIns="64291" tIns="32146" rIns="64291" bIns="32146" rtlCol="0">
            <a:spAutoFit/>
          </a:bodyPr>
          <a:lstStyle/>
          <a:p>
            <a:r>
              <a:rPr lang="fr-FR" dirty="0" smtClean="0">
                <a:latin typeface="Calibri"/>
              </a:rPr>
              <a:t>❶</a:t>
            </a:r>
            <a:endParaRPr lang="fr-FR" dirty="0"/>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r>
              <a:rPr lang="fr-FR" dirty="0" smtClean="0">
                <a:latin typeface="Calibri"/>
              </a:rPr>
              <a:t>❷</a:t>
            </a:r>
            <a:endParaRPr lang="fr-FR" dirty="0"/>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r>
              <a:rPr lang="fr-FR" dirty="0" smtClean="0">
                <a:latin typeface="Calibri"/>
              </a:rPr>
              <a:t>❸</a:t>
            </a:r>
            <a:endParaRPr lang="fr-FR" dirty="0"/>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r>
              <a:rPr lang="fr-FR" dirty="0" smtClean="0">
                <a:latin typeface="Calibri"/>
              </a:rPr>
              <a:t>❹</a:t>
            </a:r>
            <a:endParaRPr lang="fr-FR" dirty="0"/>
          </a:p>
        </p:txBody>
      </p:sp>
    </p:spTree>
    <p:extLst>
      <p:ext uri="{BB962C8B-B14F-4D97-AF65-F5344CB8AC3E}">
        <p14:creationId xmlns:p14="http://schemas.microsoft.com/office/powerpoint/2010/main" val="3840679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0425242"/>
              </p:ext>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457200">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457200">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457200">
                <a:tc>
                  <a:txBody>
                    <a:bodyPr/>
                    <a:lstStyle/>
                    <a:p>
                      <a:r>
                        <a:rPr lang="en-GB" sz="2400" dirty="0" smtClean="0"/>
                        <a:t>3</a:t>
                      </a:r>
                      <a:endParaRPr lang="fr-FR" sz="2400" dirty="0"/>
                    </a:p>
                  </a:txBody>
                  <a:tcPr/>
                </a:tc>
                <a:tc>
                  <a:txBody>
                    <a:bodyPr/>
                    <a:lstStyle/>
                    <a:p>
                      <a:r>
                        <a:rPr lang="en-GB" sz="2400" dirty="0" err="1" smtClean="0"/>
                        <a:t>Tu</a:t>
                      </a:r>
                      <a:r>
                        <a:rPr lang="en-GB" sz="2400" dirty="0" smtClean="0"/>
                        <a:t> </a:t>
                      </a:r>
                      <a:r>
                        <a:rPr lang="en-GB" sz="2400" dirty="0" err="1" smtClean="0"/>
                        <a:t>es</a:t>
                      </a:r>
                      <a:r>
                        <a:rPr lang="en-GB" sz="2400" dirty="0" smtClean="0"/>
                        <a:t> comment?</a:t>
                      </a:r>
                      <a:endParaRPr lang="fr-FR" sz="2400" dirty="0"/>
                    </a:p>
                  </a:txBody>
                  <a:tcPr/>
                </a:tc>
              </a:tr>
              <a:tr h="457200">
                <a:tc>
                  <a:txBody>
                    <a:bodyPr/>
                    <a:lstStyle/>
                    <a:p>
                      <a:r>
                        <a:rPr lang="en-GB" sz="2400" dirty="0" smtClean="0"/>
                        <a:t>4</a:t>
                      </a:r>
                      <a:endParaRPr lang="fr-FR" sz="2400" dirty="0"/>
                    </a:p>
                  </a:txBody>
                  <a:tcPr/>
                </a:tc>
                <a:tc>
                  <a:txBody>
                    <a:bodyPr/>
                    <a:lstStyle/>
                    <a:p>
                      <a:r>
                        <a:rPr lang="en-GB" sz="2400" dirty="0" err="1" smtClean="0"/>
                        <a:t>Tu</a:t>
                      </a:r>
                      <a:r>
                        <a:rPr lang="en-GB" sz="2400" dirty="0" smtClean="0"/>
                        <a:t> </a:t>
                      </a:r>
                      <a:r>
                        <a:rPr lang="en-GB" sz="2400" dirty="0" err="1" smtClean="0"/>
                        <a:t>es</a:t>
                      </a:r>
                      <a:r>
                        <a:rPr lang="en-GB" sz="2400" dirty="0" smtClean="0"/>
                        <a:t>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a:t>
                      </a:r>
                      <a:r>
                        <a:rPr lang="en-GB" sz="2400" baseline="0" dirty="0" err="1" smtClean="0">
                          <a:latin typeface="Calibri"/>
                          <a:cs typeface="Calibri"/>
                        </a:rPr>
                        <a:t>es</a:t>
                      </a:r>
                      <a:r>
                        <a:rPr lang="en-GB" sz="2400" baseline="0" dirty="0" smtClean="0">
                          <a:latin typeface="Calibri"/>
                          <a:cs typeface="Calibri"/>
                        </a:rPr>
                        <a:t> intelligent?</a:t>
                      </a:r>
                      <a:endParaRPr lang="fr-FR" sz="2400" dirty="0"/>
                    </a:p>
                  </a:txBody>
                  <a:tcPr/>
                </a:tc>
              </a:tr>
              <a:tr h="457200">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457200">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457200">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457200">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457200">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457200">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457200">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457200">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457200">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457200">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1133873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51285650"/>
              </p:ext>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457200">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457200">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457200">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457200">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457200">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457200">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457200">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457200">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751438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4786205"/>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0" y="1340769"/>
            <a:ext cx="4268216" cy="57606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5" name="Oval 4"/>
          <p:cNvSpPr/>
          <p:nvPr/>
        </p:nvSpPr>
        <p:spPr bwMode="auto">
          <a:xfrm>
            <a:off x="4287146" y="1208003"/>
            <a:ext cx="4856854" cy="59007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7" name="Oval 6"/>
          <p:cNvSpPr/>
          <p:nvPr/>
        </p:nvSpPr>
        <p:spPr bwMode="auto">
          <a:xfrm>
            <a:off x="-36512" y="1928083"/>
            <a:ext cx="4268216" cy="56481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8" name="Oval 7"/>
          <p:cNvSpPr/>
          <p:nvPr/>
        </p:nvSpPr>
        <p:spPr bwMode="auto">
          <a:xfrm>
            <a:off x="4268216" y="1798076"/>
            <a:ext cx="4768280" cy="56481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40976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400" dirty="0">
                <a:ln w="11430"/>
                <a:solidFill>
                  <a:prstClr val="black"/>
                </a:solidFill>
                <a:latin typeface="Berlin Sans FB Demi" pitchFamily="34" charset="0"/>
              </a:rPr>
              <a:t>¿</a:t>
            </a:r>
            <a:r>
              <a:rPr lang="en-GB" sz="4400" dirty="0" err="1">
                <a:ln w="11430"/>
                <a:solidFill>
                  <a:prstClr val="black"/>
                </a:solidFill>
                <a:latin typeface="Berlin Sans FB Demi" pitchFamily="34" charset="0"/>
              </a:rPr>
              <a:t>Cómo</a:t>
            </a:r>
            <a:r>
              <a:rPr lang="en-GB" sz="4400" dirty="0">
                <a:ln w="11430"/>
                <a:solidFill>
                  <a:prstClr val="black"/>
                </a:solidFill>
                <a:latin typeface="Berlin Sans FB Demi" pitchFamily="34" charset="0"/>
              </a:rPr>
              <a:t> </a:t>
            </a:r>
            <a:r>
              <a:rPr lang="en-GB" sz="4400" dirty="0" err="1">
                <a:ln w="11430"/>
                <a:solidFill>
                  <a:prstClr val="black"/>
                </a:solidFill>
                <a:latin typeface="Berlin Sans FB Demi" pitchFamily="34" charset="0"/>
              </a:rPr>
              <a:t>fue</a:t>
            </a:r>
            <a:r>
              <a:rPr lang="en-GB" sz="4400" dirty="0">
                <a:ln w="11430"/>
                <a:solidFill>
                  <a:prstClr val="black"/>
                </a:solidFill>
                <a:latin typeface="Berlin Sans FB Demi" pitchFamily="34" charset="0"/>
              </a:rPr>
              <a:t>?  </a:t>
            </a:r>
            <a:r>
              <a:rPr lang="en-GB" sz="4400" dirty="0" err="1">
                <a:ln w="11430"/>
                <a:solidFill>
                  <a:prstClr val="black"/>
                </a:solidFill>
                <a:latin typeface="Berlin Sans FB Demi" pitchFamily="34" charset="0"/>
              </a:rPr>
              <a:t>Fue</a:t>
            </a:r>
            <a:r>
              <a:rPr lang="en-GB" sz="4400" dirty="0">
                <a:ln w="11430"/>
                <a:solidFill>
                  <a:prstClr val="black"/>
                </a:solidFill>
                <a:latin typeface="Berlin Sans FB Demi" pitchFamily="34" charset="0"/>
              </a:rPr>
              <a:t>…</a:t>
            </a:r>
            <a:endParaRPr lang="en-GB" sz="32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fácil</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difícil</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479574"/>
            <a:ext cx="2448272" cy="1077218"/>
          </a:xfrm>
          <a:prstGeom prst="rect">
            <a:avLst/>
          </a:prstGeom>
          <a:noFill/>
        </p:spPr>
        <p:txBody>
          <a:bodyPr wrap="square" rtlCol="0">
            <a:spAutoFit/>
          </a:bodyPr>
          <a:lstStyle/>
          <a:p>
            <a:pPr algn="ctr"/>
            <a:r>
              <a:rPr lang="en-GB" sz="4000" b="1" dirty="0" err="1">
                <a:solidFill>
                  <a:prstClr val="black"/>
                </a:solidFill>
                <a:latin typeface="Century Gothic" pitchFamily="34" charset="0"/>
              </a:rPr>
              <a:t>así</a:t>
            </a:r>
            <a:r>
              <a:rPr lang="en-GB" sz="4000" b="1" dirty="0">
                <a:solidFill>
                  <a:prstClr val="black"/>
                </a:solidFill>
                <a:latin typeface="Century Gothic" pitchFamily="34" charset="0"/>
              </a:rPr>
              <a:t>…</a:t>
            </a:r>
            <a:r>
              <a:rPr lang="en-GB" sz="4000" b="1" dirty="0" err="1">
                <a:solidFill>
                  <a:prstClr val="black"/>
                </a:solidFill>
                <a:latin typeface="Century Gothic" pitchFamily="34" charset="0"/>
              </a:rPr>
              <a:t>así</a:t>
            </a:r>
            <a:endParaRPr lang="en-GB" sz="4000" b="1" dirty="0">
              <a:solidFill>
                <a:prstClr val="black"/>
              </a:solidFill>
              <a:latin typeface="Century Gothic" pitchFamily="34" charset="0"/>
            </a:endParaRPr>
          </a:p>
          <a:p>
            <a:endParaRPr lang="en-GB" sz="24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fatal</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aburrido</a:t>
            </a:r>
            <a:endParaRPr lang="en-GB" b="1" dirty="0">
              <a:solidFill>
                <a:prstClr val="black"/>
              </a:solidFill>
              <a:latin typeface="Century Gothic" pitchFamily="34" charset="0"/>
            </a:endParaRPr>
          </a:p>
        </p:txBody>
      </p:sp>
      <p:sp>
        <p:nvSpPr>
          <p:cNvPr id="31" name="TextBox 30"/>
          <p:cNvSpPr txBox="1"/>
          <p:nvPr/>
        </p:nvSpPr>
        <p:spPr>
          <a:xfrm>
            <a:off x="179512" y="4294837"/>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divertido</a:t>
            </a:r>
            <a:endParaRPr lang="en-GB" sz="16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endParaRPr lang="en-GB" b="1" dirty="0">
              <a:solidFill>
                <a:prstClr val="black"/>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muy</a:t>
            </a:r>
            <a:endParaRPr lang="en-GB" sz="1600" b="1" dirty="0">
              <a:solidFill>
                <a:prstClr val="black"/>
              </a:solidFill>
              <a:latin typeface="Century Gothic" pitchFamily="34" charset="0"/>
            </a:endParaRPr>
          </a:p>
        </p:txBody>
      </p:sp>
      <p:sp>
        <p:nvSpPr>
          <p:cNvPr id="34" name="TextBox 33"/>
          <p:cNvSpPr txBox="1"/>
          <p:nvPr/>
        </p:nvSpPr>
        <p:spPr>
          <a:xfrm rot="21368242">
            <a:off x="7078579" y="2579686"/>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bastante</a:t>
            </a:r>
            <a:endParaRPr lang="en-GB" sz="1100" b="1" dirty="0">
              <a:solidFill>
                <a:prstClr val="black"/>
              </a:solidFill>
              <a:latin typeface="Century Gothic" pitchFamily="34" charset="0"/>
            </a:endParaRPr>
          </a:p>
        </p:txBody>
      </p:sp>
      <p:sp>
        <p:nvSpPr>
          <p:cNvPr id="35" name="TextBox 34"/>
          <p:cNvSpPr txBox="1"/>
          <p:nvPr/>
        </p:nvSpPr>
        <p:spPr>
          <a:xfrm rot="20443909">
            <a:off x="7164301" y="3406561"/>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poco</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767228" y="1089722"/>
            <a:ext cx="2015979" cy="1202867"/>
          </a:xfrm>
          <a:prstGeom prst="rect">
            <a:avLst/>
          </a:prstGeom>
        </p:spPr>
      </p:pic>
    </p:spTree>
    <p:extLst>
      <p:ext uri="{BB962C8B-B14F-4D97-AF65-F5344CB8AC3E}">
        <p14:creationId xmlns:p14="http://schemas.microsoft.com/office/powerpoint/2010/main" val="2342029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(No)He…</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403401" y="476672"/>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terminado</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ganado</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olvidado</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444208" y="4365104"/>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hecho</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mis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deberes</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entendido</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perdido</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r="8321" b="18094"/>
          <a:stretch/>
        </p:blipFill>
        <p:spPr>
          <a:xfrm rot="19986009" flipH="1">
            <a:off x="648271" y="1031543"/>
            <a:ext cx="1614507" cy="1219307"/>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2349" y="5267100"/>
            <a:ext cx="1411989" cy="1308443"/>
          </a:xfrm>
          <a:prstGeom prst="rect">
            <a:avLst/>
          </a:prstGeom>
        </p:spPr>
      </p:pic>
    </p:spTree>
    <p:extLst>
      <p:ext uri="{BB962C8B-B14F-4D97-AF65-F5344CB8AC3E}">
        <p14:creationId xmlns:p14="http://schemas.microsoft.com/office/powerpoint/2010/main" val="2743794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45824859"/>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36512" y="4527004"/>
            <a:ext cx="4268216" cy="57606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5" name="Oval 4"/>
          <p:cNvSpPr/>
          <p:nvPr/>
        </p:nvSpPr>
        <p:spPr bwMode="auto">
          <a:xfrm>
            <a:off x="4173987" y="4149080"/>
            <a:ext cx="4856854" cy="817347"/>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9" name="Oval 8"/>
          <p:cNvSpPr/>
          <p:nvPr/>
        </p:nvSpPr>
        <p:spPr bwMode="auto">
          <a:xfrm>
            <a:off x="4231704" y="5877272"/>
            <a:ext cx="4856854" cy="817347"/>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108951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4"/>
          <p:cNvSpPr txBox="1">
            <a:spLocks noChangeArrowheads="1"/>
          </p:cNvSpPr>
          <p:nvPr/>
        </p:nvSpPr>
        <p:spPr bwMode="auto">
          <a:xfrm>
            <a:off x="214313" y="214313"/>
            <a:ext cx="2428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GB" altLang="en-US" b="1" u="sng">
                <a:solidFill>
                  <a:prstClr val="black"/>
                </a:solidFill>
              </a:rPr>
              <a:t>Visual</a:t>
            </a:r>
            <a:br>
              <a:rPr lang="en-GB" altLang="en-US" b="1" u="sng">
                <a:solidFill>
                  <a:prstClr val="black"/>
                </a:solidFill>
              </a:rPr>
            </a:br>
            <a:r>
              <a:rPr lang="en-GB" altLang="en-US" sz="1600">
                <a:solidFill>
                  <a:prstClr val="black"/>
                </a:solidFill>
              </a:rPr>
              <a:t>Use colour coded background to support gender acquisition when teaching and practising new nouns in any topic. </a:t>
            </a:r>
            <a:endParaRPr lang="en-GB" altLang="en-US" sz="1600" b="1" u="sng">
              <a:solidFill>
                <a:prstClr val="black"/>
              </a:solidFill>
            </a:endParaRPr>
          </a:p>
        </p:txBody>
      </p:sp>
      <p:sp>
        <p:nvSpPr>
          <p:cNvPr id="1028" name="Text Box 15"/>
          <p:cNvSpPr txBox="1">
            <a:spLocks noChangeArrowheads="1"/>
          </p:cNvSpPr>
          <p:nvPr/>
        </p:nvSpPr>
        <p:spPr bwMode="auto">
          <a:xfrm>
            <a:off x="6215063" y="2000250"/>
            <a:ext cx="25955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GB" altLang="en-US" b="1" u="sng" dirty="0">
                <a:solidFill>
                  <a:prstClr val="black"/>
                </a:solidFill>
              </a:rPr>
              <a:t>Auditory</a:t>
            </a:r>
            <a:br>
              <a:rPr lang="en-GB" altLang="en-US" b="1" u="sng" dirty="0">
                <a:solidFill>
                  <a:prstClr val="black"/>
                </a:solidFill>
              </a:rPr>
            </a:br>
            <a:r>
              <a:rPr lang="en-GB" altLang="en-US" sz="1600" dirty="0">
                <a:solidFill>
                  <a:prstClr val="black"/>
                </a:solidFill>
              </a:rPr>
              <a:t>Use music and rhythm to teach and practise key structures and vocabulary.</a:t>
            </a:r>
            <a:endParaRPr lang="en-GB" altLang="en-US" sz="1400" b="1" u="sng" dirty="0">
              <a:solidFill>
                <a:prstClr val="black"/>
              </a:solidFill>
            </a:endParaRPr>
          </a:p>
        </p:txBody>
      </p:sp>
      <p:pic>
        <p:nvPicPr>
          <p:cNvPr id="102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1071563"/>
            <a:ext cx="1071563"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20"/>
          <p:cNvGrpSpPr>
            <a:grpSpLocks/>
          </p:cNvGrpSpPr>
          <p:nvPr/>
        </p:nvGrpSpPr>
        <p:grpSpPr bwMode="auto">
          <a:xfrm>
            <a:off x="2571750" y="285750"/>
            <a:ext cx="1728788" cy="1296988"/>
            <a:chOff x="-68" y="1298"/>
            <a:chExt cx="1973" cy="1542"/>
          </a:xfrm>
        </p:grpSpPr>
        <p:sp>
          <p:nvSpPr>
            <p:cNvPr id="1043" name="Rectangle 21"/>
            <p:cNvSpPr>
              <a:spLocks noChangeArrowheads="1"/>
            </p:cNvSpPr>
            <p:nvPr/>
          </p:nvSpPr>
          <p:spPr bwMode="auto">
            <a:xfrm>
              <a:off x="-68" y="1298"/>
              <a:ext cx="1973" cy="1542"/>
            </a:xfrm>
            <a:prstGeom prst="rect">
              <a:avLst/>
            </a:prstGeom>
            <a:solidFill>
              <a:srgbClr val="0066FF"/>
            </a:solidFill>
            <a:ln w="9525">
              <a:solidFill>
                <a:schemeClr val="tx1"/>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pic>
          <p:nvPicPr>
            <p:cNvPr id="1044" name="Picture 22" descr="BD0491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 y="1402"/>
              <a:ext cx="833"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3" descr="j00790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 y="1298"/>
              <a:ext cx="997"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6" name="Group 24"/>
            <p:cNvGrpSpPr>
              <a:grpSpLocks/>
            </p:cNvGrpSpPr>
            <p:nvPr/>
          </p:nvGrpSpPr>
          <p:grpSpPr bwMode="auto">
            <a:xfrm>
              <a:off x="66" y="1978"/>
              <a:ext cx="934" cy="716"/>
              <a:chOff x="-2592" y="1632"/>
              <a:chExt cx="513" cy="539"/>
            </a:xfrm>
          </p:grpSpPr>
          <p:sp>
            <p:nvSpPr>
              <p:cNvPr id="1048" name="Freeform 25"/>
              <p:cNvSpPr>
                <a:spLocks/>
              </p:cNvSpPr>
              <p:nvPr/>
            </p:nvSpPr>
            <p:spPr bwMode="auto">
              <a:xfrm>
                <a:off x="-2586" y="1941"/>
                <a:ext cx="125" cy="103"/>
              </a:xfrm>
              <a:custGeom>
                <a:avLst/>
                <a:gdLst>
                  <a:gd name="T0" fmla="*/ 1 w 252"/>
                  <a:gd name="T1" fmla="*/ 12 h 206"/>
                  <a:gd name="T2" fmla="*/ 0 w 252"/>
                  <a:gd name="T3" fmla="*/ 12 h 206"/>
                  <a:gd name="T4" fmla="*/ 0 w 252"/>
                  <a:gd name="T5" fmla="*/ 11 h 206"/>
                  <a:gd name="T6" fmla="*/ 0 w 252"/>
                  <a:gd name="T7" fmla="*/ 10 h 206"/>
                  <a:gd name="T8" fmla="*/ 0 w 252"/>
                  <a:gd name="T9" fmla="*/ 9 h 206"/>
                  <a:gd name="T10" fmla="*/ 0 w 252"/>
                  <a:gd name="T11" fmla="*/ 7 h 206"/>
                  <a:gd name="T12" fmla="*/ 0 w 252"/>
                  <a:gd name="T13" fmla="*/ 7 h 206"/>
                  <a:gd name="T14" fmla="*/ 0 w 252"/>
                  <a:gd name="T15" fmla="*/ 6 h 206"/>
                  <a:gd name="T16" fmla="*/ 1 w 252"/>
                  <a:gd name="T17" fmla="*/ 6 h 206"/>
                  <a:gd name="T18" fmla="*/ 1 w 252"/>
                  <a:gd name="T19" fmla="*/ 6 h 206"/>
                  <a:gd name="T20" fmla="*/ 2 w 252"/>
                  <a:gd name="T21" fmla="*/ 5 h 206"/>
                  <a:gd name="T22" fmla="*/ 2 w 252"/>
                  <a:gd name="T23" fmla="*/ 5 h 206"/>
                  <a:gd name="T24" fmla="*/ 3 w 252"/>
                  <a:gd name="T25" fmla="*/ 3 h 206"/>
                  <a:gd name="T26" fmla="*/ 4 w 252"/>
                  <a:gd name="T27" fmla="*/ 3 h 206"/>
                  <a:gd name="T28" fmla="*/ 4 w 252"/>
                  <a:gd name="T29" fmla="*/ 3 h 206"/>
                  <a:gd name="T30" fmla="*/ 5 w 252"/>
                  <a:gd name="T31" fmla="*/ 2 h 206"/>
                  <a:gd name="T32" fmla="*/ 6 w 252"/>
                  <a:gd name="T33" fmla="*/ 2 h 206"/>
                  <a:gd name="T34" fmla="*/ 6 w 252"/>
                  <a:gd name="T35" fmla="*/ 2 h 206"/>
                  <a:gd name="T36" fmla="*/ 7 w 252"/>
                  <a:gd name="T37" fmla="*/ 1 h 206"/>
                  <a:gd name="T38" fmla="*/ 8 w 252"/>
                  <a:gd name="T39" fmla="*/ 1 h 206"/>
                  <a:gd name="T40" fmla="*/ 9 w 252"/>
                  <a:gd name="T41" fmla="*/ 1 h 206"/>
                  <a:gd name="T42" fmla="*/ 9 w 252"/>
                  <a:gd name="T43" fmla="*/ 1 h 206"/>
                  <a:gd name="T44" fmla="*/ 10 w 252"/>
                  <a:gd name="T45" fmla="*/ 0 h 206"/>
                  <a:gd name="T46" fmla="*/ 11 w 252"/>
                  <a:gd name="T47" fmla="*/ 0 h 206"/>
                  <a:gd name="T48" fmla="*/ 11 w 252"/>
                  <a:gd name="T49" fmla="*/ 1 h 206"/>
                  <a:gd name="T50" fmla="*/ 12 w 252"/>
                  <a:gd name="T51" fmla="*/ 1 h 206"/>
                  <a:gd name="T52" fmla="*/ 12 w 252"/>
                  <a:gd name="T53" fmla="*/ 1 h 206"/>
                  <a:gd name="T54" fmla="*/ 13 w 252"/>
                  <a:gd name="T55" fmla="*/ 1 h 206"/>
                  <a:gd name="T56" fmla="*/ 14 w 252"/>
                  <a:gd name="T57" fmla="*/ 1 h 206"/>
                  <a:gd name="T58" fmla="*/ 15 w 252"/>
                  <a:gd name="T59" fmla="*/ 2 h 206"/>
                  <a:gd name="T60" fmla="*/ 15 w 252"/>
                  <a:gd name="T61" fmla="*/ 2 h 206"/>
                  <a:gd name="T62" fmla="*/ 15 w 252"/>
                  <a:gd name="T63" fmla="*/ 3 h 206"/>
                  <a:gd name="T64" fmla="*/ 15 w 252"/>
                  <a:gd name="T65" fmla="*/ 3 h 206"/>
                  <a:gd name="T66" fmla="*/ 15 w 252"/>
                  <a:gd name="T67" fmla="*/ 3 h 206"/>
                  <a:gd name="T68" fmla="*/ 15 w 252"/>
                  <a:gd name="T69" fmla="*/ 5 h 206"/>
                  <a:gd name="T70" fmla="*/ 15 w 252"/>
                  <a:gd name="T71" fmla="*/ 5 h 206"/>
                  <a:gd name="T72" fmla="*/ 15 w 252"/>
                  <a:gd name="T73" fmla="*/ 6 h 206"/>
                  <a:gd name="T74" fmla="*/ 14 w 252"/>
                  <a:gd name="T75" fmla="*/ 6 h 206"/>
                  <a:gd name="T76" fmla="*/ 14 w 252"/>
                  <a:gd name="T77" fmla="*/ 6 h 206"/>
                  <a:gd name="T78" fmla="*/ 13 w 252"/>
                  <a:gd name="T79" fmla="*/ 7 h 206"/>
                  <a:gd name="T80" fmla="*/ 13 w 252"/>
                  <a:gd name="T81" fmla="*/ 8 h 206"/>
                  <a:gd name="T82" fmla="*/ 12 w 252"/>
                  <a:gd name="T83" fmla="*/ 9 h 206"/>
                  <a:gd name="T84" fmla="*/ 11 w 252"/>
                  <a:gd name="T85" fmla="*/ 10 h 206"/>
                  <a:gd name="T86" fmla="*/ 10 w 252"/>
                  <a:gd name="T87" fmla="*/ 10 h 206"/>
                  <a:gd name="T88" fmla="*/ 9 w 252"/>
                  <a:gd name="T89" fmla="*/ 11 h 206"/>
                  <a:gd name="T90" fmla="*/ 9 w 252"/>
                  <a:gd name="T91" fmla="*/ 12 h 206"/>
                  <a:gd name="T92" fmla="*/ 8 w 252"/>
                  <a:gd name="T93" fmla="*/ 12 h 206"/>
                  <a:gd name="T94" fmla="*/ 7 w 252"/>
                  <a:gd name="T95" fmla="*/ 12 h 206"/>
                  <a:gd name="T96" fmla="*/ 7 w 252"/>
                  <a:gd name="T97" fmla="*/ 13 h 206"/>
                  <a:gd name="T98" fmla="*/ 6 w 252"/>
                  <a:gd name="T99" fmla="*/ 13 h 206"/>
                  <a:gd name="T100" fmla="*/ 5 w 252"/>
                  <a:gd name="T101" fmla="*/ 13 h 206"/>
                  <a:gd name="T102" fmla="*/ 4 w 252"/>
                  <a:gd name="T103" fmla="*/ 13 h 206"/>
                  <a:gd name="T104" fmla="*/ 4 w 252"/>
                  <a:gd name="T105" fmla="*/ 13 h 206"/>
                  <a:gd name="T106" fmla="*/ 3 w 252"/>
                  <a:gd name="T107" fmla="*/ 13 h 206"/>
                  <a:gd name="T108" fmla="*/ 2 w 252"/>
                  <a:gd name="T109" fmla="*/ 13 h 206"/>
                  <a:gd name="T110" fmla="*/ 2 w 252"/>
                  <a:gd name="T111" fmla="*/ 13 h 206"/>
                  <a:gd name="T112" fmla="*/ 1 w 252"/>
                  <a:gd name="T113" fmla="*/ 13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2"/>
                  <a:gd name="T172" fmla="*/ 0 h 206"/>
                  <a:gd name="T173" fmla="*/ 252 w 252"/>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2" h="206">
                    <a:moveTo>
                      <a:pt x="28" y="197"/>
                    </a:moveTo>
                    <a:lnTo>
                      <a:pt x="25" y="195"/>
                    </a:lnTo>
                    <a:lnTo>
                      <a:pt x="22" y="191"/>
                    </a:lnTo>
                    <a:lnTo>
                      <a:pt x="19" y="187"/>
                    </a:lnTo>
                    <a:lnTo>
                      <a:pt x="16" y="183"/>
                    </a:lnTo>
                    <a:lnTo>
                      <a:pt x="14" y="179"/>
                    </a:lnTo>
                    <a:lnTo>
                      <a:pt x="13" y="177"/>
                    </a:lnTo>
                    <a:lnTo>
                      <a:pt x="9" y="172"/>
                    </a:lnTo>
                    <a:lnTo>
                      <a:pt x="6" y="167"/>
                    </a:lnTo>
                    <a:lnTo>
                      <a:pt x="5" y="162"/>
                    </a:lnTo>
                    <a:lnTo>
                      <a:pt x="3" y="158"/>
                    </a:lnTo>
                    <a:lnTo>
                      <a:pt x="1" y="153"/>
                    </a:lnTo>
                    <a:lnTo>
                      <a:pt x="1" y="148"/>
                    </a:lnTo>
                    <a:lnTo>
                      <a:pt x="0" y="144"/>
                    </a:lnTo>
                    <a:lnTo>
                      <a:pt x="1" y="140"/>
                    </a:lnTo>
                    <a:lnTo>
                      <a:pt x="1" y="135"/>
                    </a:lnTo>
                    <a:lnTo>
                      <a:pt x="3" y="130"/>
                    </a:lnTo>
                    <a:lnTo>
                      <a:pt x="4" y="127"/>
                    </a:lnTo>
                    <a:lnTo>
                      <a:pt x="5" y="123"/>
                    </a:lnTo>
                    <a:lnTo>
                      <a:pt x="6" y="120"/>
                    </a:lnTo>
                    <a:lnTo>
                      <a:pt x="9" y="118"/>
                    </a:lnTo>
                    <a:lnTo>
                      <a:pt x="10" y="114"/>
                    </a:lnTo>
                    <a:lnTo>
                      <a:pt x="11" y="110"/>
                    </a:lnTo>
                    <a:lnTo>
                      <a:pt x="14" y="106"/>
                    </a:lnTo>
                    <a:lnTo>
                      <a:pt x="16" y="103"/>
                    </a:lnTo>
                    <a:lnTo>
                      <a:pt x="19" y="99"/>
                    </a:lnTo>
                    <a:lnTo>
                      <a:pt x="22" y="96"/>
                    </a:lnTo>
                    <a:lnTo>
                      <a:pt x="23" y="93"/>
                    </a:lnTo>
                    <a:lnTo>
                      <a:pt x="27" y="89"/>
                    </a:lnTo>
                    <a:lnTo>
                      <a:pt x="28" y="85"/>
                    </a:lnTo>
                    <a:lnTo>
                      <a:pt x="30" y="81"/>
                    </a:lnTo>
                    <a:lnTo>
                      <a:pt x="33" y="79"/>
                    </a:lnTo>
                    <a:lnTo>
                      <a:pt x="35" y="75"/>
                    </a:lnTo>
                    <a:lnTo>
                      <a:pt x="38" y="71"/>
                    </a:lnTo>
                    <a:lnTo>
                      <a:pt x="40" y="69"/>
                    </a:lnTo>
                    <a:lnTo>
                      <a:pt x="43" y="66"/>
                    </a:lnTo>
                    <a:lnTo>
                      <a:pt x="45" y="62"/>
                    </a:lnTo>
                    <a:lnTo>
                      <a:pt x="50" y="57"/>
                    </a:lnTo>
                    <a:lnTo>
                      <a:pt x="54" y="52"/>
                    </a:lnTo>
                    <a:lnTo>
                      <a:pt x="58" y="49"/>
                    </a:lnTo>
                    <a:lnTo>
                      <a:pt x="62" y="47"/>
                    </a:lnTo>
                    <a:lnTo>
                      <a:pt x="64" y="44"/>
                    </a:lnTo>
                    <a:lnTo>
                      <a:pt x="69" y="41"/>
                    </a:lnTo>
                    <a:lnTo>
                      <a:pt x="71" y="39"/>
                    </a:lnTo>
                    <a:lnTo>
                      <a:pt x="74" y="37"/>
                    </a:lnTo>
                    <a:lnTo>
                      <a:pt x="77" y="36"/>
                    </a:lnTo>
                    <a:lnTo>
                      <a:pt x="81" y="34"/>
                    </a:lnTo>
                    <a:lnTo>
                      <a:pt x="84" y="32"/>
                    </a:lnTo>
                    <a:lnTo>
                      <a:pt x="88" y="30"/>
                    </a:lnTo>
                    <a:lnTo>
                      <a:pt x="92" y="27"/>
                    </a:lnTo>
                    <a:lnTo>
                      <a:pt x="97" y="26"/>
                    </a:lnTo>
                    <a:lnTo>
                      <a:pt x="101" y="23"/>
                    </a:lnTo>
                    <a:lnTo>
                      <a:pt x="105" y="22"/>
                    </a:lnTo>
                    <a:lnTo>
                      <a:pt x="110" y="20"/>
                    </a:lnTo>
                    <a:lnTo>
                      <a:pt x="115" y="18"/>
                    </a:lnTo>
                    <a:lnTo>
                      <a:pt x="118" y="16"/>
                    </a:lnTo>
                    <a:lnTo>
                      <a:pt x="122" y="15"/>
                    </a:lnTo>
                    <a:lnTo>
                      <a:pt x="127" y="12"/>
                    </a:lnTo>
                    <a:lnTo>
                      <a:pt x="131" y="11"/>
                    </a:lnTo>
                    <a:lnTo>
                      <a:pt x="136" y="8"/>
                    </a:lnTo>
                    <a:lnTo>
                      <a:pt x="140" y="7"/>
                    </a:lnTo>
                    <a:lnTo>
                      <a:pt x="145" y="6"/>
                    </a:lnTo>
                    <a:lnTo>
                      <a:pt x="149" y="5"/>
                    </a:lnTo>
                    <a:lnTo>
                      <a:pt x="152" y="3"/>
                    </a:lnTo>
                    <a:lnTo>
                      <a:pt x="156" y="2"/>
                    </a:lnTo>
                    <a:lnTo>
                      <a:pt x="159" y="1"/>
                    </a:lnTo>
                    <a:lnTo>
                      <a:pt x="162" y="1"/>
                    </a:lnTo>
                    <a:lnTo>
                      <a:pt x="165" y="0"/>
                    </a:lnTo>
                    <a:lnTo>
                      <a:pt x="169" y="0"/>
                    </a:lnTo>
                    <a:lnTo>
                      <a:pt x="171" y="0"/>
                    </a:lnTo>
                    <a:lnTo>
                      <a:pt x="174" y="0"/>
                    </a:lnTo>
                    <a:lnTo>
                      <a:pt x="179" y="0"/>
                    </a:lnTo>
                    <a:lnTo>
                      <a:pt x="184" y="0"/>
                    </a:lnTo>
                    <a:lnTo>
                      <a:pt x="186" y="0"/>
                    </a:lnTo>
                    <a:lnTo>
                      <a:pt x="189" y="1"/>
                    </a:lnTo>
                    <a:lnTo>
                      <a:pt x="193" y="1"/>
                    </a:lnTo>
                    <a:lnTo>
                      <a:pt x="195" y="2"/>
                    </a:lnTo>
                    <a:lnTo>
                      <a:pt x="198" y="2"/>
                    </a:lnTo>
                    <a:lnTo>
                      <a:pt x="201" y="3"/>
                    </a:lnTo>
                    <a:lnTo>
                      <a:pt x="204" y="5"/>
                    </a:lnTo>
                    <a:lnTo>
                      <a:pt x="208" y="6"/>
                    </a:lnTo>
                    <a:lnTo>
                      <a:pt x="212" y="7"/>
                    </a:lnTo>
                    <a:lnTo>
                      <a:pt x="214" y="8"/>
                    </a:lnTo>
                    <a:lnTo>
                      <a:pt x="218" y="8"/>
                    </a:lnTo>
                    <a:lnTo>
                      <a:pt x="220" y="11"/>
                    </a:lnTo>
                    <a:lnTo>
                      <a:pt x="225" y="12"/>
                    </a:lnTo>
                    <a:lnTo>
                      <a:pt x="232" y="15"/>
                    </a:lnTo>
                    <a:lnTo>
                      <a:pt x="237" y="16"/>
                    </a:lnTo>
                    <a:lnTo>
                      <a:pt x="242" y="20"/>
                    </a:lnTo>
                    <a:lnTo>
                      <a:pt x="246" y="21"/>
                    </a:lnTo>
                    <a:lnTo>
                      <a:pt x="248" y="23"/>
                    </a:lnTo>
                    <a:lnTo>
                      <a:pt x="251" y="25"/>
                    </a:lnTo>
                    <a:lnTo>
                      <a:pt x="252" y="26"/>
                    </a:lnTo>
                    <a:lnTo>
                      <a:pt x="252" y="30"/>
                    </a:lnTo>
                    <a:lnTo>
                      <a:pt x="252" y="34"/>
                    </a:lnTo>
                    <a:lnTo>
                      <a:pt x="252" y="37"/>
                    </a:lnTo>
                    <a:lnTo>
                      <a:pt x="252" y="40"/>
                    </a:lnTo>
                    <a:lnTo>
                      <a:pt x="252" y="44"/>
                    </a:lnTo>
                    <a:lnTo>
                      <a:pt x="252" y="46"/>
                    </a:lnTo>
                    <a:lnTo>
                      <a:pt x="252" y="49"/>
                    </a:lnTo>
                    <a:lnTo>
                      <a:pt x="251" y="52"/>
                    </a:lnTo>
                    <a:lnTo>
                      <a:pt x="251" y="55"/>
                    </a:lnTo>
                    <a:lnTo>
                      <a:pt x="251" y="59"/>
                    </a:lnTo>
                    <a:lnTo>
                      <a:pt x="249" y="61"/>
                    </a:lnTo>
                    <a:lnTo>
                      <a:pt x="249" y="65"/>
                    </a:lnTo>
                    <a:lnTo>
                      <a:pt x="248" y="67"/>
                    </a:lnTo>
                    <a:lnTo>
                      <a:pt x="248" y="70"/>
                    </a:lnTo>
                    <a:lnTo>
                      <a:pt x="247" y="73"/>
                    </a:lnTo>
                    <a:lnTo>
                      <a:pt x="246" y="76"/>
                    </a:lnTo>
                    <a:lnTo>
                      <a:pt x="243" y="80"/>
                    </a:lnTo>
                    <a:lnTo>
                      <a:pt x="242" y="85"/>
                    </a:lnTo>
                    <a:lnTo>
                      <a:pt x="239" y="90"/>
                    </a:lnTo>
                    <a:lnTo>
                      <a:pt x="237" y="95"/>
                    </a:lnTo>
                    <a:lnTo>
                      <a:pt x="234" y="99"/>
                    </a:lnTo>
                    <a:lnTo>
                      <a:pt x="233" y="101"/>
                    </a:lnTo>
                    <a:lnTo>
                      <a:pt x="230" y="105"/>
                    </a:lnTo>
                    <a:lnTo>
                      <a:pt x="229" y="109"/>
                    </a:lnTo>
                    <a:lnTo>
                      <a:pt x="225" y="112"/>
                    </a:lnTo>
                    <a:lnTo>
                      <a:pt x="223" y="115"/>
                    </a:lnTo>
                    <a:lnTo>
                      <a:pt x="220" y="118"/>
                    </a:lnTo>
                    <a:lnTo>
                      <a:pt x="219" y="122"/>
                    </a:lnTo>
                    <a:lnTo>
                      <a:pt x="215" y="125"/>
                    </a:lnTo>
                    <a:lnTo>
                      <a:pt x="212" y="128"/>
                    </a:lnTo>
                    <a:lnTo>
                      <a:pt x="209" y="132"/>
                    </a:lnTo>
                    <a:lnTo>
                      <a:pt x="205" y="135"/>
                    </a:lnTo>
                    <a:lnTo>
                      <a:pt x="201" y="139"/>
                    </a:lnTo>
                    <a:lnTo>
                      <a:pt x="198" y="143"/>
                    </a:lnTo>
                    <a:lnTo>
                      <a:pt x="194" y="145"/>
                    </a:lnTo>
                    <a:lnTo>
                      <a:pt x="189" y="149"/>
                    </a:lnTo>
                    <a:lnTo>
                      <a:pt x="184" y="153"/>
                    </a:lnTo>
                    <a:lnTo>
                      <a:pt x="179" y="157"/>
                    </a:lnTo>
                    <a:lnTo>
                      <a:pt x="175" y="159"/>
                    </a:lnTo>
                    <a:lnTo>
                      <a:pt x="170" y="163"/>
                    </a:lnTo>
                    <a:lnTo>
                      <a:pt x="164" y="166"/>
                    </a:lnTo>
                    <a:lnTo>
                      <a:pt x="159" y="169"/>
                    </a:lnTo>
                    <a:lnTo>
                      <a:pt x="155" y="172"/>
                    </a:lnTo>
                    <a:lnTo>
                      <a:pt x="150" y="174"/>
                    </a:lnTo>
                    <a:lnTo>
                      <a:pt x="145" y="177"/>
                    </a:lnTo>
                    <a:lnTo>
                      <a:pt x="141" y="179"/>
                    </a:lnTo>
                    <a:lnTo>
                      <a:pt x="136" y="182"/>
                    </a:lnTo>
                    <a:lnTo>
                      <a:pt x="134" y="184"/>
                    </a:lnTo>
                    <a:lnTo>
                      <a:pt x="128" y="186"/>
                    </a:lnTo>
                    <a:lnTo>
                      <a:pt x="125" y="188"/>
                    </a:lnTo>
                    <a:lnTo>
                      <a:pt x="122" y="190"/>
                    </a:lnTo>
                    <a:lnTo>
                      <a:pt x="118" y="192"/>
                    </a:lnTo>
                    <a:lnTo>
                      <a:pt x="116" y="193"/>
                    </a:lnTo>
                    <a:lnTo>
                      <a:pt x="112" y="195"/>
                    </a:lnTo>
                    <a:lnTo>
                      <a:pt x="110" y="196"/>
                    </a:lnTo>
                    <a:lnTo>
                      <a:pt x="107" y="198"/>
                    </a:lnTo>
                    <a:lnTo>
                      <a:pt x="102" y="200"/>
                    </a:lnTo>
                    <a:lnTo>
                      <a:pt x="97" y="201"/>
                    </a:lnTo>
                    <a:lnTo>
                      <a:pt x="93" y="202"/>
                    </a:lnTo>
                    <a:lnTo>
                      <a:pt x="88" y="203"/>
                    </a:lnTo>
                    <a:lnTo>
                      <a:pt x="84" y="205"/>
                    </a:lnTo>
                    <a:lnTo>
                      <a:pt x="81" y="206"/>
                    </a:lnTo>
                    <a:lnTo>
                      <a:pt x="77" y="206"/>
                    </a:lnTo>
                    <a:lnTo>
                      <a:pt x="73" y="206"/>
                    </a:lnTo>
                    <a:lnTo>
                      <a:pt x="69" y="206"/>
                    </a:lnTo>
                    <a:lnTo>
                      <a:pt x="66" y="205"/>
                    </a:lnTo>
                    <a:lnTo>
                      <a:pt x="62" y="205"/>
                    </a:lnTo>
                    <a:lnTo>
                      <a:pt x="58" y="203"/>
                    </a:lnTo>
                    <a:lnTo>
                      <a:pt x="53" y="202"/>
                    </a:lnTo>
                    <a:lnTo>
                      <a:pt x="49" y="202"/>
                    </a:lnTo>
                    <a:lnTo>
                      <a:pt x="47" y="201"/>
                    </a:lnTo>
                    <a:lnTo>
                      <a:pt x="43" y="201"/>
                    </a:lnTo>
                    <a:lnTo>
                      <a:pt x="39" y="200"/>
                    </a:lnTo>
                    <a:lnTo>
                      <a:pt x="37" y="198"/>
                    </a:lnTo>
                    <a:lnTo>
                      <a:pt x="34" y="198"/>
                    </a:lnTo>
                    <a:lnTo>
                      <a:pt x="32" y="198"/>
                    </a:lnTo>
                    <a:lnTo>
                      <a:pt x="29" y="197"/>
                    </a:lnTo>
                    <a:lnTo>
                      <a:pt x="28" y="197"/>
                    </a:lnTo>
                    <a:close/>
                  </a:path>
                </a:pathLst>
              </a:custGeom>
              <a:solidFill>
                <a:srgbClr val="7DB8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49" name="Freeform 26"/>
              <p:cNvSpPr>
                <a:spLocks/>
              </p:cNvSpPr>
              <p:nvPr/>
            </p:nvSpPr>
            <p:spPr bwMode="auto">
              <a:xfrm>
                <a:off x="-2563" y="1964"/>
                <a:ext cx="91" cy="79"/>
              </a:xfrm>
              <a:custGeom>
                <a:avLst/>
                <a:gdLst>
                  <a:gd name="T0" fmla="*/ 3 w 182"/>
                  <a:gd name="T1" fmla="*/ 10 h 157"/>
                  <a:gd name="T2" fmla="*/ 3 w 182"/>
                  <a:gd name="T3" fmla="*/ 10 h 157"/>
                  <a:gd name="T4" fmla="*/ 1 w 182"/>
                  <a:gd name="T5" fmla="*/ 10 h 157"/>
                  <a:gd name="T6" fmla="*/ 1 w 182"/>
                  <a:gd name="T7" fmla="*/ 9 h 157"/>
                  <a:gd name="T8" fmla="*/ 1 w 182"/>
                  <a:gd name="T9" fmla="*/ 9 h 157"/>
                  <a:gd name="T10" fmla="*/ 1 w 182"/>
                  <a:gd name="T11" fmla="*/ 8 h 157"/>
                  <a:gd name="T12" fmla="*/ 1 w 182"/>
                  <a:gd name="T13" fmla="*/ 8 h 157"/>
                  <a:gd name="T14" fmla="*/ 0 w 182"/>
                  <a:gd name="T15" fmla="*/ 7 h 157"/>
                  <a:gd name="T16" fmla="*/ 1 w 182"/>
                  <a:gd name="T17" fmla="*/ 7 h 157"/>
                  <a:gd name="T18" fmla="*/ 1 w 182"/>
                  <a:gd name="T19" fmla="*/ 6 h 157"/>
                  <a:gd name="T20" fmla="*/ 1 w 182"/>
                  <a:gd name="T21" fmla="*/ 5 h 157"/>
                  <a:gd name="T22" fmla="*/ 1 w 182"/>
                  <a:gd name="T23" fmla="*/ 5 h 157"/>
                  <a:gd name="T24" fmla="*/ 1 w 182"/>
                  <a:gd name="T25" fmla="*/ 4 h 157"/>
                  <a:gd name="T26" fmla="*/ 1 w 182"/>
                  <a:gd name="T27" fmla="*/ 3 h 157"/>
                  <a:gd name="T28" fmla="*/ 2 w 182"/>
                  <a:gd name="T29" fmla="*/ 3 h 157"/>
                  <a:gd name="T30" fmla="*/ 3 w 182"/>
                  <a:gd name="T31" fmla="*/ 3 h 157"/>
                  <a:gd name="T32" fmla="*/ 3 w 182"/>
                  <a:gd name="T33" fmla="*/ 2 h 157"/>
                  <a:gd name="T34" fmla="*/ 3 w 182"/>
                  <a:gd name="T35" fmla="*/ 2 h 157"/>
                  <a:gd name="T36" fmla="*/ 3 w 182"/>
                  <a:gd name="T37" fmla="*/ 2 h 157"/>
                  <a:gd name="T38" fmla="*/ 5 w 182"/>
                  <a:gd name="T39" fmla="*/ 1 h 157"/>
                  <a:gd name="T40" fmla="*/ 5 w 182"/>
                  <a:gd name="T41" fmla="*/ 1 h 157"/>
                  <a:gd name="T42" fmla="*/ 6 w 182"/>
                  <a:gd name="T43" fmla="*/ 1 h 157"/>
                  <a:gd name="T44" fmla="*/ 6 w 182"/>
                  <a:gd name="T45" fmla="*/ 1 h 157"/>
                  <a:gd name="T46" fmla="*/ 6 w 182"/>
                  <a:gd name="T47" fmla="*/ 1 h 157"/>
                  <a:gd name="T48" fmla="*/ 7 w 182"/>
                  <a:gd name="T49" fmla="*/ 1 h 157"/>
                  <a:gd name="T50" fmla="*/ 7 w 182"/>
                  <a:gd name="T51" fmla="*/ 0 h 157"/>
                  <a:gd name="T52" fmla="*/ 9 w 182"/>
                  <a:gd name="T53" fmla="*/ 1 h 157"/>
                  <a:gd name="T54" fmla="*/ 9 w 182"/>
                  <a:gd name="T55" fmla="*/ 1 h 157"/>
                  <a:gd name="T56" fmla="*/ 10 w 182"/>
                  <a:gd name="T57" fmla="*/ 1 h 157"/>
                  <a:gd name="T58" fmla="*/ 10 w 182"/>
                  <a:gd name="T59" fmla="*/ 1 h 157"/>
                  <a:gd name="T60" fmla="*/ 11 w 182"/>
                  <a:gd name="T61" fmla="*/ 1 h 157"/>
                  <a:gd name="T62" fmla="*/ 11 w 182"/>
                  <a:gd name="T63" fmla="*/ 1 h 157"/>
                  <a:gd name="T64" fmla="*/ 11 w 182"/>
                  <a:gd name="T65" fmla="*/ 1 h 157"/>
                  <a:gd name="T66" fmla="*/ 11 w 182"/>
                  <a:gd name="T67" fmla="*/ 2 h 157"/>
                  <a:gd name="T68" fmla="*/ 11 w 182"/>
                  <a:gd name="T69" fmla="*/ 2 h 157"/>
                  <a:gd name="T70" fmla="*/ 11 w 182"/>
                  <a:gd name="T71" fmla="*/ 3 h 157"/>
                  <a:gd name="T72" fmla="*/ 11 w 182"/>
                  <a:gd name="T73" fmla="*/ 3 h 157"/>
                  <a:gd name="T74" fmla="*/ 11 w 182"/>
                  <a:gd name="T75" fmla="*/ 4 h 157"/>
                  <a:gd name="T76" fmla="*/ 11 w 182"/>
                  <a:gd name="T77" fmla="*/ 4 h 157"/>
                  <a:gd name="T78" fmla="*/ 11 w 182"/>
                  <a:gd name="T79" fmla="*/ 4 h 157"/>
                  <a:gd name="T80" fmla="*/ 11 w 182"/>
                  <a:gd name="T81" fmla="*/ 5 h 157"/>
                  <a:gd name="T82" fmla="*/ 11 w 182"/>
                  <a:gd name="T83" fmla="*/ 5 h 157"/>
                  <a:gd name="T84" fmla="*/ 10 w 182"/>
                  <a:gd name="T85" fmla="*/ 6 h 157"/>
                  <a:gd name="T86" fmla="*/ 10 w 182"/>
                  <a:gd name="T87" fmla="*/ 6 h 157"/>
                  <a:gd name="T88" fmla="*/ 9 w 182"/>
                  <a:gd name="T89" fmla="*/ 7 h 157"/>
                  <a:gd name="T90" fmla="*/ 9 w 182"/>
                  <a:gd name="T91" fmla="*/ 7 h 157"/>
                  <a:gd name="T92" fmla="*/ 7 w 182"/>
                  <a:gd name="T93" fmla="*/ 8 h 157"/>
                  <a:gd name="T94" fmla="*/ 7 w 182"/>
                  <a:gd name="T95" fmla="*/ 8 h 157"/>
                  <a:gd name="T96" fmla="*/ 6 w 182"/>
                  <a:gd name="T97" fmla="*/ 8 h 157"/>
                  <a:gd name="T98" fmla="*/ 6 w 182"/>
                  <a:gd name="T99" fmla="*/ 9 h 157"/>
                  <a:gd name="T100" fmla="*/ 6 w 182"/>
                  <a:gd name="T101" fmla="*/ 9 h 157"/>
                  <a:gd name="T102" fmla="*/ 6 w 182"/>
                  <a:gd name="T103" fmla="*/ 9 h 157"/>
                  <a:gd name="T104" fmla="*/ 6 w 182"/>
                  <a:gd name="T105" fmla="*/ 9 h 157"/>
                  <a:gd name="T106" fmla="*/ 5 w 182"/>
                  <a:gd name="T107" fmla="*/ 9 h 157"/>
                  <a:gd name="T108" fmla="*/ 5 w 182"/>
                  <a:gd name="T109" fmla="*/ 10 h 157"/>
                  <a:gd name="T110" fmla="*/ 3 w 182"/>
                  <a:gd name="T111" fmla="*/ 10 h 157"/>
                  <a:gd name="T112" fmla="*/ 3 w 182"/>
                  <a:gd name="T113" fmla="*/ 10 h 157"/>
                  <a:gd name="T114" fmla="*/ 3 w 182"/>
                  <a:gd name="T115" fmla="*/ 10 h 157"/>
                  <a:gd name="T116" fmla="*/ 3 w 182"/>
                  <a:gd name="T117" fmla="*/ 10 h 157"/>
                  <a:gd name="T118" fmla="*/ 3 w 182"/>
                  <a:gd name="T119" fmla="*/ 10 h 1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
                  <a:gd name="T181" fmla="*/ 0 h 157"/>
                  <a:gd name="T182" fmla="*/ 182 w 182"/>
                  <a:gd name="T183" fmla="*/ 157 h 1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 h="157">
                    <a:moveTo>
                      <a:pt x="37" y="157"/>
                    </a:moveTo>
                    <a:lnTo>
                      <a:pt x="37" y="157"/>
                    </a:lnTo>
                    <a:lnTo>
                      <a:pt x="36" y="156"/>
                    </a:lnTo>
                    <a:lnTo>
                      <a:pt x="34" y="153"/>
                    </a:lnTo>
                    <a:lnTo>
                      <a:pt x="31" y="152"/>
                    </a:lnTo>
                    <a:lnTo>
                      <a:pt x="27" y="150"/>
                    </a:lnTo>
                    <a:lnTo>
                      <a:pt x="24" y="146"/>
                    </a:lnTo>
                    <a:lnTo>
                      <a:pt x="20" y="142"/>
                    </a:lnTo>
                    <a:lnTo>
                      <a:pt x="17" y="139"/>
                    </a:lnTo>
                    <a:lnTo>
                      <a:pt x="12" y="134"/>
                    </a:lnTo>
                    <a:lnTo>
                      <a:pt x="10" y="131"/>
                    </a:lnTo>
                    <a:lnTo>
                      <a:pt x="6" y="127"/>
                    </a:lnTo>
                    <a:lnTo>
                      <a:pt x="3" y="122"/>
                    </a:lnTo>
                    <a:lnTo>
                      <a:pt x="1" y="117"/>
                    </a:lnTo>
                    <a:lnTo>
                      <a:pt x="0" y="113"/>
                    </a:lnTo>
                    <a:lnTo>
                      <a:pt x="0" y="108"/>
                    </a:lnTo>
                    <a:lnTo>
                      <a:pt x="1" y="104"/>
                    </a:lnTo>
                    <a:lnTo>
                      <a:pt x="1" y="99"/>
                    </a:lnTo>
                    <a:lnTo>
                      <a:pt x="2" y="94"/>
                    </a:lnTo>
                    <a:lnTo>
                      <a:pt x="5" y="89"/>
                    </a:lnTo>
                    <a:lnTo>
                      <a:pt x="6" y="84"/>
                    </a:lnTo>
                    <a:lnTo>
                      <a:pt x="9" y="78"/>
                    </a:lnTo>
                    <a:lnTo>
                      <a:pt x="11" y="73"/>
                    </a:lnTo>
                    <a:lnTo>
                      <a:pt x="15" y="68"/>
                    </a:lnTo>
                    <a:lnTo>
                      <a:pt x="17" y="63"/>
                    </a:lnTo>
                    <a:lnTo>
                      <a:pt x="20" y="58"/>
                    </a:lnTo>
                    <a:lnTo>
                      <a:pt x="24" y="53"/>
                    </a:lnTo>
                    <a:lnTo>
                      <a:pt x="26" y="48"/>
                    </a:lnTo>
                    <a:lnTo>
                      <a:pt x="30" y="44"/>
                    </a:lnTo>
                    <a:lnTo>
                      <a:pt x="32" y="40"/>
                    </a:lnTo>
                    <a:lnTo>
                      <a:pt x="36" y="38"/>
                    </a:lnTo>
                    <a:lnTo>
                      <a:pt x="39" y="35"/>
                    </a:lnTo>
                    <a:lnTo>
                      <a:pt x="41" y="33"/>
                    </a:lnTo>
                    <a:lnTo>
                      <a:pt x="44" y="31"/>
                    </a:lnTo>
                    <a:lnTo>
                      <a:pt x="48" y="29"/>
                    </a:lnTo>
                    <a:lnTo>
                      <a:pt x="51" y="26"/>
                    </a:lnTo>
                    <a:lnTo>
                      <a:pt x="55" y="24"/>
                    </a:lnTo>
                    <a:lnTo>
                      <a:pt x="59" y="21"/>
                    </a:lnTo>
                    <a:lnTo>
                      <a:pt x="64" y="19"/>
                    </a:lnTo>
                    <a:lnTo>
                      <a:pt x="69" y="16"/>
                    </a:lnTo>
                    <a:lnTo>
                      <a:pt x="73" y="14"/>
                    </a:lnTo>
                    <a:lnTo>
                      <a:pt x="78" y="11"/>
                    </a:lnTo>
                    <a:lnTo>
                      <a:pt x="83" y="9"/>
                    </a:lnTo>
                    <a:lnTo>
                      <a:pt x="89" y="6"/>
                    </a:lnTo>
                    <a:lnTo>
                      <a:pt x="94" y="5"/>
                    </a:lnTo>
                    <a:lnTo>
                      <a:pt x="100" y="2"/>
                    </a:lnTo>
                    <a:lnTo>
                      <a:pt x="105" y="2"/>
                    </a:lnTo>
                    <a:lnTo>
                      <a:pt x="109" y="1"/>
                    </a:lnTo>
                    <a:lnTo>
                      <a:pt x="112" y="1"/>
                    </a:lnTo>
                    <a:lnTo>
                      <a:pt x="115" y="1"/>
                    </a:lnTo>
                    <a:lnTo>
                      <a:pt x="118" y="1"/>
                    </a:lnTo>
                    <a:lnTo>
                      <a:pt x="124" y="0"/>
                    </a:lnTo>
                    <a:lnTo>
                      <a:pt x="129" y="0"/>
                    </a:lnTo>
                    <a:lnTo>
                      <a:pt x="134" y="1"/>
                    </a:lnTo>
                    <a:lnTo>
                      <a:pt x="139" y="1"/>
                    </a:lnTo>
                    <a:lnTo>
                      <a:pt x="143" y="1"/>
                    </a:lnTo>
                    <a:lnTo>
                      <a:pt x="147" y="2"/>
                    </a:lnTo>
                    <a:lnTo>
                      <a:pt x="149" y="2"/>
                    </a:lnTo>
                    <a:lnTo>
                      <a:pt x="153" y="4"/>
                    </a:lnTo>
                    <a:lnTo>
                      <a:pt x="157" y="6"/>
                    </a:lnTo>
                    <a:lnTo>
                      <a:pt x="160" y="7"/>
                    </a:lnTo>
                    <a:lnTo>
                      <a:pt x="161" y="7"/>
                    </a:lnTo>
                    <a:lnTo>
                      <a:pt x="162" y="9"/>
                    </a:lnTo>
                    <a:lnTo>
                      <a:pt x="165" y="11"/>
                    </a:lnTo>
                    <a:lnTo>
                      <a:pt x="166" y="12"/>
                    </a:lnTo>
                    <a:lnTo>
                      <a:pt x="168" y="16"/>
                    </a:lnTo>
                    <a:lnTo>
                      <a:pt x="171" y="19"/>
                    </a:lnTo>
                    <a:lnTo>
                      <a:pt x="173" y="22"/>
                    </a:lnTo>
                    <a:lnTo>
                      <a:pt x="175" y="24"/>
                    </a:lnTo>
                    <a:lnTo>
                      <a:pt x="176" y="28"/>
                    </a:lnTo>
                    <a:lnTo>
                      <a:pt x="176" y="29"/>
                    </a:lnTo>
                    <a:lnTo>
                      <a:pt x="177" y="33"/>
                    </a:lnTo>
                    <a:lnTo>
                      <a:pt x="178" y="38"/>
                    </a:lnTo>
                    <a:lnTo>
                      <a:pt x="178" y="43"/>
                    </a:lnTo>
                    <a:lnTo>
                      <a:pt x="180" y="48"/>
                    </a:lnTo>
                    <a:lnTo>
                      <a:pt x="181" y="53"/>
                    </a:lnTo>
                    <a:lnTo>
                      <a:pt x="181" y="55"/>
                    </a:lnTo>
                    <a:lnTo>
                      <a:pt x="182" y="56"/>
                    </a:lnTo>
                    <a:lnTo>
                      <a:pt x="180" y="58"/>
                    </a:lnTo>
                    <a:lnTo>
                      <a:pt x="177" y="61"/>
                    </a:lnTo>
                    <a:lnTo>
                      <a:pt x="175" y="64"/>
                    </a:lnTo>
                    <a:lnTo>
                      <a:pt x="172" y="68"/>
                    </a:lnTo>
                    <a:lnTo>
                      <a:pt x="170" y="70"/>
                    </a:lnTo>
                    <a:lnTo>
                      <a:pt x="166" y="75"/>
                    </a:lnTo>
                    <a:lnTo>
                      <a:pt x="162" y="79"/>
                    </a:lnTo>
                    <a:lnTo>
                      <a:pt x="157" y="84"/>
                    </a:lnTo>
                    <a:lnTo>
                      <a:pt x="153" y="88"/>
                    </a:lnTo>
                    <a:lnTo>
                      <a:pt x="148" y="94"/>
                    </a:lnTo>
                    <a:lnTo>
                      <a:pt x="142" y="99"/>
                    </a:lnTo>
                    <a:lnTo>
                      <a:pt x="137" y="104"/>
                    </a:lnTo>
                    <a:lnTo>
                      <a:pt x="133" y="107"/>
                    </a:lnTo>
                    <a:lnTo>
                      <a:pt x="131" y="109"/>
                    </a:lnTo>
                    <a:lnTo>
                      <a:pt x="128" y="112"/>
                    </a:lnTo>
                    <a:lnTo>
                      <a:pt x="126" y="116"/>
                    </a:lnTo>
                    <a:lnTo>
                      <a:pt x="122" y="117"/>
                    </a:lnTo>
                    <a:lnTo>
                      <a:pt x="118" y="121"/>
                    </a:lnTo>
                    <a:lnTo>
                      <a:pt x="114" y="122"/>
                    </a:lnTo>
                    <a:lnTo>
                      <a:pt x="110" y="124"/>
                    </a:lnTo>
                    <a:lnTo>
                      <a:pt x="107" y="127"/>
                    </a:lnTo>
                    <a:lnTo>
                      <a:pt x="103" y="129"/>
                    </a:lnTo>
                    <a:lnTo>
                      <a:pt x="99" y="131"/>
                    </a:lnTo>
                    <a:lnTo>
                      <a:pt x="97" y="133"/>
                    </a:lnTo>
                    <a:lnTo>
                      <a:pt x="93" y="134"/>
                    </a:lnTo>
                    <a:lnTo>
                      <a:pt x="89" y="137"/>
                    </a:lnTo>
                    <a:lnTo>
                      <a:pt x="85" y="138"/>
                    </a:lnTo>
                    <a:lnTo>
                      <a:pt x="81" y="141"/>
                    </a:lnTo>
                    <a:lnTo>
                      <a:pt x="78" y="142"/>
                    </a:lnTo>
                    <a:lnTo>
                      <a:pt x="75" y="143"/>
                    </a:lnTo>
                    <a:lnTo>
                      <a:pt x="71" y="146"/>
                    </a:lnTo>
                    <a:lnTo>
                      <a:pt x="69" y="147"/>
                    </a:lnTo>
                    <a:lnTo>
                      <a:pt x="65" y="147"/>
                    </a:lnTo>
                    <a:lnTo>
                      <a:pt x="61" y="150"/>
                    </a:lnTo>
                    <a:lnTo>
                      <a:pt x="58" y="150"/>
                    </a:lnTo>
                    <a:lnTo>
                      <a:pt x="55" y="151"/>
                    </a:lnTo>
                    <a:lnTo>
                      <a:pt x="51" y="153"/>
                    </a:lnTo>
                    <a:lnTo>
                      <a:pt x="46" y="155"/>
                    </a:lnTo>
                    <a:lnTo>
                      <a:pt x="42" y="156"/>
                    </a:lnTo>
                    <a:lnTo>
                      <a:pt x="40" y="157"/>
                    </a:lnTo>
                    <a:lnTo>
                      <a:pt x="37" y="157"/>
                    </a:lnTo>
                    <a:close/>
                  </a:path>
                </a:pathLst>
              </a:custGeom>
              <a:solidFill>
                <a:srgbClr val="D4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0" name="Freeform 27"/>
              <p:cNvSpPr>
                <a:spLocks/>
              </p:cNvSpPr>
              <p:nvPr/>
            </p:nvSpPr>
            <p:spPr bwMode="auto">
              <a:xfrm>
                <a:off x="-2576" y="1961"/>
                <a:ext cx="160" cy="139"/>
              </a:xfrm>
              <a:custGeom>
                <a:avLst/>
                <a:gdLst>
                  <a:gd name="T0" fmla="*/ 0 w 321"/>
                  <a:gd name="T1" fmla="*/ 9 h 279"/>
                  <a:gd name="T2" fmla="*/ 1 w 321"/>
                  <a:gd name="T3" fmla="*/ 9 h 279"/>
                  <a:gd name="T4" fmla="*/ 2 w 321"/>
                  <a:gd name="T5" fmla="*/ 10 h 279"/>
                  <a:gd name="T6" fmla="*/ 3 w 321"/>
                  <a:gd name="T7" fmla="*/ 10 h 279"/>
                  <a:gd name="T8" fmla="*/ 3 w 321"/>
                  <a:gd name="T9" fmla="*/ 10 h 279"/>
                  <a:gd name="T10" fmla="*/ 4 w 321"/>
                  <a:gd name="T11" fmla="*/ 10 h 279"/>
                  <a:gd name="T12" fmla="*/ 5 w 321"/>
                  <a:gd name="T13" fmla="*/ 9 h 279"/>
                  <a:gd name="T14" fmla="*/ 6 w 321"/>
                  <a:gd name="T15" fmla="*/ 9 h 279"/>
                  <a:gd name="T16" fmla="*/ 8 w 321"/>
                  <a:gd name="T17" fmla="*/ 8 h 279"/>
                  <a:gd name="T18" fmla="*/ 9 w 321"/>
                  <a:gd name="T19" fmla="*/ 8 h 279"/>
                  <a:gd name="T20" fmla="*/ 9 w 321"/>
                  <a:gd name="T21" fmla="*/ 7 h 279"/>
                  <a:gd name="T22" fmla="*/ 10 w 321"/>
                  <a:gd name="T23" fmla="*/ 6 h 279"/>
                  <a:gd name="T24" fmla="*/ 11 w 321"/>
                  <a:gd name="T25" fmla="*/ 6 h 279"/>
                  <a:gd name="T26" fmla="*/ 12 w 321"/>
                  <a:gd name="T27" fmla="*/ 5 h 279"/>
                  <a:gd name="T28" fmla="*/ 13 w 321"/>
                  <a:gd name="T29" fmla="*/ 4 h 279"/>
                  <a:gd name="T30" fmla="*/ 13 w 321"/>
                  <a:gd name="T31" fmla="*/ 2 h 279"/>
                  <a:gd name="T32" fmla="*/ 14 w 321"/>
                  <a:gd name="T33" fmla="*/ 2 h 279"/>
                  <a:gd name="T34" fmla="*/ 14 w 321"/>
                  <a:gd name="T35" fmla="*/ 1 h 279"/>
                  <a:gd name="T36" fmla="*/ 14 w 321"/>
                  <a:gd name="T37" fmla="*/ 0 h 279"/>
                  <a:gd name="T38" fmla="*/ 14 w 321"/>
                  <a:gd name="T39" fmla="*/ 0 h 279"/>
                  <a:gd name="T40" fmla="*/ 14 w 321"/>
                  <a:gd name="T41" fmla="*/ 0 h 279"/>
                  <a:gd name="T42" fmla="*/ 15 w 321"/>
                  <a:gd name="T43" fmla="*/ 1 h 279"/>
                  <a:gd name="T44" fmla="*/ 16 w 321"/>
                  <a:gd name="T45" fmla="*/ 2 h 279"/>
                  <a:gd name="T46" fmla="*/ 17 w 321"/>
                  <a:gd name="T47" fmla="*/ 3 h 279"/>
                  <a:gd name="T48" fmla="*/ 18 w 321"/>
                  <a:gd name="T49" fmla="*/ 4 h 279"/>
                  <a:gd name="T50" fmla="*/ 19 w 321"/>
                  <a:gd name="T51" fmla="*/ 6 h 279"/>
                  <a:gd name="T52" fmla="*/ 19 w 321"/>
                  <a:gd name="T53" fmla="*/ 7 h 279"/>
                  <a:gd name="T54" fmla="*/ 20 w 321"/>
                  <a:gd name="T55" fmla="*/ 8 h 279"/>
                  <a:gd name="T56" fmla="*/ 19 w 321"/>
                  <a:gd name="T57" fmla="*/ 9 h 279"/>
                  <a:gd name="T58" fmla="*/ 19 w 321"/>
                  <a:gd name="T59" fmla="*/ 10 h 279"/>
                  <a:gd name="T60" fmla="*/ 18 w 321"/>
                  <a:gd name="T61" fmla="*/ 10 h 279"/>
                  <a:gd name="T62" fmla="*/ 18 w 321"/>
                  <a:gd name="T63" fmla="*/ 11 h 279"/>
                  <a:gd name="T64" fmla="*/ 17 w 321"/>
                  <a:gd name="T65" fmla="*/ 12 h 279"/>
                  <a:gd name="T66" fmla="*/ 17 w 321"/>
                  <a:gd name="T67" fmla="*/ 13 h 279"/>
                  <a:gd name="T68" fmla="*/ 16 w 321"/>
                  <a:gd name="T69" fmla="*/ 14 h 279"/>
                  <a:gd name="T70" fmla="*/ 15 w 321"/>
                  <a:gd name="T71" fmla="*/ 15 h 279"/>
                  <a:gd name="T72" fmla="*/ 13 w 321"/>
                  <a:gd name="T73" fmla="*/ 16 h 279"/>
                  <a:gd name="T74" fmla="*/ 12 w 321"/>
                  <a:gd name="T75" fmla="*/ 16 h 279"/>
                  <a:gd name="T76" fmla="*/ 12 w 321"/>
                  <a:gd name="T77" fmla="*/ 16 h 279"/>
                  <a:gd name="T78" fmla="*/ 11 w 321"/>
                  <a:gd name="T79" fmla="*/ 17 h 279"/>
                  <a:gd name="T80" fmla="*/ 10 w 321"/>
                  <a:gd name="T81" fmla="*/ 17 h 279"/>
                  <a:gd name="T82" fmla="*/ 9 w 321"/>
                  <a:gd name="T83" fmla="*/ 17 h 279"/>
                  <a:gd name="T84" fmla="*/ 8 w 321"/>
                  <a:gd name="T85" fmla="*/ 17 h 279"/>
                  <a:gd name="T86" fmla="*/ 7 w 321"/>
                  <a:gd name="T87" fmla="*/ 17 h 279"/>
                  <a:gd name="T88" fmla="*/ 6 w 321"/>
                  <a:gd name="T89" fmla="*/ 17 h 279"/>
                  <a:gd name="T90" fmla="*/ 6 w 321"/>
                  <a:gd name="T91" fmla="*/ 17 h 279"/>
                  <a:gd name="T92" fmla="*/ 5 w 321"/>
                  <a:gd name="T93" fmla="*/ 17 h 279"/>
                  <a:gd name="T94" fmla="*/ 0 w 321"/>
                  <a:gd name="T95" fmla="*/ 9 h 2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21"/>
                  <a:gd name="T145" fmla="*/ 0 h 279"/>
                  <a:gd name="T146" fmla="*/ 321 w 321"/>
                  <a:gd name="T147" fmla="*/ 279 h 2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21" h="279">
                    <a:moveTo>
                      <a:pt x="0" y="154"/>
                    </a:moveTo>
                    <a:lnTo>
                      <a:pt x="2" y="154"/>
                    </a:lnTo>
                    <a:lnTo>
                      <a:pt x="5" y="156"/>
                    </a:lnTo>
                    <a:lnTo>
                      <a:pt x="8" y="156"/>
                    </a:lnTo>
                    <a:lnTo>
                      <a:pt x="12" y="157"/>
                    </a:lnTo>
                    <a:lnTo>
                      <a:pt x="17" y="158"/>
                    </a:lnTo>
                    <a:lnTo>
                      <a:pt x="22" y="159"/>
                    </a:lnTo>
                    <a:lnTo>
                      <a:pt x="23" y="159"/>
                    </a:lnTo>
                    <a:lnTo>
                      <a:pt x="25" y="159"/>
                    </a:lnTo>
                    <a:lnTo>
                      <a:pt x="28" y="159"/>
                    </a:lnTo>
                    <a:lnTo>
                      <a:pt x="32" y="161"/>
                    </a:lnTo>
                    <a:lnTo>
                      <a:pt x="34" y="161"/>
                    </a:lnTo>
                    <a:lnTo>
                      <a:pt x="38" y="161"/>
                    </a:lnTo>
                    <a:lnTo>
                      <a:pt x="41" y="162"/>
                    </a:lnTo>
                    <a:lnTo>
                      <a:pt x="44" y="162"/>
                    </a:lnTo>
                    <a:lnTo>
                      <a:pt x="48" y="162"/>
                    </a:lnTo>
                    <a:lnTo>
                      <a:pt x="51" y="162"/>
                    </a:lnTo>
                    <a:lnTo>
                      <a:pt x="54" y="162"/>
                    </a:lnTo>
                    <a:lnTo>
                      <a:pt x="58" y="163"/>
                    </a:lnTo>
                    <a:lnTo>
                      <a:pt x="62" y="162"/>
                    </a:lnTo>
                    <a:lnTo>
                      <a:pt x="66" y="162"/>
                    </a:lnTo>
                    <a:lnTo>
                      <a:pt x="69" y="162"/>
                    </a:lnTo>
                    <a:lnTo>
                      <a:pt x="75" y="162"/>
                    </a:lnTo>
                    <a:lnTo>
                      <a:pt x="77" y="161"/>
                    </a:lnTo>
                    <a:lnTo>
                      <a:pt x="82" y="159"/>
                    </a:lnTo>
                    <a:lnTo>
                      <a:pt x="85" y="159"/>
                    </a:lnTo>
                    <a:lnTo>
                      <a:pt x="90" y="158"/>
                    </a:lnTo>
                    <a:lnTo>
                      <a:pt x="93" y="156"/>
                    </a:lnTo>
                    <a:lnTo>
                      <a:pt x="98" y="154"/>
                    </a:lnTo>
                    <a:lnTo>
                      <a:pt x="102" y="152"/>
                    </a:lnTo>
                    <a:lnTo>
                      <a:pt x="107" y="151"/>
                    </a:lnTo>
                    <a:lnTo>
                      <a:pt x="111" y="148"/>
                    </a:lnTo>
                    <a:lnTo>
                      <a:pt x="116" y="145"/>
                    </a:lnTo>
                    <a:lnTo>
                      <a:pt x="120" y="143"/>
                    </a:lnTo>
                    <a:lnTo>
                      <a:pt x="125" y="140"/>
                    </a:lnTo>
                    <a:lnTo>
                      <a:pt x="129" y="138"/>
                    </a:lnTo>
                    <a:lnTo>
                      <a:pt x="134" y="135"/>
                    </a:lnTo>
                    <a:lnTo>
                      <a:pt x="137" y="133"/>
                    </a:lnTo>
                    <a:lnTo>
                      <a:pt x="141" y="130"/>
                    </a:lnTo>
                    <a:lnTo>
                      <a:pt x="145" y="128"/>
                    </a:lnTo>
                    <a:lnTo>
                      <a:pt x="149" y="125"/>
                    </a:lnTo>
                    <a:lnTo>
                      <a:pt x="153" y="123"/>
                    </a:lnTo>
                    <a:lnTo>
                      <a:pt x="156" y="120"/>
                    </a:lnTo>
                    <a:lnTo>
                      <a:pt x="159" y="118"/>
                    </a:lnTo>
                    <a:lnTo>
                      <a:pt x="163" y="115"/>
                    </a:lnTo>
                    <a:lnTo>
                      <a:pt x="166" y="113"/>
                    </a:lnTo>
                    <a:lnTo>
                      <a:pt x="169" y="112"/>
                    </a:lnTo>
                    <a:lnTo>
                      <a:pt x="174" y="106"/>
                    </a:lnTo>
                    <a:lnTo>
                      <a:pt x="178" y="104"/>
                    </a:lnTo>
                    <a:lnTo>
                      <a:pt x="180" y="101"/>
                    </a:lnTo>
                    <a:lnTo>
                      <a:pt x="181" y="101"/>
                    </a:lnTo>
                    <a:lnTo>
                      <a:pt x="181" y="99"/>
                    </a:lnTo>
                    <a:lnTo>
                      <a:pt x="184" y="96"/>
                    </a:lnTo>
                    <a:lnTo>
                      <a:pt x="185" y="94"/>
                    </a:lnTo>
                    <a:lnTo>
                      <a:pt x="189" y="90"/>
                    </a:lnTo>
                    <a:lnTo>
                      <a:pt x="192" y="85"/>
                    </a:lnTo>
                    <a:lnTo>
                      <a:pt x="195" y="80"/>
                    </a:lnTo>
                    <a:lnTo>
                      <a:pt x="199" y="75"/>
                    </a:lnTo>
                    <a:lnTo>
                      <a:pt x="204" y="70"/>
                    </a:lnTo>
                    <a:lnTo>
                      <a:pt x="208" y="64"/>
                    </a:lnTo>
                    <a:lnTo>
                      <a:pt x="213" y="59"/>
                    </a:lnTo>
                    <a:lnTo>
                      <a:pt x="217" y="54"/>
                    </a:lnTo>
                    <a:lnTo>
                      <a:pt x="220" y="49"/>
                    </a:lnTo>
                    <a:lnTo>
                      <a:pt x="223" y="45"/>
                    </a:lnTo>
                    <a:lnTo>
                      <a:pt x="226" y="41"/>
                    </a:lnTo>
                    <a:lnTo>
                      <a:pt x="227" y="39"/>
                    </a:lnTo>
                    <a:lnTo>
                      <a:pt x="228" y="37"/>
                    </a:lnTo>
                    <a:lnTo>
                      <a:pt x="228" y="35"/>
                    </a:lnTo>
                    <a:lnTo>
                      <a:pt x="228" y="34"/>
                    </a:lnTo>
                    <a:lnTo>
                      <a:pt x="228" y="30"/>
                    </a:lnTo>
                    <a:lnTo>
                      <a:pt x="229" y="27"/>
                    </a:lnTo>
                    <a:lnTo>
                      <a:pt x="229" y="25"/>
                    </a:lnTo>
                    <a:lnTo>
                      <a:pt x="231" y="21"/>
                    </a:lnTo>
                    <a:lnTo>
                      <a:pt x="231" y="18"/>
                    </a:lnTo>
                    <a:lnTo>
                      <a:pt x="232" y="16"/>
                    </a:lnTo>
                    <a:lnTo>
                      <a:pt x="232" y="12"/>
                    </a:lnTo>
                    <a:lnTo>
                      <a:pt x="233" y="8"/>
                    </a:lnTo>
                    <a:lnTo>
                      <a:pt x="233" y="6"/>
                    </a:lnTo>
                    <a:lnTo>
                      <a:pt x="234" y="5"/>
                    </a:lnTo>
                    <a:lnTo>
                      <a:pt x="234" y="1"/>
                    </a:lnTo>
                    <a:lnTo>
                      <a:pt x="234" y="0"/>
                    </a:lnTo>
                    <a:lnTo>
                      <a:pt x="236" y="1"/>
                    </a:lnTo>
                    <a:lnTo>
                      <a:pt x="238" y="5"/>
                    </a:lnTo>
                    <a:lnTo>
                      <a:pt x="239" y="7"/>
                    </a:lnTo>
                    <a:lnTo>
                      <a:pt x="242" y="10"/>
                    </a:lnTo>
                    <a:lnTo>
                      <a:pt x="244" y="13"/>
                    </a:lnTo>
                    <a:lnTo>
                      <a:pt x="248" y="18"/>
                    </a:lnTo>
                    <a:lnTo>
                      <a:pt x="251" y="22"/>
                    </a:lnTo>
                    <a:lnTo>
                      <a:pt x="254" y="27"/>
                    </a:lnTo>
                    <a:lnTo>
                      <a:pt x="258" y="32"/>
                    </a:lnTo>
                    <a:lnTo>
                      <a:pt x="262" y="37"/>
                    </a:lnTo>
                    <a:lnTo>
                      <a:pt x="266" y="42"/>
                    </a:lnTo>
                    <a:lnTo>
                      <a:pt x="270" y="49"/>
                    </a:lnTo>
                    <a:lnTo>
                      <a:pt x="271" y="51"/>
                    </a:lnTo>
                    <a:lnTo>
                      <a:pt x="273" y="54"/>
                    </a:lnTo>
                    <a:lnTo>
                      <a:pt x="276" y="57"/>
                    </a:lnTo>
                    <a:lnTo>
                      <a:pt x="278" y="60"/>
                    </a:lnTo>
                    <a:lnTo>
                      <a:pt x="282" y="65"/>
                    </a:lnTo>
                    <a:lnTo>
                      <a:pt x="286" y="71"/>
                    </a:lnTo>
                    <a:lnTo>
                      <a:pt x="290" y="76"/>
                    </a:lnTo>
                    <a:lnTo>
                      <a:pt x="293" y="83"/>
                    </a:lnTo>
                    <a:lnTo>
                      <a:pt x="297" y="88"/>
                    </a:lnTo>
                    <a:lnTo>
                      <a:pt x="301" y="94"/>
                    </a:lnTo>
                    <a:lnTo>
                      <a:pt x="304" y="98"/>
                    </a:lnTo>
                    <a:lnTo>
                      <a:pt x="307" y="104"/>
                    </a:lnTo>
                    <a:lnTo>
                      <a:pt x="310" y="108"/>
                    </a:lnTo>
                    <a:lnTo>
                      <a:pt x="312" y="112"/>
                    </a:lnTo>
                    <a:lnTo>
                      <a:pt x="315" y="115"/>
                    </a:lnTo>
                    <a:lnTo>
                      <a:pt x="317" y="119"/>
                    </a:lnTo>
                    <a:lnTo>
                      <a:pt x="320" y="124"/>
                    </a:lnTo>
                    <a:lnTo>
                      <a:pt x="321" y="127"/>
                    </a:lnTo>
                    <a:lnTo>
                      <a:pt x="320" y="129"/>
                    </a:lnTo>
                    <a:lnTo>
                      <a:pt x="320" y="132"/>
                    </a:lnTo>
                    <a:lnTo>
                      <a:pt x="317" y="135"/>
                    </a:lnTo>
                    <a:lnTo>
                      <a:pt x="316" y="140"/>
                    </a:lnTo>
                    <a:lnTo>
                      <a:pt x="314" y="145"/>
                    </a:lnTo>
                    <a:lnTo>
                      <a:pt x="312" y="152"/>
                    </a:lnTo>
                    <a:lnTo>
                      <a:pt x="311" y="154"/>
                    </a:lnTo>
                    <a:lnTo>
                      <a:pt x="310" y="158"/>
                    </a:lnTo>
                    <a:lnTo>
                      <a:pt x="309" y="161"/>
                    </a:lnTo>
                    <a:lnTo>
                      <a:pt x="307" y="164"/>
                    </a:lnTo>
                    <a:lnTo>
                      <a:pt x="306" y="167"/>
                    </a:lnTo>
                    <a:lnTo>
                      <a:pt x="305" y="169"/>
                    </a:lnTo>
                    <a:lnTo>
                      <a:pt x="302" y="173"/>
                    </a:lnTo>
                    <a:lnTo>
                      <a:pt x="301" y="176"/>
                    </a:lnTo>
                    <a:lnTo>
                      <a:pt x="298" y="181"/>
                    </a:lnTo>
                    <a:lnTo>
                      <a:pt x="297" y="187"/>
                    </a:lnTo>
                    <a:lnTo>
                      <a:pt x="295" y="191"/>
                    </a:lnTo>
                    <a:lnTo>
                      <a:pt x="292" y="195"/>
                    </a:lnTo>
                    <a:lnTo>
                      <a:pt x="291" y="197"/>
                    </a:lnTo>
                    <a:lnTo>
                      <a:pt x="290" y="198"/>
                    </a:lnTo>
                    <a:lnTo>
                      <a:pt x="287" y="200"/>
                    </a:lnTo>
                    <a:lnTo>
                      <a:pt x="283" y="202"/>
                    </a:lnTo>
                    <a:lnTo>
                      <a:pt x="280" y="206"/>
                    </a:lnTo>
                    <a:lnTo>
                      <a:pt x="276" y="212"/>
                    </a:lnTo>
                    <a:lnTo>
                      <a:pt x="272" y="215"/>
                    </a:lnTo>
                    <a:lnTo>
                      <a:pt x="270" y="217"/>
                    </a:lnTo>
                    <a:lnTo>
                      <a:pt x="266" y="221"/>
                    </a:lnTo>
                    <a:lnTo>
                      <a:pt x="263" y="225"/>
                    </a:lnTo>
                    <a:lnTo>
                      <a:pt x="258" y="227"/>
                    </a:lnTo>
                    <a:lnTo>
                      <a:pt x="256" y="231"/>
                    </a:lnTo>
                    <a:lnTo>
                      <a:pt x="252" y="235"/>
                    </a:lnTo>
                    <a:lnTo>
                      <a:pt x="248" y="239"/>
                    </a:lnTo>
                    <a:lnTo>
                      <a:pt x="243" y="242"/>
                    </a:lnTo>
                    <a:lnTo>
                      <a:pt x="238" y="246"/>
                    </a:lnTo>
                    <a:lnTo>
                      <a:pt x="233" y="249"/>
                    </a:lnTo>
                    <a:lnTo>
                      <a:pt x="228" y="252"/>
                    </a:lnTo>
                    <a:lnTo>
                      <a:pt x="223" y="256"/>
                    </a:lnTo>
                    <a:lnTo>
                      <a:pt x="218" y="260"/>
                    </a:lnTo>
                    <a:lnTo>
                      <a:pt x="213" y="262"/>
                    </a:lnTo>
                    <a:lnTo>
                      <a:pt x="207" y="266"/>
                    </a:lnTo>
                    <a:lnTo>
                      <a:pt x="204" y="266"/>
                    </a:lnTo>
                    <a:lnTo>
                      <a:pt x="200" y="268"/>
                    </a:lnTo>
                    <a:lnTo>
                      <a:pt x="198" y="269"/>
                    </a:lnTo>
                    <a:lnTo>
                      <a:pt x="195" y="270"/>
                    </a:lnTo>
                    <a:lnTo>
                      <a:pt x="192" y="271"/>
                    </a:lnTo>
                    <a:lnTo>
                      <a:pt x="188" y="273"/>
                    </a:lnTo>
                    <a:lnTo>
                      <a:pt x="185" y="274"/>
                    </a:lnTo>
                    <a:lnTo>
                      <a:pt x="183" y="274"/>
                    </a:lnTo>
                    <a:lnTo>
                      <a:pt x="179" y="275"/>
                    </a:lnTo>
                    <a:lnTo>
                      <a:pt x="176" y="275"/>
                    </a:lnTo>
                    <a:lnTo>
                      <a:pt x="173" y="276"/>
                    </a:lnTo>
                    <a:lnTo>
                      <a:pt x="170" y="278"/>
                    </a:lnTo>
                    <a:lnTo>
                      <a:pt x="166" y="278"/>
                    </a:lnTo>
                    <a:lnTo>
                      <a:pt x="164" y="278"/>
                    </a:lnTo>
                    <a:lnTo>
                      <a:pt x="160" y="278"/>
                    </a:lnTo>
                    <a:lnTo>
                      <a:pt x="156" y="279"/>
                    </a:lnTo>
                    <a:lnTo>
                      <a:pt x="153" y="278"/>
                    </a:lnTo>
                    <a:lnTo>
                      <a:pt x="150" y="278"/>
                    </a:lnTo>
                    <a:lnTo>
                      <a:pt x="146" y="278"/>
                    </a:lnTo>
                    <a:lnTo>
                      <a:pt x="144" y="278"/>
                    </a:lnTo>
                    <a:lnTo>
                      <a:pt x="141" y="278"/>
                    </a:lnTo>
                    <a:lnTo>
                      <a:pt x="137" y="278"/>
                    </a:lnTo>
                    <a:lnTo>
                      <a:pt x="135" y="278"/>
                    </a:lnTo>
                    <a:lnTo>
                      <a:pt x="132" y="278"/>
                    </a:lnTo>
                    <a:lnTo>
                      <a:pt x="127" y="278"/>
                    </a:lnTo>
                    <a:lnTo>
                      <a:pt x="124" y="278"/>
                    </a:lnTo>
                    <a:lnTo>
                      <a:pt x="119" y="278"/>
                    </a:lnTo>
                    <a:lnTo>
                      <a:pt x="115" y="278"/>
                    </a:lnTo>
                    <a:lnTo>
                      <a:pt x="111" y="278"/>
                    </a:lnTo>
                    <a:lnTo>
                      <a:pt x="107" y="276"/>
                    </a:lnTo>
                    <a:lnTo>
                      <a:pt x="105" y="276"/>
                    </a:lnTo>
                    <a:lnTo>
                      <a:pt x="102" y="276"/>
                    </a:lnTo>
                    <a:lnTo>
                      <a:pt x="97" y="275"/>
                    </a:lnTo>
                    <a:lnTo>
                      <a:pt x="95" y="275"/>
                    </a:lnTo>
                    <a:lnTo>
                      <a:pt x="92" y="274"/>
                    </a:lnTo>
                    <a:lnTo>
                      <a:pt x="90" y="274"/>
                    </a:lnTo>
                    <a:lnTo>
                      <a:pt x="88" y="274"/>
                    </a:lnTo>
                    <a:lnTo>
                      <a:pt x="88" y="273"/>
                    </a:lnTo>
                    <a:lnTo>
                      <a:pt x="87" y="273"/>
                    </a:lnTo>
                    <a:lnTo>
                      <a:pt x="0" y="154"/>
                    </a:lnTo>
                    <a:close/>
                  </a:path>
                </a:pathLst>
              </a:custGeom>
              <a:solidFill>
                <a:srgbClr val="B0FF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1" name="Freeform 28"/>
              <p:cNvSpPr>
                <a:spLocks/>
              </p:cNvSpPr>
              <p:nvPr/>
            </p:nvSpPr>
            <p:spPr bwMode="auto">
              <a:xfrm>
                <a:off x="-2215" y="1690"/>
                <a:ext cx="125" cy="52"/>
              </a:xfrm>
              <a:custGeom>
                <a:avLst/>
                <a:gdLst>
                  <a:gd name="T0" fmla="*/ 1 w 250"/>
                  <a:gd name="T1" fmla="*/ 0 h 105"/>
                  <a:gd name="T2" fmla="*/ 1 w 250"/>
                  <a:gd name="T3" fmla="*/ 0 h 105"/>
                  <a:gd name="T4" fmla="*/ 2 w 250"/>
                  <a:gd name="T5" fmla="*/ 0 h 105"/>
                  <a:gd name="T6" fmla="*/ 3 w 250"/>
                  <a:gd name="T7" fmla="*/ 0 h 105"/>
                  <a:gd name="T8" fmla="*/ 3 w 250"/>
                  <a:gd name="T9" fmla="*/ 1 h 105"/>
                  <a:gd name="T10" fmla="*/ 4 w 250"/>
                  <a:gd name="T11" fmla="*/ 2 h 105"/>
                  <a:gd name="T12" fmla="*/ 5 w 250"/>
                  <a:gd name="T13" fmla="*/ 2 h 105"/>
                  <a:gd name="T14" fmla="*/ 6 w 250"/>
                  <a:gd name="T15" fmla="*/ 2 h 105"/>
                  <a:gd name="T16" fmla="*/ 6 w 250"/>
                  <a:gd name="T17" fmla="*/ 3 h 105"/>
                  <a:gd name="T18" fmla="*/ 7 w 250"/>
                  <a:gd name="T19" fmla="*/ 3 h 105"/>
                  <a:gd name="T20" fmla="*/ 8 w 250"/>
                  <a:gd name="T21" fmla="*/ 3 h 105"/>
                  <a:gd name="T22" fmla="*/ 9 w 250"/>
                  <a:gd name="T23" fmla="*/ 3 h 105"/>
                  <a:gd name="T24" fmla="*/ 10 w 250"/>
                  <a:gd name="T25" fmla="*/ 3 h 105"/>
                  <a:gd name="T26" fmla="*/ 11 w 250"/>
                  <a:gd name="T27" fmla="*/ 3 h 105"/>
                  <a:gd name="T28" fmla="*/ 12 w 250"/>
                  <a:gd name="T29" fmla="*/ 3 h 105"/>
                  <a:gd name="T30" fmla="*/ 12 w 250"/>
                  <a:gd name="T31" fmla="*/ 3 h 105"/>
                  <a:gd name="T32" fmla="*/ 13 w 250"/>
                  <a:gd name="T33" fmla="*/ 3 h 105"/>
                  <a:gd name="T34" fmla="*/ 14 w 250"/>
                  <a:gd name="T35" fmla="*/ 3 h 105"/>
                  <a:gd name="T36" fmla="*/ 15 w 250"/>
                  <a:gd name="T37" fmla="*/ 3 h 105"/>
                  <a:gd name="T38" fmla="*/ 15 w 250"/>
                  <a:gd name="T39" fmla="*/ 3 h 105"/>
                  <a:gd name="T40" fmla="*/ 16 w 250"/>
                  <a:gd name="T41" fmla="*/ 3 h 105"/>
                  <a:gd name="T42" fmla="*/ 16 w 250"/>
                  <a:gd name="T43" fmla="*/ 4 h 105"/>
                  <a:gd name="T44" fmla="*/ 16 w 250"/>
                  <a:gd name="T45" fmla="*/ 5 h 105"/>
                  <a:gd name="T46" fmla="*/ 16 w 250"/>
                  <a:gd name="T47" fmla="*/ 6 h 105"/>
                  <a:gd name="T48" fmla="*/ 16 w 250"/>
                  <a:gd name="T49" fmla="*/ 6 h 105"/>
                  <a:gd name="T50" fmla="*/ 15 w 250"/>
                  <a:gd name="T51" fmla="*/ 6 h 105"/>
                  <a:gd name="T52" fmla="*/ 14 w 250"/>
                  <a:gd name="T53" fmla="*/ 6 h 105"/>
                  <a:gd name="T54" fmla="*/ 14 w 250"/>
                  <a:gd name="T55" fmla="*/ 6 h 105"/>
                  <a:gd name="T56" fmla="*/ 13 w 250"/>
                  <a:gd name="T57" fmla="*/ 6 h 105"/>
                  <a:gd name="T58" fmla="*/ 12 w 250"/>
                  <a:gd name="T59" fmla="*/ 6 h 105"/>
                  <a:gd name="T60" fmla="*/ 11 w 250"/>
                  <a:gd name="T61" fmla="*/ 6 h 105"/>
                  <a:gd name="T62" fmla="*/ 10 w 250"/>
                  <a:gd name="T63" fmla="*/ 6 h 105"/>
                  <a:gd name="T64" fmla="*/ 10 w 250"/>
                  <a:gd name="T65" fmla="*/ 6 h 105"/>
                  <a:gd name="T66" fmla="*/ 9 w 250"/>
                  <a:gd name="T67" fmla="*/ 6 h 105"/>
                  <a:gd name="T68" fmla="*/ 8 w 250"/>
                  <a:gd name="T69" fmla="*/ 6 h 105"/>
                  <a:gd name="T70" fmla="*/ 8 w 250"/>
                  <a:gd name="T71" fmla="*/ 5 h 105"/>
                  <a:gd name="T72" fmla="*/ 7 w 250"/>
                  <a:gd name="T73" fmla="*/ 5 h 105"/>
                  <a:gd name="T74" fmla="*/ 6 w 250"/>
                  <a:gd name="T75" fmla="*/ 5 h 105"/>
                  <a:gd name="T76" fmla="*/ 6 w 250"/>
                  <a:gd name="T77" fmla="*/ 5 h 105"/>
                  <a:gd name="T78" fmla="*/ 5 w 250"/>
                  <a:gd name="T79" fmla="*/ 4 h 105"/>
                  <a:gd name="T80" fmla="*/ 4 w 250"/>
                  <a:gd name="T81" fmla="*/ 3 h 105"/>
                  <a:gd name="T82" fmla="*/ 4 w 250"/>
                  <a:gd name="T83" fmla="*/ 3 h 105"/>
                  <a:gd name="T84" fmla="*/ 3 w 250"/>
                  <a:gd name="T85" fmla="*/ 3 h 105"/>
                  <a:gd name="T86" fmla="*/ 2 w 250"/>
                  <a:gd name="T87" fmla="*/ 2 h 105"/>
                  <a:gd name="T88" fmla="*/ 2 w 250"/>
                  <a:gd name="T89" fmla="*/ 2 h 105"/>
                  <a:gd name="T90" fmla="*/ 1 w 250"/>
                  <a:gd name="T91" fmla="*/ 2 h 105"/>
                  <a:gd name="T92" fmla="*/ 1 w 250"/>
                  <a:gd name="T93" fmla="*/ 1 h 105"/>
                  <a:gd name="T94" fmla="*/ 1 w 250"/>
                  <a:gd name="T95" fmla="*/ 1 h 105"/>
                  <a:gd name="T96" fmla="*/ 0 w 250"/>
                  <a:gd name="T97" fmla="*/ 0 h 1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
                  <a:gd name="T148" fmla="*/ 0 h 105"/>
                  <a:gd name="T149" fmla="*/ 250 w 250"/>
                  <a:gd name="T150" fmla="*/ 105 h 1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 h="105">
                    <a:moveTo>
                      <a:pt x="0" y="13"/>
                    </a:moveTo>
                    <a:lnTo>
                      <a:pt x="1" y="12"/>
                    </a:lnTo>
                    <a:lnTo>
                      <a:pt x="2" y="10"/>
                    </a:lnTo>
                    <a:lnTo>
                      <a:pt x="5" y="8"/>
                    </a:lnTo>
                    <a:lnTo>
                      <a:pt x="10" y="7"/>
                    </a:lnTo>
                    <a:lnTo>
                      <a:pt x="13" y="4"/>
                    </a:lnTo>
                    <a:lnTo>
                      <a:pt x="18" y="3"/>
                    </a:lnTo>
                    <a:lnTo>
                      <a:pt x="22" y="0"/>
                    </a:lnTo>
                    <a:lnTo>
                      <a:pt x="26" y="2"/>
                    </a:lnTo>
                    <a:lnTo>
                      <a:pt x="30" y="3"/>
                    </a:lnTo>
                    <a:lnTo>
                      <a:pt x="34" y="7"/>
                    </a:lnTo>
                    <a:lnTo>
                      <a:pt x="36" y="9"/>
                    </a:lnTo>
                    <a:lnTo>
                      <a:pt x="40" y="13"/>
                    </a:lnTo>
                    <a:lnTo>
                      <a:pt x="42" y="17"/>
                    </a:lnTo>
                    <a:lnTo>
                      <a:pt x="47" y="20"/>
                    </a:lnTo>
                    <a:lnTo>
                      <a:pt x="50" y="24"/>
                    </a:lnTo>
                    <a:lnTo>
                      <a:pt x="55" y="28"/>
                    </a:lnTo>
                    <a:lnTo>
                      <a:pt x="59" y="32"/>
                    </a:lnTo>
                    <a:lnTo>
                      <a:pt x="65" y="35"/>
                    </a:lnTo>
                    <a:lnTo>
                      <a:pt x="69" y="39"/>
                    </a:lnTo>
                    <a:lnTo>
                      <a:pt x="75" y="43"/>
                    </a:lnTo>
                    <a:lnTo>
                      <a:pt x="78" y="43"/>
                    </a:lnTo>
                    <a:lnTo>
                      <a:pt x="80" y="46"/>
                    </a:lnTo>
                    <a:lnTo>
                      <a:pt x="84" y="47"/>
                    </a:lnTo>
                    <a:lnTo>
                      <a:pt x="88" y="48"/>
                    </a:lnTo>
                    <a:lnTo>
                      <a:pt x="90" y="48"/>
                    </a:lnTo>
                    <a:lnTo>
                      <a:pt x="94" y="49"/>
                    </a:lnTo>
                    <a:lnTo>
                      <a:pt x="98" y="51"/>
                    </a:lnTo>
                    <a:lnTo>
                      <a:pt x="101" y="51"/>
                    </a:lnTo>
                    <a:lnTo>
                      <a:pt x="105" y="52"/>
                    </a:lnTo>
                    <a:lnTo>
                      <a:pt x="110" y="53"/>
                    </a:lnTo>
                    <a:lnTo>
                      <a:pt x="115" y="54"/>
                    </a:lnTo>
                    <a:lnTo>
                      <a:pt x="122" y="54"/>
                    </a:lnTo>
                    <a:lnTo>
                      <a:pt x="125" y="56"/>
                    </a:lnTo>
                    <a:lnTo>
                      <a:pt x="132" y="56"/>
                    </a:lnTo>
                    <a:lnTo>
                      <a:pt x="137" y="57"/>
                    </a:lnTo>
                    <a:lnTo>
                      <a:pt x="143" y="58"/>
                    </a:lnTo>
                    <a:lnTo>
                      <a:pt x="148" y="58"/>
                    </a:lnTo>
                    <a:lnTo>
                      <a:pt x="154" y="58"/>
                    </a:lnTo>
                    <a:lnTo>
                      <a:pt x="157" y="58"/>
                    </a:lnTo>
                    <a:lnTo>
                      <a:pt x="161" y="58"/>
                    </a:lnTo>
                    <a:lnTo>
                      <a:pt x="163" y="59"/>
                    </a:lnTo>
                    <a:lnTo>
                      <a:pt x="166" y="59"/>
                    </a:lnTo>
                    <a:lnTo>
                      <a:pt x="172" y="59"/>
                    </a:lnTo>
                    <a:lnTo>
                      <a:pt x="177" y="59"/>
                    </a:lnTo>
                    <a:lnTo>
                      <a:pt x="182" y="59"/>
                    </a:lnTo>
                    <a:lnTo>
                      <a:pt x="187" y="61"/>
                    </a:lnTo>
                    <a:lnTo>
                      <a:pt x="192" y="61"/>
                    </a:lnTo>
                    <a:lnTo>
                      <a:pt x="197" y="61"/>
                    </a:lnTo>
                    <a:lnTo>
                      <a:pt x="201" y="61"/>
                    </a:lnTo>
                    <a:lnTo>
                      <a:pt x="206" y="61"/>
                    </a:lnTo>
                    <a:lnTo>
                      <a:pt x="210" y="61"/>
                    </a:lnTo>
                    <a:lnTo>
                      <a:pt x="213" y="61"/>
                    </a:lnTo>
                    <a:lnTo>
                      <a:pt x="217" y="59"/>
                    </a:lnTo>
                    <a:lnTo>
                      <a:pt x="220" y="59"/>
                    </a:lnTo>
                    <a:lnTo>
                      <a:pt x="225" y="58"/>
                    </a:lnTo>
                    <a:lnTo>
                      <a:pt x="229" y="58"/>
                    </a:lnTo>
                    <a:lnTo>
                      <a:pt x="231" y="56"/>
                    </a:lnTo>
                    <a:lnTo>
                      <a:pt x="235" y="54"/>
                    </a:lnTo>
                    <a:lnTo>
                      <a:pt x="237" y="53"/>
                    </a:lnTo>
                    <a:lnTo>
                      <a:pt x="241" y="54"/>
                    </a:lnTo>
                    <a:lnTo>
                      <a:pt x="244" y="54"/>
                    </a:lnTo>
                    <a:lnTo>
                      <a:pt x="246" y="57"/>
                    </a:lnTo>
                    <a:lnTo>
                      <a:pt x="247" y="59"/>
                    </a:lnTo>
                    <a:lnTo>
                      <a:pt x="249" y="63"/>
                    </a:lnTo>
                    <a:lnTo>
                      <a:pt x="250" y="67"/>
                    </a:lnTo>
                    <a:lnTo>
                      <a:pt x="250" y="72"/>
                    </a:lnTo>
                    <a:lnTo>
                      <a:pt x="250" y="78"/>
                    </a:lnTo>
                    <a:lnTo>
                      <a:pt x="250" y="83"/>
                    </a:lnTo>
                    <a:lnTo>
                      <a:pt x="250" y="88"/>
                    </a:lnTo>
                    <a:lnTo>
                      <a:pt x="250" y="93"/>
                    </a:lnTo>
                    <a:lnTo>
                      <a:pt x="249" y="97"/>
                    </a:lnTo>
                    <a:lnTo>
                      <a:pt x="247" y="98"/>
                    </a:lnTo>
                    <a:lnTo>
                      <a:pt x="246" y="100"/>
                    </a:lnTo>
                    <a:lnTo>
                      <a:pt x="245" y="101"/>
                    </a:lnTo>
                    <a:lnTo>
                      <a:pt x="242" y="101"/>
                    </a:lnTo>
                    <a:lnTo>
                      <a:pt x="239" y="103"/>
                    </a:lnTo>
                    <a:lnTo>
                      <a:pt x="235" y="103"/>
                    </a:lnTo>
                    <a:lnTo>
                      <a:pt x="232" y="103"/>
                    </a:lnTo>
                    <a:lnTo>
                      <a:pt x="227" y="103"/>
                    </a:lnTo>
                    <a:lnTo>
                      <a:pt x="222" y="105"/>
                    </a:lnTo>
                    <a:lnTo>
                      <a:pt x="220" y="103"/>
                    </a:lnTo>
                    <a:lnTo>
                      <a:pt x="216" y="103"/>
                    </a:lnTo>
                    <a:lnTo>
                      <a:pt x="212" y="103"/>
                    </a:lnTo>
                    <a:lnTo>
                      <a:pt x="210" y="103"/>
                    </a:lnTo>
                    <a:lnTo>
                      <a:pt x="205" y="103"/>
                    </a:lnTo>
                    <a:lnTo>
                      <a:pt x="201" y="103"/>
                    </a:lnTo>
                    <a:lnTo>
                      <a:pt x="197" y="103"/>
                    </a:lnTo>
                    <a:lnTo>
                      <a:pt x="192" y="103"/>
                    </a:lnTo>
                    <a:lnTo>
                      <a:pt x="187" y="103"/>
                    </a:lnTo>
                    <a:lnTo>
                      <a:pt x="182" y="102"/>
                    </a:lnTo>
                    <a:lnTo>
                      <a:pt x="177" y="102"/>
                    </a:lnTo>
                    <a:lnTo>
                      <a:pt x="173" y="102"/>
                    </a:lnTo>
                    <a:lnTo>
                      <a:pt x="168" y="101"/>
                    </a:lnTo>
                    <a:lnTo>
                      <a:pt x="163" y="101"/>
                    </a:lnTo>
                    <a:lnTo>
                      <a:pt x="159" y="101"/>
                    </a:lnTo>
                    <a:lnTo>
                      <a:pt x="156" y="101"/>
                    </a:lnTo>
                    <a:lnTo>
                      <a:pt x="151" y="100"/>
                    </a:lnTo>
                    <a:lnTo>
                      <a:pt x="147" y="100"/>
                    </a:lnTo>
                    <a:lnTo>
                      <a:pt x="143" y="98"/>
                    </a:lnTo>
                    <a:lnTo>
                      <a:pt x="139" y="98"/>
                    </a:lnTo>
                    <a:lnTo>
                      <a:pt x="135" y="97"/>
                    </a:lnTo>
                    <a:lnTo>
                      <a:pt x="132" y="97"/>
                    </a:lnTo>
                    <a:lnTo>
                      <a:pt x="128" y="96"/>
                    </a:lnTo>
                    <a:lnTo>
                      <a:pt x="125" y="96"/>
                    </a:lnTo>
                    <a:lnTo>
                      <a:pt x="122" y="95"/>
                    </a:lnTo>
                    <a:lnTo>
                      <a:pt x="118" y="93"/>
                    </a:lnTo>
                    <a:lnTo>
                      <a:pt x="115" y="92"/>
                    </a:lnTo>
                    <a:lnTo>
                      <a:pt x="112" y="92"/>
                    </a:lnTo>
                    <a:lnTo>
                      <a:pt x="109" y="91"/>
                    </a:lnTo>
                    <a:lnTo>
                      <a:pt x="105" y="90"/>
                    </a:lnTo>
                    <a:lnTo>
                      <a:pt x="103" y="90"/>
                    </a:lnTo>
                    <a:lnTo>
                      <a:pt x="101" y="88"/>
                    </a:lnTo>
                    <a:lnTo>
                      <a:pt x="95" y="86"/>
                    </a:lnTo>
                    <a:lnTo>
                      <a:pt x="91" y="83"/>
                    </a:lnTo>
                    <a:lnTo>
                      <a:pt x="86" y="82"/>
                    </a:lnTo>
                    <a:lnTo>
                      <a:pt x="83" y="80"/>
                    </a:lnTo>
                    <a:lnTo>
                      <a:pt x="79" y="76"/>
                    </a:lnTo>
                    <a:lnTo>
                      <a:pt x="75" y="73"/>
                    </a:lnTo>
                    <a:lnTo>
                      <a:pt x="69" y="69"/>
                    </a:lnTo>
                    <a:lnTo>
                      <a:pt x="65" y="67"/>
                    </a:lnTo>
                    <a:lnTo>
                      <a:pt x="61" y="64"/>
                    </a:lnTo>
                    <a:lnTo>
                      <a:pt x="59" y="63"/>
                    </a:lnTo>
                    <a:lnTo>
                      <a:pt x="55" y="61"/>
                    </a:lnTo>
                    <a:lnTo>
                      <a:pt x="52" y="59"/>
                    </a:lnTo>
                    <a:lnTo>
                      <a:pt x="50" y="57"/>
                    </a:lnTo>
                    <a:lnTo>
                      <a:pt x="46" y="56"/>
                    </a:lnTo>
                    <a:lnTo>
                      <a:pt x="44" y="54"/>
                    </a:lnTo>
                    <a:lnTo>
                      <a:pt x="41" y="52"/>
                    </a:lnTo>
                    <a:lnTo>
                      <a:pt x="37" y="51"/>
                    </a:lnTo>
                    <a:lnTo>
                      <a:pt x="35" y="48"/>
                    </a:lnTo>
                    <a:lnTo>
                      <a:pt x="32" y="47"/>
                    </a:lnTo>
                    <a:lnTo>
                      <a:pt x="30" y="46"/>
                    </a:lnTo>
                    <a:lnTo>
                      <a:pt x="25" y="42"/>
                    </a:lnTo>
                    <a:lnTo>
                      <a:pt x="20" y="41"/>
                    </a:lnTo>
                    <a:lnTo>
                      <a:pt x="16" y="37"/>
                    </a:lnTo>
                    <a:lnTo>
                      <a:pt x="13" y="35"/>
                    </a:lnTo>
                    <a:lnTo>
                      <a:pt x="12" y="33"/>
                    </a:lnTo>
                    <a:lnTo>
                      <a:pt x="11" y="33"/>
                    </a:lnTo>
                    <a:lnTo>
                      <a:pt x="10" y="29"/>
                    </a:lnTo>
                    <a:lnTo>
                      <a:pt x="8" y="27"/>
                    </a:lnTo>
                    <a:lnTo>
                      <a:pt x="6" y="24"/>
                    </a:lnTo>
                    <a:lnTo>
                      <a:pt x="5" y="20"/>
                    </a:lnTo>
                    <a:lnTo>
                      <a:pt x="2" y="18"/>
                    </a:lnTo>
                    <a:lnTo>
                      <a:pt x="1" y="14"/>
                    </a:lnTo>
                    <a:lnTo>
                      <a:pt x="0" y="13"/>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2" name="Freeform 29"/>
              <p:cNvSpPr>
                <a:spLocks/>
              </p:cNvSpPr>
              <p:nvPr/>
            </p:nvSpPr>
            <p:spPr bwMode="auto">
              <a:xfrm>
                <a:off x="-2198" y="1639"/>
                <a:ext cx="112" cy="86"/>
              </a:xfrm>
              <a:custGeom>
                <a:avLst/>
                <a:gdLst>
                  <a:gd name="T0" fmla="*/ 0 w 224"/>
                  <a:gd name="T1" fmla="*/ 6 h 172"/>
                  <a:gd name="T2" fmla="*/ 0 w 224"/>
                  <a:gd name="T3" fmla="*/ 5 h 172"/>
                  <a:gd name="T4" fmla="*/ 1 w 224"/>
                  <a:gd name="T5" fmla="*/ 5 h 172"/>
                  <a:gd name="T6" fmla="*/ 1 w 224"/>
                  <a:gd name="T7" fmla="*/ 5 h 172"/>
                  <a:gd name="T8" fmla="*/ 1 w 224"/>
                  <a:gd name="T9" fmla="*/ 3 h 172"/>
                  <a:gd name="T10" fmla="*/ 1 w 224"/>
                  <a:gd name="T11" fmla="*/ 3 h 172"/>
                  <a:gd name="T12" fmla="*/ 1 w 224"/>
                  <a:gd name="T13" fmla="*/ 1 h 172"/>
                  <a:gd name="T14" fmla="*/ 1 w 224"/>
                  <a:gd name="T15" fmla="*/ 1 h 172"/>
                  <a:gd name="T16" fmla="*/ 2 w 224"/>
                  <a:gd name="T17" fmla="*/ 1 h 172"/>
                  <a:gd name="T18" fmla="*/ 2 w 224"/>
                  <a:gd name="T19" fmla="*/ 1 h 172"/>
                  <a:gd name="T20" fmla="*/ 3 w 224"/>
                  <a:gd name="T21" fmla="*/ 0 h 172"/>
                  <a:gd name="T22" fmla="*/ 4 w 224"/>
                  <a:gd name="T23" fmla="*/ 0 h 172"/>
                  <a:gd name="T24" fmla="*/ 4 w 224"/>
                  <a:gd name="T25" fmla="*/ 0 h 172"/>
                  <a:gd name="T26" fmla="*/ 5 w 224"/>
                  <a:gd name="T27" fmla="*/ 0 h 172"/>
                  <a:gd name="T28" fmla="*/ 6 w 224"/>
                  <a:gd name="T29" fmla="*/ 1 h 172"/>
                  <a:gd name="T30" fmla="*/ 6 w 224"/>
                  <a:gd name="T31" fmla="*/ 1 h 172"/>
                  <a:gd name="T32" fmla="*/ 7 w 224"/>
                  <a:gd name="T33" fmla="*/ 1 h 172"/>
                  <a:gd name="T34" fmla="*/ 7 w 224"/>
                  <a:gd name="T35" fmla="*/ 1 h 172"/>
                  <a:gd name="T36" fmla="*/ 7 w 224"/>
                  <a:gd name="T37" fmla="*/ 1 h 172"/>
                  <a:gd name="T38" fmla="*/ 9 w 224"/>
                  <a:gd name="T39" fmla="*/ 1 h 172"/>
                  <a:gd name="T40" fmla="*/ 9 w 224"/>
                  <a:gd name="T41" fmla="*/ 1 h 172"/>
                  <a:gd name="T42" fmla="*/ 10 w 224"/>
                  <a:gd name="T43" fmla="*/ 1 h 172"/>
                  <a:gd name="T44" fmla="*/ 11 w 224"/>
                  <a:gd name="T45" fmla="*/ 1 h 172"/>
                  <a:gd name="T46" fmla="*/ 11 w 224"/>
                  <a:gd name="T47" fmla="*/ 1 h 172"/>
                  <a:gd name="T48" fmla="*/ 12 w 224"/>
                  <a:gd name="T49" fmla="*/ 1 h 172"/>
                  <a:gd name="T50" fmla="*/ 13 w 224"/>
                  <a:gd name="T51" fmla="*/ 1 h 172"/>
                  <a:gd name="T52" fmla="*/ 13 w 224"/>
                  <a:gd name="T53" fmla="*/ 1 h 172"/>
                  <a:gd name="T54" fmla="*/ 14 w 224"/>
                  <a:gd name="T55" fmla="*/ 1 h 172"/>
                  <a:gd name="T56" fmla="*/ 14 w 224"/>
                  <a:gd name="T57" fmla="*/ 3 h 172"/>
                  <a:gd name="T58" fmla="*/ 14 w 224"/>
                  <a:gd name="T59" fmla="*/ 3 h 172"/>
                  <a:gd name="T60" fmla="*/ 14 w 224"/>
                  <a:gd name="T61" fmla="*/ 3 h 172"/>
                  <a:gd name="T62" fmla="*/ 14 w 224"/>
                  <a:gd name="T63" fmla="*/ 5 h 172"/>
                  <a:gd name="T64" fmla="*/ 14 w 224"/>
                  <a:gd name="T65" fmla="*/ 5 h 172"/>
                  <a:gd name="T66" fmla="*/ 14 w 224"/>
                  <a:gd name="T67" fmla="*/ 5 h 172"/>
                  <a:gd name="T68" fmla="*/ 14 w 224"/>
                  <a:gd name="T69" fmla="*/ 6 h 172"/>
                  <a:gd name="T70" fmla="*/ 14 w 224"/>
                  <a:gd name="T71" fmla="*/ 7 h 172"/>
                  <a:gd name="T72" fmla="*/ 13 w 224"/>
                  <a:gd name="T73" fmla="*/ 9 h 172"/>
                  <a:gd name="T74" fmla="*/ 13 w 224"/>
                  <a:gd name="T75" fmla="*/ 10 h 172"/>
                  <a:gd name="T76" fmla="*/ 13 w 224"/>
                  <a:gd name="T77" fmla="*/ 10 h 172"/>
                  <a:gd name="T78" fmla="*/ 13 w 224"/>
                  <a:gd name="T79" fmla="*/ 11 h 172"/>
                  <a:gd name="T80" fmla="*/ 12 w 224"/>
                  <a:gd name="T81" fmla="*/ 11 h 172"/>
                  <a:gd name="T82" fmla="*/ 12 w 224"/>
                  <a:gd name="T83" fmla="*/ 11 h 172"/>
                  <a:gd name="T84" fmla="*/ 11 w 224"/>
                  <a:gd name="T85" fmla="*/ 11 h 172"/>
                  <a:gd name="T86" fmla="*/ 10 w 224"/>
                  <a:gd name="T87" fmla="*/ 11 h 172"/>
                  <a:gd name="T88" fmla="*/ 9 w 224"/>
                  <a:gd name="T89" fmla="*/ 11 h 172"/>
                  <a:gd name="T90" fmla="*/ 9 w 224"/>
                  <a:gd name="T91" fmla="*/ 11 h 172"/>
                  <a:gd name="T92" fmla="*/ 7 w 224"/>
                  <a:gd name="T93" fmla="*/ 11 h 172"/>
                  <a:gd name="T94" fmla="*/ 7 w 224"/>
                  <a:gd name="T95" fmla="*/ 11 h 172"/>
                  <a:gd name="T96" fmla="*/ 7 w 224"/>
                  <a:gd name="T97" fmla="*/ 11 h 172"/>
                  <a:gd name="T98" fmla="*/ 6 w 224"/>
                  <a:gd name="T99" fmla="*/ 11 h 172"/>
                  <a:gd name="T100" fmla="*/ 5 w 224"/>
                  <a:gd name="T101" fmla="*/ 11 h 172"/>
                  <a:gd name="T102" fmla="*/ 5 w 224"/>
                  <a:gd name="T103" fmla="*/ 10 h 172"/>
                  <a:gd name="T104" fmla="*/ 4 w 224"/>
                  <a:gd name="T105" fmla="*/ 10 h 172"/>
                  <a:gd name="T106" fmla="*/ 3 w 224"/>
                  <a:gd name="T107" fmla="*/ 9 h 172"/>
                  <a:gd name="T108" fmla="*/ 3 w 224"/>
                  <a:gd name="T109" fmla="*/ 9 h 172"/>
                  <a:gd name="T110" fmla="*/ 2 w 224"/>
                  <a:gd name="T111" fmla="*/ 8 h 172"/>
                  <a:gd name="T112" fmla="*/ 1 w 224"/>
                  <a:gd name="T113" fmla="*/ 7 h 172"/>
                  <a:gd name="T114" fmla="*/ 1 w 224"/>
                  <a:gd name="T115" fmla="*/ 7 h 172"/>
                  <a:gd name="T116" fmla="*/ 0 w 224"/>
                  <a:gd name="T117" fmla="*/ 6 h 1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4"/>
                  <a:gd name="T178" fmla="*/ 0 h 172"/>
                  <a:gd name="T179" fmla="*/ 224 w 224"/>
                  <a:gd name="T180" fmla="*/ 172 h 1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4" h="172">
                    <a:moveTo>
                      <a:pt x="0" y="107"/>
                    </a:moveTo>
                    <a:lnTo>
                      <a:pt x="0" y="103"/>
                    </a:lnTo>
                    <a:lnTo>
                      <a:pt x="0" y="100"/>
                    </a:lnTo>
                    <a:lnTo>
                      <a:pt x="0" y="96"/>
                    </a:lnTo>
                    <a:lnTo>
                      <a:pt x="0" y="94"/>
                    </a:lnTo>
                    <a:lnTo>
                      <a:pt x="0" y="90"/>
                    </a:lnTo>
                    <a:lnTo>
                      <a:pt x="0" y="86"/>
                    </a:lnTo>
                    <a:lnTo>
                      <a:pt x="0" y="83"/>
                    </a:lnTo>
                    <a:lnTo>
                      <a:pt x="1" y="79"/>
                    </a:lnTo>
                    <a:lnTo>
                      <a:pt x="1" y="75"/>
                    </a:lnTo>
                    <a:lnTo>
                      <a:pt x="1" y="71"/>
                    </a:lnTo>
                    <a:lnTo>
                      <a:pt x="2" y="66"/>
                    </a:lnTo>
                    <a:lnTo>
                      <a:pt x="2" y="63"/>
                    </a:lnTo>
                    <a:lnTo>
                      <a:pt x="3" y="57"/>
                    </a:lnTo>
                    <a:lnTo>
                      <a:pt x="5" y="54"/>
                    </a:lnTo>
                    <a:lnTo>
                      <a:pt x="5" y="50"/>
                    </a:lnTo>
                    <a:lnTo>
                      <a:pt x="7" y="46"/>
                    </a:lnTo>
                    <a:lnTo>
                      <a:pt x="7" y="41"/>
                    </a:lnTo>
                    <a:lnTo>
                      <a:pt x="8" y="37"/>
                    </a:lnTo>
                    <a:lnTo>
                      <a:pt x="10" y="34"/>
                    </a:lnTo>
                    <a:lnTo>
                      <a:pt x="11" y="30"/>
                    </a:lnTo>
                    <a:lnTo>
                      <a:pt x="12" y="26"/>
                    </a:lnTo>
                    <a:lnTo>
                      <a:pt x="13" y="22"/>
                    </a:lnTo>
                    <a:lnTo>
                      <a:pt x="16" y="20"/>
                    </a:lnTo>
                    <a:lnTo>
                      <a:pt x="17" y="16"/>
                    </a:lnTo>
                    <a:lnTo>
                      <a:pt x="18" y="13"/>
                    </a:lnTo>
                    <a:lnTo>
                      <a:pt x="21" y="11"/>
                    </a:lnTo>
                    <a:lnTo>
                      <a:pt x="22" y="7"/>
                    </a:lnTo>
                    <a:lnTo>
                      <a:pt x="25" y="6"/>
                    </a:lnTo>
                    <a:lnTo>
                      <a:pt x="28" y="2"/>
                    </a:lnTo>
                    <a:lnTo>
                      <a:pt x="34" y="1"/>
                    </a:lnTo>
                    <a:lnTo>
                      <a:pt x="36" y="0"/>
                    </a:lnTo>
                    <a:lnTo>
                      <a:pt x="40" y="0"/>
                    </a:lnTo>
                    <a:lnTo>
                      <a:pt x="42" y="0"/>
                    </a:lnTo>
                    <a:lnTo>
                      <a:pt x="47" y="0"/>
                    </a:lnTo>
                    <a:lnTo>
                      <a:pt x="52" y="0"/>
                    </a:lnTo>
                    <a:lnTo>
                      <a:pt x="57" y="0"/>
                    </a:lnTo>
                    <a:lnTo>
                      <a:pt x="60" y="0"/>
                    </a:lnTo>
                    <a:lnTo>
                      <a:pt x="62" y="0"/>
                    </a:lnTo>
                    <a:lnTo>
                      <a:pt x="65" y="0"/>
                    </a:lnTo>
                    <a:lnTo>
                      <a:pt x="69" y="0"/>
                    </a:lnTo>
                    <a:lnTo>
                      <a:pt x="71" y="0"/>
                    </a:lnTo>
                    <a:lnTo>
                      <a:pt x="74" y="0"/>
                    </a:lnTo>
                    <a:lnTo>
                      <a:pt x="78" y="1"/>
                    </a:lnTo>
                    <a:lnTo>
                      <a:pt x="81" y="1"/>
                    </a:lnTo>
                    <a:lnTo>
                      <a:pt x="84" y="1"/>
                    </a:lnTo>
                    <a:lnTo>
                      <a:pt x="88" y="2"/>
                    </a:lnTo>
                    <a:lnTo>
                      <a:pt x="90" y="2"/>
                    </a:lnTo>
                    <a:lnTo>
                      <a:pt x="94" y="3"/>
                    </a:lnTo>
                    <a:lnTo>
                      <a:pt x="98" y="3"/>
                    </a:lnTo>
                    <a:lnTo>
                      <a:pt x="100" y="3"/>
                    </a:lnTo>
                    <a:lnTo>
                      <a:pt x="104" y="3"/>
                    </a:lnTo>
                    <a:lnTo>
                      <a:pt x="108" y="5"/>
                    </a:lnTo>
                    <a:lnTo>
                      <a:pt x="110" y="5"/>
                    </a:lnTo>
                    <a:lnTo>
                      <a:pt x="114" y="6"/>
                    </a:lnTo>
                    <a:lnTo>
                      <a:pt x="118" y="6"/>
                    </a:lnTo>
                    <a:lnTo>
                      <a:pt x="122" y="7"/>
                    </a:lnTo>
                    <a:lnTo>
                      <a:pt x="125" y="7"/>
                    </a:lnTo>
                    <a:lnTo>
                      <a:pt x="128" y="7"/>
                    </a:lnTo>
                    <a:lnTo>
                      <a:pt x="132" y="8"/>
                    </a:lnTo>
                    <a:lnTo>
                      <a:pt x="135" y="8"/>
                    </a:lnTo>
                    <a:lnTo>
                      <a:pt x="138" y="10"/>
                    </a:lnTo>
                    <a:lnTo>
                      <a:pt x="142" y="10"/>
                    </a:lnTo>
                    <a:lnTo>
                      <a:pt x="144" y="11"/>
                    </a:lnTo>
                    <a:lnTo>
                      <a:pt x="148" y="11"/>
                    </a:lnTo>
                    <a:lnTo>
                      <a:pt x="152" y="11"/>
                    </a:lnTo>
                    <a:lnTo>
                      <a:pt x="154" y="12"/>
                    </a:lnTo>
                    <a:lnTo>
                      <a:pt x="158" y="12"/>
                    </a:lnTo>
                    <a:lnTo>
                      <a:pt x="161" y="13"/>
                    </a:lnTo>
                    <a:lnTo>
                      <a:pt x="163" y="13"/>
                    </a:lnTo>
                    <a:lnTo>
                      <a:pt x="167" y="15"/>
                    </a:lnTo>
                    <a:lnTo>
                      <a:pt x="171" y="15"/>
                    </a:lnTo>
                    <a:lnTo>
                      <a:pt x="173" y="16"/>
                    </a:lnTo>
                    <a:lnTo>
                      <a:pt x="178" y="17"/>
                    </a:lnTo>
                    <a:lnTo>
                      <a:pt x="183" y="17"/>
                    </a:lnTo>
                    <a:lnTo>
                      <a:pt x="187" y="18"/>
                    </a:lnTo>
                    <a:lnTo>
                      <a:pt x="192" y="20"/>
                    </a:lnTo>
                    <a:lnTo>
                      <a:pt x="196" y="21"/>
                    </a:lnTo>
                    <a:lnTo>
                      <a:pt x="198" y="22"/>
                    </a:lnTo>
                    <a:lnTo>
                      <a:pt x="202" y="24"/>
                    </a:lnTo>
                    <a:lnTo>
                      <a:pt x="203" y="25"/>
                    </a:lnTo>
                    <a:lnTo>
                      <a:pt x="206" y="26"/>
                    </a:lnTo>
                    <a:lnTo>
                      <a:pt x="210" y="27"/>
                    </a:lnTo>
                    <a:lnTo>
                      <a:pt x="212" y="30"/>
                    </a:lnTo>
                    <a:lnTo>
                      <a:pt x="215" y="32"/>
                    </a:lnTo>
                    <a:lnTo>
                      <a:pt x="217" y="37"/>
                    </a:lnTo>
                    <a:lnTo>
                      <a:pt x="220" y="42"/>
                    </a:lnTo>
                    <a:lnTo>
                      <a:pt x="221" y="46"/>
                    </a:lnTo>
                    <a:lnTo>
                      <a:pt x="222" y="51"/>
                    </a:lnTo>
                    <a:lnTo>
                      <a:pt x="222" y="54"/>
                    </a:lnTo>
                    <a:lnTo>
                      <a:pt x="224" y="56"/>
                    </a:lnTo>
                    <a:lnTo>
                      <a:pt x="222" y="57"/>
                    </a:lnTo>
                    <a:lnTo>
                      <a:pt x="222" y="60"/>
                    </a:lnTo>
                    <a:lnTo>
                      <a:pt x="221" y="61"/>
                    </a:lnTo>
                    <a:lnTo>
                      <a:pt x="221" y="65"/>
                    </a:lnTo>
                    <a:lnTo>
                      <a:pt x="220" y="68"/>
                    </a:lnTo>
                    <a:lnTo>
                      <a:pt x="220" y="71"/>
                    </a:lnTo>
                    <a:lnTo>
                      <a:pt x="218" y="75"/>
                    </a:lnTo>
                    <a:lnTo>
                      <a:pt x="217" y="79"/>
                    </a:lnTo>
                    <a:lnTo>
                      <a:pt x="216" y="83"/>
                    </a:lnTo>
                    <a:lnTo>
                      <a:pt x="216" y="88"/>
                    </a:lnTo>
                    <a:lnTo>
                      <a:pt x="215" y="93"/>
                    </a:lnTo>
                    <a:lnTo>
                      <a:pt x="215" y="98"/>
                    </a:lnTo>
                    <a:lnTo>
                      <a:pt x="213" y="103"/>
                    </a:lnTo>
                    <a:lnTo>
                      <a:pt x="212" y="108"/>
                    </a:lnTo>
                    <a:lnTo>
                      <a:pt x="211" y="112"/>
                    </a:lnTo>
                    <a:lnTo>
                      <a:pt x="211" y="117"/>
                    </a:lnTo>
                    <a:lnTo>
                      <a:pt x="210" y="120"/>
                    </a:lnTo>
                    <a:lnTo>
                      <a:pt x="208" y="125"/>
                    </a:lnTo>
                    <a:lnTo>
                      <a:pt x="207" y="129"/>
                    </a:lnTo>
                    <a:lnTo>
                      <a:pt x="207" y="134"/>
                    </a:lnTo>
                    <a:lnTo>
                      <a:pt x="206" y="138"/>
                    </a:lnTo>
                    <a:lnTo>
                      <a:pt x="206" y="142"/>
                    </a:lnTo>
                    <a:lnTo>
                      <a:pt x="205" y="146"/>
                    </a:lnTo>
                    <a:lnTo>
                      <a:pt x="205" y="148"/>
                    </a:lnTo>
                    <a:lnTo>
                      <a:pt x="203" y="151"/>
                    </a:lnTo>
                    <a:lnTo>
                      <a:pt x="203" y="154"/>
                    </a:lnTo>
                    <a:lnTo>
                      <a:pt x="202" y="157"/>
                    </a:lnTo>
                    <a:lnTo>
                      <a:pt x="202" y="159"/>
                    </a:lnTo>
                    <a:lnTo>
                      <a:pt x="201" y="161"/>
                    </a:lnTo>
                    <a:lnTo>
                      <a:pt x="198" y="162"/>
                    </a:lnTo>
                    <a:lnTo>
                      <a:pt x="195" y="163"/>
                    </a:lnTo>
                    <a:lnTo>
                      <a:pt x="191" y="166"/>
                    </a:lnTo>
                    <a:lnTo>
                      <a:pt x="185" y="167"/>
                    </a:lnTo>
                    <a:lnTo>
                      <a:pt x="179" y="168"/>
                    </a:lnTo>
                    <a:lnTo>
                      <a:pt x="177" y="169"/>
                    </a:lnTo>
                    <a:lnTo>
                      <a:pt x="173" y="169"/>
                    </a:lnTo>
                    <a:lnTo>
                      <a:pt x="171" y="171"/>
                    </a:lnTo>
                    <a:lnTo>
                      <a:pt x="167" y="172"/>
                    </a:lnTo>
                    <a:lnTo>
                      <a:pt x="163" y="172"/>
                    </a:lnTo>
                    <a:lnTo>
                      <a:pt x="159" y="172"/>
                    </a:lnTo>
                    <a:lnTo>
                      <a:pt x="154" y="172"/>
                    </a:lnTo>
                    <a:lnTo>
                      <a:pt x="149" y="172"/>
                    </a:lnTo>
                    <a:lnTo>
                      <a:pt x="145" y="172"/>
                    </a:lnTo>
                    <a:lnTo>
                      <a:pt x="143" y="172"/>
                    </a:lnTo>
                    <a:lnTo>
                      <a:pt x="139" y="172"/>
                    </a:lnTo>
                    <a:lnTo>
                      <a:pt x="137" y="172"/>
                    </a:lnTo>
                    <a:lnTo>
                      <a:pt x="134" y="172"/>
                    </a:lnTo>
                    <a:lnTo>
                      <a:pt x="130" y="172"/>
                    </a:lnTo>
                    <a:lnTo>
                      <a:pt x="128" y="172"/>
                    </a:lnTo>
                    <a:lnTo>
                      <a:pt x="124" y="172"/>
                    </a:lnTo>
                    <a:lnTo>
                      <a:pt x="122" y="171"/>
                    </a:lnTo>
                    <a:lnTo>
                      <a:pt x="118" y="171"/>
                    </a:lnTo>
                    <a:lnTo>
                      <a:pt x="115" y="169"/>
                    </a:lnTo>
                    <a:lnTo>
                      <a:pt x="112" y="169"/>
                    </a:lnTo>
                    <a:lnTo>
                      <a:pt x="106" y="169"/>
                    </a:lnTo>
                    <a:lnTo>
                      <a:pt x="100" y="168"/>
                    </a:lnTo>
                    <a:lnTo>
                      <a:pt x="95" y="168"/>
                    </a:lnTo>
                    <a:lnTo>
                      <a:pt x="90" y="167"/>
                    </a:lnTo>
                    <a:lnTo>
                      <a:pt x="86" y="166"/>
                    </a:lnTo>
                    <a:lnTo>
                      <a:pt x="84" y="164"/>
                    </a:lnTo>
                    <a:lnTo>
                      <a:pt x="79" y="163"/>
                    </a:lnTo>
                    <a:lnTo>
                      <a:pt x="75" y="161"/>
                    </a:lnTo>
                    <a:lnTo>
                      <a:pt x="71" y="158"/>
                    </a:lnTo>
                    <a:lnTo>
                      <a:pt x="69" y="157"/>
                    </a:lnTo>
                    <a:lnTo>
                      <a:pt x="66" y="154"/>
                    </a:lnTo>
                    <a:lnTo>
                      <a:pt x="64" y="153"/>
                    </a:lnTo>
                    <a:lnTo>
                      <a:pt x="60" y="151"/>
                    </a:lnTo>
                    <a:lnTo>
                      <a:pt x="56" y="149"/>
                    </a:lnTo>
                    <a:lnTo>
                      <a:pt x="52" y="147"/>
                    </a:lnTo>
                    <a:lnTo>
                      <a:pt x="49" y="144"/>
                    </a:lnTo>
                    <a:lnTo>
                      <a:pt x="45" y="142"/>
                    </a:lnTo>
                    <a:lnTo>
                      <a:pt x="42" y="141"/>
                    </a:lnTo>
                    <a:lnTo>
                      <a:pt x="39" y="138"/>
                    </a:lnTo>
                    <a:lnTo>
                      <a:pt x="35" y="135"/>
                    </a:lnTo>
                    <a:lnTo>
                      <a:pt x="31" y="133"/>
                    </a:lnTo>
                    <a:lnTo>
                      <a:pt x="28" y="130"/>
                    </a:lnTo>
                    <a:lnTo>
                      <a:pt x="25" y="128"/>
                    </a:lnTo>
                    <a:lnTo>
                      <a:pt x="21" y="125"/>
                    </a:lnTo>
                    <a:lnTo>
                      <a:pt x="18" y="123"/>
                    </a:lnTo>
                    <a:lnTo>
                      <a:pt x="15" y="122"/>
                    </a:lnTo>
                    <a:lnTo>
                      <a:pt x="12" y="119"/>
                    </a:lnTo>
                    <a:lnTo>
                      <a:pt x="11" y="118"/>
                    </a:lnTo>
                    <a:lnTo>
                      <a:pt x="6" y="113"/>
                    </a:lnTo>
                    <a:lnTo>
                      <a:pt x="2" y="110"/>
                    </a:lnTo>
                    <a:lnTo>
                      <a:pt x="0" y="108"/>
                    </a:lnTo>
                    <a:lnTo>
                      <a:pt x="0" y="107"/>
                    </a:lnTo>
                    <a:close/>
                  </a:path>
                </a:pathLst>
              </a:cu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3" name="Freeform 30"/>
              <p:cNvSpPr>
                <a:spLocks/>
              </p:cNvSpPr>
              <p:nvPr/>
            </p:nvSpPr>
            <p:spPr bwMode="auto">
              <a:xfrm>
                <a:off x="-2223" y="1695"/>
                <a:ext cx="132" cy="68"/>
              </a:xfrm>
              <a:custGeom>
                <a:avLst/>
                <a:gdLst>
                  <a:gd name="T0" fmla="*/ 1 w 264"/>
                  <a:gd name="T1" fmla="*/ 0 h 137"/>
                  <a:gd name="T2" fmla="*/ 2 w 264"/>
                  <a:gd name="T3" fmla="*/ 1 h 137"/>
                  <a:gd name="T4" fmla="*/ 2 w 264"/>
                  <a:gd name="T5" fmla="*/ 1 h 137"/>
                  <a:gd name="T6" fmla="*/ 3 w 264"/>
                  <a:gd name="T7" fmla="*/ 2 h 137"/>
                  <a:gd name="T8" fmla="*/ 3 w 264"/>
                  <a:gd name="T9" fmla="*/ 2 h 137"/>
                  <a:gd name="T10" fmla="*/ 4 w 264"/>
                  <a:gd name="T11" fmla="*/ 3 h 137"/>
                  <a:gd name="T12" fmla="*/ 4 w 264"/>
                  <a:gd name="T13" fmla="*/ 3 h 137"/>
                  <a:gd name="T14" fmla="*/ 5 w 264"/>
                  <a:gd name="T15" fmla="*/ 3 h 137"/>
                  <a:gd name="T16" fmla="*/ 6 w 264"/>
                  <a:gd name="T17" fmla="*/ 4 h 137"/>
                  <a:gd name="T18" fmla="*/ 7 w 264"/>
                  <a:gd name="T19" fmla="*/ 4 h 137"/>
                  <a:gd name="T20" fmla="*/ 8 w 264"/>
                  <a:gd name="T21" fmla="*/ 4 h 137"/>
                  <a:gd name="T22" fmla="*/ 8 w 264"/>
                  <a:gd name="T23" fmla="*/ 5 h 137"/>
                  <a:gd name="T24" fmla="*/ 9 w 264"/>
                  <a:gd name="T25" fmla="*/ 5 h 137"/>
                  <a:gd name="T26" fmla="*/ 10 w 264"/>
                  <a:gd name="T27" fmla="*/ 5 h 137"/>
                  <a:gd name="T28" fmla="*/ 10 w 264"/>
                  <a:gd name="T29" fmla="*/ 5 h 137"/>
                  <a:gd name="T30" fmla="*/ 11 w 264"/>
                  <a:gd name="T31" fmla="*/ 5 h 137"/>
                  <a:gd name="T32" fmla="*/ 11 w 264"/>
                  <a:gd name="T33" fmla="*/ 5 h 137"/>
                  <a:gd name="T34" fmla="*/ 12 w 264"/>
                  <a:gd name="T35" fmla="*/ 5 h 137"/>
                  <a:gd name="T36" fmla="*/ 13 w 264"/>
                  <a:gd name="T37" fmla="*/ 5 h 137"/>
                  <a:gd name="T38" fmla="*/ 14 w 264"/>
                  <a:gd name="T39" fmla="*/ 5 h 137"/>
                  <a:gd name="T40" fmla="*/ 14 w 264"/>
                  <a:gd name="T41" fmla="*/ 5 h 137"/>
                  <a:gd name="T42" fmla="*/ 15 w 264"/>
                  <a:gd name="T43" fmla="*/ 5 h 137"/>
                  <a:gd name="T44" fmla="*/ 17 w 264"/>
                  <a:gd name="T45" fmla="*/ 5 h 137"/>
                  <a:gd name="T46" fmla="*/ 15 w 264"/>
                  <a:gd name="T47" fmla="*/ 8 h 137"/>
                  <a:gd name="T48" fmla="*/ 15 w 264"/>
                  <a:gd name="T49" fmla="*/ 8 h 137"/>
                  <a:gd name="T50" fmla="*/ 14 w 264"/>
                  <a:gd name="T51" fmla="*/ 8 h 137"/>
                  <a:gd name="T52" fmla="*/ 13 w 264"/>
                  <a:gd name="T53" fmla="*/ 8 h 137"/>
                  <a:gd name="T54" fmla="*/ 13 w 264"/>
                  <a:gd name="T55" fmla="*/ 8 h 137"/>
                  <a:gd name="T56" fmla="*/ 12 w 264"/>
                  <a:gd name="T57" fmla="*/ 8 h 137"/>
                  <a:gd name="T58" fmla="*/ 11 w 264"/>
                  <a:gd name="T59" fmla="*/ 8 h 137"/>
                  <a:gd name="T60" fmla="*/ 11 w 264"/>
                  <a:gd name="T61" fmla="*/ 8 h 137"/>
                  <a:gd name="T62" fmla="*/ 10 w 264"/>
                  <a:gd name="T63" fmla="*/ 8 h 137"/>
                  <a:gd name="T64" fmla="*/ 9 w 264"/>
                  <a:gd name="T65" fmla="*/ 8 h 137"/>
                  <a:gd name="T66" fmla="*/ 9 w 264"/>
                  <a:gd name="T67" fmla="*/ 8 h 137"/>
                  <a:gd name="T68" fmla="*/ 8 w 264"/>
                  <a:gd name="T69" fmla="*/ 8 h 137"/>
                  <a:gd name="T70" fmla="*/ 7 w 264"/>
                  <a:gd name="T71" fmla="*/ 7 h 137"/>
                  <a:gd name="T72" fmla="*/ 6 w 264"/>
                  <a:gd name="T73" fmla="*/ 7 h 137"/>
                  <a:gd name="T74" fmla="*/ 5 w 264"/>
                  <a:gd name="T75" fmla="*/ 7 h 137"/>
                  <a:gd name="T76" fmla="*/ 5 w 264"/>
                  <a:gd name="T77" fmla="*/ 6 h 137"/>
                  <a:gd name="T78" fmla="*/ 4 w 264"/>
                  <a:gd name="T79" fmla="*/ 6 h 137"/>
                  <a:gd name="T80" fmla="*/ 3 w 264"/>
                  <a:gd name="T81" fmla="*/ 6 h 137"/>
                  <a:gd name="T82" fmla="*/ 3 w 264"/>
                  <a:gd name="T83" fmla="*/ 5 h 137"/>
                  <a:gd name="T84" fmla="*/ 2 w 264"/>
                  <a:gd name="T85" fmla="*/ 5 h 137"/>
                  <a:gd name="T86" fmla="*/ 1 w 264"/>
                  <a:gd name="T87" fmla="*/ 4 h 137"/>
                  <a:gd name="T88" fmla="*/ 1 w 264"/>
                  <a:gd name="T89" fmla="*/ 3 h 137"/>
                  <a:gd name="T90" fmla="*/ 0 w 264"/>
                  <a:gd name="T91" fmla="*/ 3 h 1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4"/>
                  <a:gd name="T139" fmla="*/ 0 h 137"/>
                  <a:gd name="T140" fmla="*/ 264 w 264"/>
                  <a:gd name="T141" fmla="*/ 137 h 1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4" h="137">
                    <a:moveTo>
                      <a:pt x="15" y="0"/>
                    </a:moveTo>
                    <a:lnTo>
                      <a:pt x="17" y="3"/>
                    </a:lnTo>
                    <a:lnTo>
                      <a:pt x="19" y="5"/>
                    </a:lnTo>
                    <a:lnTo>
                      <a:pt x="23" y="9"/>
                    </a:lnTo>
                    <a:lnTo>
                      <a:pt x="27" y="13"/>
                    </a:lnTo>
                    <a:lnTo>
                      <a:pt x="32" y="18"/>
                    </a:lnTo>
                    <a:lnTo>
                      <a:pt x="34" y="20"/>
                    </a:lnTo>
                    <a:lnTo>
                      <a:pt x="37" y="23"/>
                    </a:lnTo>
                    <a:lnTo>
                      <a:pt x="40" y="25"/>
                    </a:lnTo>
                    <a:lnTo>
                      <a:pt x="43" y="29"/>
                    </a:lnTo>
                    <a:lnTo>
                      <a:pt x="47" y="32"/>
                    </a:lnTo>
                    <a:lnTo>
                      <a:pt x="49" y="34"/>
                    </a:lnTo>
                    <a:lnTo>
                      <a:pt x="53" y="37"/>
                    </a:lnTo>
                    <a:lnTo>
                      <a:pt x="56" y="39"/>
                    </a:lnTo>
                    <a:lnTo>
                      <a:pt x="59" y="42"/>
                    </a:lnTo>
                    <a:lnTo>
                      <a:pt x="62" y="44"/>
                    </a:lnTo>
                    <a:lnTo>
                      <a:pt x="66" y="48"/>
                    </a:lnTo>
                    <a:lnTo>
                      <a:pt x="69" y="51"/>
                    </a:lnTo>
                    <a:lnTo>
                      <a:pt x="72" y="53"/>
                    </a:lnTo>
                    <a:lnTo>
                      <a:pt x="76" y="54"/>
                    </a:lnTo>
                    <a:lnTo>
                      <a:pt x="79" y="57"/>
                    </a:lnTo>
                    <a:lnTo>
                      <a:pt x="82" y="59"/>
                    </a:lnTo>
                    <a:lnTo>
                      <a:pt x="85" y="62"/>
                    </a:lnTo>
                    <a:lnTo>
                      <a:pt x="88" y="63"/>
                    </a:lnTo>
                    <a:lnTo>
                      <a:pt x="91" y="64"/>
                    </a:lnTo>
                    <a:lnTo>
                      <a:pt x="93" y="66"/>
                    </a:lnTo>
                    <a:lnTo>
                      <a:pt x="98" y="68"/>
                    </a:lnTo>
                    <a:lnTo>
                      <a:pt x="103" y="70"/>
                    </a:lnTo>
                    <a:lnTo>
                      <a:pt x="108" y="71"/>
                    </a:lnTo>
                    <a:lnTo>
                      <a:pt x="113" y="73"/>
                    </a:lnTo>
                    <a:lnTo>
                      <a:pt x="118" y="75"/>
                    </a:lnTo>
                    <a:lnTo>
                      <a:pt x="124" y="76"/>
                    </a:lnTo>
                    <a:lnTo>
                      <a:pt x="129" y="77"/>
                    </a:lnTo>
                    <a:lnTo>
                      <a:pt x="134" y="80"/>
                    </a:lnTo>
                    <a:lnTo>
                      <a:pt x="137" y="80"/>
                    </a:lnTo>
                    <a:lnTo>
                      <a:pt x="142" y="81"/>
                    </a:lnTo>
                    <a:lnTo>
                      <a:pt x="146" y="82"/>
                    </a:lnTo>
                    <a:lnTo>
                      <a:pt x="150" y="83"/>
                    </a:lnTo>
                    <a:lnTo>
                      <a:pt x="154" y="85"/>
                    </a:lnTo>
                    <a:lnTo>
                      <a:pt x="157" y="86"/>
                    </a:lnTo>
                    <a:lnTo>
                      <a:pt x="161" y="87"/>
                    </a:lnTo>
                    <a:lnTo>
                      <a:pt x="165" y="87"/>
                    </a:lnTo>
                    <a:lnTo>
                      <a:pt x="168" y="87"/>
                    </a:lnTo>
                    <a:lnTo>
                      <a:pt x="170" y="87"/>
                    </a:lnTo>
                    <a:lnTo>
                      <a:pt x="173" y="88"/>
                    </a:lnTo>
                    <a:lnTo>
                      <a:pt x="175" y="88"/>
                    </a:lnTo>
                    <a:lnTo>
                      <a:pt x="179" y="90"/>
                    </a:lnTo>
                    <a:lnTo>
                      <a:pt x="181" y="90"/>
                    </a:lnTo>
                    <a:lnTo>
                      <a:pt x="184" y="90"/>
                    </a:lnTo>
                    <a:lnTo>
                      <a:pt x="188" y="90"/>
                    </a:lnTo>
                    <a:lnTo>
                      <a:pt x="191" y="91"/>
                    </a:lnTo>
                    <a:lnTo>
                      <a:pt x="195" y="91"/>
                    </a:lnTo>
                    <a:lnTo>
                      <a:pt x="199" y="91"/>
                    </a:lnTo>
                    <a:lnTo>
                      <a:pt x="203" y="91"/>
                    </a:lnTo>
                    <a:lnTo>
                      <a:pt x="207" y="91"/>
                    </a:lnTo>
                    <a:lnTo>
                      <a:pt x="210" y="91"/>
                    </a:lnTo>
                    <a:lnTo>
                      <a:pt x="215" y="91"/>
                    </a:lnTo>
                    <a:lnTo>
                      <a:pt x="219" y="91"/>
                    </a:lnTo>
                    <a:lnTo>
                      <a:pt x="224" y="91"/>
                    </a:lnTo>
                    <a:lnTo>
                      <a:pt x="229" y="90"/>
                    </a:lnTo>
                    <a:lnTo>
                      <a:pt x="234" y="90"/>
                    </a:lnTo>
                    <a:lnTo>
                      <a:pt x="238" y="90"/>
                    </a:lnTo>
                    <a:lnTo>
                      <a:pt x="243" y="90"/>
                    </a:lnTo>
                    <a:lnTo>
                      <a:pt x="247" y="88"/>
                    </a:lnTo>
                    <a:lnTo>
                      <a:pt x="252" y="88"/>
                    </a:lnTo>
                    <a:lnTo>
                      <a:pt x="254" y="87"/>
                    </a:lnTo>
                    <a:lnTo>
                      <a:pt x="258" y="87"/>
                    </a:lnTo>
                    <a:lnTo>
                      <a:pt x="263" y="87"/>
                    </a:lnTo>
                    <a:lnTo>
                      <a:pt x="264" y="87"/>
                    </a:lnTo>
                    <a:lnTo>
                      <a:pt x="249" y="137"/>
                    </a:lnTo>
                    <a:lnTo>
                      <a:pt x="248" y="137"/>
                    </a:lnTo>
                    <a:lnTo>
                      <a:pt x="246" y="137"/>
                    </a:lnTo>
                    <a:lnTo>
                      <a:pt x="243" y="137"/>
                    </a:lnTo>
                    <a:lnTo>
                      <a:pt x="239" y="137"/>
                    </a:lnTo>
                    <a:lnTo>
                      <a:pt x="236" y="137"/>
                    </a:lnTo>
                    <a:lnTo>
                      <a:pt x="230" y="137"/>
                    </a:lnTo>
                    <a:lnTo>
                      <a:pt x="225" y="137"/>
                    </a:lnTo>
                    <a:lnTo>
                      <a:pt x="222" y="137"/>
                    </a:lnTo>
                    <a:lnTo>
                      <a:pt x="219" y="137"/>
                    </a:lnTo>
                    <a:lnTo>
                      <a:pt x="215" y="137"/>
                    </a:lnTo>
                    <a:lnTo>
                      <a:pt x="213" y="137"/>
                    </a:lnTo>
                    <a:lnTo>
                      <a:pt x="210" y="137"/>
                    </a:lnTo>
                    <a:lnTo>
                      <a:pt x="207" y="137"/>
                    </a:lnTo>
                    <a:lnTo>
                      <a:pt x="204" y="137"/>
                    </a:lnTo>
                    <a:lnTo>
                      <a:pt x="200" y="137"/>
                    </a:lnTo>
                    <a:lnTo>
                      <a:pt x="196" y="137"/>
                    </a:lnTo>
                    <a:lnTo>
                      <a:pt x="193" y="137"/>
                    </a:lnTo>
                    <a:lnTo>
                      <a:pt x="190" y="137"/>
                    </a:lnTo>
                    <a:lnTo>
                      <a:pt x="186" y="137"/>
                    </a:lnTo>
                    <a:lnTo>
                      <a:pt x="183" y="137"/>
                    </a:lnTo>
                    <a:lnTo>
                      <a:pt x="179" y="137"/>
                    </a:lnTo>
                    <a:lnTo>
                      <a:pt x="176" y="137"/>
                    </a:lnTo>
                    <a:lnTo>
                      <a:pt x="173" y="137"/>
                    </a:lnTo>
                    <a:lnTo>
                      <a:pt x="169" y="137"/>
                    </a:lnTo>
                    <a:lnTo>
                      <a:pt x="165" y="136"/>
                    </a:lnTo>
                    <a:lnTo>
                      <a:pt x="161" y="135"/>
                    </a:lnTo>
                    <a:lnTo>
                      <a:pt x="157" y="135"/>
                    </a:lnTo>
                    <a:lnTo>
                      <a:pt x="152" y="134"/>
                    </a:lnTo>
                    <a:lnTo>
                      <a:pt x="149" y="132"/>
                    </a:lnTo>
                    <a:lnTo>
                      <a:pt x="144" y="131"/>
                    </a:lnTo>
                    <a:lnTo>
                      <a:pt x="140" y="131"/>
                    </a:lnTo>
                    <a:lnTo>
                      <a:pt x="136" y="130"/>
                    </a:lnTo>
                    <a:lnTo>
                      <a:pt x="131" y="129"/>
                    </a:lnTo>
                    <a:lnTo>
                      <a:pt x="127" y="126"/>
                    </a:lnTo>
                    <a:lnTo>
                      <a:pt x="122" y="126"/>
                    </a:lnTo>
                    <a:lnTo>
                      <a:pt x="118" y="124"/>
                    </a:lnTo>
                    <a:lnTo>
                      <a:pt x="115" y="124"/>
                    </a:lnTo>
                    <a:lnTo>
                      <a:pt x="110" y="121"/>
                    </a:lnTo>
                    <a:lnTo>
                      <a:pt x="106" y="120"/>
                    </a:lnTo>
                    <a:lnTo>
                      <a:pt x="101" y="119"/>
                    </a:lnTo>
                    <a:lnTo>
                      <a:pt x="97" y="117"/>
                    </a:lnTo>
                    <a:lnTo>
                      <a:pt x="93" y="115"/>
                    </a:lnTo>
                    <a:lnTo>
                      <a:pt x="90" y="114"/>
                    </a:lnTo>
                    <a:lnTo>
                      <a:pt x="86" y="112"/>
                    </a:lnTo>
                    <a:lnTo>
                      <a:pt x="83" y="111"/>
                    </a:lnTo>
                    <a:lnTo>
                      <a:pt x="79" y="110"/>
                    </a:lnTo>
                    <a:lnTo>
                      <a:pt x="77" y="109"/>
                    </a:lnTo>
                    <a:lnTo>
                      <a:pt x="72" y="105"/>
                    </a:lnTo>
                    <a:lnTo>
                      <a:pt x="68" y="103"/>
                    </a:lnTo>
                    <a:lnTo>
                      <a:pt x="64" y="101"/>
                    </a:lnTo>
                    <a:lnTo>
                      <a:pt x="63" y="101"/>
                    </a:lnTo>
                    <a:lnTo>
                      <a:pt x="62" y="98"/>
                    </a:lnTo>
                    <a:lnTo>
                      <a:pt x="58" y="96"/>
                    </a:lnTo>
                    <a:lnTo>
                      <a:pt x="54" y="93"/>
                    </a:lnTo>
                    <a:lnTo>
                      <a:pt x="51" y="90"/>
                    </a:lnTo>
                    <a:lnTo>
                      <a:pt x="45" y="86"/>
                    </a:lnTo>
                    <a:lnTo>
                      <a:pt x="39" y="82"/>
                    </a:lnTo>
                    <a:lnTo>
                      <a:pt x="34" y="77"/>
                    </a:lnTo>
                    <a:lnTo>
                      <a:pt x="29" y="73"/>
                    </a:lnTo>
                    <a:lnTo>
                      <a:pt x="23" y="68"/>
                    </a:lnTo>
                    <a:lnTo>
                      <a:pt x="18" y="64"/>
                    </a:lnTo>
                    <a:lnTo>
                      <a:pt x="13" y="61"/>
                    </a:lnTo>
                    <a:lnTo>
                      <a:pt x="9" y="58"/>
                    </a:lnTo>
                    <a:lnTo>
                      <a:pt x="4" y="54"/>
                    </a:lnTo>
                    <a:lnTo>
                      <a:pt x="1" y="53"/>
                    </a:lnTo>
                    <a:lnTo>
                      <a:pt x="0" y="51"/>
                    </a:lnTo>
                    <a:lnTo>
                      <a:pt x="15" y="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4" name="Freeform 31"/>
              <p:cNvSpPr>
                <a:spLocks/>
              </p:cNvSpPr>
              <p:nvPr/>
            </p:nvSpPr>
            <p:spPr bwMode="auto">
              <a:xfrm>
                <a:off x="-2354" y="1996"/>
                <a:ext cx="170" cy="164"/>
              </a:xfrm>
              <a:custGeom>
                <a:avLst/>
                <a:gdLst>
                  <a:gd name="T0" fmla="*/ 5 w 339"/>
                  <a:gd name="T1" fmla="*/ 0 h 328"/>
                  <a:gd name="T2" fmla="*/ 5 w 339"/>
                  <a:gd name="T3" fmla="*/ 1 h 328"/>
                  <a:gd name="T4" fmla="*/ 5 w 339"/>
                  <a:gd name="T5" fmla="*/ 1 h 328"/>
                  <a:gd name="T6" fmla="*/ 5 w 339"/>
                  <a:gd name="T7" fmla="*/ 1 h 328"/>
                  <a:gd name="T8" fmla="*/ 5 w 339"/>
                  <a:gd name="T9" fmla="*/ 1 h 328"/>
                  <a:gd name="T10" fmla="*/ 5 w 339"/>
                  <a:gd name="T11" fmla="*/ 1 h 328"/>
                  <a:gd name="T12" fmla="*/ 4 w 339"/>
                  <a:gd name="T13" fmla="*/ 3 h 328"/>
                  <a:gd name="T14" fmla="*/ 4 w 339"/>
                  <a:gd name="T15" fmla="*/ 3 h 328"/>
                  <a:gd name="T16" fmla="*/ 4 w 339"/>
                  <a:gd name="T17" fmla="*/ 3 h 328"/>
                  <a:gd name="T18" fmla="*/ 4 w 339"/>
                  <a:gd name="T19" fmla="*/ 5 h 328"/>
                  <a:gd name="T20" fmla="*/ 4 w 339"/>
                  <a:gd name="T21" fmla="*/ 5 h 328"/>
                  <a:gd name="T22" fmla="*/ 3 w 339"/>
                  <a:gd name="T23" fmla="*/ 5 h 328"/>
                  <a:gd name="T24" fmla="*/ 3 w 339"/>
                  <a:gd name="T25" fmla="*/ 6 h 328"/>
                  <a:gd name="T26" fmla="*/ 3 w 339"/>
                  <a:gd name="T27" fmla="*/ 6 h 328"/>
                  <a:gd name="T28" fmla="*/ 3 w 339"/>
                  <a:gd name="T29" fmla="*/ 7 h 328"/>
                  <a:gd name="T30" fmla="*/ 2 w 339"/>
                  <a:gd name="T31" fmla="*/ 9 h 328"/>
                  <a:gd name="T32" fmla="*/ 2 w 339"/>
                  <a:gd name="T33" fmla="*/ 9 h 328"/>
                  <a:gd name="T34" fmla="*/ 2 w 339"/>
                  <a:gd name="T35" fmla="*/ 10 h 328"/>
                  <a:gd name="T36" fmla="*/ 2 w 339"/>
                  <a:gd name="T37" fmla="*/ 10 h 328"/>
                  <a:gd name="T38" fmla="*/ 2 w 339"/>
                  <a:gd name="T39" fmla="*/ 10 h 328"/>
                  <a:gd name="T40" fmla="*/ 1 w 339"/>
                  <a:gd name="T41" fmla="*/ 11 h 328"/>
                  <a:gd name="T42" fmla="*/ 1 w 339"/>
                  <a:gd name="T43" fmla="*/ 12 h 328"/>
                  <a:gd name="T44" fmla="*/ 1 w 339"/>
                  <a:gd name="T45" fmla="*/ 12 h 328"/>
                  <a:gd name="T46" fmla="*/ 1 w 339"/>
                  <a:gd name="T47" fmla="*/ 13 h 328"/>
                  <a:gd name="T48" fmla="*/ 1 w 339"/>
                  <a:gd name="T49" fmla="*/ 13 h 328"/>
                  <a:gd name="T50" fmla="*/ 1 w 339"/>
                  <a:gd name="T51" fmla="*/ 14 h 328"/>
                  <a:gd name="T52" fmla="*/ 1 w 339"/>
                  <a:gd name="T53" fmla="*/ 14 h 328"/>
                  <a:gd name="T54" fmla="*/ 0 w 339"/>
                  <a:gd name="T55" fmla="*/ 15 h 328"/>
                  <a:gd name="T56" fmla="*/ 1 w 339"/>
                  <a:gd name="T57" fmla="*/ 15 h 328"/>
                  <a:gd name="T58" fmla="*/ 1 w 339"/>
                  <a:gd name="T59" fmla="*/ 15 h 328"/>
                  <a:gd name="T60" fmla="*/ 1 w 339"/>
                  <a:gd name="T61" fmla="*/ 17 h 328"/>
                  <a:gd name="T62" fmla="*/ 1 w 339"/>
                  <a:gd name="T63" fmla="*/ 17 h 328"/>
                  <a:gd name="T64" fmla="*/ 2 w 339"/>
                  <a:gd name="T65" fmla="*/ 17 h 328"/>
                  <a:gd name="T66" fmla="*/ 2 w 339"/>
                  <a:gd name="T67" fmla="*/ 17 h 328"/>
                  <a:gd name="T68" fmla="*/ 2 w 339"/>
                  <a:gd name="T69" fmla="*/ 17 h 328"/>
                  <a:gd name="T70" fmla="*/ 3 w 339"/>
                  <a:gd name="T71" fmla="*/ 17 h 328"/>
                  <a:gd name="T72" fmla="*/ 3 w 339"/>
                  <a:gd name="T73" fmla="*/ 17 h 328"/>
                  <a:gd name="T74" fmla="*/ 4 w 339"/>
                  <a:gd name="T75" fmla="*/ 17 h 328"/>
                  <a:gd name="T76" fmla="*/ 4 w 339"/>
                  <a:gd name="T77" fmla="*/ 17 h 328"/>
                  <a:gd name="T78" fmla="*/ 5 w 339"/>
                  <a:gd name="T79" fmla="*/ 18 h 328"/>
                  <a:gd name="T80" fmla="*/ 5 w 339"/>
                  <a:gd name="T81" fmla="*/ 19 h 328"/>
                  <a:gd name="T82" fmla="*/ 5 w 339"/>
                  <a:gd name="T83" fmla="*/ 19 h 328"/>
                  <a:gd name="T84" fmla="*/ 6 w 339"/>
                  <a:gd name="T85" fmla="*/ 19 h 328"/>
                  <a:gd name="T86" fmla="*/ 6 w 339"/>
                  <a:gd name="T87" fmla="*/ 19 h 328"/>
                  <a:gd name="T88" fmla="*/ 7 w 339"/>
                  <a:gd name="T89" fmla="*/ 19 h 328"/>
                  <a:gd name="T90" fmla="*/ 7 w 339"/>
                  <a:gd name="T91" fmla="*/ 19 h 328"/>
                  <a:gd name="T92" fmla="*/ 8 w 339"/>
                  <a:gd name="T93" fmla="*/ 19 h 328"/>
                  <a:gd name="T94" fmla="*/ 9 w 339"/>
                  <a:gd name="T95" fmla="*/ 19 h 328"/>
                  <a:gd name="T96" fmla="*/ 9 w 339"/>
                  <a:gd name="T97" fmla="*/ 19 h 328"/>
                  <a:gd name="T98" fmla="*/ 9 w 339"/>
                  <a:gd name="T99" fmla="*/ 19 h 328"/>
                  <a:gd name="T100" fmla="*/ 10 w 339"/>
                  <a:gd name="T101" fmla="*/ 19 h 328"/>
                  <a:gd name="T102" fmla="*/ 10 w 339"/>
                  <a:gd name="T103" fmla="*/ 19 h 328"/>
                  <a:gd name="T104" fmla="*/ 11 w 339"/>
                  <a:gd name="T105" fmla="*/ 20 h 328"/>
                  <a:gd name="T106" fmla="*/ 11 w 339"/>
                  <a:gd name="T107" fmla="*/ 20 h 328"/>
                  <a:gd name="T108" fmla="*/ 12 w 339"/>
                  <a:gd name="T109" fmla="*/ 20 h 328"/>
                  <a:gd name="T110" fmla="*/ 12 w 339"/>
                  <a:gd name="T111" fmla="*/ 20 h 328"/>
                  <a:gd name="T112" fmla="*/ 13 w 339"/>
                  <a:gd name="T113" fmla="*/ 20 h 328"/>
                  <a:gd name="T114" fmla="*/ 13 w 339"/>
                  <a:gd name="T115" fmla="*/ 20 h 328"/>
                  <a:gd name="T116" fmla="*/ 14 w 339"/>
                  <a:gd name="T117" fmla="*/ 20 h 328"/>
                  <a:gd name="T118" fmla="*/ 14 w 339"/>
                  <a:gd name="T119" fmla="*/ 20 h 328"/>
                  <a:gd name="T120" fmla="*/ 15 w 339"/>
                  <a:gd name="T121" fmla="*/ 19 h 328"/>
                  <a:gd name="T122" fmla="*/ 17 w 339"/>
                  <a:gd name="T123" fmla="*/ 21 h 328"/>
                  <a:gd name="T124" fmla="*/ 5 w 339"/>
                  <a:gd name="T125" fmla="*/ 0 h 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9"/>
                  <a:gd name="T190" fmla="*/ 0 h 328"/>
                  <a:gd name="T191" fmla="*/ 339 w 339"/>
                  <a:gd name="T192" fmla="*/ 328 h 3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9" h="328">
                    <a:moveTo>
                      <a:pt x="78" y="0"/>
                    </a:moveTo>
                    <a:lnTo>
                      <a:pt x="76" y="0"/>
                    </a:lnTo>
                    <a:lnTo>
                      <a:pt x="76" y="1"/>
                    </a:lnTo>
                    <a:lnTo>
                      <a:pt x="75" y="4"/>
                    </a:lnTo>
                    <a:lnTo>
                      <a:pt x="74" y="9"/>
                    </a:lnTo>
                    <a:lnTo>
                      <a:pt x="73" y="10"/>
                    </a:lnTo>
                    <a:lnTo>
                      <a:pt x="71" y="14"/>
                    </a:lnTo>
                    <a:lnTo>
                      <a:pt x="70" y="16"/>
                    </a:lnTo>
                    <a:lnTo>
                      <a:pt x="69" y="20"/>
                    </a:lnTo>
                    <a:lnTo>
                      <a:pt x="68" y="23"/>
                    </a:lnTo>
                    <a:lnTo>
                      <a:pt x="66" y="26"/>
                    </a:lnTo>
                    <a:lnTo>
                      <a:pt x="65" y="30"/>
                    </a:lnTo>
                    <a:lnTo>
                      <a:pt x="65" y="35"/>
                    </a:lnTo>
                    <a:lnTo>
                      <a:pt x="63" y="39"/>
                    </a:lnTo>
                    <a:lnTo>
                      <a:pt x="61" y="43"/>
                    </a:lnTo>
                    <a:lnTo>
                      <a:pt x="60" y="47"/>
                    </a:lnTo>
                    <a:lnTo>
                      <a:pt x="58" y="52"/>
                    </a:lnTo>
                    <a:lnTo>
                      <a:pt x="56" y="57"/>
                    </a:lnTo>
                    <a:lnTo>
                      <a:pt x="55" y="60"/>
                    </a:lnTo>
                    <a:lnTo>
                      <a:pt x="54" y="65"/>
                    </a:lnTo>
                    <a:lnTo>
                      <a:pt x="51" y="70"/>
                    </a:lnTo>
                    <a:lnTo>
                      <a:pt x="50" y="75"/>
                    </a:lnTo>
                    <a:lnTo>
                      <a:pt x="48" y="82"/>
                    </a:lnTo>
                    <a:lnTo>
                      <a:pt x="46" y="87"/>
                    </a:lnTo>
                    <a:lnTo>
                      <a:pt x="44" y="92"/>
                    </a:lnTo>
                    <a:lnTo>
                      <a:pt x="43" y="97"/>
                    </a:lnTo>
                    <a:lnTo>
                      <a:pt x="40" y="103"/>
                    </a:lnTo>
                    <a:lnTo>
                      <a:pt x="39" y="108"/>
                    </a:lnTo>
                    <a:lnTo>
                      <a:pt x="37" y="114"/>
                    </a:lnTo>
                    <a:lnTo>
                      <a:pt x="35" y="120"/>
                    </a:lnTo>
                    <a:lnTo>
                      <a:pt x="34" y="125"/>
                    </a:lnTo>
                    <a:lnTo>
                      <a:pt x="31" y="130"/>
                    </a:lnTo>
                    <a:lnTo>
                      <a:pt x="30" y="136"/>
                    </a:lnTo>
                    <a:lnTo>
                      <a:pt x="27" y="141"/>
                    </a:lnTo>
                    <a:lnTo>
                      <a:pt x="26" y="146"/>
                    </a:lnTo>
                    <a:lnTo>
                      <a:pt x="25" y="152"/>
                    </a:lnTo>
                    <a:lnTo>
                      <a:pt x="22" y="157"/>
                    </a:lnTo>
                    <a:lnTo>
                      <a:pt x="21" y="162"/>
                    </a:lnTo>
                    <a:lnTo>
                      <a:pt x="20" y="167"/>
                    </a:lnTo>
                    <a:lnTo>
                      <a:pt x="19" y="172"/>
                    </a:lnTo>
                    <a:lnTo>
                      <a:pt x="16" y="179"/>
                    </a:lnTo>
                    <a:lnTo>
                      <a:pt x="15" y="182"/>
                    </a:lnTo>
                    <a:lnTo>
                      <a:pt x="14" y="187"/>
                    </a:lnTo>
                    <a:lnTo>
                      <a:pt x="12" y="192"/>
                    </a:lnTo>
                    <a:lnTo>
                      <a:pt x="11" y="198"/>
                    </a:lnTo>
                    <a:lnTo>
                      <a:pt x="9" y="201"/>
                    </a:lnTo>
                    <a:lnTo>
                      <a:pt x="7" y="205"/>
                    </a:lnTo>
                    <a:lnTo>
                      <a:pt x="6" y="210"/>
                    </a:lnTo>
                    <a:lnTo>
                      <a:pt x="5" y="214"/>
                    </a:lnTo>
                    <a:lnTo>
                      <a:pt x="5" y="218"/>
                    </a:lnTo>
                    <a:lnTo>
                      <a:pt x="3" y="221"/>
                    </a:lnTo>
                    <a:lnTo>
                      <a:pt x="2" y="224"/>
                    </a:lnTo>
                    <a:lnTo>
                      <a:pt x="2" y="228"/>
                    </a:lnTo>
                    <a:lnTo>
                      <a:pt x="1" y="233"/>
                    </a:lnTo>
                    <a:lnTo>
                      <a:pt x="1" y="238"/>
                    </a:lnTo>
                    <a:lnTo>
                      <a:pt x="0" y="240"/>
                    </a:lnTo>
                    <a:lnTo>
                      <a:pt x="1" y="244"/>
                    </a:lnTo>
                    <a:lnTo>
                      <a:pt x="1" y="247"/>
                    </a:lnTo>
                    <a:lnTo>
                      <a:pt x="1" y="250"/>
                    </a:lnTo>
                    <a:lnTo>
                      <a:pt x="1" y="253"/>
                    </a:lnTo>
                    <a:lnTo>
                      <a:pt x="2" y="255"/>
                    </a:lnTo>
                    <a:lnTo>
                      <a:pt x="5" y="260"/>
                    </a:lnTo>
                    <a:lnTo>
                      <a:pt x="7" y="264"/>
                    </a:lnTo>
                    <a:lnTo>
                      <a:pt x="11" y="268"/>
                    </a:lnTo>
                    <a:lnTo>
                      <a:pt x="16" y="269"/>
                    </a:lnTo>
                    <a:lnTo>
                      <a:pt x="19" y="268"/>
                    </a:lnTo>
                    <a:lnTo>
                      <a:pt x="22" y="267"/>
                    </a:lnTo>
                    <a:lnTo>
                      <a:pt x="26" y="265"/>
                    </a:lnTo>
                    <a:lnTo>
                      <a:pt x="29" y="265"/>
                    </a:lnTo>
                    <a:lnTo>
                      <a:pt x="32" y="264"/>
                    </a:lnTo>
                    <a:lnTo>
                      <a:pt x="35" y="264"/>
                    </a:lnTo>
                    <a:lnTo>
                      <a:pt x="37" y="264"/>
                    </a:lnTo>
                    <a:lnTo>
                      <a:pt x="41" y="264"/>
                    </a:lnTo>
                    <a:lnTo>
                      <a:pt x="44" y="264"/>
                    </a:lnTo>
                    <a:lnTo>
                      <a:pt x="48" y="264"/>
                    </a:lnTo>
                    <a:lnTo>
                      <a:pt x="53" y="265"/>
                    </a:lnTo>
                    <a:lnTo>
                      <a:pt x="56" y="269"/>
                    </a:lnTo>
                    <a:lnTo>
                      <a:pt x="59" y="272"/>
                    </a:lnTo>
                    <a:lnTo>
                      <a:pt x="61" y="277"/>
                    </a:lnTo>
                    <a:lnTo>
                      <a:pt x="65" y="282"/>
                    </a:lnTo>
                    <a:lnTo>
                      <a:pt x="69" y="287"/>
                    </a:lnTo>
                    <a:lnTo>
                      <a:pt x="73" y="289"/>
                    </a:lnTo>
                    <a:lnTo>
                      <a:pt x="76" y="293"/>
                    </a:lnTo>
                    <a:lnTo>
                      <a:pt x="80" y="297"/>
                    </a:lnTo>
                    <a:lnTo>
                      <a:pt x="85" y="299"/>
                    </a:lnTo>
                    <a:lnTo>
                      <a:pt x="88" y="299"/>
                    </a:lnTo>
                    <a:lnTo>
                      <a:pt x="90" y="301"/>
                    </a:lnTo>
                    <a:lnTo>
                      <a:pt x="94" y="299"/>
                    </a:lnTo>
                    <a:lnTo>
                      <a:pt x="98" y="299"/>
                    </a:lnTo>
                    <a:lnTo>
                      <a:pt x="102" y="298"/>
                    </a:lnTo>
                    <a:lnTo>
                      <a:pt x="107" y="297"/>
                    </a:lnTo>
                    <a:lnTo>
                      <a:pt x="112" y="296"/>
                    </a:lnTo>
                    <a:lnTo>
                      <a:pt x="117" y="296"/>
                    </a:lnTo>
                    <a:lnTo>
                      <a:pt x="121" y="293"/>
                    </a:lnTo>
                    <a:lnTo>
                      <a:pt x="126" y="293"/>
                    </a:lnTo>
                    <a:lnTo>
                      <a:pt x="129" y="292"/>
                    </a:lnTo>
                    <a:lnTo>
                      <a:pt x="133" y="292"/>
                    </a:lnTo>
                    <a:lnTo>
                      <a:pt x="137" y="291"/>
                    </a:lnTo>
                    <a:lnTo>
                      <a:pt x="139" y="291"/>
                    </a:lnTo>
                    <a:lnTo>
                      <a:pt x="143" y="291"/>
                    </a:lnTo>
                    <a:lnTo>
                      <a:pt x="146" y="293"/>
                    </a:lnTo>
                    <a:lnTo>
                      <a:pt x="148" y="294"/>
                    </a:lnTo>
                    <a:lnTo>
                      <a:pt x="153" y="298"/>
                    </a:lnTo>
                    <a:lnTo>
                      <a:pt x="157" y="301"/>
                    </a:lnTo>
                    <a:lnTo>
                      <a:pt x="162" y="304"/>
                    </a:lnTo>
                    <a:lnTo>
                      <a:pt x="167" y="307"/>
                    </a:lnTo>
                    <a:lnTo>
                      <a:pt x="171" y="310"/>
                    </a:lnTo>
                    <a:lnTo>
                      <a:pt x="176" y="311"/>
                    </a:lnTo>
                    <a:lnTo>
                      <a:pt x="180" y="313"/>
                    </a:lnTo>
                    <a:lnTo>
                      <a:pt x="181" y="313"/>
                    </a:lnTo>
                    <a:lnTo>
                      <a:pt x="183" y="313"/>
                    </a:lnTo>
                    <a:lnTo>
                      <a:pt x="186" y="313"/>
                    </a:lnTo>
                    <a:lnTo>
                      <a:pt x="190" y="313"/>
                    </a:lnTo>
                    <a:lnTo>
                      <a:pt x="194" y="312"/>
                    </a:lnTo>
                    <a:lnTo>
                      <a:pt x="197" y="311"/>
                    </a:lnTo>
                    <a:lnTo>
                      <a:pt x="202" y="311"/>
                    </a:lnTo>
                    <a:lnTo>
                      <a:pt x="206" y="311"/>
                    </a:lnTo>
                    <a:lnTo>
                      <a:pt x="210" y="308"/>
                    </a:lnTo>
                    <a:lnTo>
                      <a:pt x="214" y="308"/>
                    </a:lnTo>
                    <a:lnTo>
                      <a:pt x="217" y="307"/>
                    </a:lnTo>
                    <a:lnTo>
                      <a:pt x="221" y="307"/>
                    </a:lnTo>
                    <a:lnTo>
                      <a:pt x="225" y="304"/>
                    </a:lnTo>
                    <a:lnTo>
                      <a:pt x="227" y="304"/>
                    </a:lnTo>
                    <a:lnTo>
                      <a:pt x="260" y="328"/>
                    </a:lnTo>
                    <a:lnTo>
                      <a:pt x="339" y="64"/>
                    </a:lnTo>
                    <a:lnTo>
                      <a:pt x="78" y="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5" name="Freeform 32"/>
              <p:cNvSpPr>
                <a:spLocks/>
              </p:cNvSpPr>
              <p:nvPr/>
            </p:nvSpPr>
            <p:spPr bwMode="auto">
              <a:xfrm>
                <a:off x="-2315" y="1720"/>
                <a:ext cx="216" cy="315"/>
              </a:xfrm>
              <a:custGeom>
                <a:avLst/>
                <a:gdLst>
                  <a:gd name="T0" fmla="*/ 12 w 430"/>
                  <a:gd name="T1" fmla="*/ 1 h 629"/>
                  <a:gd name="T2" fmla="*/ 13 w 430"/>
                  <a:gd name="T3" fmla="*/ 1 h 629"/>
                  <a:gd name="T4" fmla="*/ 13 w 430"/>
                  <a:gd name="T5" fmla="*/ 2 h 629"/>
                  <a:gd name="T6" fmla="*/ 14 w 430"/>
                  <a:gd name="T7" fmla="*/ 2 h 629"/>
                  <a:gd name="T8" fmla="*/ 15 w 430"/>
                  <a:gd name="T9" fmla="*/ 3 h 629"/>
                  <a:gd name="T10" fmla="*/ 15 w 430"/>
                  <a:gd name="T11" fmla="*/ 3 h 629"/>
                  <a:gd name="T12" fmla="*/ 16 w 430"/>
                  <a:gd name="T13" fmla="*/ 4 h 629"/>
                  <a:gd name="T14" fmla="*/ 17 w 430"/>
                  <a:gd name="T15" fmla="*/ 4 h 629"/>
                  <a:gd name="T16" fmla="*/ 17 w 430"/>
                  <a:gd name="T17" fmla="*/ 4 h 629"/>
                  <a:gd name="T18" fmla="*/ 18 w 430"/>
                  <a:gd name="T19" fmla="*/ 5 h 629"/>
                  <a:gd name="T20" fmla="*/ 19 w 430"/>
                  <a:gd name="T21" fmla="*/ 5 h 629"/>
                  <a:gd name="T22" fmla="*/ 20 w 430"/>
                  <a:gd name="T23" fmla="*/ 5 h 629"/>
                  <a:gd name="T24" fmla="*/ 20 w 430"/>
                  <a:gd name="T25" fmla="*/ 5 h 629"/>
                  <a:gd name="T26" fmla="*/ 21 w 430"/>
                  <a:gd name="T27" fmla="*/ 5 h 629"/>
                  <a:gd name="T28" fmla="*/ 22 w 430"/>
                  <a:gd name="T29" fmla="*/ 5 h 629"/>
                  <a:gd name="T30" fmla="*/ 23 w 430"/>
                  <a:gd name="T31" fmla="*/ 6 h 629"/>
                  <a:gd name="T32" fmla="*/ 23 w 430"/>
                  <a:gd name="T33" fmla="*/ 6 h 629"/>
                  <a:gd name="T34" fmla="*/ 24 w 430"/>
                  <a:gd name="T35" fmla="*/ 6 h 629"/>
                  <a:gd name="T36" fmla="*/ 25 w 430"/>
                  <a:gd name="T37" fmla="*/ 6 h 629"/>
                  <a:gd name="T38" fmla="*/ 25 w 430"/>
                  <a:gd name="T39" fmla="*/ 6 h 629"/>
                  <a:gd name="T40" fmla="*/ 26 w 430"/>
                  <a:gd name="T41" fmla="*/ 6 h 629"/>
                  <a:gd name="T42" fmla="*/ 27 w 430"/>
                  <a:gd name="T43" fmla="*/ 6 h 629"/>
                  <a:gd name="T44" fmla="*/ 28 w 430"/>
                  <a:gd name="T45" fmla="*/ 6 h 629"/>
                  <a:gd name="T46" fmla="*/ 17 w 430"/>
                  <a:gd name="T47" fmla="*/ 40 h 629"/>
                  <a:gd name="T48" fmla="*/ 16 w 430"/>
                  <a:gd name="T49" fmla="*/ 40 h 629"/>
                  <a:gd name="T50" fmla="*/ 15 w 430"/>
                  <a:gd name="T51" fmla="*/ 40 h 629"/>
                  <a:gd name="T52" fmla="*/ 15 w 430"/>
                  <a:gd name="T53" fmla="*/ 40 h 629"/>
                  <a:gd name="T54" fmla="*/ 14 w 430"/>
                  <a:gd name="T55" fmla="*/ 40 h 629"/>
                  <a:gd name="T56" fmla="*/ 13 w 430"/>
                  <a:gd name="T57" fmla="*/ 40 h 629"/>
                  <a:gd name="T58" fmla="*/ 12 w 430"/>
                  <a:gd name="T59" fmla="*/ 40 h 629"/>
                  <a:gd name="T60" fmla="*/ 12 w 430"/>
                  <a:gd name="T61" fmla="*/ 39 h 629"/>
                  <a:gd name="T62" fmla="*/ 11 w 430"/>
                  <a:gd name="T63" fmla="*/ 39 h 629"/>
                  <a:gd name="T64" fmla="*/ 11 w 430"/>
                  <a:gd name="T65" fmla="*/ 39 h 629"/>
                  <a:gd name="T66" fmla="*/ 10 w 430"/>
                  <a:gd name="T67" fmla="*/ 39 h 629"/>
                  <a:gd name="T68" fmla="*/ 9 w 430"/>
                  <a:gd name="T69" fmla="*/ 39 h 629"/>
                  <a:gd name="T70" fmla="*/ 8 w 430"/>
                  <a:gd name="T71" fmla="*/ 39 h 629"/>
                  <a:gd name="T72" fmla="*/ 8 w 430"/>
                  <a:gd name="T73" fmla="*/ 38 h 629"/>
                  <a:gd name="T74" fmla="*/ 7 w 430"/>
                  <a:gd name="T75" fmla="*/ 38 h 629"/>
                  <a:gd name="T76" fmla="*/ 6 w 430"/>
                  <a:gd name="T77" fmla="*/ 38 h 629"/>
                  <a:gd name="T78" fmla="*/ 5 w 430"/>
                  <a:gd name="T79" fmla="*/ 37 h 629"/>
                  <a:gd name="T80" fmla="*/ 4 w 430"/>
                  <a:gd name="T81" fmla="*/ 37 h 629"/>
                  <a:gd name="T82" fmla="*/ 3 w 430"/>
                  <a:gd name="T83" fmla="*/ 36 h 629"/>
                  <a:gd name="T84" fmla="*/ 2 w 430"/>
                  <a:gd name="T85" fmla="*/ 36 h 629"/>
                  <a:gd name="T86" fmla="*/ 1 w 430"/>
                  <a:gd name="T87" fmla="*/ 35 h 629"/>
                  <a:gd name="T88" fmla="*/ 1 w 430"/>
                  <a:gd name="T89" fmla="*/ 35 h 629"/>
                  <a:gd name="T90" fmla="*/ 12 w 430"/>
                  <a:gd name="T91" fmla="*/ 0 h 6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0"/>
                  <a:gd name="T139" fmla="*/ 0 h 629"/>
                  <a:gd name="T140" fmla="*/ 430 w 430"/>
                  <a:gd name="T141" fmla="*/ 629 h 6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0" h="629">
                    <a:moveTo>
                      <a:pt x="178" y="0"/>
                    </a:moveTo>
                    <a:lnTo>
                      <a:pt x="178" y="0"/>
                    </a:lnTo>
                    <a:lnTo>
                      <a:pt x="181" y="2"/>
                    </a:lnTo>
                    <a:lnTo>
                      <a:pt x="185" y="5"/>
                    </a:lnTo>
                    <a:lnTo>
                      <a:pt x="190" y="10"/>
                    </a:lnTo>
                    <a:lnTo>
                      <a:pt x="194" y="11"/>
                    </a:lnTo>
                    <a:lnTo>
                      <a:pt x="196" y="14"/>
                    </a:lnTo>
                    <a:lnTo>
                      <a:pt x="200" y="16"/>
                    </a:lnTo>
                    <a:lnTo>
                      <a:pt x="204" y="19"/>
                    </a:lnTo>
                    <a:lnTo>
                      <a:pt x="206" y="21"/>
                    </a:lnTo>
                    <a:lnTo>
                      <a:pt x="211" y="25"/>
                    </a:lnTo>
                    <a:lnTo>
                      <a:pt x="215" y="28"/>
                    </a:lnTo>
                    <a:lnTo>
                      <a:pt x="219" y="31"/>
                    </a:lnTo>
                    <a:lnTo>
                      <a:pt x="222" y="34"/>
                    </a:lnTo>
                    <a:lnTo>
                      <a:pt x="226" y="36"/>
                    </a:lnTo>
                    <a:lnTo>
                      <a:pt x="230" y="39"/>
                    </a:lnTo>
                    <a:lnTo>
                      <a:pt x="235" y="43"/>
                    </a:lnTo>
                    <a:lnTo>
                      <a:pt x="239" y="45"/>
                    </a:lnTo>
                    <a:lnTo>
                      <a:pt x="243" y="48"/>
                    </a:lnTo>
                    <a:lnTo>
                      <a:pt x="246" y="50"/>
                    </a:lnTo>
                    <a:lnTo>
                      <a:pt x="250" y="53"/>
                    </a:lnTo>
                    <a:lnTo>
                      <a:pt x="254" y="55"/>
                    </a:lnTo>
                    <a:lnTo>
                      <a:pt x="258" y="58"/>
                    </a:lnTo>
                    <a:lnTo>
                      <a:pt x="260" y="60"/>
                    </a:lnTo>
                    <a:lnTo>
                      <a:pt x="264" y="62"/>
                    </a:lnTo>
                    <a:lnTo>
                      <a:pt x="267" y="63"/>
                    </a:lnTo>
                    <a:lnTo>
                      <a:pt x="270" y="64"/>
                    </a:lnTo>
                    <a:lnTo>
                      <a:pt x="272" y="65"/>
                    </a:lnTo>
                    <a:lnTo>
                      <a:pt x="275" y="67"/>
                    </a:lnTo>
                    <a:lnTo>
                      <a:pt x="278" y="68"/>
                    </a:lnTo>
                    <a:lnTo>
                      <a:pt x="283" y="69"/>
                    </a:lnTo>
                    <a:lnTo>
                      <a:pt x="288" y="70"/>
                    </a:lnTo>
                    <a:lnTo>
                      <a:pt x="294" y="72"/>
                    </a:lnTo>
                    <a:lnTo>
                      <a:pt x="299" y="73"/>
                    </a:lnTo>
                    <a:lnTo>
                      <a:pt x="304" y="74"/>
                    </a:lnTo>
                    <a:lnTo>
                      <a:pt x="307" y="74"/>
                    </a:lnTo>
                    <a:lnTo>
                      <a:pt x="311" y="75"/>
                    </a:lnTo>
                    <a:lnTo>
                      <a:pt x="314" y="75"/>
                    </a:lnTo>
                    <a:lnTo>
                      <a:pt x="317" y="77"/>
                    </a:lnTo>
                    <a:lnTo>
                      <a:pt x="319" y="77"/>
                    </a:lnTo>
                    <a:lnTo>
                      <a:pt x="323" y="78"/>
                    </a:lnTo>
                    <a:lnTo>
                      <a:pt x="326" y="78"/>
                    </a:lnTo>
                    <a:lnTo>
                      <a:pt x="328" y="78"/>
                    </a:lnTo>
                    <a:lnTo>
                      <a:pt x="334" y="79"/>
                    </a:lnTo>
                    <a:lnTo>
                      <a:pt x="339" y="80"/>
                    </a:lnTo>
                    <a:lnTo>
                      <a:pt x="345" y="82"/>
                    </a:lnTo>
                    <a:lnTo>
                      <a:pt x="350" y="82"/>
                    </a:lnTo>
                    <a:lnTo>
                      <a:pt x="355" y="82"/>
                    </a:lnTo>
                    <a:lnTo>
                      <a:pt x="360" y="83"/>
                    </a:lnTo>
                    <a:lnTo>
                      <a:pt x="363" y="83"/>
                    </a:lnTo>
                    <a:lnTo>
                      <a:pt x="367" y="83"/>
                    </a:lnTo>
                    <a:lnTo>
                      <a:pt x="372" y="83"/>
                    </a:lnTo>
                    <a:lnTo>
                      <a:pt x="378" y="83"/>
                    </a:lnTo>
                    <a:lnTo>
                      <a:pt x="381" y="83"/>
                    </a:lnTo>
                    <a:lnTo>
                      <a:pt x="384" y="83"/>
                    </a:lnTo>
                    <a:lnTo>
                      <a:pt x="387" y="83"/>
                    </a:lnTo>
                    <a:lnTo>
                      <a:pt x="390" y="83"/>
                    </a:lnTo>
                    <a:lnTo>
                      <a:pt x="392" y="82"/>
                    </a:lnTo>
                    <a:lnTo>
                      <a:pt x="396" y="82"/>
                    </a:lnTo>
                    <a:lnTo>
                      <a:pt x="399" y="82"/>
                    </a:lnTo>
                    <a:lnTo>
                      <a:pt x="402" y="82"/>
                    </a:lnTo>
                    <a:lnTo>
                      <a:pt x="406" y="82"/>
                    </a:lnTo>
                    <a:lnTo>
                      <a:pt x="412" y="82"/>
                    </a:lnTo>
                    <a:lnTo>
                      <a:pt x="418" y="82"/>
                    </a:lnTo>
                    <a:lnTo>
                      <a:pt x="421" y="82"/>
                    </a:lnTo>
                    <a:lnTo>
                      <a:pt x="424" y="82"/>
                    </a:lnTo>
                    <a:lnTo>
                      <a:pt x="428" y="82"/>
                    </a:lnTo>
                    <a:lnTo>
                      <a:pt x="429" y="82"/>
                    </a:lnTo>
                    <a:lnTo>
                      <a:pt x="430" y="82"/>
                    </a:lnTo>
                    <a:lnTo>
                      <a:pt x="351" y="332"/>
                    </a:lnTo>
                    <a:lnTo>
                      <a:pt x="261" y="629"/>
                    </a:lnTo>
                    <a:lnTo>
                      <a:pt x="260" y="629"/>
                    </a:lnTo>
                    <a:lnTo>
                      <a:pt x="258" y="629"/>
                    </a:lnTo>
                    <a:lnTo>
                      <a:pt x="254" y="629"/>
                    </a:lnTo>
                    <a:lnTo>
                      <a:pt x="249" y="629"/>
                    </a:lnTo>
                    <a:lnTo>
                      <a:pt x="245" y="629"/>
                    </a:lnTo>
                    <a:lnTo>
                      <a:pt x="243" y="629"/>
                    </a:lnTo>
                    <a:lnTo>
                      <a:pt x="239" y="628"/>
                    </a:lnTo>
                    <a:lnTo>
                      <a:pt x="235" y="628"/>
                    </a:lnTo>
                    <a:lnTo>
                      <a:pt x="233" y="628"/>
                    </a:lnTo>
                    <a:lnTo>
                      <a:pt x="229" y="628"/>
                    </a:lnTo>
                    <a:lnTo>
                      <a:pt x="225" y="628"/>
                    </a:lnTo>
                    <a:lnTo>
                      <a:pt x="221" y="628"/>
                    </a:lnTo>
                    <a:lnTo>
                      <a:pt x="216" y="626"/>
                    </a:lnTo>
                    <a:lnTo>
                      <a:pt x="212" y="626"/>
                    </a:lnTo>
                    <a:lnTo>
                      <a:pt x="207" y="626"/>
                    </a:lnTo>
                    <a:lnTo>
                      <a:pt x="204" y="626"/>
                    </a:lnTo>
                    <a:lnTo>
                      <a:pt x="200" y="625"/>
                    </a:lnTo>
                    <a:lnTo>
                      <a:pt x="196" y="625"/>
                    </a:lnTo>
                    <a:lnTo>
                      <a:pt x="192" y="625"/>
                    </a:lnTo>
                    <a:lnTo>
                      <a:pt x="188" y="625"/>
                    </a:lnTo>
                    <a:lnTo>
                      <a:pt x="185" y="625"/>
                    </a:lnTo>
                    <a:lnTo>
                      <a:pt x="181" y="624"/>
                    </a:lnTo>
                    <a:lnTo>
                      <a:pt x="177" y="624"/>
                    </a:lnTo>
                    <a:lnTo>
                      <a:pt x="175" y="624"/>
                    </a:lnTo>
                    <a:lnTo>
                      <a:pt x="171" y="623"/>
                    </a:lnTo>
                    <a:lnTo>
                      <a:pt x="168" y="623"/>
                    </a:lnTo>
                    <a:lnTo>
                      <a:pt x="165" y="623"/>
                    </a:lnTo>
                    <a:lnTo>
                      <a:pt x="163" y="623"/>
                    </a:lnTo>
                    <a:lnTo>
                      <a:pt x="161" y="621"/>
                    </a:lnTo>
                    <a:lnTo>
                      <a:pt x="158" y="621"/>
                    </a:lnTo>
                    <a:lnTo>
                      <a:pt x="155" y="620"/>
                    </a:lnTo>
                    <a:lnTo>
                      <a:pt x="151" y="619"/>
                    </a:lnTo>
                    <a:lnTo>
                      <a:pt x="147" y="618"/>
                    </a:lnTo>
                    <a:lnTo>
                      <a:pt x="143" y="616"/>
                    </a:lnTo>
                    <a:lnTo>
                      <a:pt x="138" y="615"/>
                    </a:lnTo>
                    <a:lnTo>
                      <a:pt x="133" y="614"/>
                    </a:lnTo>
                    <a:lnTo>
                      <a:pt x="128" y="611"/>
                    </a:lnTo>
                    <a:lnTo>
                      <a:pt x="123" y="610"/>
                    </a:lnTo>
                    <a:lnTo>
                      <a:pt x="118" y="608"/>
                    </a:lnTo>
                    <a:lnTo>
                      <a:pt x="113" y="606"/>
                    </a:lnTo>
                    <a:lnTo>
                      <a:pt x="108" y="604"/>
                    </a:lnTo>
                    <a:lnTo>
                      <a:pt x="103" y="601"/>
                    </a:lnTo>
                    <a:lnTo>
                      <a:pt x="98" y="600"/>
                    </a:lnTo>
                    <a:lnTo>
                      <a:pt x="93" y="598"/>
                    </a:lnTo>
                    <a:lnTo>
                      <a:pt x="87" y="595"/>
                    </a:lnTo>
                    <a:lnTo>
                      <a:pt x="82" y="594"/>
                    </a:lnTo>
                    <a:lnTo>
                      <a:pt x="76" y="591"/>
                    </a:lnTo>
                    <a:lnTo>
                      <a:pt x="71" y="589"/>
                    </a:lnTo>
                    <a:lnTo>
                      <a:pt x="66" y="586"/>
                    </a:lnTo>
                    <a:lnTo>
                      <a:pt x="61" y="585"/>
                    </a:lnTo>
                    <a:lnTo>
                      <a:pt x="58" y="582"/>
                    </a:lnTo>
                    <a:lnTo>
                      <a:pt x="54" y="581"/>
                    </a:lnTo>
                    <a:lnTo>
                      <a:pt x="49" y="579"/>
                    </a:lnTo>
                    <a:lnTo>
                      <a:pt x="45" y="577"/>
                    </a:lnTo>
                    <a:lnTo>
                      <a:pt x="43" y="575"/>
                    </a:lnTo>
                    <a:lnTo>
                      <a:pt x="40" y="575"/>
                    </a:lnTo>
                    <a:lnTo>
                      <a:pt x="35" y="572"/>
                    </a:lnTo>
                    <a:lnTo>
                      <a:pt x="32" y="571"/>
                    </a:lnTo>
                    <a:lnTo>
                      <a:pt x="26" y="567"/>
                    </a:lnTo>
                    <a:lnTo>
                      <a:pt x="21" y="564"/>
                    </a:lnTo>
                    <a:lnTo>
                      <a:pt x="16" y="560"/>
                    </a:lnTo>
                    <a:lnTo>
                      <a:pt x="11" y="557"/>
                    </a:lnTo>
                    <a:lnTo>
                      <a:pt x="6" y="554"/>
                    </a:lnTo>
                    <a:lnTo>
                      <a:pt x="2" y="551"/>
                    </a:lnTo>
                    <a:lnTo>
                      <a:pt x="0" y="548"/>
                    </a:lnTo>
                    <a:lnTo>
                      <a:pt x="178" y="0"/>
                    </a:lnTo>
                    <a:close/>
                  </a:path>
                </a:pathLst>
              </a:custGeom>
              <a:solidFill>
                <a:srgbClr val="B3B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6" name="Freeform 33"/>
              <p:cNvSpPr>
                <a:spLocks/>
              </p:cNvSpPr>
              <p:nvPr/>
            </p:nvSpPr>
            <p:spPr bwMode="auto">
              <a:xfrm>
                <a:off x="-2302" y="1767"/>
                <a:ext cx="126" cy="227"/>
              </a:xfrm>
              <a:custGeom>
                <a:avLst/>
                <a:gdLst>
                  <a:gd name="T0" fmla="*/ 7 w 253"/>
                  <a:gd name="T1" fmla="*/ 1 h 454"/>
                  <a:gd name="T2" fmla="*/ 8 w 253"/>
                  <a:gd name="T3" fmla="*/ 1 h 454"/>
                  <a:gd name="T4" fmla="*/ 8 w 253"/>
                  <a:gd name="T5" fmla="*/ 1 h 454"/>
                  <a:gd name="T6" fmla="*/ 9 w 253"/>
                  <a:gd name="T7" fmla="*/ 1 h 454"/>
                  <a:gd name="T8" fmla="*/ 10 w 253"/>
                  <a:gd name="T9" fmla="*/ 2 h 454"/>
                  <a:gd name="T10" fmla="*/ 10 w 253"/>
                  <a:gd name="T11" fmla="*/ 2 h 454"/>
                  <a:gd name="T12" fmla="*/ 10 w 253"/>
                  <a:gd name="T13" fmla="*/ 2 h 454"/>
                  <a:gd name="T14" fmla="*/ 11 w 253"/>
                  <a:gd name="T15" fmla="*/ 3 h 454"/>
                  <a:gd name="T16" fmla="*/ 11 w 253"/>
                  <a:gd name="T17" fmla="*/ 3 h 454"/>
                  <a:gd name="T18" fmla="*/ 12 w 253"/>
                  <a:gd name="T19" fmla="*/ 3 h 454"/>
                  <a:gd name="T20" fmla="*/ 12 w 253"/>
                  <a:gd name="T21" fmla="*/ 3 h 454"/>
                  <a:gd name="T22" fmla="*/ 13 w 253"/>
                  <a:gd name="T23" fmla="*/ 3 h 454"/>
                  <a:gd name="T24" fmla="*/ 13 w 253"/>
                  <a:gd name="T25" fmla="*/ 3 h 454"/>
                  <a:gd name="T26" fmla="*/ 13 w 253"/>
                  <a:gd name="T27" fmla="*/ 3 h 454"/>
                  <a:gd name="T28" fmla="*/ 14 w 253"/>
                  <a:gd name="T29" fmla="*/ 4 h 454"/>
                  <a:gd name="T30" fmla="*/ 14 w 253"/>
                  <a:gd name="T31" fmla="*/ 4 h 454"/>
                  <a:gd name="T32" fmla="*/ 14 w 253"/>
                  <a:gd name="T33" fmla="*/ 4 h 454"/>
                  <a:gd name="T34" fmla="*/ 15 w 253"/>
                  <a:gd name="T35" fmla="*/ 4 h 454"/>
                  <a:gd name="T36" fmla="*/ 15 w 253"/>
                  <a:gd name="T37" fmla="*/ 4 h 454"/>
                  <a:gd name="T38" fmla="*/ 9 w 253"/>
                  <a:gd name="T39" fmla="*/ 25 h 454"/>
                  <a:gd name="T40" fmla="*/ 8 w 253"/>
                  <a:gd name="T41" fmla="*/ 28 h 454"/>
                  <a:gd name="T42" fmla="*/ 7 w 253"/>
                  <a:gd name="T43" fmla="*/ 28 h 454"/>
                  <a:gd name="T44" fmla="*/ 7 w 253"/>
                  <a:gd name="T45" fmla="*/ 28 h 454"/>
                  <a:gd name="T46" fmla="*/ 6 w 253"/>
                  <a:gd name="T47" fmla="*/ 28 h 454"/>
                  <a:gd name="T48" fmla="*/ 6 w 253"/>
                  <a:gd name="T49" fmla="*/ 28 h 454"/>
                  <a:gd name="T50" fmla="*/ 5 w 253"/>
                  <a:gd name="T51" fmla="*/ 28 h 454"/>
                  <a:gd name="T52" fmla="*/ 5 w 253"/>
                  <a:gd name="T53" fmla="*/ 28 h 454"/>
                  <a:gd name="T54" fmla="*/ 5 w 253"/>
                  <a:gd name="T55" fmla="*/ 28 h 454"/>
                  <a:gd name="T56" fmla="*/ 4 w 253"/>
                  <a:gd name="T57" fmla="*/ 28 h 454"/>
                  <a:gd name="T58" fmla="*/ 4 w 253"/>
                  <a:gd name="T59" fmla="*/ 28 h 454"/>
                  <a:gd name="T60" fmla="*/ 3 w 253"/>
                  <a:gd name="T61" fmla="*/ 28 h 454"/>
                  <a:gd name="T62" fmla="*/ 3 w 253"/>
                  <a:gd name="T63" fmla="*/ 27 h 454"/>
                  <a:gd name="T64" fmla="*/ 2 w 253"/>
                  <a:gd name="T65" fmla="*/ 27 h 454"/>
                  <a:gd name="T66" fmla="*/ 2 w 253"/>
                  <a:gd name="T67" fmla="*/ 27 h 454"/>
                  <a:gd name="T68" fmla="*/ 1 w 253"/>
                  <a:gd name="T69" fmla="*/ 27 h 454"/>
                  <a:gd name="T70" fmla="*/ 1 w 253"/>
                  <a:gd name="T71" fmla="*/ 26 h 454"/>
                  <a:gd name="T72" fmla="*/ 0 w 253"/>
                  <a:gd name="T73" fmla="*/ 26 h 454"/>
                  <a:gd name="T74" fmla="*/ 0 w 253"/>
                  <a:gd name="T75" fmla="*/ 26 h 454"/>
                  <a:gd name="T76" fmla="*/ 0 w 253"/>
                  <a:gd name="T77" fmla="*/ 25 h 454"/>
                  <a:gd name="T78" fmla="*/ 0 w 253"/>
                  <a:gd name="T79" fmla="*/ 25 h 454"/>
                  <a:gd name="T80" fmla="*/ 7 w 253"/>
                  <a:gd name="T81" fmla="*/ 0 h 4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454"/>
                  <a:gd name="T125" fmla="*/ 253 w 253"/>
                  <a:gd name="T126" fmla="*/ 454 h 4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454">
                    <a:moveTo>
                      <a:pt x="126" y="0"/>
                    </a:moveTo>
                    <a:lnTo>
                      <a:pt x="127" y="1"/>
                    </a:lnTo>
                    <a:lnTo>
                      <a:pt x="132" y="4"/>
                    </a:lnTo>
                    <a:lnTo>
                      <a:pt x="135" y="6"/>
                    </a:lnTo>
                    <a:lnTo>
                      <a:pt x="138" y="8"/>
                    </a:lnTo>
                    <a:lnTo>
                      <a:pt x="142" y="10"/>
                    </a:lnTo>
                    <a:lnTo>
                      <a:pt x="147" y="14"/>
                    </a:lnTo>
                    <a:lnTo>
                      <a:pt x="151" y="15"/>
                    </a:lnTo>
                    <a:lnTo>
                      <a:pt x="155" y="18"/>
                    </a:lnTo>
                    <a:lnTo>
                      <a:pt x="160" y="20"/>
                    </a:lnTo>
                    <a:lnTo>
                      <a:pt x="163" y="24"/>
                    </a:lnTo>
                    <a:lnTo>
                      <a:pt x="167" y="25"/>
                    </a:lnTo>
                    <a:lnTo>
                      <a:pt x="171" y="28"/>
                    </a:lnTo>
                    <a:lnTo>
                      <a:pt x="174" y="30"/>
                    </a:lnTo>
                    <a:lnTo>
                      <a:pt x="176" y="31"/>
                    </a:lnTo>
                    <a:lnTo>
                      <a:pt x="179" y="33"/>
                    </a:lnTo>
                    <a:lnTo>
                      <a:pt x="182" y="34"/>
                    </a:lnTo>
                    <a:lnTo>
                      <a:pt x="186" y="35"/>
                    </a:lnTo>
                    <a:lnTo>
                      <a:pt x="192" y="38"/>
                    </a:lnTo>
                    <a:lnTo>
                      <a:pt x="195" y="39"/>
                    </a:lnTo>
                    <a:lnTo>
                      <a:pt x="197" y="39"/>
                    </a:lnTo>
                    <a:lnTo>
                      <a:pt x="201" y="40"/>
                    </a:lnTo>
                    <a:lnTo>
                      <a:pt x="204" y="43"/>
                    </a:lnTo>
                    <a:lnTo>
                      <a:pt x="208" y="43"/>
                    </a:lnTo>
                    <a:lnTo>
                      <a:pt x="211" y="44"/>
                    </a:lnTo>
                    <a:lnTo>
                      <a:pt x="215" y="45"/>
                    </a:lnTo>
                    <a:lnTo>
                      <a:pt x="219" y="47"/>
                    </a:lnTo>
                    <a:lnTo>
                      <a:pt x="221" y="48"/>
                    </a:lnTo>
                    <a:lnTo>
                      <a:pt x="225" y="49"/>
                    </a:lnTo>
                    <a:lnTo>
                      <a:pt x="228" y="49"/>
                    </a:lnTo>
                    <a:lnTo>
                      <a:pt x="231" y="50"/>
                    </a:lnTo>
                    <a:lnTo>
                      <a:pt x="234" y="52"/>
                    </a:lnTo>
                    <a:lnTo>
                      <a:pt x="236" y="53"/>
                    </a:lnTo>
                    <a:lnTo>
                      <a:pt x="239" y="53"/>
                    </a:lnTo>
                    <a:lnTo>
                      <a:pt x="243" y="54"/>
                    </a:lnTo>
                    <a:lnTo>
                      <a:pt x="247" y="55"/>
                    </a:lnTo>
                    <a:lnTo>
                      <a:pt x="250" y="57"/>
                    </a:lnTo>
                    <a:lnTo>
                      <a:pt x="252" y="58"/>
                    </a:lnTo>
                    <a:lnTo>
                      <a:pt x="253" y="58"/>
                    </a:lnTo>
                    <a:lnTo>
                      <a:pt x="151" y="393"/>
                    </a:lnTo>
                    <a:lnTo>
                      <a:pt x="130" y="454"/>
                    </a:lnTo>
                    <a:lnTo>
                      <a:pt x="128" y="454"/>
                    </a:lnTo>
                    <a:lnTo>
                      <a:pt x="127" y="454"/>
                    </a:lnTo>
                    <a:lnTo>
                      <a:pt x="126" y="453"/>
                    </a:lnTo>
                    <a:lnTo>
                      <a:pt x="122" y="453"/>
                    </a:lnTo>
                    <a:lnTo>
                      <a:pt x="119" y="452"/>
                    </a:lnTo>
                    <a:lnTo>
                      <a:pt x="114" y="450"/>
                    </a:lnTo>
                    <a:lnTo>
                      <a:pt x="109" y="449"/>
                    </a:lnTo>
                    <a:lnTo>
                      <a:pt x="104" y="448"/>
                    </a:lnTo>
                    <a:lnTo>
                      <a:pt x="101" y="447"/>
                    </a:lnTo>
                    <a:lnTo>
                      <a:pt x="98" y="447"/>
                    </a:lnTo>
                    <a:lnTo>
                      <a:pt x="94" y="445"/>
                    </a:lnTo>
                    <a:lnTo>
                      <a:pt x="92" y="444"/>
                    </a:lnTo>
                    <a:lnTo>
                      <a:pt x="88" y="443"/>
                    </a:lnTo>
                    <a:lnTo>
                      <a:pt x="84" y="442"/>
                    </a:lnTo>
                    <a:lnTo>
                      <a:pt x="80" y="440"/>
                    </a:lnTo>
                    <a:lnTo>
                      <a:pt x="77" y="439"/>
                    </a:lnTo>
                    <a:lnTo>
                      <a:pt x="73" y="438"/>
                    </a:lnTo>
                    <a:lnTo>
                      <a:pt x="69" y="437"/>
                    </a:lnTo>
                    <a:lnTo>
                      <a:pt x="65" y="435"/>
                    </a:lnTo>
                    <a:lnTo>
                      <a:pt x="62" y="434"/>
                    </a:lnTo>
                    <a:lnTo>
                      <a:pt x="57" y="433"/>
                    </a:lnTo>
                    <a:lnTo>
                      <a:pt x="53" y="432"/>
                    </a:lnTo>
                    <a:lnTo>
                      <a:pt x="48" y="429"/>
                    </a:lnTo>
                    <a:lnTo>
                      <a:pt x="44" y="428"/>
                    </a:lnTo>
                    <a:lnTo>
                      <a:pt x="40" y="425"/>
                    </a:lnTo>
                    <a:lnTo>
                      <a:pt x="36" y="424"/>
                    </a:lnTo>
                    <a:lnTo>
                      <a:pt x="33" y="422"/>
                    </a:lnTo>
                    <a:lnTo>
                      <a:pt x="29" y="420"/>
                    </a:lnTo>
                    <a:lnTo>
                      <a:pt x="26" y="419"/>
                    </a:lnTo>
                    <a:lnTo>
                      <a:pt x="23" y="418"/>
                    </a:lnTo>
                    <a:lnTo>
                      <a:pt x="20" y="415"/>
                    </a:lnTo>
                    <a:lnTo>
                      <a:pt x="18" y="414"/>
                    </a:lnTo>
                    <a:lnTo>
                      <a:pt x="12" y="411"/>
                    </a:lnTo>
                    <a:lnTo>
                      <a:pt x="10" y="408"/>
                    </a:lnTo>
                    <a:lnTo>
                      <a:pt x="6" y="405"/>
                    </a:lnTo>
                    <a:lnTo>
                      <a:pt x="5" y="404"/>
                    </a:lnTo>
                    <a:lnTo>
                      <a:pt x="1" y="400"/>
                    </a:lnTo>
                    <a:lnTo>
                      <a:pt x="1" y="398"/>
                    </a:lnTo>
                    <a:lnTo>
                      <a:pt x="0" y="396"/>
                    </a:lnTo>
                    <a:lnTo>
                      <a:pt x="1" y="396"/>
                    </a:lnTo>
                    <a:lnTo>
                      <a:pt x="126" y="0"/>
                    </a:lnTo>
                    <a:close/>
                  </a:path>
                </a:pathLst>
              </a:custGeom>
              <a:solidFill>
                <a:srgbClr val="FFFF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7" name="Freeform 34"/>
              <p:cNvSpPr>
                <a:spLocks/>
              </p:cNvSpPr>
              <p:nvPr/>
            </p:nvSpPr>
            <p:spPr bwMode="auto">
              <a:xfrm>
                <a:off x="-2205" y="1632"/>
                <a:ext cx="126" cy="92"/>
              </a:xfrm>
              <a:custGeom>
                <a:avLst/>
                <a:gdLst>
                  <a:gd name="T0" fmla="*/ 0 w 253"/>
                  <a:gd name="T1" fmla="*/ 7 h 182"/>
                  <a:gd name="T2" fmla="*/ 0 w 253"/>
                  <a:gd name="T3" fmla="*/ 7 h 182"/>
                  <a:gd name="T4" fmla="*/ 0 w 253"/>
                  <a:gd name="T5" fmla="*/ 5 h 182"/>
                  <a:gd name="T6" fmla="*/ 0 w 253"/>
                  <a:gd name="T7" fmla="*/ 4 h 182"/>
                  <a:gd name="T8" fmla="*/ 1 w 253"/>
                  <a:gd name="T9" fmla="*/ 3 h 182"/>
                  <a:gd name="T10" fmla="*/ 1 w 253"/>
                  <a:gd name="T11" fmla="*/ 2 h 182"/>
                  <a:gd name="T12" fmla="*/ 2 w 253"/>
                  <a:gd name="T13" fmla="*/ 1 h 182"/>
                  <a:gd name="T14" fmla="*/ 2 w 253"/>
                  <a:gd name="T15" fmla="*/ 0 h 182"/>
                  <a:gd name="T16" fmla="*/ 3 w 253"/>
                  <a:gd name="T17" fmla="*/ 0 h 182"/>
                  <a:gd name="T18" fmla="*/ 4 w 253"/>
                  <a:gd name="T19" fmla="*/ 1 h 182"/>
                  <a:gd name="T20" fmla="*/ 5 w 253"/>
                  <a:gd name="T21" fmla="*/ 1 h 182"/>
                  <a:gd name="T22" fmla="*/ 6 w 253"/>
                  <a:gd name="T23" fmla="*/ 1 h 182"/>
                  <a:gd name="T24" fmla="*/ 7 w 253"/>
                  <a:gd name="T25" fmla="*/ 1 h 182"/>
                  <a:gd name="T26" fmla="*/ 8 w 253"/>
                  <a:gd name="T27" fmla="*/ 1 h 182"/>
                  <a:gd name="T28" fmla="*/ 9 w 253"/>
                  <a:gd name="T29" fmla="*/ 1 h 182"/>
                  <a:gd name="T30" fmla="*/ 10 w 253"/>
                  <a:gd name="T31" fmla="*/ 2 h 182"/>
                  <a:gd name="T32" fmla="*/ 11 w 253"/>
                  <a:gd name="T33" fmla="*/ 2 h 182"/>
                  <a:gd name="T34" fmla="*/ 12 w 253"/>
                  <a:gd name="T35" fmla="*/ 2 h 182"/>
                  <a:gd name="T36" fmla="*/ 13 w 253"/>
                  <a:gd name="T37" fmla="*/ 3 h 182"/>
                  <a:gd name="T38" fmla="*/ 14 w 253"/>
                  <a:gd name="T39" fmla="*/ 3 h 182"/>
                  <a:gd name="T40" fmla="*/ 15 w 253"/>
                  <a:gd name="T41" fmla="*/ 3 h 182"/>
                  <a:gd name="T42" fmla="*/ 15 w 253"/>
                  <a:gd name="T43" fmla="*/ 4 h 182"/>
                  <a:gd name="T44" fmla="*/ 15 w 253"/>
                  <a:gd name="T45" fmla="*/ 5 h 182"/>
                  <a:gd name="T46" fmla="*/ 14 w 253"/>
                  <a:gd name="T47" fmla="*/ 11 h 182"/>
                  <a:gd name="T48" fmla="*/ 12 w 253"/>
                  <a:gd name="T49" fmla="*/ 12 h 182"/>
                  <a:gd name="T50" fmla="*/ 12 w 253"/>
                  <a:gd name="T51" fmla="*/ 12 h 182"/>
                  <a:gd name="T52" fmla="*/ 12 w 253"/>
                  <a:gd name="T53" fmla="*/ 11 h 182"/>
                  <a:gd name="T54" fmla="*/ 13 w 253"/>
                  <a:gd name="T55" fmla="*/ 10 h 182"/>
                  <a:gd name="T56" fmla="*/ 13 w 253"/>
                  <a:gd name="T57" fmla="*/ 9 h 182"/>
                  <a:gd name="T58" fmla="*/ 13 w 253"/>
                  <a:gd name="T59" fmla="*/ 8 h 182"/>
                  <a:gd name="T60" fmla="*/ 14 w 253"/>
                  <a:gd name="T61" fmla="*/ 7 h 182"/>
                  <a:gd name="T62" fmla="*/ 14 w 253"/>
                  <a:gd name="T63" fmla="*/ 6 h 182"/>
                  <a:gd name="T64" fmla="*/ 14 w 253"/>
                  <a:gd name="T65" fmla="*/ 5 h 182"/>
                  <a:gd name="T66" fmla="*/ 13 w 253"/>
                  <a:gd name="T67" fmla="*/ 4 h 182"/>
                  <a:gd name="T68" fmla="*/ 12 w 253"/>
                  <a:gd name="T69" fmla="*/ 4 h 182"/>
                  <a:gd name="T70" fmla="*/ 11 w 253"/>
                  <a:gd name="T71" fmla="*/ 4 h 182"/>
                  <a:gd name="T72" fmla="*/ 10 w 253"/>
                  <a:gd name="T73" fmla="*/ 3 h 182"/>
                  <a:gd name="T74" fmla="*/ 9 w 253"/>
                  <a:gd name="T75" fmla="*/ 3 h 182"/>
                  <a:gd name="T76" fmla="*/ 8 w 253"/>
                  <a:gd name="T77" fmla="*/ 3 h 182"/>
                  <a:gd name="T78" fmla="*/ 7 w 253"/>
                  <a:gd name="T79" fmla="*/ 3 h 182"/>
                  <a:gd name="T80" fmla="*/ 6 w 253"/>
                  <a:gd name="T81" fmla="*/ 3 h 182"/>
                  <a:gd name="T82" fmla="*/ 5 w 253"/>
                  <a:gd name="T83" fmla="*/ 2 h 182"/>
                  <a:gd name="T84" fmla="*/ 4 w 253"/>
                  <a:gd name="T85" fmla="*/ 2 h 182"/>
                  <a:gd name="T86" fmla="*/ 3 w 253"/>
                  <a:gd name="T87" fmla="*/ 2 h 182"/>
                  <a:gd name="T88" fmla="*/ 3 w 253"/>
                  <a:gd name="T89" fmla="*/ 2 h 182"/>
                  <a:gd name="T90" fmla="*/ 2 w 253"/>
                  <a:gd name="T91" fmla="*/ 3 h 182"/>
                  <a:gd name="T92" fmla="*/ 2 w 253"/>
                  <a:gd name="T93" fmla="*/ 4 h 182"/>
                  <a:gd name="T94" fmla="*/ 2 w 253"/>
                  <a:gd name="T95" fmla="*/ 5 h 182"/>
                  <a:gd name="T96" fmla="*/ 1 w 253"/>
                  <a:gd name="T97" fmla="*/ 6 h 182"/>
                  <a:gd name="T98" fmla="*/ 1 w 253"/>
                  <a:gd name="T99" fmla="*/ 7 h 182"/>
                  <a:gd name="T100" fmla="*/ 1 w 253"/>
                  <a:gd name="T101" fmla="*/ 8 h 182"/>
                  <a:gd name="T102" fmla="*/ 1 w 253"/>
                  <a:gd name="T103" fmla="*/ 9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82"/>
                  <a:gd name="T158" fmla="*/ 253 w 253"/>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82">
                    <a:moveTo>
                      <a:pt x="0" y="118"/>
                    </a:moveTo>
                    <a:lnTo>
                      <a:pt x="0" y="117"/>
                    </a:lnTo>
                    <a:lnTo>
                      <a:pt x="1" y="114"/>
                    </a:lnTo>
                    <a:lnTo>
                      <a:pt x="1" y="110"/>
                    </a:lnTo>
                    <a:lnTo>
                      <a:pt x="2" y="109"/>
                    </a:lnTo>
                    <a:lnTo>
                      <a:pt x="2" y="105"/>
                    </a:lnTo>
                    <a:lnTo>
                      <a:pt x="3" y="103"/>
                    </a:lnTo>
                    <a:lnTo>
                      <a:pt x="5" y="98"/>
                    </a:lnTo>
                    <a:lnTo>
                      <a:pt x="6" y="94"/>
                    </a:lnTo>
                    <a:lnTo>
                      <a:pt x="6" y="89"/>
                    </a:lnTo>
                    <a:lnTo>
                      <a:pt x="7" y="85"/>
                    </a:lnTo>
                    <a:lnTo>
                      <a:pt x="8" y="80"/>
                    </a:lnTo>
                    <a:lnTo>
                      <a:pt x="10" y="75"/>
                    </a:lnTo>
                    <a:lnTo>
                      <a:pt x="12" y="71"/>
                    </a:lnTo>
                    <a:lnTo>
                      <a:pt x="14" y="66"/>
                    </a:lnTo>
                    <a:lnTo>
                      <a:pt x="15" y="60"/>
                    </a:lnTo>
                    <a:lnTo>
                      <a:pt x="16" y="55"/>
                    </a:lnTo>
                    <a:lnTo>
                      <a:pt x="17" y="50"/>
                    </a:lnTo>
                    <a:lnTo>
                      <a:pt x="19" y="46"/>
                    </a:lnTo>
                    <a:lnTo>
                      <a:pt x="21" y="41"/>
                    </a:lnTo>
                    <a:lnTo>
                      <a:pt x="22" y="36"/>
                    </a:lnTo>
                    <a:lnTo>
                      <a:pt x="24" y="31"/>
                    </a:lnTo>
                    <a:lnTo>
                      <a:pt x="25" y="27"/>
                    </a:lnTo>
                    <a:lnTo>
                      <a:pt x="26" y="22"/>
                    </a:lnTo>
                    <a:lnTo>
                      <a:pt x="27" y="19"/>
                    </a:lnTo>
                    <a:lnTo>
                      <a:pt x="29" y="16"/>
                    </a:lnTo>
                    <a:lnTo>
                      <a:pt x="31" y="12"/>
                    </a:lnTo>
                    <a:lnTo>
                      <a:pt x="32" y="7"/>
                    </a:lnTo>
                    <a:lnTo>
                      <a:pt x="35" y="5"/>
                    </a:lnTo>
                    <a:lnTo>
                      <a:pt x="37" y="2"/>
                    </a:lnTo>
                    <a:lnTo>
                      <a:pt x="41" y="1"/>
                    </a:lnTo>
                    <a:lnTo>
                      <a:pt x="45" y="0"/>
                    </a:lnTo>
                    <a:lnTo>
                      <a:pt x="49" y="0"/>
                    </a:lnTo>
                    <a:lnTo>
                      <a:pt x="51" y="0"/>
                    </a:lnTo>
                    <a:lnTo>
                      <a:pt x="55" y="0"/>
                    </a:lnTo>
                    <a:lnTo>
                      <a:pt x="58" y="0"/>
                    </a:lnTo>
                    <a:lnTo>
                      <a:pt x="61" y="0"/>
                    </a:lnTo>
                    <a:lnTo>
                      <a:pt x="64" y="0"/>
                    </a:lnTo>
                    <a:lnTo>
                      <a:pt x="68" y="0"/>
                    </a:lnTo>
                    <a:lnTo>
                      <a:pt x="71" y="1"/>
                    </a:lnTo>
                    <a:lnTo>
                      <a:pt x="75" y="2"/>
                    </a:lnTo>
                    <a:lnTo>
                      <a:pt x="78" y="2"/>
                    </a:lnTo>
                    <a:lnTo>
                      <a:pt x="81" y="2"/>
                    </a:lnTo>
                    <a:lnTo>
                      <a:pt x="85" y="4"/>
                    </a:lnTo>
                    <a:lnTo>
                      <a:pt x="90" y="5"/>
                    </a:lnTo>
                    <a:lnTo>
                      <a:pt x="94" y="5"/>
                    </a:lnTo>
                    <a:lnTo>
                      <a:pt x="98" y="6"/>
                    </a:lnTo>
                    <a:lnTo>
                      <a:pt x="102" y="6"/>
                    </a:lnTo>
                    <a:lnTo>
                      <a:pt x="107" y="7"/>
                    </a:lnTo>
                    <a:lnTo>
                      <a:pt x="110" y="9"/>
                    </a:lnTo>
                    <a:lnTo>
                      <a:pt x="114" y="9"/>
                    </a:lnTo>
                    <a:lnTo>
                      <a:pt x="118" y="10"/>
                    </a:lnTo>
                    <a:lnTo>
                      <a:pt x="123" y="11"/>
                    </a:lnTo>
                    <a:lnTo>
                      <a:pt x="127" y="11"/>
                    </a:lnTo>
                    <a:lnTo>
                      <a:pt x="131" y="12"/>
                    </a:lnTo>
                    <a:lnTo>
                      <a:pt x="134" y="12"/>
                    </a:lnTo>
                    <a:lnTo>
                      <a:pt x="139" y="14"/>
                    </a:lnTo>
                    <a:lnTo>
                      <a:pt x="142" y="14"/>
                    </a:lnTo>
                    <a:lnTo>
                      <a:pt x="147" y="14"/>
                    </a:lnTo>
                    <a:lnTo>
                      <a:pt x="151" y="15"/>
                    </a:lnTo>
                    <a:lnTo>
                      <a:pt x="154" y="16"/>
                    </a:lnTo>
                    <a:lnTo>
                      <a:pt x="158" y="17"/>
                    </a:lnTo>
                    <a:lnTo>
                      <a:pt x="163" y="17"/>
                    </a:lnTo>
                    <a:lnTo>
                      <a:pt x="167" y="19"/>
                    </a:lnTo>
                    <a:lnTo>
                      <a:pt x="172" y="21"/>
                    </a:lnTo>
                    <a:lnTo>
                      <a:pt x="176" y="21"/>
                    </a:lnTo>
                    <a:lnTo>
                      <a:pt x="180" y="22"/>
                    </a:lnTo>
                    <a:lnTo>
                      <a:pt x="185" y="24"/>
                    </a:lnTo>
                    <a:lnTo>
                      <a:pt x="188" y="25"/>
                    </a:lnTo>
                    <a:lnTo>
                      <a:pt x="192" y="26"/>
                    </a:lnTo>
                    <a:lnTo>
                      <a:pt x="196" y="29"/>
                    </a:lnTo>
                    <a:lnTo>
                      <a:pt x="200" y="30"/>
                    </a:lnTo>
                    <a:lnTo>
                      <a:pt x="205" y="31"/>
                    </a:lnTo>
                    <a:lnTo>
                      <a:pt x="207" y="32"/>
                    </a:lnTo>
                    <a:lnTo>
                      <a:pt x="211" y="34"/>
                    </a:lnTo>
                    <a:lnTo>
                      <a:pt x="215" y="35"/>
                    </a:lnTo>
                    <a:lnTo>
                      <a:pt x="219" y="36"/>
                    </a:lnTo>
                    <a:lnTo>
                      <a:pt x="221" y="38"/>
                    </a:lnTo>
                    <a:lnTo>
                      <a:pt x="225" y="39"/>
                    </a:lnTo>
                    <a:lnTo>
                      <a:pt x="227" y="40"/>
                    </a:lnTo>
                    <a:lnTo>
                      <a:pt x="230" y="41"/>
                    </a:lnTo>
                    <a:lnTo>
                      <a:pt x="235" y="44"/>
                    </a:lnTo>
                    <a:lnTo>
                      <a:pt x="240" y="46"/>
                    </a:lnTo>
                    <a:lnTo>
                      <a:pt x="243" y="46"/>
                    </a:lnTo>
                    <a:lnTo>
                      <a:pt x="244" y="49"/>
                    </a:lnTo>
                    <a:lnTo>
                      <a:pt x="246" y="50"/>
                    </a:lnTo>
                    <a:lnTo>
                      <a:pt x="248" y="54"/>
                    </a:lnTo>
                    <a:lnTo>
                      <a:pt x="249" y="58"/>
                    </a:lnTo>
                    <a:lnTo>
                      <a:pt x="251" y="63"/>
                    </a:lnTo>
                    <a:lnTo>
                      <a:pt x="251" y="66"/>
                    </a:lnTo>
                    <a:lnTo>
                      <a:pt x="251" y="71"/>
                    </a:lnTo>
                    <a:lnTo>
                      <a:pt x="251" y="74"/>
                    </a:lnTo>
                    <a:lnTo>
                      <a:pt x="253" y="75"/>
                    </a:lnTo>
                    <a:lnTo>
                      <a:pt x="227" y="173"/>
                    </a:lnTo>
                    <a:lnTo>
                      <a:pt x="226" y="173"/>
                    </a:lnTo>
                    <a:lnTo>
                      <a:pt x="224" y="175"/>
                    </a:lnTo>
                    <a:lnTo>
                      <a:pt x="219" y="177"/>
                    </a:lnTo>
                    <a:lnTo>
                      <a:pt x="215" y="180"/>
                    </a:lnTo>
                    <a:lnTo>
                      <a:pt x="210" y="181"/>
                    </a:lnTo>
                    <a:lnTo>
                      <a:pt x="206" y="182"/>
                    </a:lnTo>
                    <a:lnTo>
                      <a:pt x="204" y="182"/>
                    </a:lnTo>
                    <a:lnTo>
                      <a:pt x="202" y="182"/>
                    </a:lnTo>
                    <a:lnTo>
                      <a:pt x="202" y="180"/>
                    </a:lnTo>
                    <a:lnTo>
                      <a:pt x="204" y="176"/>
                    </a:lnTo>
                    <a:lnTo>
                      <a:pt x="205" y="173"/>
                    </a:lnTo>
                    <a:lnTo>
                      <a:pt x="205" y="171"/>
                    </a:lnTo>
                    <a:lnTo>
                      <a:pt x="206" y="167"/>
                    </a:lnTo>
                    <a:lnTo>
                      <a:pt x="207" y="165"/>
                    </a:lnTo>
                    <a:lnTo>
                      <a:pt x="209" y="161"/>
                    </a:lnTo>
                    <a:lnTo>
                      <a:pt x="209" y="157"/>
                    </a:lnTo>
                    <a:lnTo>
                      <a:pt x="210" y="153"/>
                    </a:lnTo>
                    <a:lnTo>
                      <a:pt x="212" y="149"/>
                    </a:lnTo>
                    <a:lnTo>
                      <a:pt x="212" y="144"/>
                    </a:lnTo>
                    <a:lnTo>
                      <a:pt x="215" y="141"/>
                    </a:lnTo>
                    <a:lnTo>
                      <a:pt x="216" y="136"/>
                    </a:lnTo>
                    <a:lnTo>
                      <a:pt x="217" y="132"/>
                    </a:lnTo>
                    <a:lnTo>
                      <a:pt x="219" y="128"/>
                    </a:lnTo>
                    <a:lnTo>
                      <a:pt x="220" y="123"/>
                    </a:lnTo>
                    <a:lnTo>
                      <a:pt x="221" y="118"/>
                    </a:lnTo>
                    <a:lnTo>
                      <a:pt x="222" y="114"/>
                    </a:lnTo>
                    <a:lnTo>
                      <a:pt x="224" y="109"/>
                    </a:lnTo>
                    <a:lnTo>
                      <a:pt x="224" y="105"/>
                    </a:lnTo>
                    <a:lnTo>
                      <a:pt x="225" y="102"/>
                    </a:lnTo>
                    <a:lnTo>
                      <a:pt x="226" y="98"/>
                    </a:lnTo>
                    <a:lnTo>
                      <a:pt x="226" y="94"/>
                    </a:lnTo>
                    <a:lnTo>
                      <a:pt x="227" y="90"/>
                    </a:lnTo>
                    <a:lnTo>
                      <a:pt x="227" y="88"/>
                    </a:lnTo>
                    <a:lnTo>
                      <a:pt x="229" y="85"/>
                    </a:lnTo>
                    <a:lnTo>
                      <a:pt x="229" y="80"/>
                    </a:lnTo>
                    <a:lnTo>
                      <a:pt x="229" y="77"/>
                    </a:lnTo>
                    <a:lnTo>
                      <a:pt x="227" y="74"/>
                    </a:lnTo>
                    <a:lnTo>
                      <a:pt x="225" y="70"/>
                    </a:lnTo>
                    <a:lnTo>
                      <a:pt x="220" y="68"/>
                    </a:lnTo>
                    <a:lnTo>
                      <a:pt x="216" y="64"/>
                    </a:lnTo>
                    <a:lnTo>
                      <a:pt x="212" y="63"/>
                    </a:lnTo>
                    <a:lnTo>
                      <a:pt x="209" y="61"/>
                    </a:lnTo>
                    <a:lnTo>
                      <a:pt x="206" y="60"/>
                    </a:lnTo>
                    <a:lnTo>
                      <a:pt x="202" y="58"/>
                    </a:lnTo>
                    <a:lnTo>
                      <a:pt x="199" y="56"/>
                    </a:lnTo>
                    <a:lnTo>
                      <a:pt x="195" y="55"/>
                    </a:lnTo>
                    <a:lnTo>
                      <a:pt x="191" y="54"/>
                    </a:lnTo>
                    <a:lnTo>
                      <a:pt x="187" y="53"/>
                    </a:lnTo>
                    <a:lnTo>
                      <a:pt x="183" y="51"/>
                    </a:lnTo>
                    <a:lnTo>
                      <a:pt x="178" y="50"/>
                    </a:lnTo>
                    <a:lnTo>
                      <a:pt x="175" y="48"/>
                    </a:lnTo>
                    <a:lnTo>
                      <a:pt x="171" y="46"/>
                    </a:lnTo>
                    <a:lnTo>
                      <a:pt x="166" y="45"/>
                    </a:lnTo>
                    <a:lnTo>
                      <a:pt x="162" y="44"/>
                    </a:lnTo>
                    <a:lnTo>
                      <a:pt x="158" y="43"/>
                    </a:lnTo>
                    <a:lnTo>
                      <a:pt x="154" y="43"/>
                    </a:lnTo>
                    <a:lnTo>
                      <a:pt x="149" y="41"/>
                    </a:lnTo>
                    <a:lnTo>
                      <a:pt x="146" y="40"/>
                    </a:lnTo>
                    <a:lnTo>
                      <a:pt x="142" y="39"/>
                    </a:lnTo>
                    <a:lnTo>
                      <a:pt x="138" y="39"/>
                    </a:lnTo>
                    <a:lnTo>
                      <a:pt x="134" y="39"/>
                    </a:lnTo>
                    <a:lnTo>
                      <a:pt x="132" y="38"/>
                    </a:lnTo>
                    <a:lnTo>
                      <a:pt x="128" y="38"/>
                    </a:lnTo>
                    <a:lnTo>
                      <a:pt x="126" y="38"/>
                    </a:lnTo>
                    <a:lnTo>
                      <a:pt x="123" y="36"/>
                    </a:lnTo>
                    <a:lnTo>
                      <a:pt x="119" y="35"/>
                    </a:lnTo>
                    <a:lnTo>
                      <a:pt x="117" y="35"/>
                    </a:lnTo>
                    <a:lnTo>
                      <a:pt x="113" y="35"/>
                    </a:lnTo>
                    <a:lnTo>
                      <a:pt x="110" y="34"/>
                    </a:lnTo>
                    <a:lnTo>
                      <a:pt x="108" y="34"/>
                    </a:lnTo>
                    <a:lnTo>
                      <a:pt x="104" y="32"/>
                    </a:lnTo>
                    <a:lnTo>
                      <a:pt x="102" y="32"/>
                    </a:lnTo>
                    <a:lnTo>
                      <a:pt x="99" y="32"/>
                    </a:lnTo>
                    <a:lnTo>
                      <a:pt x="95" y="31"/>
                    </a:lnTo>
                    <a:lnTo>
                      <a:pt x="92" y="31"/>
                    </a:lnTo>
                    <a:lnTo>
                      <a:pt x="89" y="31"/>
                    </a:lnTo>
                    <a:lnTo>
                      <a:pt x="84" y="30"/>
                    </a:lnTo>
                    <a:lnTo>
                      <a:pt x="78" y="30"/>
                    </a:lnTo>
                    <a:lnTo>
                      <a:pt x="73" y="29"/>
                    </a:lnTo>
                    <a:lnTo>
                      <a:pt x="68" y="29"/>
                    </a:lnTo>
                    <a:lnTo>
                      <a:pt x="63" y="29"/>
                    </a:lnTo>
                    <a:lnTo>
                      <a:pt x="59" y="29"/>
                    </a:lnTo>
                    <a:lnTo>
                      <a:pt x="55" y="29"/>
                    </a:lnTo>
                    <a:lnTo>
                      <a:pt x="53" y="30"/>
                    </a:lnTo>
                    <a:lnTo>
                      <a:pt x="51" y="31"/>
                    </a:lnTo>
                    <a:lnTo>
                      <a:pt x="50" y="32"/>
                    </a:lnTo>
                    <a:lnTo>
                      <a:pt x="49" y="35"/>
                    </a:lnTo>
                    <a:lnTo>
                      <a:pt x="48" y="39"/>
                    </a:lnTo>
                    <a:lnTo>
                      <a:pt x="45" y="41"/>
                    </a:lnTo>
                    <a:lnTo>
                      <a:pt x="45" y="45"/>
                    </a:lnTo>
                    <a:lnTo>
                      <a:pt x="44" y="48"/>
                    </a:lnTo>
                    <a:lnTo>
                      <a:pt x="42" y="53"/>
                    </a:lnTo>
                    <a:lnTo>
                      <a:pt x="41" y="55"/>
                    </a:lnTo>
                    <a:lnTo>
                      <a:pt x="40" y="60"/>
                    </a:lnTo>
                    <a:lnTo>
                      <a:pt x="39" y="64"/>
                    </a:lnTo>
                    <a:lnTo>
                      <a:pt x="37" y="68"/>
                    </a:lnTo>
                    <a:lnTo>
                      <a:pt x="36" y="71"/>
                    </a:lnTo>
                    <a:lnTo>
                      <a:pt x="35" y="77"/>
                    </a:lnTo>
                    <a:lnTo>
                      <a:pt x="34" y="82"/>
                    </a:lnTo>
                    <a:lnTo>
                      <a:pt x="32" y="85"/>
                    </a:lnTo>
                    <a:lnTo>
                      <a:pt x="31" y="89"/>
                    </a:lnTo>
                    <a:lnTo>
                      <a:pt x="30" y="94"/>
                    </a:lnTo>
                    <a:lnTo>
                      <a:pt x="29" y="98"/>
                    </a:lnTo>
                    <a:lnTo>
                      <a:pt x="27" y="103"/>
                    </a:lnTo>
                    <a:lnTo>
                      <a:pt x="26" y="107"/>
                    </a:lnTo>
                    <a:lnTo>
                      <a:pt x="25" y="110"/>
                    </a:lnTo>
                    <a:lnTo>
                      <a:pt x="24" y="114"/>
                    </a:lnTo>
                    <a:lnTo>
                      <a:pt x="24" y="118"/>
                    </a:lnTo>
                    <a:lnTo>
                      <a:pt x="22" y="121"/>
                    </a:lnTo>
                    <a:lnTo>
                      <a:pt x="21" y="123"/>
                    </a:lnTo>
                    <a:lnTo>
                      <a:pt x="21" y="126"/>
                    </a:lnTo>
                    <a:lnTo>
                      <a:pt x="21" y="128"/>
                    </a:lnTo>
                    <a:lnTo>
                      <a:pt x="20" y="131"/>
                    </a:lnTo>
                    <a:lnTo>
                      <a:pt x="20" y="132"/>
                    </a:lnTo>
                    <a:lnTo>
                      <a:pt x="0" y="118"/>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8" name="Freeform 35"/>
              <p:cNvSpPr>
                <a:spLocks/>
              </p:cNvSpPr>
              <p:nvPr/>
            </p:nvSpPr>
            <p:spPr bwMode="auto">
              <a:xfrm>
                <a:off x="-2202" y="1692"/>
                <a:ext cx="105" cy="36"/>
              </a:xfrm>
              <a:custGeom>
                <a:avLst/>
                <a:gdLst>
                  <a:gd name="T0" fmla="*/ 1 w 210"/>
                  <a:gd name="T1" fmla="*/ 0 h 73"/>
                  <a:gd name="T2" fmla="*/ 2 w 210"/>
                  <a:gd name="T3" fmla="*/ 0 h 73"/>
                  <a:gd name="T4" fmla="*/ 2 w 210"/>
                  <a:gd name="T5" fmla="*/ 0 h 73"/>
                  <a:gd name="T6" fmla="*/ 3 w 210"/>
                  <a:gd name="T7" fmla="*/ 1 h 73"/>
                  <a:gd name="T8" fmla="*/ 3 w 210"/>
                  <a:gd name="T9" fmla="*/ 1 h 73"/>
                  <a:gd name="T10" fmla="*/ 3 w 210"/>
                  <a:gd name="T11" fmla="*/ 2 h 73"/>
                  <a:gd name="T12" fmla="*/ 3 w 210"/>
                  <a:gd name="T13" fmla="*/ 2 h 73"/>
                  <a:gd name="T14" fmla="*/ 3 w 210"/>
                  <a:gd name="T15" fmla="*/ 2 h 73"/>
                  <a:gd name="T16" fmla="*/ 5 w 210"/>
                  <a:gd name="T17" fmla="*/ 2 h 73"/>
                  <a:gd name="T18" fmla="*/ 5 w 210"/>
                  <a:gd name="T19" fmla="*/ 3 h 73"/>
                  <a:gd name="T20" fmla="*/ 6 w 210"/>
                  <a:gd name="T21" fmla="*/ 3 h 73"/>
                  <a:gd name="T22" fmla="*/ 6 w 210"/>
                  <a:gd name="T23" fmla="*/ 3 h 73"/>
                  <a:gd name="T24" fmla="*/ 7 w 210"/>
                  <a:gd name="T25" fmla="*/ 3 h 73"/>
                  <a:gd name="T26" fmla="*/ 7 w 210"/>
                  <a:gd name="T27" fmla="*/ 3 h 73"/>
                  <a:gd name="T28" fmla="*/ 7 w 210"/>
                  <a:gd name="T29" fmla="*/ 3 h 73"/>
                  <a:gd name="T30" fmla="*/ 7 w 210"/>
                  <a:gd name="T31" fmla="*/ 3 h 73"/>
                  <a:gd name="T32" fmla="*/ 7 w 210"/>
                  <a:gd name="T33" fmla="*/ 3 h 73"/>
                  <a:gd name="T34" fmla="*/ 9 w 210"/>
                  <a:gd name="T35" fmla="*/ 3 h 73"/>
                  <a:gd name="T36" fmla="*/ 9 w 210"/>
                  <a:gd name="T37" fmla="*/ 3 h 73"/>
                  <a:gd name="T38" fmla="*/ 10 w 210"/>
                  <a:gd name="T39" fmla="*/ 4 h 73"/>
                  <a:gd name="T40" fmla="*/ 10 w 210"/>
                  <a:gd name="T41" fmla="*/ 4 h 73"/>
                  <a:gd name="T42" fmla="*/ 11 w 210"/>
                  <a:gd name="T43" fmla="*/ 4 h 73"/>
                  <a:gd name="T44" fmla="*/ 11 w 210"/>
                  <a:gd name="T45" fmla="*/ 4 h 73"/>
                  <a:gd name="T46" fmla="*/ 11 w 210"/>
                  <a:gd name="T47" fmla="*/ 3 h 73"/>
                  <a:gd name="T48" fmla="*/ 12 w 210"/>
                  <a:gd name="T49" fmla="*/ 3 h 73"/>
                  <a:gd name="T50" fmla="*/ 12 w 210"/>
                  <a:gd name="T51" fmla="*/ 3 h 73"/>
                  <a:gd name="T52" fmla="*/ 13 w 210"/>
                  <a:gd name="T53" fmla="*/ 3 h 73"/>
                  <a:gd name="T54" fmla="*/ 13 w 210"/>
                  <a:gd name="T55" fmla="*/ 3 h 73"/>
                  <a:gd name="T56" fmla="*/ 13 w 210"/>
                  <a:gd name="T57" fmla="*/ 3 h 73"/>
                  <a:gd name="T58" fmla="*/ 13 w 210"/>
                  <a:gd name="T59" fmla="*/ 3 h 73"/>
                  <a:gd name="T60" fmla="*/ 13 w 210"/>
                  <a:gd name="T61" fmla="*/ 4 h 73"/>
                  <a:gd name="T62" fmla="*/ 13 w 210"/>
                  <a:gd name="T63" fmla="*/ 4 h 73"/>
                  <a:gd name="T64" fmla="*/ 12 w 210"/>
                  <a:gd name="T65" fmla="*/ 4 h 73"/>
                  <a:gd name="T66" fmla="*/ 12 w 210"/>
                  <a:gd name="T67" fmla="*/ 4 h 73"/>
                  <a:gd name="T68" fmla="*/ 11 w 210"/>
                  <a:gd name="T69" fmla="*/ 4 h 73"/>
                  <a:gd name="T70" fmla="*/ 11 w 210"/>
                  <a:gd name="T71" fmla="*/ 4 h 73"/>
                  <a:gd name="T72" fmla="*/ 10 w 210"/>
                  <a:gd name="T73" fmla="*/ 4 h 73"/>
                  <a:gd name="T74" fmla="*/ 10 w 210"/>
                  <a:gd name="T75" fmla="*/ 4 h 73"/>
                  <a:gd name="T76" fmla="*/ 9 w 210"/>
                  <a:gd name="T77" fmla="*/ 4 h 73"/>
                  <a:gd name="T78" fmla="*/ 9 w 210"/>
                  <a:gd name="T79" fmla="*/ 4 h 73"/>
                  <a:gd name="T80" fmla="*/ 9 w 210"/>
                  <a:gd name="T81" fmla="*/ 4 h 73"/>
                  <a:gd name="T82" fmla="*/ 7 w 210"/>
                  <a:gd name="T83" fmla="*/ 4 h 73"/>
                  <a:gd name="T84" fmla="*/ 7 w 210"/>
                  <a:gd name="T85" fmla="*/ 4 h 73"/>
                  <a:gd name="T86" fmla="*/ 7 w 210"/>
                  <a:gd name="T87" fmla="*/ 4 h 73"/>
                  <a:gd name="T88" fmla="*/ 7 w 210"/>
                  <a:gd name="T89" fmla="*/ 4 h 73"/>
                  <a:gd name="T90" fmla="*/ 6 w 210"/>
                  <a:gd name="T91" fmla="*/ 4 h 73"/>
                  <a:gd name="T92" fmla="*/ 6 w 210"/>
                  <a:gd name="T93" fmla="*/ 3 h 73"/>
                  <a:gd name="T94" fmla="*/ 6 w 210"/>
                  <a:gd name="T95" fmla="*/ 3 h 73"/>
                  <a:gd name="T96" fmla="*/ 5 w 210"/>
                  <a:gd name="T97" fmla="*/ 3 h 73"/>
                  <a:gd name="T98" fmla="*/ 5 w 210"/>
                  <a:gd name="T99" fmla="*/ 3 h 73"/>
                  <a:gd name="T100" fmla="*/ 3 w 210"/>
                  <a:gd name="T101" fmla="*/ 3 h 73"/>
                  <a:gd name="T102" fmla="*/ 3 w 210"/>
                  <a:gd name="T103" fmla="*/ 2 h 73"/>
                  <a:gd name="T104" fmla="*/ 3 w 210"/>
                  <a:gd name="T105" fmla="*/ 2 h 73"/>
                  <a:gd name="T106" fmla="*/ 2 w 210"/>
                  <a:gd name="T107" fmla="*/ 1 h 73"/>
                  <a:gd name="T108" fmla="*/ 2 w 210"/>
                  <a:gd name="T109" fmla="*/ 1 h 73"/>
                  <a:gd name="T110" fmla="*/ 1 w 210"/>
                  <a:gd name="T111" fmla="*/ 0 h 73"/>
                  <a:gd name="T112" fmla="*/ 1 w 210"/>
                  <a:gd name="T113" fmla="*/ 0 h 73"/>
                  <a:gd name="T114" fmla="*/ 0 w 210"/>
                  <a:gd name="T115" fmla="*/ 0 h 73"/>
                  <a:gd name="T116" fmla="*/ 1 w 210"/>
                  <a:gd name="T117" fmla="*/ 0 h 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0"/>
                  <a:gd name="T178" fmla="*/ 0 h 73"/>
                  <a:gd name="T179" fmla="*/ 210 w 210"/>
                  <a:gd name="T180" fmla="*/ 73 h 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0" h="73">
                    <a:moveTo>
                      <a:pt x="10" y="0"/>
                    </a:moveTo>
                    <a:lnTo>
                      <a:pt x="11" y="1"/>
                    </a:lnTo>
                    <a:lnTo>
                      <a:pt x="15" y="6"/>
                    </a:lnTo>
                    <a:lnTo>
                      <a:pt x="18" y="9"/>
                    </a:lnTo>
                    <a:lnTo>
                      <a:pt x="21" y="11"/>
                    </a:lnTo>
                    <a:lnTo>
                      <a:pt x="24" y="15"/>
                    </a:lnTo>
                    <a:lnTo>
                      <a:pt x="29" y="20"/>
                    </a:lnTo>
                    <a:lnTo>
                      <a:pt x="33" y="24"/>
                    </a:lnTo>
                    <a:lnTo>
                      <a:pt x="39" y="28"/>
                    </a:lnTo>
                    <a:lnTo>
                      <a:pt x="42" y="29"/>
                    </a:lnTo>
                    <a:lnTo>
                      <a:pt x="44" y="31"/>
                    </a:lnTo>
                    <a:lnTo>
                      <a:pt x="48" y="34"/>
                    </a:lnTo>
                    <a:lnTo>
                      <a:pt x="50" y="37"/>
                    </a:lnTo>
                    <a:lnTo>
                      <a:pt x="53" y="38"/>
                    </a:lnTo>
                    <a:lnTo>
                      <a:pt x="57" y="39"/>
                    </a:lnTo>
                    <a:lnTo>
                      <a:pt x="60" y="42"/>
                    </a:lnTo>
                    <a:lnTo>
                      <a:pt x="64" y="43"/>
                    </a:lnTo>
                    <a:lnTo>
                      <a:pt x="67" y="45"/>
                    </a:lnTo>
                    <a:lnTo>
                      <a:pt x="72" y="47"/>
                    </a:lnTo>
                    <a:lnTo>
                      <a:pt x="75" y="48"/>
                    </a:lnTo>
                    <a:lnTo>
                      <a:pt x="79" y="50"/>
                    </a:lnTo>
                    <a:lnTo>
                      <a:pt x="82" y="50"/>
                    </a:lnTo>
                    <a:lnTo>
                      <a:pt x="87" y="52"/>
                    </a:lnTo>
                    <a:lnTo>
                      <a:pt x="89" y="53"/>
                    </a:lnTo>
                    <a:lnTo>
                      <a:pt x="94" y="54"/>
                    </a:lnTo>
                    <a:lnTo>
                      <a:pt x="98" y="54"/>
                    </a:lnTo>
                    <a:lnTo>
                      <a:pt x="102" y="55"/>
                    </a:lnTo>
                    <a:lnTo>
                      <a:pt x="106" y="57"/>
                    </a:lnTo>
                    <a:lnTo>
                      <a:pt x="109" y="58"/>
                    </a:lnTo>
                    <a:lnTo>
                      <a:pt x="113" y="58"/>
                    </a:lnTo>
                    <a:lnTo>
                      <a:pt x="117" y="59"/>
                    </a:lnTo>
                    <a:lnTo>
                      <a:pt x="120" y="60"/>
                    </a:lnTo>
                    <a:lnTo>
                      <a:pt x="123" y="60"/>
                    </a:lnTo>
                    <a:lnTo>
                      <a:pt x="127" y="60"/>
                    </a:lnTo>
                    <a:lnTo>
                      <a:pt x="131" y="62"/>
                    </a:lnTo>
                    <a:lnTo>
                      <a:pt x="133" y="62"/>
                    </a:lnTo>
                    <a:lnTo>
                      <a:pt x="137" y="63"/>
                    </a:lnTo>
                    <a:lnTo>
                      <a:pt x="140" y="63"/>
                    </a:lnTo>
                    <a:lnTo>
                      <a:pt x="143" y="64"/>
                    </a:lnTo>
                    <a:lnTo>
                      <a:pt x="146" y="64"/>
                    </a:lnTo>
                    <a:lnTo>
                      <a:pt x="150" y="64"/>
                    </a:lnTo>
                    <a:lnTo>
                      <a:pt x="155" y="64"/>
                    </a:lnTo>
                    <a:lnTo>
                      <a:pt x="160" y="64"/>
                    </a:lnTo>
                    <a:lnTo>
                      <a:pt x="164" y="64"/>
                    </a:lnTo>
                    <a:lnTo>
                      <a:pt x="167" y="64"/>
                    </a:lnTo>
                    <a:lnTo>
                      <a:pt x="171" y="64"/>
                    </a:lnTo>
                    <a:lnTo>
                      <a:pt x="175" y="64"/>
                    </a:lnTo>
                    <a:lnTo>
                      <a:pt x="176" y="63"/>
                    </a:lnTo>
                    <a:lnTo>
                      <a:pt x="180" y="62"/>
                    </a:lnTo>
                    <a:lnTo>
                      <a:pt x="182" y="60"/>
                    </a:lnTo>
                    <a:lnTo>
                      <a:pt x="185" y="60"/>
                    </a:lnTo>
                    <a:lnTo>
                      <a:pt x="189" y="59"/>
                    </a:lnTo>
                    <a:lnTo>
                      <a:pt x="191" y="59"/>
                    </a:lnTo>
                    <a:lnTo>
                      <a:pt x="194" y="58"/>
                    </a:lnTo>
                    <a:lnTo>
                      <a:pt x="198" y="57"/>
                    </a:lnTo>
                    <a:lnTo>
                      <a:pt x="203" y="55"/>
                    </a:lnTo>
                    <a:lnTo>
                      <a:pt x="206" y="54"/>
                    </a:lnTo>
                    <a:lnTo>
                      <a:pt x="209" y="53"/>
                    </a:lnTo>
                    <a:lnTo>
                      <a:pt x="210" y="53"/>
                    </a:lnTo>
                    <a:lnTo>
                      <a:pt x="206" y="62"/>
                    </a:lnTo>
                    <a:lnTo>
                      <a:pt x="205" y="62"/>
                    </a:lnTo>
                    <a:lnTo>
                      <a:pt x="203" y="64"/>
                    </a:lnTo>
                    <a:lnTo>
                      <a:pt x="199" y="65"/>
                    </a:lnTo>
                    <a:lnTo>
                      <a:pt x="194" y="68"/>
                    </a:lnTo>
                    <a:lnTo>
                      <a:pt x="190" y="68"/>
                    </a:lnTo>
                    <a:lnTo>
                      <a:pt x="187" y="69"/>
                    </a:lnTo>
                    <a:lnTo>
                      <a:pt x="182" y="70"/>
                    </a:lnTo>
                    <a:lnTo>
                      <a:pt x="179" y="72"/>
                    </a:lnTo>
                    <a:lnTo>
                      <a:pt x="174" y="72"/>
                    </a:lnTo>
                    <a:lnTo>
                      <a:pt x="167" y="72"/>
                    </a:lnTo>
                    <a:lnTo>
                      <a:pt x="165" y="72"/>
                    </a:lnTo>
                    <a:lnTo>
                      <a:pt x="162" y="73"/>
                    </a:lnTo>
                    <a:lnTo>
                      <a:pt x="159" y="73"/>
                    </a:lnTo>
                    <a:lnTo>
                      <a:pt x="156" y="73"/>
                    </a:lnTo>
                    <a:lnTo>
                      <a:pt x="152" y="73"/>
                    </a:lnTo>
                    <a:lnTo>
                      <a:pt x="150" y="73"/>
                    </a:lnTo>
                    <a:lnTo>
                      <a:pt x="146" y="72"/>
                    </a:lnTo>
                    <a:lnTo>
                      <a:pt x="142" y="72"/>
                    </a:lnTo>
                    <a:lnTo>
                      <a:pt x="138" y="72"/>
                    </a:lnTo>
                    <a:lnTo>
                      <a:pt x="136" y="72"/>
                    </a:lnTo>
                    <a:lnTo>
                      <a:pt x="132" y="70"/>
                    </a:lnTo>
                    <a:lnTo>
                      <a:pt x="130" y="70"/>
                    </a:lnTo>
                    <a:lnTo>
                      <a:pt x="126" y="69"/>
                    </a:lnTo>
                    <a:lnTo>
                      <a:pt x="122" y="69"/>
                    </a:lnTo>
                    <a:lnTo>
                      <a:pt x="118" y="68"/>
                    </a:lnTo>
                    <a:lnTo>
                      <a:pt x="116" y="68"/>
                    </a:lnTo>
                    <a:lnTo>
                      <a:pt x="112" y="68"/>
                    </a:lnTo>
                    <a:lnTo>
                      <a:pt x="109" y="67"/>
                    </a:lnTo>
                    <a:lnTo>
                      <a:pt x="106" y="67"/>
                    </a:lnTo>
                    <a:lnTo>
                      <a:pt x="103" y="65"/>
                    </a:lnTo>
                    <a:lnTo>
                      <a:pt x="99" y="64"/>
                    </a:lnTo>
                    <a:lnTo>
                      <a:pt x="96" y="64"/>
                    </a:lnTo>
                    <a:lnTo>
                      <a:pt x="93" y="63"/>
                    </a:lnTo>
                    <a:lnTo>
                      <a:pt x="89" y="62"/>
                    </a:lnTo>
                    <a:lnTo>
                      <a:pt x="87" y="60"/>
                    </a:lnTo>
                    <a:lnTo>
                      <a:pt x="83" y="60"/>
                    </a:lnTo>
                    <a:lnTo>
                      <a:pt x="81" y="58"/>
                    </a:lnTo>
                    <a:lnTo>
                      <a:pt x="78" y="58"/>
                    </a:lnTo>
                    <a:lnTo>
                      <a:pt x="72" y="55"/>
                    </a:lnTo>
                    <a:lnTo>
                      <a:pt x="67" y="53"/>
                    </a:lnTo>
                    <a:lnTo>
                      <a:pt x="62" y="50"/>
                    </a:lnTo>
                    <a:lnTo>
                      <a:pt x="57" y="48"/>
                    </a:lnTo>
                    <a:lnTo>
                      <a:pt x="50" y="45"/>
                    </a:lnTo>
                    <a:lnTo>
                      <a:pt x="45" y="42"/>
                    </a:lnTo>
                    <a:lnTo>
                      <a:pt x="40" y="38"/>
                    </a:lnTo>
                    <a:lnTo>
                      <a:pt x="36" y="35"/>
                    </a:lnTo>
                    <a:lnTo>
                      <a:pt x="31" y="31"/>
                    </a:lnTo>
                    <a:lnTo>
                      <a:pt x="26" y="28"/>
                    </a:lnTo>
                    <a:lnTo>
                      <a:pt x="21" y="24"/>
                    </a:lnTo>
                    <a:lnTo>
                      <a:pt x="19" y="21"/>
                    </a:lnTo>
                    <a:lnTo>
                      <a:pt x="14" y="18"/>
                    </a:lnTo>
                    <a:lnTo>
                      <a:pt x="10" y="14"/>
                    </a:lnTo>
                    <a:lnTo>
                      <a:pt x="8" y="11"/>
                    </a:lnTo>
                    <a:lnTo>
                      <a:pt x="5" y="10"/>
                    </a:lnTo>
                    <a:lnTo>
                      <a:pt x="1" y="6"/>
                    </a:lnTo>
                    <a:lnTo>
                      <a:pt x="0" y="5"/>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59" name="Freeform 36"/>
              <p:cNvSpPr>
                <a:spLocks/>
              </p:cNvSpPr>
              <p:nvPr/>
            </p:nvSpPr>
            <p:spPr bwMode="auto">
              <a:xfrm>
                <a:off x="-2357" y="1681"/>
                <a:ext cx="276" cy="490"/>
              </a:xfrm>
              <a:custGeom>
                <a:avLst/>
                <a:gdLst>
                  <a:gd name="T0" fmla="*/ 17 w 553"/>
                  <a:gd name="T1" fmla="*/ 1 h 980"/>
                  <a:gd name="T2" fmla="*/ 16 w 553"/>
                  <a:gd name="T3" fmla="*/ 3 h 980"/>
                  <a:gd name="T4" fmla="*/ 15 w 553"/>
                  <a:gd name="T5" fmla="*/ 8 h 980"/>
                  <a:gd name="T6" fmla="*/ 12 w 553"/>
                  <a:gd name="T7" fmla="*/ 15 h 980"/>
                  <a:gd name="T8" fmla="*/ 10 w 553"/>
                  <a:gd name="T9" fmla="*/ 24 h 980"/>
                  <a:gd name="T10" fmla="*/ 7 w 553"/>
                  <a:gd name="T11" fmla="*/ 31 h 980"/>
                  <a:gd name="T12" fmla="*/ 5 w 553"/>
                  <a:gd name="T13" fmla="*/ 39 h 980"/>
                  <a:gd name="T14" fmla="*/ 4 w 553"/>
                  <a:gd name="T15" fmla="*/ 42 h 980"/>
                  <a:gd name="T16" fmla="*/ 3 w 553"/>
                  <a:gd name="T17" fmla="*/ 43 h 980"/>
                  <a:gd name="T18" fmla="*/ 3 w 553"/>
                  <a:gd name="T19" fmla="*/ 46 h 980"/>
                  <a:gd name="T20" fmla="*/ 1 w 553"/>
                  <a:gd name="T21" fmla="*/ 49 h 980"/>
                  <a:gd name="T22" fmla="*/ 0 w 553"/>
                  <a:gd name="T23" fmla="*/ 52 h 980"/>
                  <a:gd name="T24" fmla="*/ 0 w 553"/>
                  <a:gd name="T25" fmla="*/ 54 h 980"/>
                  <a:gd name="T26" fmla="*/ 0 w 553"/>
                  <a:gd name="T27" fmla="*/ 56 h 980"/>
                  <a:gd name="T28" fmla="*/ 2 w 553"/>
                  <a:gd name="T29" fmla="*/ 57 h 980"/>
                  <a:gd name="T30" fmla="*/ 4 w 553"/>
                  <a:gd name="T31" fmla="*/ 58 h 980"/>
                  <a:gd name="T32" fmla="*/ 6 w 553"/>
                  <a:gd name="T33" fmla="*/ 60 h 980"/>
                  <a:gd name="T34" fmla="*/ 8 w 553"/>
                  <a:gd name="T35" fmla="*/ 59 h 980"/>
                  <a:gd name="T36" fmla="*/ 10 w 553"/>
                  <a:gd name="T37" fmla="*/ 60 h 980"/>
                  <a:gd name="T38" fmla="*/ 12 w 553"/>
                  <a:gd name="T39" fmla="*/ 61 h 980"/>
                  <a:gd name="T40" fmla="*/ 14 w 553"/>
                  <a:gd name="T41" fmla="*/ 60 h 980"/>
                  <a:gd name="T42" fmla="*/ 16 w 553"/>
                  <a:gd name="T43" fmla="*/ 61 h 980"/>
                  <a:gd name="T44" fmla="*/ 18 w 553"/>
                  <a:gd name="T45" fmla="*/ 60 h 980"/>
                  <a:gd name="T46" fmla="*/ 18 w 553"/>
                  <a:gd name="T47" fmla="*/ 57 h 980"/>
                  <a:gd name="T48" fmla="*/ 19 w 553"/>
                  <a:gd name="T49" fmla="*/ 55 h 980"/>
                  <a:gd name="T50" fmla="*/ 33 w 553"/>
                  <a:gd name="T51" fmla="*/ 4 h 980"/>
                  <a:gd name="T52" fmla="*/ 32 w 553"/>
                  <a:gd name="T53" fmla="*/ 5 h 980"/>
                  <a:gd name="T54" fmla="*/ 32 w 553"/>
                  <a:gd name="T55" fmla="*/ 8 h 980"/>
                  <a:gd name="T56" fmla="*/ 31 w 553"/>
                  <a:gd name="T57" fmla="*/ 12 h 980"/>
                  <a:gd name="T58" fmla="*/ 28 w 553"/>
                  <a:gd name="T59" fmla="*/ 19 h 980"/>
                  <a:gd name="T60" fmla="*/ 26 w 553"/>
                  <a:gd name="T61" fmla="*/ 27 h 980"/>
                  <a:gd name="T62" fmla="*/ 24 w 553"/>
                  <a:gd name="T63" fmla="*/ 34 h 980"/>
                  <a:gd name="T64" fmla="*/ 22 w 553"/>
                  <a:gd name="T65" fmla="*/ 39 h 980"/>
                  <a:gd name="T66" fmla="*/ 22 w 553"/>
                  <a:gd name="T67" fmla="*/ 41 h 980"/>
                  <a:gd name="T68" fmla="*/ 21 w 553"/>
                  <a:gd name="T69" fmla="*/ 43 h 980"/>
                  <a:gd name="T70" fmla="*/ 20 w 553"/>
                  <a:gd name="T71" fmla="*/ 47 h 980"/>
                  <a:gd name="T72" fmla="*/ 19 w 553"/>
                  <a:gd name="T73" fmla="*/ 51 h 980"/>
                  <a:gd name="T74" fmla="*/ 18 w 553"/>
                  <a:gd name="T75" fmla="*/ 55 h 980"/>
                  <a:gd name="T76" fmla="*/ 17 w 553"/>
                  <a:gd name="T77" fmla="*/ 58 h 980"/>
                  <a:gd name="T78" fmla="*/ 15 w 553"/>
                  <a:gd name="T79" fmla="*/ 59 h 980"/>
                  <a:gd name="T80" fmla="*/ 12 w 553"/>
                  <a:gd name="T81" fmla="*/ 58 h 980"/>
                  <a:gd name="T82" fmla="*/ 10 w 553"/>
                  <a:gd name="T83" fmla="*/ 58 h 980"/>
                  <a:gd name="T84" fmla="*/ 8 w 553"/>
                  <a:gd name="T85" fmla="*/ 57 h 980"/>
                  <a:gd name="T86" fmla="*/ 6 w 553"/>
                  <a:gd name="T87" fmla="*/ 58 h 980"/>
                  <a:gd name="T88" fmla="*/ 5 w 553"/>
                  <a:gd name="T89" fmla="*/ 57 h 980"/>
                  <a:gd name="T90" fmla="*/ 3 w 553"/>
                  <a:gd name="T91" fmla="*/ 56 h 980"/>
                  <a:gd name="T92" fmla="*/ 1 w 553"/>
                  <a:gd name="T93" fmla="*/ 55 h 980"/>
                  <a:gd name="T94" fmla="*/ 1 w 553"/>
                  <a:gd name="T95" fmla="*/ 53 h 980"/>
                  <a:gd name="T96" fmla="*/ 3 w 553"/>
                  <a:gd name="T97" fmla="*/ 49 h 980"/>
                  <a:gd name="T98" fmla="*/ 4 w 553"/>
                  <a:gd name="T99" fmla="*/ 45 h 980"/>
                  <a:gd name="T100" fmla="*/ 5 w 553"/>
                  <a:gd name="T101" fmla="*/ 42 h 980"/>
                  <a:gd name="T102" fmla="*/ 6 w 553"/>
                  <a:gd name="T103" fmla="*/ 39 h 980"/>
                  <a:gd name="T104" fmla="*/ 7 w 553"/>
                  <a:gd name="T105" fmla="*/ 38 h 980"/>
                  <a:gd name="T106" fmla="*/ 8 w 553"/>
                  <a:gd name="T107" fmla="*/ 34 h 980"/>
                  <a:gd name="T108" fmla="*/ 10 w 553"/>
                  <a:gd name="T109" fmla="*/ 27 h 980"/>
                  <a:gd name="T110" fmla="*/ 12 w 553"/>
                  <a:gd name="T111" fmla="*/ 20 h 980"/>
                  <a:gd name="T112" fmla="*/ 14 w 553"/>
                  <a:gd name="T113" fmla="*/ 12 h 980"/>
                  <a:gd name="T114" fmla="*/ 16 w 553"/>
                  <a:gd name="T115" fmla="*/ 6 h 980"/>
                  <a:gd name="T116" fmla="*/ 17 w 553"/>
                  <a:gd name="T117" fmla="*/ 4 h 980"/>
                  <a:gd name="T118" fmla="*/ 19 w 553"/>
                  <a:gd name="T119" fmla="*/ 2 h 9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3"/>
                  <a:gd name="T181" fmla="*/ 0 h 980"/>
                  <a:gd name="T182" fmla="*/ 553 w 553"/>
                  <a:gd name="T183" fmla="*/ 980 h 9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3" h="980">
                    <a:moveTo>
                      <a:pt x="315" y="1"/>
                    </a:moveTo>
                    <a:lnTo>
                      <a:pt x="313" y="1"/>
                    </a:lnTo>
                    <a:lnTo>
                      <a:pt x="310" y="0"/>
                    </a:lnTo>
                    <a:lnTo>
                      <a:pt x="306" y="0"/>
                    </a:lnTo>
                    <a:lnTo>
                      <a:pt x="303" y="0"/>
                    </a:lnTo>
                    <a:lnTo>
                      <a:pt x="300" y="0"/>
                    </a:lnTo>
                    <a:lnTo>
                      <a:pt x="296" y="1"/>
                    </a:lnTo>
                    <a:lnTo>
                      <a:pt x="291" y="2"/>
                    </a:lnTo>
                    <a:lnTo>
                      <a:pt x="287" y="5"/>
                    </a:lnTo>
                    <a:lnTo>
                      <a:pt x="283" y="7"/>
                    </a:lnTo>
                    <a:lnTo>
                      <a:pt x="280" y="11"/>
                    </a:lnTo>
                    <a:lnTo>
                      <a:pt x="276" y="15"/>
                    </a:lnTo>
                    <a:lnTo>
                      <a:pt x="272" y="21"/>
                    </a:lnTo>
                    <a:lnTo>
                      <a:pt x="271" y="24"/>
                    </a:lnTo>
                    <a:lnTo>
                      <a:pt x="269" y="27"/>
                    </a:lnTo>
                    <a:lnTo>
                      <a:pt x="268" y="31"/>
                    </a:lnTo>
                    <a:lnTo>
                      <a:pt x="268" y="35"/>
                    </a:lnTo>
                    <a:lnTo>
                      <a:pt x="267" y="37"/>
                    </a:lnTo>
                    <a:lnTo>
                      <a:pt x="266" y="41"/>
                    </a:lnTo>
                    <a:lnTo>
                      <a:pt x="264" y="44"/>
                    </a:lnTo>
                    <a:lnTo>
                      <a:pt x="263" y="49"/>
                    </a:lnTo>
                    <a:lnTo>
                      <a:pt x="262" y="54"/>
                    </a:lnTo>
                    <a:lnTo>
                      <a:pt x="259" y="60"/>
                    </a:lnTo>
                    <a:lnTo>
                      <a:pt x="258" y="66"/>
                    </a:lnTo>
                    <a:lnTo>
                      <a:pt x="256" y="75"/>
                    </a:lnTo>
                    <a:lnTo>
                      <a:pt x="253" y="81"/>
                    </a:lnTo>
                    <a:lnTo>
                      <a:pt x="251" y="90"/>
                    </a:lnTo>
                    <a:lnTo>
                      <a:pt x="247" y="99"/>
                    </a:lnTo>
                    <a:lnTo>
                      <a:pt x="244" y="109"/>
                    </a:lnTo>
                    <a:lnTo>
                      <a:pt x="241" y="118"/>
                    </a:lnTo>
                    <a:lnTo>
                      <a:pt x="238" y="128"/>
                    </a:lnTo>
                    <a:lnTo>
                      <a:pt x="234" y="139"/>
                    </a:lnTo>
                    <a:lnTo>
                      <a:pt x="232" y="151"/>
                    </a:lnTo>
                    <a:lnTo>
                      <a:pt x="227" y="162"/>
                    </a:lnTo>
                    <a:lnTo>
                      <a:pt x="223" y="175"/>
                    </a:lnTo>
                    <a:lnTo>
                      <a:pt x="219" y="186"/>
                    </a:lnTo>
                    <a:lnTo>
                      <a:pt x="215" y="198"/>
                    </a:lnTo>
                    <a:lnTo>
                      <a:pt x="212" y="211"/>
                    </a:lnTo>
                    <a:lnTo>
                      <a:pt x="208" y="225"/>
                    </a:lnTo>
                    <a:lnTo>
                      <a:pt x="204" y="237"/>
                    </a:lnTo>
                    <a:lnTo>
                      <a:pt x="200" y="251"/>
                    </a:lnTo>
                    <a:lnTo>
                      <a:pt x="195" y="264"/>
                    </a:lnTo>
                    <a:lnTo>
                      <a:pt x="190" y="279"/>
                    </a:lnTo>
                    <a:lnTo>
                      <a:pt x="186" y="293"/>
                    </a:lnTo>
                    <a:lnTo>
                      <a:pt x="183" y="307"/>
                    </a:lnTo>
                    <a:lnTo>
                      <a:pt x="178" y="320"/>
                    </a:lnTo>
                    <a:lnTo>
                      <a:pt x="174" y="334"/>
                    </a:lnTo>
                    <a:lnTo>
                      <a:pt x="169" y="349"/>
                    </a:lnTo>
                    <a:lnTo>
                      <a:pt x="165" y="363"/>
                    </a:lnTo>
                    <a:lnTo>
                      <a:pt x="160" y="377"/>
                    </a:lnTo>
                    <a:lnTo>
                      <a:pt x="155" y="391"/>
                    </a:lnTo>
                    <a:lnTo>
                      <a:pt x="151" y="405"/>
                    </a:lnTo>
                    <a:lnTo>
                      <a:pt x="147" y="419"/>
                    </a:lnTo>
                    <a:lnTo>
                      <a:pt x="142" y="432"/>
                    </a:lnTo>
                    <a:lnTo>
                      <a:pt x="139" y="446"/>
                    </a:lnTo>
                    <a:lnTo>
                      <a:pt x="134" y="459"/>
                    </a:lnTo>
                    <a:lnTo>
                      <a:pt x="130" y="473"/>
                    </a:lnTo>
                    <a:lnTo>
                      <a:pt x="126" y="485"/>
                    </a:lnTo>
                    <a:lnTo>
                      <a:pt x="122" y="498"/>
                    </a:lnTo>
                    <a:lnTo>
                      <a:pt x="117" y="510"/>
                    </a:lnTo>
                    <a:lnTo>
                      <a:pt x="115" y="522"/>
                    </a:lnTo>
                    <a:lnTo>
                      <a:pt x="110" y="533"/>
                    </a:lnTo>
                    <a:lnTo>
                      <a:pt x="107" y="546"/>
                    </a:lnTo>
                    <a:lnTo>
                      <a:pt x="103" y="556"/>
                    </a:lnTo>
                    <a:lnTo>
                      <a:pt x="101" y="567"/>
                    </a:lnTo>
                    <a:lnTo>
                      <a:pt x="97" y="577"/>
                    </a:lnTo>
                    <a:lnTo>
                      <a:pt x="95" y="587"/>
                    </a:lnTo>
                    <a:lnTo>
                      <a:pt x="91" y="596"/>
                    </a:lnTo>
                    <a:lnTo>
                      <a:pt x="88" y="605"/>
                    </a:lnTo>
                    <a:lnTo>
                      <a:pt x="86" y="611"/>
                    </a:lnTo>
                    <a:lnTo>
                      <a:pt x="83" y="620"/>
                    </a:lnTo>
                    <a:lnTo>
                      <a:pt x="81" y="626"/>
                    </a:lnTo>
                    <a:lnTo>
                      <a:pt x="79" y="634"/>
                    </a:lnTo>
                    <a:lnTo>
                      <a:pt x="77" y="639"/>
                    </a:lnTo>
                    <a:lnTo>
                      <a:pt x="76" y="644"/>
                    </a:lnTo>
                    <a:lnTo>
                      <a:pt x="74" y="648"/>
                    </a:lnTo>
                    <a:lnTo>
                      <a:pt x="73" y="651"/>
                    </a:lnTo>
                    <a:lnTo>
                      <a:pt x="73" y="654"/>
                    </a:lnTo>
                    <a:lnTo>
                      <a:pt x="72" y="656"/>
                    </a:lnTo>
                    <a:lnTo>
                      <a:pt x="72" y="658"/>
                    </a:lnTo>
                    <a:lnTo>
                      <a:pt x="72" y="659"/>
                    </a:lnTo>
                    <a:lnTo>
                      <a:pt x="71" y="660"/>
                    </a:lnTo>
                    <a:lnTo>
                      <a:pt x="69" y="663"/>
                    </a:lnTo>
                    <a:lnTo>
                      <a:pt x="69" y="666"/>
                    </a:lnTo>
                    <a:lnTo>
                      <a:pt x="67" y="672"/>
                    </a:lnTo>
                    <a:lnTo>
                      <a:pt x="66" y="677"/>
                    </a:lnTo>
                    <a:lnTo>
                      <a:pt x="63" y="679"/>
                    </a:lnTo>
                    <a:lnTo>
                      <a:pt x="63" y="682"/>
                    </a:lnTo>
                    <a:lnTo>
                      <a:pt x="62" y="685"/>
                    </a:lnTo>
                    <a:lnTo>
                      <a:pt x="61" y="689"/>
                    </a:lnTo>
                    <a:lnTo>
                      <a:pt x="59" y="692"/>
                    </a:lnTo>
                    <a:lnTo>
                      <a:pt x="58" y="695"/>
                    </a:lnTo>
                    <a:lnTo>
                      <a:pt x="56" y="699"/>
                    </a:lnTo>
                    <a:lnTo>
                      <a:pt x="56" y="703"/>
                    </a:lnTo>
                    <a:lnTo>
                      <a:pt x="53" y="707"/>
                    </a:lnTo>
                    <a:lnTo>
                      <a:pt x="52" y="712"/>
                    </a:lnTo>
                    <a:lnTo>
                      <a:pt x="51" y="716"/>
                    </a:lnTo>
                    <a:lnTo>
                      <a:pt x="49" y="719"/>
                    </a:lnTo>
                    <a:lnTo>
                      <a:pt x="48" y="724"/>
                    </a:lnTo>
                    <a:lnTo>
                      <a:pt x="45" y="728"/>
                    </a:lnTo>
                    <a:lnTo>
                      <a:pt x="44" y="733"/>
                    </a:lnTo>
                    <a:lnTo>
                      <a:pt x="43" y="738"/>
                    </a:lnTo>
                    <a:lnTo>
                      <a:pt x="42" y="743"/>
                    </a:lnTo>
                    <a:lnTo>
                      <a:pt x="39" y="748"/>
                    </a:lnTo>
                    <a:lnTo>
                      <a:pt x="38" y="752"/>
                    </a:lnTo>
                    <a:lnTo>
                      <a:pt x="37" y="757"/>
                    </a:lnTo>
                    <a:lnTo>
                      <a:pt x="34" y="762"/>
                    </a:lnTo>
                    <a:lnTo>
                      <a:pt x="33" y="766"/>
                    </a:lnTo>
                    <a:lnTo>
                      <a:pt x="30" y="771"/>
                    </a:lnTo>
                    <a:lnTo>
                      <a:pt x="29" y="776"/>
                    </a:lnTo>
                    <a:lnTo>
                      <a:pt x="28" y="780"/>
                    </a:lnTo>
                    <a:lnTo>
                      <a:pt x="27" y="785"/>
                    </a:lnTo>
                    <a:lnTo>
                      <a:pt x="24" y="790"/>
                    </a:lnTo>
                    <a:lnTo>
                      <a:pt x="23" y="795"/>
                    </a:lnTo>
                    <a:lnTo>
                      <a:pt x="22" y="799"/>
                    </a:lnTo>
                    <a:lnTo>
                      <a:pt x="20" y="804"/>
                    </a:lnTo>
                    <a:lnTo>
                      <a:pt x="18" y="809"/>
                    </a:lnTo>
                    <a:lnTo>
                      <a:pt x="17" y="812"/>
                    </a:lnTo>
                    <a:lnTo>
                      <a:pt x="15" y="817"/>
                    </a:lnTo>
                    <a:lnTo>
                      <a:pt x="14" y="821"/>
                    </a:lnTo>
                    <a:lnTo>
                      <a:pt x="13" y="826"/>
                    </a:lnTo>
                    <a:lnTo>
                      <a:pt x="11" y="830"/>
                    </a:lnTo>
                    <a:lnTo>
                      <a:pt x="10" y="834"/>
                    </a:lnTo>
                    <a:lnTo>
                      <a:pt x="9" y="838"/>
                    </a:lnTo>
                    <a:lnTo>
                      <a:pt x="8" y="841"/>
                    </a:lnTo>
                    <a:lnTo>
                      <a:pt x="6" y="845"/>
                    </a:lnTo>
                    <a:lnTo>
                      <a:pt x="5" y="848"/>
                    </a:lnTo>
                    <a:lnTo>
                      <a:pt x="5" y="851"/>
                    </a:lnTo>
                    <a:lnTo>
                      <a:pt x="4" y="855"/>
                    </a:lnTo>
                    <a:lnTo>
                      <a:pt x="4" y="858"/>
                    </a:lnTo>
                    <a:lnTo>
                      <a:pt x="3" y="863"/>
                    </a:lnTo>
                    <a:lnTo>
                      <a:pt x="1" y="868"/>
                    </a:lnTo>
                    <a:lnTo>
                      <a:pt x="0" y="872"/>
                    </a:lnTo>
                    <a:lnTo>
                      <a:pt x="0" y="875"/>
                    </a:lnTo>
                    <a:lnTo>
                      <a:pt x="0" y="879"/>
                    </a:lnTo>
                    <a:lnTo>
                      <a:pt x="0" y="884"/>
                    </a:lnTo>
                    <a:lnTo>
                      <a:pt x="1" y="888"/>
                    </a:lnTo>
                    <a:lnTo>
                      <a:pt x="3" y="892"/>
                    </a:lnTo>
                    <a:lnTo>
                      <a:pt x="5" y="894"/>
                    </a:lnTo>
                    <a:lnTo>
                      <a:pt x="6" y="898"/>
                    </a:lnTo>
                    <a:lnTo>
                      <a:pt x="9" y="901"/>
                    </a:lnTo>
                    <a:lnTo>
                      <a:pt x="13" y="903"/>
                    </a:lnTo>
                    <a:lnTo>
                      <a:pt x="17" y="907"/>
                    </a:lnTo>
                    <a:lnTo>
                      <a:pt x="23" y="909"/>
                    </a:lnTo>
                    <a:lnTo>
                      <a:pt x="28" y="911"/>
                    </a:lnTo>
                    <a:lnTo>
                      <a:pt x="30" y="911"/>
                    </a:lnTo>
                    <a:lnTo>
                      <a:pt x="33" y="908"/>
                    </a:lnTo>
                    <a:lnTo>
                      <a:pt x="37" y="907"/>
                    </a:lnTo>
                    <a:lnTo>
                      <a:pt x="40" y="906"/>
                    </a:lnTo>
                    <a:lnTo>
                      <a:pt x="45" y="906"/>
                    </a:lnTo>
                    <a:lnTo>
                      <a:pt x="49" y="904"/>
                    </a:lnTo>
                    <a:lnTo>
                      <a:pt x="53" y="904"/>
                    </a:lnTo>
                    <a:lnTo>
                      <a:pt x="58" y="906"/>
                    </a:lnTo>
                    <a:lnTo>
                      <a:pt x="62" y="908"/>
                    </a:lnTo>
                    <a:lnTo>
                      <a:pt x="64" y="911"/>
                    </a:lnTo>
                    <a:lnTo>
                      <a:pt x="67" y="913"/>
                    </a:lnTo>
                    <a:lnTo>
                      <a:pt x="68" y="916"/>
                    </a:lnTo>
                    <a:lnTo>
                      <a:pt x="71" y="918"/>
                    </a:lnTo>
                    <a:lnTo>
                      <a:pt x="72" y="921"/>
                    </a:lnTo>
                    <a:lnTo>
                      <a:pt x="73" y="923"/>
                    </a:lnTo>
                    <a:lnTo>
                      <a:pt x="74" y="927"/>
                    </a:lnTo>
                    <a:lnTo>
                      <a:pt x="77" y="932"/>
                    </a:lnTo>
                    <a:lnTo>
                      <a:pt x="81" y="936"/>
                    </a:lnTo>
                    <a:lnTo>
                      <a:pt x="84" y="940"/>
                    </a:lnTo>
                    <a:lnTo>
                      <a:pt x="87" y="941"/>
                    </a:lnTo>
                    <a:lnTo>
                      <a:pt x="91" y="943"/>
                    </a:lnTo>
                    <a:lnTo>
                      <a:pt x="93" y="945"/>
                    </a:lnTo>
                    <a:lnTo>
                      <a:pt x="97" y="946"/>
                    </a:lnTo>
                    <a:lnTo>
                      <a:pt x="100" y="946"/>
                    </a:lnTo>
                    <a:lnTo>
                      <a:pt x="102" y="947"/>
                    </a:lnTo>
                    <a:lnTo>
                      <a:pt x="106" y="947"/>
                    </a:lnTo>
                    <a:lnTo>
                      <a:pt x="108" y="948"/>
                    </a:lnTo>
                    <a:lnTo>
                      <a:pt x="113" y="947"/>
                    </a:lnTo>
                    <a:lnTo>
                      <a:pt x="118" y="947"/>
                    </a:lnTo>
                    <a:lnTo>
                      <a:pt x="121" y="945"/>
                    </a:lnTo>
                    <a:lnTo>
                      <a:pt x="126" y="942"/>
                    </a:lnTo>
                    <a:lnTo>
                      <a:pt x="130" y="940"/>
                    </a:lnTo>
                    <a:lnTo>
                      <a:pt x="135" y="937"/>
                    </a:lnTo>
                    <a:lnTo>
                      <a:pt x="140" y="934"/>
                    </a:lnTo>
                    <a:lnTo>
                      <a:pt x="145" y="932"/>
                    </a:lnTo>
                    <a:lnTo>
                      <a:pt x="147" y="931"/>
                    </a:lnTo>
                    <a:lnTo>
                      <a:pt x="151" y="929"/>
                    </a:lnTo>
                    <a:lnTo>
                      <a:pt x="154" y="929"/>
                    </a:lnTo>
                    <a:lnTo>
                      <a:pt x="156" y="931"/>
                    </a:lnTo>
                    <a:lnTo>
                      <a:pt x="160" y="933"/>
                    </a:lnTo>
                    <a:lnTo>
                      <a:pt x="162" y="936"/>
                    </a:lnTo>
                    <a:lnTo>
                      <a:pt x="165" y="940"/>
                    </a:lnTo>
                    <a:lnTo>
                      <a:pt x="169" y="943"/>
                    </a:lnTo>
                    <a:lnTo>
                      <a:pt x="171" y="946"/>
                    </a:lnTo>
                    <a:lnTo>
                      <a:pt x="174" y="950"/>
                    </a:lnTo>
                    <a:lnTo>
                      <a:pt x="175" y="952"/>
                    </a:lnTo>
                    <a:lnTo>
                      <a:pt x="179" y="956"/>
                    </a:lnTo>
                    <a:lnTo>
                      <a:pt x="183" y="958"/>
                    </a:lnTo>
                    <a:lnTo>
                      <a:pt x="188" y="961"/>
                    </a:lnTo>
                    <a:lnTo>
                      <a:pt x="190" y="962"/>
                    </a:lnTo>
                    <a:lnTo>
                      <a:pt x="195" y="963"/>
                    </a:lnTo>
                    <a:lnTo>
                      <a:pt x="199" y="963"/>
                    </a:lnTo>
                    <a:lnTo>
                      <a:pt x="202" y="963"/>
                    </a:lnTo>
                    <a:lnTo>
                      <a:pt x="205" y="961"/>
                    </a:lnTo>
                    <a:lnTo>
                      <a:pt x="208" y="958"/>
                    </a:lnTo>
                    <a:lnTo>
                      <a:pt x="212" y="956"/>
                    </a:lnTo>
                    <a:lnTo>
                      <a:pt x="215" y="955"/>
                    </a:lnTo>
                    <a:lnTo>
                      <a:pt x="218" y="951"/>
                    </a:lnTo>
                    <a:lnTo>
                      <a:pt x="220" y="950"/>
                    </a:lnTo>
                    <a:lnTo>
                      <a:pt x="222" y="948"/>
                    </a:lnTo>
                    <a:lnTo>
                      <a:pt x="223" y="948"/>
                    </a:lnTo>
                    <a:lnTo>
                      <a:pt x="225" y="947"/>
                    </a:lnTo>
                    <a:lnTo>
                      <a:pt x="229" y="947"/>
                    </a:lnTo>
                    <a:lnTo>
                      <a:pt x="232" y="947"/>
                    </a:lnTo>
                    <a:lnTo>
                      <a:pt x="234" y="948"/>
                    </a:lnTo>
                    <a:lnTo>
                      <a:pt x="237" y="951"/>
                    </a:lnTo>
                    <a:lnTo>
                      <a:pt x="238" y="955"/>
                    </a:lnTo>
                    <a:lnTo>
                      <a:pt x="241" y="957"/>
                    </a:lnTo>
                    <a:lnTo>
                      <a:pt x="242" y="962"/>
                    </a:lnTo>
                    <a:lnTo>
                      <a:pt x="244" y="967"/>
                    </a:lnTo>
                    <a:lnTo>
                      <a:pt x="248" y="972"/>
                    </a:lnTo>
                    <a:lnTo>
                      <a:pt x="252" y="976"/>
                    </a:lnTo>
                    <a:lnTo>
                      <a:pt x="257" y="979"/>
                    </a:lnTo>
                    <a:lnTo>
                      <a:pt x="261" y="980"/>
                    </a:lnTo>
                    <a:lnTo>
                      <a:pt x="263" y="980"/>
                    </a:lnTo>
                    <a:lnTo>
                      <a:pt x="267" y="980"/>
                    </a:lnTo>
                    <a:lnTo>
                      <a:pt x="272" y="980"/>
                    </a:lnTo>
                    <a:lnTo>
                      <a:pt x="276" y="977"/>
                    </a:lnTo>
                    <a:lnTo>
                      <a:pt x="280" y="972"/>
                    </a:lnTo>
                    <a:lnTo>
                      <a:pt x="281" y="970"/>
                    </a:lnTo>
                    <a:lnTo>
                      <a:pt x="283" y="966"/>
                    </a:lnTo>
                    <a:lnTo>
                      <a:pt x="286" y="962"/>
                    </a:lnTo>
                    <a:lnTo>
                      <a:pt x="287" y="958"/>
                    </a:lnTo>
                    <a:lnTo>
                      <a:pt x="288" y="953"/>
                    </a:lnTo>
                    <a:lnTo>
                      <a:pt x="290" y="950"/>
                    </a:lnTo>
                    <a:lnTo>
                      <a:pt x="292" y="945"/>
                    </a:lnTo>
                    <a:lnTo>
                      <a:pt x="293" y="940"/>
                    </a:lnTo>
                    <a:lnTo>
                      <a:pt x="295" y="934"/>
                    </a:lnTo>
                    <a:lnTo>
                      <a:pt x="297" y="929"/>
                    </a:lnTo>
                    <a:lnTo>
                      <a:pt x="298" y="924"/>
                    </a:lnTo>
                    <a:lnTo>
                      <a:pt x="300" y="919"/>
                    </a:lnTo>
                    <a:lnTo>
                      <a:pt x="301" y="914"/>
                    </a:lnTo>
                    <a:lnTo>
                      <a:pt x="302" y="908"/>
                    </a:lnTo>
                    <a:lnTo>
                      <a:pt x="302" y="903"/>
                    </a:lnTo>
                    <a:lnTo>
                      <a:pt x="305" y="898"/>
                    </a:lnTo>
                    <a:lnTo>
                      <a:pt x="305" y="894"/>
                    </a:lnTo>
                    <a:lnTo>
                      <a:pt x="306" y="889"/>
                    </a:lnTo>
                    <a:lnTo>
                      <a:pt x="306" y="884"/>
                    </a:lnTo>
                    <a:lnTo>
                      <a:pt x="307" y="882"/>
                    </a:lnTo>
                    <a:lnTo>
                      <a:pt x="307" y="877"/>
                    </a:lnTo>
                    <a:lnTo>
                      <a:pt x="308" y="874"/>
                    </a:lnTo>
                    <a:lnTo>
                      <a:pt x="308" y="870"/>
                    </a:lnTo>
                    <a:lnTo>
                      <a:pt x="310" y="869"/>
                    </a:lnTo>
                    <a:lnTo>
                      <a:pt x="310" y="867"/>
                    </a:lnTo>
                    <a:lnTo>
                      <a:pt x="311" y="865"/>
                    </a:lnTo>
                    <a:lnTo>
                      <a:pt x="446" y="439"/>
                    </a:lnTo>
                    <a:lnTo>
                      <a:pt x="553" y="90"/>
                    </a:lnTo>
                    <a:lnTo>
                      <a:pt x="553" y="89"/>
                    </a:lnTo>
                    <a:lnTo>
                      <a:pt x="551" y="85"/>
                    </a:lnTo>
                    <a:lnTo>
                      <a:pt x="549" y="81"/>
                    </a:lnTo>
                    <a:lnTo>
                      <a:pt x="548" y="76"/>
                    </a:lnTo>
                    <a:lnTo>
                      <a:pt x="545" y="71"/>
                    </a:lnTo>
                    <a:lnTo>
                      <a:pt x="541" y="66"/>
                    </a:lnTo>
                    <a:lnTo>
                      <a:pt x="537" y="63"/>
                    </a:lnTo>
                    <a:lnTo>
                      <a:pt x="534" y="60"/>
                    </a:lnTo>
                    <a:lnTo>
                      <a:pt x="530" y="60"/>
                    </a:lnTo>
                    <a:lnTo>
                      <a:pt x="526" y="60"/>
                    </a:lnTo>
                    <a:lnTo>
                      <a:pt x="525" y="61"/>
                    </a:lnTo>
                    <a:lnTo>
                      <a:pt x="522" y="64"/>
                    </a:lnTo>
                    <a:lnTo>
                      <a:pt x="521" y="68"/>
                    </a:lnTo>
                    <a:lnTo>
                      <a:pt x="520" y="70"/>
                    </a:lnTo>
                    <a:lnTo>
                      <a:pt x="521" y="71"/>
                    </a:lnTo>
                    <a:lnTo>
                      <a:pt x="522" y="75"/>
                    </a:lnTo>
                    <a:lnTo>
                      <a:pt x="525" y="79"/>
                    </a:lnTo>
                    <a:lnTo>
                      <a:pt x="526" y="83"/>
                    </a:lnTo>
                    <a:lnTo>
                      <a:pt x="527" y="88"/>
                    </a:lnTo>
                    <a:lnTo>
                      <a:pt x="529" y="93"/>
                    </a:lnTo>
                    <a:lnTo>
                      <a:pt x="529" y="99"/>
                    </a:lnTo>
                    <a:lnTo>
                      <a:pt x="527" y="99"/>
                    </a:lnTo>
                    <a:lnTo>
                      <a:pt x="527" y="100"/>
                    </a:lnTo>
                    <a:lnTo>
                      <a:pt x="526" y="103"/>
                    </a:lnTo>
                    <a:lnTo>
                      <a:pt x="525" y="107"/>
                    </a:lnTo>
                    <a:lnTo>
                      <a:pt x="524" y="109"/>
                    </a:lnTo>
                    <a:lnTo>
                      <a:pt x="522" y="114"/>
                    </a:lnTo>
                    <a:lnTo>
                      <a:pt x="521" y="118"/>
                    </a:lnTo>
                    <a:lnTo>
                      <a:pt x="520" y="124"/>
                    </a:lnTo>
                    <a:lnTo>
                      <a:pt x="517" y="130"/>
                    </a:lnTo>
                    <a:lnTo>
                      <a:pt x="515" y="137"/>
                    </a:lnTo>
                    <a:lnTo>
                      <a:pt x="512" y="144"/>
                    </a:lnTo>
                    <a:lnTo>
                      <a:pt x="510" y="153"/>
                    </a:lnTo>
                    <a:lnTo>
                      <a:pt x="507" y="161"/>
                    </a:lnTo>
                    <a:lnTo>
                      <a:pt x="505" y="169"/>
                    </a:lnTo>
                    <a:lnTo>
                      <a:pt x="502" y="178"/>
                    </a:lnTo>
                    <a:lnTo>
                      <a:pt x="500" y="188"/>
                    </a:lnTo>
                    <a:lnTo>
                      <a:pt x="496" y="198"/>
                    </a:lnTo>
                    <a:lnTo>
                      <a:pt x="492" y="208"/>
                    </a:lnTo>
                    <a:lnTo>
                      <a:pt x="490" y="219"/>
                    </a:lnTo>
                    <a:lnTo>
                      <a:pt x="486" y="230"/>
                    </a:lnTo>
                    <a:lnTo>
                      <a:pt x="482" y="240"/>
                    </a:lnTo>
                    <a:lnTo>
                      <a:pt x="478" y="251"/>
                    </a:lnTo>
                    <a:lnTo>
                      <a:pt x="475" y="264"/>
                    </a:lnTo>
                    <a:lnTo>
                      <a:pt x="472" y="275"/>
                    </a:lnTo>
                    <a:lnTo>
                      <a:pt x="467" y="287"/>
                    </a:lnTo>
                    <a:lnTo>
                      <a:pt x="463" y="299"/>
                    </a:lnTo>
                    <a:lnTo>
                      <a:pt x="459" y="312"/>
                    </a:lnTo>
                    <a:lnTo>
                      <a:pt x="456" y="324"/>
                    </a:lnTo>
                    <a:lnTo>
                      <a:pt x="452" y="337"/>
                    </a:lnTo>
                    <a:lnTo>
                      <a:pt x="448" y="349"/>
                    </a:lnTo>
                    <a:lnTo>
                      <a:pt x="444" y="362"/>
                    </a:lnTo>
                    <a:lnTo>
                      <a:pt x="441" y="375"/>
                    </a:lnTo>
                    <a:lnTo>
                      <a:pt x="436" y="387"/>
                    </a:lnTo>
                    <a:lnTo>
                      <a:pt x="432" y="400"/>
                    </a:lnTo>
                    <a:lnTo>
                      <a:pt x="428" y="412"/>
                    </a:lnTo>
                    <a:lnTo>
                      <a:pt x="424" y="425"/>
                    </a:lnTo>
                    <a:lnTo>
                      <a:pt x="420" y="436"/>
                    </a:lnTo>
                    <a:lnTo>
                      <a:pt x="417" y="449"/>
                    </a:lnTo>
                    <a:lnTo>
                      <a:pt x="412" y="461"/>
                    </a:lnTo>
                    <a:lnTo>
                      <a:pt x="409" y="474"/>
                    </a:lnTo>
                    <a:lnTo>
                      <a:pt x="404" y="485"/>
                    </a:lnTo>
                    <a:lnTo>
                      <a:pt x="400" y="497"/>
                    </a:lnTo>
                    <a:lnTo>
                      <a:pt x="398" y="508"/>
                    </a:lnTo>
                    <a:lnTo>
                      <a:pt x="394" y="519"/>
                    </a:lnTo>
                    <a:lnTo>
                      <a:pt x="390" y="529"/>
                    </a:lnTo>
                    <a:lnTo>
                      <a:pt x="388" y="541"/>
                    </a:lnTo>
                    <a:lnTo>
                      <a:pt x="384" y="549"/>
                    </a:lnTo>
                    <a:lnTo>
                      <a:pt x="381" y="560"/>
                    </a:lnTo>
                    <a:lnTo>
                      <a:pt x="379" y="568"/>
                    </a:lnTo>
                    <a:lnTo>
                      <a:pt x="375" y="577"/>
                    </a:lnTo>
                    <a:lnTo>
                      <a:pt x="373" y="586"/>
                    </a:lnTo>
                    <a:lnTo>
                      <a:pt x="370" y="594"/>
                    </a:lnTo>
                    <a:lnTo>
                      <a:pt x="368" y="601"/>
                    </a:lnTo>
                    <a:lnTo>
                      <a:pt x="365" y="607"/>
                    </a:lnTo>
                    <a:lnTo>
                      <a:pt x="364" y="614"/>
                    </a:lnTo>
                    <a:lnTo>
                      <a:pt x="361" y="620"/>
                    </a:lnTo>
                    <a:lnTo>
                      <a:pt x="360" y="625"/>
                    </a:lnTo>
                    <a:lnTo>
                      <a:pt x="359" y="630"/>
                    </a:lnTo>
                    <a:lnTo>
                      <a:pt x="358" y="634"/>
                    </a:lnTo>
                    <a:lnTo>
                      <a:pt x="356" y="638"/>
                    </a:lnTo>
                    <a:lnTo>
                      <a:pt x="355" y="640"/>
                    </a:lnTo>
                    <a:lnTo>
                      <a:pt x="355" y="643"/>
                    </a:lnTo>
                    <a:lnTo>
                      <a:pt x="355" y="644"/>
                    </a:lnTo>
                    <a:lnTo>
                      <a:pt x="354" y="644"/>
                    </a:lnTo>
                    <a:lnTo>
                      <a:pt x="354" y="646"/>
                    </a:lnTo>
                    <a:lnTo>
                      <a:pt x="353" y="650"/>
                    </a:lnTo>
                    <a:lnTo>
                      <a:pt x="351" y="655"/>
                    </a:lnTo>
                    <a:lnTo>
                      <a:pt x="350" y="658"/>
                    </a:lnTo>
                    <a:lnTo>
                      <a:pt x="349" y="661"/>
                    </a:lnTo>
                    <a:lnTo>
                      <a:pt x="347" y="665"/>
                    </a:lnTo>
                    <a:lnTo>
                      <a:pt x="347" y="669"/>
                    </a:lnTo>
                    <a:lnTo>
                      <a:pt x="346" y="673"/>
                    </a:lnTo>
                    <a:lnTo>
                      <a:pt x="345" y="677"/>
                    </a:lnTo>
                    <a:lnTo>
                      <a:pt x="344" y="682"/>
                    </a:lnTo>
                    <a:lnTo>
                      <a:pt x="342" y="687"/>
                    </a:lnTo>
                    <a:lnTo>
                      <a:pt x="341" y="692"/>
                    </a:lnTo>
                    <a:lnTo>
                      <a:pt x="340" y="697"/>
                    </a:lnTo>
                    <a:lnTo>
                      <a:pt x="337" y="702"/>
                    </a:lnTo>
                    <a:lnTo>
                      <a:pt x="336" y="708"/>
                    </a:lnTo>
                    <a:lnTo>
                      <a:pt x="334" y="713"/>
                    </a:lnTo>
                    <a:lnTo>
                      <a:pt x="332" y="719"/>
                    </a:lnTo>
                    <a:lnTo>
                      <a:pt x="331" y="726"/>
                    </a:lnTo>
                    <a:lnTo>
                      <a:pt x="330" y="732"/>
                    </a:lnTo>
                    <a:lnTo>
                      <a:pt x="327" y="738"/>
                    </a:lnTo>
                    <a:lnTo>
                      <a:pt x="326" y="744"/>
                    </a:lnTo>
                    <a:lnTo>
                      <a:pt x="324" y="751"/>
                    </a:lnTo>
                    <a:lnTo>
                      <a:pt x="321" y="757"/>
                    </a:lnTo>
                    <a:lnTo>
                      <a:pt x="320" y="763"/>
                    </a:lnTo>
                    <a:lnTo>
                      <a:pt x="319" y="771"/>
                    </a:lnTo>
                    <a:lnTo>
                      <a:pt x="316" y="777"/>
                    </a:lnTo>
                    <a:lnTo>
                      <a:pt x="315" y="785"/>
                    </a:lnTo>
                    <a:lnTo>
                      <a:pt x="312" y="791"/>
                    </a:lnTo>
                    <a:lnTo>
                      <a:pt x="311" y="797"/>
                    </a:lnTo>
                    <a:lnTo>
                      <a:pt x="308" y="804"/>
                    </a:lnTo>
                    <a:lnTo>
                      <a:pt x="307" y="811"/>
                    </a:lnTo>
                    <a:lnTo>
                      <a:pt x="305" y="817"/>
                    </a:lnTo>
                    <a:lnTo>
                      <a:pt x="302" y="824"/>
                    </a:lnTo>
                    <a:lnTo>
                      <a:pt x="301" y="830"/>
                    </a:lnTo>
                    <a:lnTo>
                      <a:pt x="298" y="838"/>
                    </a:lnTo>
                    <a:lnTo>
                      <a:pt x="297" y="843"/>
                    </a:lnTo>
                    <a:lnTo>
                      <a:pt x="295" y="849"/>
                    </a:lnTo>
                    <a:lnTo>
                      <a:pt x="293" y="855"/>
                    </a:lnTo>
                    <a:lnTo>
                      <a:pt x="291" y="861"/>
                    </a:lnTo>
                    <a:lnTo>
                      <a:pt x="290" y="867"/>
                    </a:lnTo>
                    <a:lnTo>
                      <a:pt x="288" y="873"/>
                    </a:lnTo>
                    <a:lnTo>
                      <a:pt x="287" y="878"/>
                    </a:lnTo>
                    <a:lnTo>
                      <a:pt x="285" y="884"/>
                    </a:lnTo>
                    <a:lnTo>
                      <a:pt x="283" y="888"/>
                    </a:lnTo>
                    <a:lnTo>
                      <a:pt x="281" y="893"/>
                    </a:lnTo>
                    <a:lnTo>
                      <a:pt x="280" y="898"/>
                    </a:lnTo>
                    <a:lnTo>
                      <a:pt x="278" y="902"/>
                    </a:lnTo>
                    <a:lnTo>
                      <a:pt x="276" y="906"/>
                    </a:lnTo>
                    <a:lnTo>
                      <a:pt x="276" y="911"/>
                    </a:lnTo>
                    <a:lnTo>
                      <a:pt x="274" y="914"/>
                    </a:lnTo>
                    <a:lnTo>
                      <a:pt x="273" y="918"/>
                    </a:lnTo>
                    <a:lnTo>
                      <a:pt x="272" y="921"/>
                    </a:lnTo>
                    <a:lnTo>
                      <a:pt x="271" y="923"/>
                    </a:lnTo>
                    <a:lnTo>
                      <a:pt x="269" y="926"/>
                    </a:lnTo>
                    <a:lnTo>
                      <a:pt x="268" y="928"/>
                    </a:lnTo>
                    <a:lnTo>
                      <a:pt x="267" y="932"/>
                    </a:lnTo>
                    <a:lnTo>
                      <a:pt x="267" y="934"/>
                    </a:lnTo>
                    <a:lnTo>
                      <a:pt x="262" y="936"/>
                    </a:lnTo>
                    <a:lnTo>
                      <a:pt x="258" y="937"/>
                    </a:lnTo>
                    <a:lnTo>
                      <a:pt x="253" y="934"/>
                    </a:lnTo>
                    <a:lnTo>
                      <a:pt x="249" y="932"/>
                    </a:lnTo>
                    <a:lnTo>
                      <a:pt x="244" y="927"/>
                    </a:lnTo>
                    <a:lnTo>
                      <a:pt x="241" y="923"/>
                    </a:lnTo>
                    <a:lnTo>
                      <a:pt x="235" y="919"/>
                    </a:lnTo>
                    <a:lnTo>
                      <a:pt x="230" y="917"/>
                    </a:lnTo>
                    <a:lnTo>
                      <a:pt x="224" y="916"/>
                    </a:lnTo>
                    <a:lnTo>
                      <a:pt x="220" y="917"/>
                    </a:lnTo>
                    <a:lnTo>
                      <a:pt x="215" y="918"/>
                    </a:lnTo>
                    <a:lnTo>
                      <a:pt x="212" y="922"/>
                    </a:lnTo>
                    <a:lnTo>
                      <a:pt x="208" y="924"/>
                    </a:lnTo>
                    <a:lnTo>
                      <a:pt x="205" y="928"/>
                    </a:lnTo>
                    <a:lnTo>
                      <a:pt x="202" y="932"/>
                    </a:lnTo>
                    <a:lnTo>
                      <a:pt x="200" y="934"/>
                    </a:lnTo>
                    <a:lnTo>
                      <a:pt x="196" y="933"/>
                    </a:lnTo>
                    <a:lnTo>
                      <a:pt x="193" y="932"/>
                    </a:lnTo>
                    <a:lnTo>
                      <a:pt x="188" y="928"/>
                    </a:lnTo>
                    <a:lnTo>
                      <a:pt x="184" y="924"/>
                    </a:lnTo>
                    <a:lnTo>
                      <a:pt x="180" y="922"/>
                    </a:lnTo>
                    <a:lnTo>
                      <a:pt x="176" y="919"/>
                    </a:lnTo>
                    <a:lnTo>
                      <a:pt x="174" y="917"/>
                    </a:lnTo>
                    <a:lnTo>
                      <a:pt x="171" y="916"/>
                    </a:lnTo>
                    <a:lnTo>
                      <a:pt x="168" y="913"/>
                    </a:lnTo>
                    <a:lnTo>
                      <a:pt x="165" y="912"/>
                    </a:lnTo>
                    <a:lnTo>
                      <a:pt x="162" y="909"/>
                    </a:lnTo>
                    <a:lnTo>
                      <a:pt x="159" y="909"/>
                    </a:lnTo>
                    <a:lnTo>
                      <a:pt x="156" y="908"/>
                    </a:lnTo>
                    <a:lnTo>
                      <a:pt x="152" y="908"/>
                    </a:lnTo>
                    <a:lnTo>
                      <a:pt x="150" y="908"/>
                    </a:lnTo>
                    <a:lnTo>
                      <a:pt x="147" y="908"/>
                    </a:lnTo>
                    <a:lnTo>
                      <a:pt x="144" y="908"/>
                    </a:lnTo>
                    <a:lnTo>
                      <a:pt x="141" y="909"/>
                    </a:lnTo>
                    <a:lnTo>
                      <a:pt x="137" y="912"/>
                    </a:lnTo>
                    <a:lnTo>
                      <a:pt x="135" y="913"/>
                    </a:lnTo>
                    <a:lnTo>
                      <a:pt x="132" y="914"/>
                    </a:lnTo>
                    <a:lnTo>
                      <a:pt x="129" y="916"/>
                    </a:lnTo>
                    <a:lnTo>
                      <a:pt x="126" y="917"/>
                    </a:lnTo>
                    <a:lnTo>
                      <a:pt x="123" y="919"/>
                    </a:lnTo>
                    <a:lnTo>
                      <a:pt x="120" y="921"/>
                    </a:lnTo>
                    <a:lnTo>
                      <a:pt x="116" y="923"/>
                    </a:lnTo>
                    <a:lnTo>
                      <a:pt x="112" y="924"/>
                    </a:lnTo>
                    <a:lnTo>
                      <a:pt x="108" y="924"/>
                    </a:lnTo>
                    <a:lnTo>
                      <a:pt x="103" y="924"/>
                    </a:lnTo>
                    <a:lnTo>
                      <a:pt x="100" y="923"/>
                    </a:lnTo>
                    <a:lnTo>
                      <a:pt x="96" y="921"/>
                    </a:lnTo>
                    <a:lnTo>
                      <a:pt x="92" y="918"/>
                    </a:lnTo>
                    <a:lnTo>
                      <a:pt x="90" y="916"/>
                    </a:lnTo>
                    <a:lnTo>
                      <a:pt x="88" y="913"/>
                    </a:lnTo>
                    <a:lnTo>
                      <a:pt x="88" y="908"/>
                    </a:lnTo>
                    <a:lnTo>
                      <a:pt x="87" y="906"/>
                    </a:lnTo>
                    <a:lnTo>
                      <a:pt x="86" y="902"/>
                    </a:lnTo>
                    <a:lnTo>
                      <a:pt x="84" y="899"/>
                    </a:lnTo>
                    <a:lnTo>
                      <a:pt x="83" y="895"/>
                    </a:lnTo>
                    <a:lnTo>
                      <a:pt x="81" y="894"/>
                    </a:lnTo>
                    <a:lnTo>
                      <a:pt x="79" y="892"/>
                    </a:lnTo>
                    <a:lnTo>
                      <a:pt x="77" y="890"/>
                    </a:lnTo>
                    <a:lnTo>
                      <a:pt x="73" y="888"/>
                    </a:lnTo>
                    <a:lnTo>
                      <a:pt x="68" y="887"/>
                    </a:lnTo>
                    <a:lnTo>
                      <a:pt x="63" y="885"/>
                    </a:lnTo>
                    <a:lnTo>
                      <a:pt x="59" y="885"/>
                    </a:lnTo>
                    <a:lnTo>
                      <a:pt x="53" y="884"/>
                    </a:lnTo>
                    <a:lnTo>
                      <a:pt x="48" y="884"/>
                    </a:lnTo>
                    <a:lnTo>
                      <a:pt x="43" y="885"/>
                    </a:lnTo>
                    <a:lnTo>
                      <a:pt x="39" y="887"/>
                    </a:lnTo>
                    <a:lnTo>
                      <a:pt x="34" y="888"/>
                    </a:lnTo>
                    <a:lnTo>
                      <a:pt x="32" y="888"/>
                    </a:lnTo>
                    <a:lnTo>
                      <a:pt x="28" y="888"/>
                    </a:lnTo>
                    <a:lnTo>
                      <a:pt x="27" y="887"/>
                    </a:lnTo>
                    <a:lnTo>
                      <a:pt x="24" y="884"/>
                    </a:lnTo>
                    <a:lnTo>
                      <a:pt x="22" y="880"/>
                    </a:lnTo>
                    <a:lnTo>
                      <a:pt x="20" y="877"/>
                    </a:lnTo>
                    <a:lnTo>
                      <a:pt x="20" y="873"/>
                    </a:lnTo>
                    <a:lnTo>
                      <a:pt x="19" y="870"/>
                    </a:lnTo>
                    <a:lnTo>
                      <a:pt x="20" y="868"/>
                    </a:lnTo>
                    <a:lnTo>
                      <a:pt x="20" y="863"/>
                    </a:lnTo>
                    <a:lnTo>
                      <a:pt x="23" y="858"/>
                    </a:lnTo>
                    <a:lnTo>
                      <a:pt x="24" y="854"/>
                    </a:lnTo>
                    <a:lnTo>
                      <a:pt x="24" y="850"/>
                    </a:lnTo>
                    <a:lnTo>
                      <a:pt x="25" y="846"/>
                    </a:lnTo>
                    <a:lnTo>
                      <a:pt x="28" y="843"/>
                    </a:lnTo>
                    <a:lnTo>
                      <a:pt x="28" y="838"/>
                    </a:lnTo>
                    <a:lnTo>
                      <a:pt x="30" y="834"/>
                    </a:lnTo>
                    <a:lnTo>
                      <a:pt x="32" y="829"/>
                    </a:lnTo>
                    <a:lnTo>
                      <a:pt x="33" y="825"/>
                    </a:lnTo>
                    <a:lnTo>
                      <a:pt x="34" y="820"/>
                    </a:lnTo>
                    <a:lnTo>
                      <a:pt x="37" y="814"/>
                    </a:lnTo>
                    <a:lnTo>
                      <a:pt x="38" y="809"/>
                    </a:lnTo>
                    <a:lnTo>
                      <a:pt x="39" y="804"/>
                    </a:lnTo>
                    <a:lnTo>
                      <a:pt x="42" y="797"/>
                    </a:lnTo>
                    <a:lnTo>
                      <a:pt x="43" y="791"/>
                    </a:lnTo>
                    <a:lnTo>
                      <a:pt x="45" y="786"/>
                    </a:lnTo>
                    <a:lnTo>
                      <a:pt x="48" y="780"/>
                    </a:lnTo>
                    <a:lnTo>
                      <a:pt x="49" y="773"/>
                    </a:lnTo>
                    <a:lnTo>
                      <a:pt x="52" y="768"/>
                    </a:lnTo>
                    <a:lnTo>
                      <a:pt x="53" y="762"/>
                    </a:lnTo>
                    <a:lnTo>
                      <a:pt x="56" y="756"/>
                    </a:lnTo>
                    <a:lnTo>
                      <a:pt x="58" y="750"/>
                    </a:lnTo>
                    <a:lnTo>
                      <a:pt x="59" y="744"/>
                    </a:lnTo>
                    <a:lnTo>
                      <a:pt x="62" y="737"/>
                    </a:lnTo>
                    <a:lnTo>
                      <a:pt x="64" y="732"/>
                    </a:lnTo>
                    <a:lnTo>
                      <a:pt x="66" y="726"/>
                    </a:lnTo>
                    <a:lnTo>
                      <a:pt x="69" y="719"/>
                    </a:lnTo>
                    <a:lnTo>
                      <a:pt x="71" y="712"/>
                    </a:lnTo>
                    <a:lnTo>
                      <a:pt x="73" y="705"/>
                    </a:lnTo>
                    <a:lnTo>
                      <a:pt x="74" y="699"/>
                    </a:lnTo>
                    <a:lnTo>
                      <a:pt x="77" y="694"/>
                    </a:lnTo>
                    <a:lnTo>
                      <a:pt x="79" y="688"/>
                    </a:lnTo>
                    <a:lnTo>
                      <a:pt x="82" y="683"/>
                    </a:lnTo>
                    <a:lnTo>
                      <a:pt x="83" y="677"/>
                    </a:lnTo>
                    <a:lnTo>
                      <a:pt x="86" y="670"/>
                    </a:lnTo>
                    <a:lnTo>
                      <a:pt x="87" y="665"/>
                    </a:lnTo>
                    <a:lnTo>
                      <a:pt x="90" y="660"/>
                    </a:lnTo>
                    <a:lnTo>
                      <a:pt x="91" y="654"/>
                    </a:lnTo>
                    <a:lnTo>
                      <a:pt x="93" y="650"/>
                    </a:lnTo>
                    <a:lnTo>
                      <a:pt x="95" y="645"/>
                    </a:lnTo>
                    <a:lnTo>
                      <a:pt x="97" y="640"/>
                    </a:lnTo>
                    <a:lnTo>
                      <a:pt x="98" y="636"/>
                    </a:lnTo>
                    <a:lnTo>
                      <a:pt x="100" y="631"/>
                    </a:lnTo>
                    <a:lnTo>
                      <a:pt x="101" y="627"/>
                    </a:lnTo>
                    <a:lnTo>
                      <a:pt x="102" y="624"/>
                    </a:lnTo>
                    <a:lnTo>
                      <a:pt x="103" y="620"/>
                    </a:lnTo>
                    <a:lnTo>
                      <a:pt x="105" y="616"/>
                    </a:lnTo>
                    <a:lnTo>
                      <a:pt x="106" y="614"/>
                    </a:lnTo>
                    <a:lnTo>
                      <a:pt x="107" y="611"/>
                    </a:lnTo>
                    <a:lnTo>
                      <a:pt x="108" y="606"/>
                    </a:lnTo>
                    <a:lnTo>
                      <a:pt x="110" y="602"/>
                    </a:lnTo>
                    <a:lnTo>
                      <a:pt x="111" y="601"/>
                    </a:lnTo>
                    <a:lnTo>
                      <a:pt x="112" y="600"/>
                    </a:lnTo>
                    <a:lnTo>
                      <a:pt x="112" y="599"/>
                    </a:lnTo>
                    <a:lnTo>
                      <a:pt x="112" y="596"/>
                    </a:lnTo>
                    <a:lnTo>
                      <a:pt x="113" y="594"/>
                    </a:lnTo>
                    <a:lnTo>
                      <a:pt x="113" y="590"/>
                    </a:lnTo>
                    <a:lnTo>
                      <a:pt x="115" y="586"/>
                    </a:lnTo>
                    <a:lnTo>
                      <a:pt x="116" y="581"/>
                    </a:lnTo>
                    <a:lnTo>
                      <a:pt x="118" y="577"/>
                    </a:lnTo>
                    <a:lnTo>
                      <a:pt x="120" y="571"/>
                    </a:lnTo>
                    <a:lnTo>
                      <a:pt x="122" y="565"/>
                    </a:lnTo>
                    <a:lnTo>
                      <a:pt x="123" y="558"/>
                    </a:lnTo>
                    <a:lnTo>
                      <a:pt x="126" y="551"/>
                    </a:lnTo>
                    <a:lnTo>
                      <a:pt x="129" y="542"/>
                    </a:lnTo>
                    <a:lnTo>
                      <a:pt x="131" y="534"/>
                    </a:lnTo>
                    <a:lnTo>
                      <a:pt x="134" y="526"/>
                    </a:lnTo>
                    <a:lnTo>
                      <a:pt x="137" y="517"/>
                    </a:lnTo>
                    <a:lnTo>
                      <a:pt x="140" y="507"/>
                    </a:lnTo>
                    <a:lnTo>
                      <a:pt x="142" y="497"/>
                    </a:lnTo>
                    <a:lnTo>
                      <a:pt x="146" y="487"/>
                    </a:lnTo>
                    <a:lnTo>
                      <a:pt x="150" y="475"/>
                    </a:lnTo>
                    <a:lnTo>
                      <a:pt x="152" y="465"/>
                    </a:lnTo>
                    <a:lnTo>
                      <a:pt x="156" y="454"/>
                    </a:lnTo>
                    <a:lnTo>
                      <a:pt x="160" y="441"/>
                    </a:lnTo>
                    <a:lnTo>
                      <a:pt x="164" y="430"/>
                    </a:lnTo>
                    <a:lnTo>
                      <a:pt x="166" y="419"/>
                    </a:lnTo>
                    <a:lnTo>
                      <a:pt x="171" y="406"/>
                    </a:lnTo>
                    <a:lnTo>
                      <a:pt x="174" y="393"/>
                    </a:lnTo>
                    <a:lnTo>
                      <a:pt x="179" y="382"/>
                    </a:lnTo>
                    <a:lnTo>
                      <a:pt x="183" y="368"/>
                    </a:lnTo>
                    <a:lnTo>
                      <a:pt x="186" y="357"/>
                    </a:lnTo>
                    <a:lnTo>
                      <a:pt x="190" y="344"/>
                    </a:lnTo>
                    <a:lnTo>
                      <a:pt x="194" y="332"/>
                    </a:lnTo>
                    <a:lnTo>
                      <a:pt x="198" y="319"/>
                    </a:lnTo>
                    <a:lnTo>
                      <a:pt x="202" y="307"/>
                    </a:lnTo>
                    <a:lnTo>
                      <a:pt x="205" y="293"/>
                    </a:lnTo>
                    <a:lnTo>
                      <a:pt x="209" y="281"/>
                    </a:lnTo>
                    <a:lnTo>
                      <a:pt x="213" y="268"/>
                    </a:lnTo>
                    <a:lnTo>
                      <a:pt x="217" y="256"/>
                    </a:lnTo>
                    <a:lnTo>
                      <a:pt x="220" y="244"/>
                    </a:lnTo>
                    <a:lnTo>
                      <a:pt x="225" y="232"/>
                    </a:lnTo>
                    <a:lnTo>
                      <a:pt x="228" y="220"/>
                    </a:lnTo>
                    <a:lnTo>
                      <a:pt x="232" y="207"/>
                    </a:lnTo>
                    <a:lnTo>
                      <a:pt x="235" y="197"/>
                    </a:lnTo>
                    <a:lnTo>
                      <a:pt x="239" y="186"/>
                    </a:lnTo>
                    <a:lnTo>
                      <a:pt x="243" y="175"/>
                    </a:lnTo>
                    <a:lnTo>
                      <a:pt x="246" y="163"/>
                    </a:lnTo>
                    <a:lnTo>
                      <a:pt x="249" y="153"/>
                    </a:lnTo>
                    <a:lnTo>
                      <a:pt x="253" y="143"/>
                    </a:lnTo>
                    <a:lnTo>
                      <a:pt x="256" y="133"/>
                    </a:lnTo>
                    <a:lnTo>
                      <a:pt x="258" y="124"/>
                    </a:lnTo>
                    <a:lnTo>
                      <a:pt x="261" y="114"/>
                    </a:lnTo>
                    <a:lnTo>
                      <a:pt x="263" y="107"/>
                    </a:lnTo>
                    <a:lnTo>
                      <a:pt x="266" y="98"/>
                    </a:lnTo>
                    <a:lnTo>
                      <a:pt x="268" y="90"/>
                    </a:lnTo>
                    <a:lnTo>
                      <a:pt x="271" y="84"/>
                    </a:lnTo>
                    <a:lnTo>
                      <a:pt x="273" y="78"/>
                    </a:lnTo>
                    <a:lnTo>
                      <a:pt x="274" y="71"/>
                    </a:lnTo>
                    <a:lnTo>
                      <a:pt x="276" y="66"/>
                    </a:lnTo>
                    <a:lnTo>
                      <a:pt x="278" y="61"/>
                    </a:lnTo>
                    <a:lnTo>
                      <a:pt x="280" y="58"/>
                    </a:lnTo>
                    <a:lnTo>
                      <a:pt x="280" y="54"/>
                    </a:lnTo>
                    <a:lnTo>
                      <a:pt x="281" y="51"/>
                    </a:lnTo>
                    <a:lnTo>
                      <a:pt x="282" y="50"/>
                    </a:lnTo>
                    <a:lnTo>
                      <a:pt x="283" y="49"/>
                    </a:lnTo>
                    <a:lnTo>
                      <a:pt x="283" y="45"/>
                    </a:lnTo>
                    <a:lnTo>
                      <a:pt x="285" y="41"/>
                    </a:lnTo>
                    <a:lnTo>
                      <a:pt x="287" y="37"/>
                    </a:lnTo>
                    <a:lnTo>
                      <a:pt x="288" y="35"/>
                    </a:lnTo>
                    <a:lnTo>
                      <a:pt x="291" y="31"/>
                    </a:lnTo>
                    <a:lnTo>
                      <a:pt x="296" y="27"/>
                    </a:lnTo>
                    <a:lnTo>
                      <a:pt x="300" y="25"/>
                    </a:lnTo>
                    <a:lnTo>
                      <a:pt x="305" y="24"/>
                    </a:lnTo>
                    <a:lnTo>
                      <a:pt x="307" y="22"/>
                    </a:lnTo>
                    <a:lnTo>
                      <a:pt x="311" y="24"/>
                    </a:lnTo>
                    <a:lnTo>
                      <a:pt x="313" y="22"/>
                    </a:lnTo>
                    <a:lnTo>
                      <a:pt x="315" y="20"/>
                    </a:lnTo>
                    <a:lnTo>
                      <a:pt x="316" y="16"/>
                    </a:lnTo>
                    <a:lnTo>
                      <a:pt x="316" y="12"/>
                    </a:lnTo>
                    <a:lnTo>
                      <a:pt x="316" y="7"/>
                    </a:lnTo>
                    <a:lnTo>
                      <a:pt x="316" y="5"/>
                    </a:lnTo>
                    <a:lnTo>
                      <a:pt x="315" y="2"/>
                    </a:lnTo>
                    <a:lnTo>
                      <a:pt x="315" y="1"/>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0" name="Freeform 37"/>
              <p:cNvSpPr>
                <a:spLocks/>
              </p:cNvSpPr>
              <p:nvPr/>
            </p:nvSpPr>
            <p:spPr bwMode="auto">
              <a:xfrm>
                <a:off x="-2313" y="1993"/>
                <a:ext cx="128" cy="45"/>
              </a:xfrm>
              <a:custGeom>
                <a:avLst/>
                <a:gdLst>
                  <a:gd name="T0" fmla="*/ 0 w 257"/>
                  <a:gd name="T1" fmla="*/ 0 h 89"/>
                  <a:gd name="T2" fmla="*/ 0 w 257"/>
                  <a:gd name="T3" fmla="*/ 1 h 89"/>
                  <a:gd name="T4" fmla="*/ 0 w 257"/>
                  <a:gd name="T5" fmla="*/ 1 h 89"/>
                  <a:gd name="T6" fmla="*/ 1 w 257"/>
                  <a:gd name="T7" fmla="*/ 1 h 89"/>
                  <a:gd name="T8" fmla="*/ 1 w 257"/>
                  <a:gd name="T9" fmla="*/ 2 h 89"/>
                  <a:gd name="T10" fmla="*/ 2 w 257"/>
                  <a:gd name="T11" fmla="*/ 2 h 89"/>
                  <a:gd name="T12" fmla="*/ 2 w 257"/>
                  <a:gd name="T13" fmla="*/ 2 h 89"/>
                  <a:gd name="T14" fmla="*/ 3 w 257"/>
                  <a:gd name="T15" fmla="*/ 3 h 89"/>
                  <a:gd name="T16" fmla="*/ 3 w 257"/>
                  <a:gd name="T17" fmla="*/ 3 h 89"/>
                  <a:gd name="T18" fmla="*/ 4 w 257"/>
                  <a:gd name="T19" fmla="*/ 3 h 89"/>
                  <a:gd name="T20" fmla="*/ 5 w 257"/>
                  <a:gd name="T21" fmla="*/ 3 h 89"/>
                  <a:gd name="T22" fmla="*/ 5 w 257"/>
                  <a:gd name="T23" fmla="*/ 4 h 89"/>
                  <a:gd name="T24" fmla="*/ 6 w 257"/>
                  <a:gd name="T25" fmla="*/ 4 h 89"/>
                  <a:gd name="T26" fmla="*/ 7 w 257"/>
                  <a:gd name="T27" fmla="*/ 4 h 89"/>
                  <a:gd name="T28" fmla="*/ 7 w 257"/>
                  <a:gd name="T29" fmla="*/ 4 h 89"/>
                  <a:gd name="T30" fmla="*/ 8 w 257"/>
                  <a:gd name="T31" fmla="*/ 5 h 89"/>
                  <a:gd name="T32" fmla="*/ 9 w 257"/>
                  <a:gd name="T33" fmla="*/ 5 h 89"/>
                  <a:gd name="T34" fmla="*/ 9 w 257"/>
                  <a:gd name="T35" fmla="*/ 5 h 89"/>
                  <a:gd name="T36" fmla="*/ 9 w 257"/>
                  <a:gd name="T37" fmla="*/ 5 h 89"/>
                  <a:gd name="T38" fmla="*/ 10 w 257"/>
                  <a:gd name="T39" fmla="*/ 5 h 89"/>
                  <a:gd name="T40" fmla="*/ 10 w 257"/>
                  <a:gd name="T41" fmla="*/ 5 h 89"/>
                  <a:gd name="T42" fmla="*/ 11 w 257"/>
                  <a:gd name="T43" fmla="*/ 5 h 89"/>
                  <a:gd name="T44" fmla="*/ 12 w 257"/>
                  <a:gd name="T45" fmla="*/ 5 h 89"/>
                  <a:gd name="T46" fmla="*/ 12 w 257"/>
                  <a:gd name="T47" fmla="*/ 5 h 89"/>
                  <a:gd name="T48" fmla="*/ 13 w 257"/>
                  <a:gd name="T49" fmla="*/ 5 h 89"/>
                  <a:gd name="T50" fmla="*/ 13 w 257"/>
                  <a:gd name="T51" fmla="*/ 5 h 89"/>
                  <a:gd name="T52" fmla="*/ 14 w 257"/>
                  <a:gd name="T53" fmla="*/ 5 h 89"/>
                  <a:gd name="T54" fmla="*/ 14 w 257"/>
                  <a:gd name="T55" fmla="*/ 5 h 89"/>
                  <a:gd name="T56" fmla="*/ 15 w 257"/>
                  <a:gd name="T57" fmla="*/ 5 h 89"/>
                  <a:gd name="T58" fmla="*/ 16 w 257"/>
                  <a:gd name="T59" fmla="*/ 5 h 89"/>
                  <a:gd name="T60" fmla="*/ 15 w 257"/>
                  <a:gd name="T61" fmla="*/ 6 h 89"/>
                  <a:gd name="T62" fmla="*/ 15 w 257"/>
                  <a:gd name="T63" fmla="*/ 6 h 89"/>
                  <a:gd name="T64" fmla="*/ 15 w 257"/>
                  <a:gd name="T65" fmla="*/ 6 h 89"/>
                  <a:gd name="T66" fmla="*/ 14 w 257"/>
                  <a:gd name="T67" fmla="*/ 6 h 89"/>
                  <a:gd name="T68" fmla="*/ 14 w 257"/>
                  <a:gd name="T69" fmla="*/ 6 h 89"/>
                  <a:gd name="T70" fmla="*/ 14 w 257"/>
                  <a:gd name="T71" fmla="*/ 6 h 89"/>
                  <a:gd name="T72" fmla="*/ 13 w 257"/>
                  <a:gd name="T73" fmla="*/ 6 h 89"/>
                  <a:gd name="T74" fmla="*/ 13 w 257"/>
                  <a:gd name="T75" fmla="*/ 6 h 89"/>
                  <a:gd name="T76" fmla="*/ 12 w 257"/>
                  <a:gd name="T77" fmla="*/ 6 h 89"/>
                  <a:gd name="T78" fmla="*/ 11 w 257"/>
                  <a:gd name="T79" fmla="*/ 6 h 89"/>
                  <a:gd name="T80" fmla="*/ 11 w 257"/>
                  <a:gd name="T81" fmla="*/ 5 h 89"/>
                  <a:gd name="T82" fmla="*/ 10 w 257"/>
                  <a:gd name="T83" fmla="*/ 5 h 89"/>
                  <a:gd name="T84" fmla="*/ 10 w 257"/>
                  <a:gd name="T85" fmla="*/ 5 h 89"/>
                  <a:gd name="T86" fmla="*/ 9 w 257"/>
                  <a:gd name="T87" fmla="*/ 5 h 89"/>
                  <a:gd name="T88" fmla="*/ 9 w 257"/>
                  <a:gd name="T89" fmla="*/ 5 h 89"/>
                  <a:gd name="T90" fmla="*/ 8 w 257"/>
                  <a:gd name="T91" fmla="*/ 5 h 89"/>
                  <a:gd name="T92" fmla="*/ 8 w 257"/>
                  <a:gd name="T93" fmla="*/ 5 h 89"/>
                  <a:gd name="T94" fmla="*/ 8 w 257"/>
                  <a:gd name="T95" fmla="*/ 5 h 89"/>
                  <a:gd name="T96" fmla="*/ 7 w 257"/>
                  <a:gd name="T97" fmla="*/ 5 h 89"/>
                  <a:gd name="T98" fmla="*/ 7 w 257"/>
                  <a:gd name="T99" fmla="*/ 5 h 89"/>
                  <a:gd name="T100" fmla="*/ 6 w 257"/>
                  <a:gd name="T101" fmla="*/ 5 h 89"/>
                  <a:gd name="T102" fmla="*/ 6 w 257"/>
                  <a:gd name="T103" fmla="*/ 4 h 89"/>
                  <a:gd name="T104" fmla="*/ 5 w 257"/>
                  <a:gd name="T105" fmla="*/ 4 h 89"/>
                  <a:gd name="T106" fmla="*/ 5 w 257"/>
                  <a:gd name="T107" fmla="*/ 4 h 89"/>
                  <a:gd name="T108" fmla="*/ 4 w 257"/>
                  <a:gd name="T109" fmla="*/ 4 h 89"/>
                  <a:gd name="T110" fmla="*/ 4 w 257"/>
                  <a:gd name="T111" fmla="*/ 4 h 89"/>
                  <a:gd name="T112" fmla="*/ 3 w 257"/>
                  <a:gd name="T113" fmla="*/ 3 h 89"/>
                  <a:gd name="T114" fmla="*/ 3 w 257"/>
                  <a:gd name="T115" fmla="*/ 3 h 89"/>
                  <a:gd name="T116" fmla="*/ 2 w 257"/>
                  <a:gd name="T117" fmla="*/ 3 h 89"/>
                  <a:gd name="T118" fmla="*/ 2 w 257"/>
                  <a:gd name="T119" fmla="*/ 3 h 89"/>
                  <a:gd name="T120" fmla="*/ 0 w 257"/>
                  <a:gd name="T121" fmla="*/ 0 h 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7"/>
                  <a:gd name="T184" fmla="*/ 0 h 89"/>
                  <a:gd name="T185" fmla="*/ 257 w 257"/>
                  <a:gd name="T186" fmla="*/ 89 h 8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7" h="89">
                    <a:moveTo>
                      <a:pt x="3" y="0"/>
                    </a:moveTo>
                    <a:lnTo>
                      <a:pt x="4" y="0"/>
                    </a:lnTo>
                    <a:lnTo>
                      <a:pt x="7" y="2"/>
                    </a:lnTo>
                    <a:lnTo>
                      <a:pt x="9" y="5"/>
                    </a:lnTo>
                    <a:lnTo>
                      <a:pt x="14" y="8"/>
                    </a:lnTo>
                    <a:lnTo>
                      <a:pt x="15" y="9"/>
                    </a:lnTo>
                    <a:lnTo>
                      <a:pt x="18" y="11"/>
                    </a:lnTo>
                    <a:lnTo>
                      <a:pt x="22" y="13"/>
                    </a:lnTo>
                    <a:lnTo>
                      <a:pt x="25" y="15"/>
                    </a:lnTo>
                    <a:lnTo>
                      <a:pt x="28" y="18"/>
                    </a:lnTo>
                    <a:lnTo>
                      <a:pt x="32" y="20"/>
                    </a:lnTo>
                    <a:lnTo>
                      <a:pt x="35" y="23"/>
                    </a:lnTo>
                    <a:lnTo>
                      <a:pt x="41" y="25"/>
                    </a:lnTo>
                    <a:lnTo>
                      <a:pt x="44" y="28"/>
                    </a:lnTo>
                    <a:lnTo>
                      <a:pt x="49" y="30"/>
                    </a:lnTo>
                    <a:lnTo>
                      <a:pt x="53" y="33"/>
                    </a:lnTo>
                    <a:lnTo>
                      <a:pt x="58" y="35"/>
                    </a:lnTo>
                    <a:lnTo>
                      <a:pt x="63" y="38"/>
                    </a:lnTo>
                    <a:lnTo>
                      <a:pt x="68" y="40"/>
                    </a:lnTo>
                    <a:lnTo>
                      <a:pt x="73" y="43"/>
                    </a:lnTo>
                    <a:lnTo>
                      <a:pt x="78" y="45"/>
                    </a:lnTo>
                    <a:lnTo>
                      <a:pt x="83" y="48"/>
                    </a:lnTo>
                    <a:lnTo>
                      <a:pt x="88" y="50"/>
                    </a:lnTo>
                    <a:lnTo>
                      <a:pt x="93" y="52"/>
                    </a:lnTo>
                    <a:lnTo>
                      <a:pt x="100" y="55"/>
                    </a:lnTo>
                    <a:lnTo>
                      <a:pt x="105" y="57"/>
                    </a:lnTo>
                    <a:lnTo>
                      <a:pt x="110" y="58"/>
                    </a:lnTo>
                    <a:lnTo>
                      <a:pt x="115" y="60"/>
                    </a:lnTo>
                    <a:lnTo>
                      <a:pt x="121" y="62"/>
                    </a:lnTo>
                    <a:lnTo>
                      <a:pt x="126" y="63"/>
                    </a:lnTo>
                    <a:lnTo>
                      <a:pt x="131" y="64"/>
                    </a:lnTo>
                    <a:lnTo>
                      <a:pt x="136" y="65"/>
                    </a:lnTo>
                    <a:lnTo>
                      <a:pt x="142" y="67"/>
                    </a:lnTo>
                    <a:lnTo>
                      <a:pt x="145" y="67"/>
                    </a:lnTo>
                    <a:lnTo>
                      <a:pt x="147" y="68"/>
                    </a:lnTo>
                    <a:lnTo>
                      <a:pt x="151" y="68"/>
                    </a:lnTo>
                    <a:lnTo>
                      <a:pt x="154" y="69"/>
                    </a:lnTo>
                    <a:lnTo>
                      <a:pt x="156" y="69"/>
                    </a:lnTo>
                    <a:lnTo>
                      <a:pt x="159" y="70"/>
                    </a:lnTo>
                    <a:lnTo>
                      <a:pt x="163" y="70"/>
                    </a:lnTo>
                    <a:lnTo>
                      <a:pt x="166" y="72"/>
                    </a:lnTo>
                    <a:lnTo>
                      <a:pt x="171" y="72"/>
                    </a:lnTo>
                    <a:lnTo>
                      <a:pt x="176" y="73"/>
                    </a:lnTo>
                    <a:lnTo>
                      <a:pt x="183" y="73"/>
                    </a:lnTo>
                    <a:lnTo>
                      <a:pt x="188" y="74"/>
                    </a:lnTo>
                    <a:lnTo>
                      <a:pt x="194" y="74"/>
                    </a:lnTo>
                    <a:lnTo>
                      <a:pt x="199" y="75"/>
                    </a:lnTo>
                    <a:lnTo>
                      <a:pt x="204" y="75"/>
                    </a:lnTo>
                    <a:lnTo>
                      <a:pt x="209" y="77"/>
                    </a:lnTo>
                    <a:lnTo>
                      <a:pt x="214" y="77"/>
                    </a:lnTo>
                    <a:lnTo>
                      <a:pt x="219" y="77"/>
                    </a:lnTo>
                    <a:lnTo>
                      <a:pt x="223" y="77"/>
                    </a:lnTo>
                    <a:lnTo>
                      <a:pt x="228" y="78"/>
                    </a:lnTo>
                    <a:lnTo>
                      <a:pt x="232" y="78"/>
                    </a:lnTo>
                    <a:lnTo>
                      <a:pt x="236" y="78"/>
                    </a:lnTo>
                    <a:lnTo>
                      <a:pt x="239" y="78"/>
                    </a:lnTo>
                    <a:lnTo>
                      <a:pt x="243" y="78"/>
                    </a:lnTo>
                    <a:lnTo>
                      <a:pt x="248" y="78"/>
                    </a:lnTo>
                    <a:lnTo>
                      <a:pt x="253" y="78"/>
                    </a:lnTo>
                    <a:lnTo>
                      <a:pt x="256" y="78"/>
                    </a:lnTo>
                    <a:lnTo>
                      <a:pt x="257" y="79"/>
                    </a:lnTo>
                    <a:lnTo>
                      <a:pt x="253" y="89"/>
                    </a:lnTo>
                    <a:lnTo>
                      <a:pt x="252" y="88"/>
                    </a:lnTo>
                    <a:lnTo>
                      <a:pt x="249" y="88"/>
                    </a:lnTo>
                    <a:lnTo>
                      <a:pt x="247" y="88"/>
                    </a:lnTo>
                    <a:lnTo>
                      <a:pt x="244" y="88"/>
                    </a:lnTo>
                    <a:lnTo>
                      <a:pt x="242" y="87"/>
                    </a:lnTo>
                    <a:lnTo>
                      <a:pt x="239" y="87"/>
                    </a:lnTo>
                    <a:lnTo>
                      <a:pt x="236" y="87"/>
                    </a:lnTo>
                    <a:lnTo>
                      <a:pt x="232" y="87"/>
                    </a:lnTo>
                    <a:lnTo>
                      <a:pt x="228" y="86"/>
                    </a:lnTo>
                    <a:lnTo>
                      <a:pt x="224" y="86"/>
                    </a:lnTo>
                    <a:lnTo>
                      <a:pt x="220" y="86"/>
                    </a:lnTo>
                    <a:lnTo>
                      <a:pt x="217" y="86"/>
                    </a:lnTo>
                    <a:lnTo>
                      <a:pt x="212" y="84"/>
                    </a:lnTo>
                    <a:lnTo>
                      <a:pt x="208" y="84"/>
                    </a:lnTo>
                    <a:lnTo>
                      <a:pt x="203" y="83"/>
                    </a:lnTo>
                    <a:lnTo>
                      <a:pt x="199" y="83"/>
                    </a:lnTo>
                    <a:lnTo>
                      <a:pt x="194" y="83"/>
                    </a:lnTo>
                    <a:lnTo>
                      <a:pt x="189" y="83"/>
                    </a:lnTo>
                    <a:lnTo>
                      <a:pt x="184" y="82"/>
                    </a:lnTo>
                    <a:lnTo>
                      <a:pt x="179" y="80"/>
                    </a:lnTo>
                    <a:lnTo>
                      <a:pt x="175" y="80"/>
                    </a:lnTo>
                    <a:lnTo>
                      <a:pt x="170" y="80"/>
                    </a:lnTo>
                    <a:lnTo>
                      <a:pt x="166" y="79"/>
                    </a:lnTo>
                    <a:lnTo>
                      <a:pt x="161" y="79"/>
                    </a:lnTo>
                    <a:lnTo>
                      <a:pt x="158" y="79"/>
                    </a:lnTo>
                    <a:lnTo>
                      <a:pt x="154" y="79"/>
                    </a:lnTo>
                    <a:lnTo>
                      <a:pt x="150" y="78"/>
                    </a:lnTo>
                    <a:lnTo>
                      <a:pt x="147" y="78"/>
                    </a:lnTo>
                    <a:lnTo>
                      <a:pt x="145" y="78"/>
                    </a:lnTo>
                    <a:lnTo>
                      <a:pt x="142" y="78"/>
                    </a:lnTo>
                    <a:lnTo>
                      <a:pt x="139" y="77"/>
                    </a:lnTo>
                    <a:lnTo>
                      <a:pt x="136" y="75"/>
                    </a:lnTo>
                    <a:lnTo>
                      <a:pt x="132" y="74"/>
                    </a:lnTo>
                    <a:lnTo>
                      <a:pt x="130" y="74"/>
                    </a:lnTo>
                    <a:lnTo>
                      <a:pt x="126" y="73"/>
                    </a:lnTo>
                    <a:lnTo>
                      <a:pt x="122" y="72"/>
                    </a:lnTo>
                    <a:lnTo>
                      <a:pt x="119" y="70"/>
                    </a:lnTo>
                    <a:lnTo>
                      <a:pt x="115" y="69"/>
                    </a:lnTo>
                    <a:lnTo>
                      <a:pt x="111" y="68"/>
                    </a:lnTo>
                    <a:lnTo>
                      <a:pt x="106" y="65"/>
                    </a:lnTo>
                    <a:lnTo>
                      <a:pt x="102" y="64"/>
                    </a:lnTo>
                    <a:lnTo>
                      <a:pt x="98" y="63"/>
                    </a:lnTo>
                    <a:lnTo>
                      <a:pt x="95" y="62"/>
                    </a:lnTo>
                    <a:lnTo>
                      <a:pt x="91" y="59"/>
                    </a:lnTo>
                    <a:lnTo>
                      <a:pt x="86" y="58"/>
                    </a:lnTo>
                    <a:lnTo>
                      <a:pt x="82" y="57"/>
                    </a:lnTo>
                    <a:lnTo>
                      <a:pt x="78" y="55"/>
                    </a:lnTo>
                    <a:lnTo>
                      <a:pt x="74" y="54"/>
                    </a:lnTo>
                    <a:lnTo>
                      <a:pt x="71" y="52"/>
                    </a:lnTo>
                    <a:lnTo>
                      <a:pt x="67" y="50"/>
                    </a:lnTo>
                    <a:lnTo>
                      <a:pt x="63" y="49"/>
                    </a:lnTo>
                    <a:lnTo>
                      <a:pt x="61" y="48"/>
                    </a:lnTo>
                    <a:lnTo>
                      <a:pt x="57" y="47"/>
                    </a:lnTo>
                    <a:lnTo>
                      <a:pt x="56" y="45"/>
                    </a:lnTo>
                    <a:lnTo>
                      <a:pt x="49" y="43"/>
                    </a:lnTo>
                    <a:lnTo>
                      <a:pt x="47" y="41"/>
                    </a:lnTo>
                    <a:lnTo>
                      <a:pt x="44" y="40"/>
                    </a:lnTo>
                    <a:lnTo>
                      <a:pt x="0" y="8"/>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1" name="Freeform 38"/>
              <p:cNvSpPr>
                <a:spLocks/>
              </p:cNvSpPr>
              <p:nvPr/>
            </p:nvSpPr>
            <p:spPr bwMode="auto">
              <a:xfrm>
                <a:off x="-2324" y="2024"/>
                <a:ext cx="32" cy="80"/>
              </a:xfrm>
              <a:custGeom>
                <a:avLst/>
                <a:gdLst>
                  <a:gd name="T0" fmla="*/ 3 w 64"/>
                  <a:gd name="T1" fmla="*/ 1 h 158"/>
                  <a:gd name="T2" fmla="*/ 3 w 64"/>
                  <a:gd name="T3" fmla="*/ 1 h 158"/>
                  <a:gd name="T4" fmla="*/ 3 w 64"/>
                  <a:gd name="T5" fmla="*/ 2 h 158"/>
                  <a:gd name="T6" fmla="*/ 3 w 64"/>
                  <a:gd name="T7" fmla="*/ 2 h 158"/>
                  <a:gd name="T8" fmla="*/ 2 w 64"/>
                  <a:gd name="T9" fmla="*/ 3 h 158"/>
                  <a:gd name="T10" fmla="*/ 2 w 64"/>
                  <a:gd name="T11" fmla="*/ 3 h 158"/>
                  <a:gd name="T12" fmla="*/ 2 w 64"/>
                  <a:gd name="T13" fmla="*/ 4 h 158"/>
                  <a:gd name="T14" fmla="*/ 1 w 64"/>
                  <a:gd name="T15" fmla="*/ 4 h 158"/>
                  <a:gd name="T16" fmla="*/ 1 w 64"/>
                  <a:gd name="T17" fmla="*/ 4 h 158"/>
                  <a:gd name="T18" fmla="*/ 1 w 64"/>
                  <a:gd name="T19" fmla="*/ 5 h 158"/>
                  <a:gd name="T20" fmla="*/ 1 w 64"/>
                  <a:gd name="T21" fmla="*/ 5 h 158"/>
                  <a:gd name="T22" fmla="*/ 1 w 64"/>
                  <a:gd name="T23" fmla="*/ 6 h 158"/>
                  <a:gd name="T24" fmla="*/ 1 w 64"/>
                  <a:gd name="T25" fmla="*/ 6 h 158"/>
                  <a:gd name="T26" fmla="*/ 1 w 64"/>
                  <a:gd name="T27" fmla="*/ 7 h 158"/>
                  <a:gd name="T28" fmla="*/ 1 w 64"/>
                  <a:gd name="T29" fmla="*/ 7 h 158"/>
                  <a:gd name="T30" fmla="*/ 1 w 64"/>
                  <a:gd name="T31" fmla="*/ 8 h 158"/>
                  <a:gd name="T32" fmla="*/ 1 w 64"/>
                  <a:gd name="T33" fmla="*/ 8 h 158"/>
                  <a:gd name="T34" fmla="*/ 1 w 64"/>
                  <a:gd name="T35" fmla="*/ 8 h 158"/>
                  <a:gd name="T36" fmla="*/ 1 w 64"/>
                  <a:gd name="T37" fmla="*/ 9 h 158"/>
                  <a:gd name="T38" fmla="*/ 1 w 64"/>
                  <a:gd name="T39" fmla="*/ 9 h 158"/>
                  <a:gd name="T40" fmla="*/ 1 w 64"/>
                  <a:gd name="T41" fmla="*/ 10 h 158"/>
                  <a:gd name="T42" fmla="*/ 0 w 64"/>
                  <a:gd name="T43" fmla="*/ 10 h 158"/>
                  <a:gd name="T44" fmla="*/ 1 w 64"/>
                  <a:gd name="T45" fmla="*/ 10 h 158"/>
                  <a:gd name="T46" fmla="*/ 1 w 64"/>
                  <a:gd name="T47" fmla="*/ 10 h 158"/>
                  <a:gd name="T48" fmla="*/ 1 w 64"/>
                  <a:gd name="T49" fmla="*/ 10 h 158"/>
                  <a:gd name="T50" fmla="*/ 1 w 64"/>
                  <a:gd name="T51" fmla="*/ 9 h 158"/>
                  <a:gd name="T52" fmla="*/ 1 w 64"/>
                  <a:gd name="T53" fmla="*/ 9 h 158"/>
                  <a:gd name="T54" fmla="*/ 1 w 64"/>
                  <a:gd name="T55" fmla="*/ 8 h 158"/>
                  <a:gd name="T56" fmla="*/ 1 w 64"/>
                  <a:gd name="T57" fmla="*/ 8 h 158"/>
                  <a:gd name="T58" fmla="*/ 1 w 64"/>
                  <a:gd name="T59" fmla="*/ 7 h 158"/>
                  <a:gd name="T60" fmla="*/ 2 w 64"/>
                  <a:gd name="T61" fmla="*/ 7 h 158"/>
                  <a:gd name="T62" fmla="*/ 2 w 64"/>
                  <a:gd name="T63" fmla="*/ 7 h 158"/>
                  <a:gd name="T64" fmla="*/ 2 w 64"/>
                  <a:gd name="T65" fmla="*/ 6 h 158"/>
                  <a:gd name="T66" fmla="*/ 2 w 64"/>
                  <a:gd name="T67" fmla="*/ 6 h 158"/>
                  <a:gd name="T68" fmla="*/ 2 w 64"/>
                  <a:gd name="T69" fmla="*/ 5 h 158"/>
                  <a:gd name="T70" fmla="*/ 2 w 64"/>
                  <a:gd name="T71" fmla="*/ 5 h 158"/>
                  <a:gd name="T72" fmla="*/ 2 w 64"/>
                  <a:gd name="T73" fmla="*/ 5 h 158"/>
                  <a:gd name="T74" fmla="*/ 2 w 64"/>
                  <a:gd name="T75" fmla="*/ 4 h 158"/>
                  <a:gd name="T76" fmla="*/ 2 w 64"/>
                  <a:gd name="T77" fmla="*/ 4 h 158"/>
                  <a:gd name="T78" fmla="*/ 2 w 64"/>
                  <a:gd name="T79" fmla="*/ 3 h 158"/>
                  <a:gd name="T80" fmla="*/ 2 w 64"/>
                  <a:gd name="T81" fmla="*/ 3 h 158"/>
                  <a:gd name="T82" fmla="*/ 3 w 64"/>
                  <a:gd name="T83" fmla="*/ 3 h 158"/>
                  <a:gd name="T84" fmla="*/ 3 w 64"/>
                  <a:gd name="T85" fmla="*/ 2 h 158"/>
                  <a:gd name="T86" fmla="*/ 3 w 64"/>
                  <a:gd name="T87" fmla="*/ 2 h 158"/>
                  <a:gd name="T88" fmla="*/ 4 w 64"/>
                  <a:gd name="T89" fmla="*/ 1 h 158"/>
                  <a:gd name="T90" fmla="*/ 4 w 64"/>
                  <a:gd name="T91" fmla="*/ 1 h 158"/>
                  <a:gd name="T92" fmla="*/ 4 w 64"/>
                  <a:gd name="T93" fmla="*/ 0 h 158"/>
                  <a:gd name="T94" fmla="*/ 3 w 64"/>
                  <a:gd name="T95" fmla="*/ 0 h 1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
                  <a:gd name="T145" fmla="*/ 0 h 158"/>
                  <a:gd name="T146" fmla="*/ 64 w 64"/>
                  <a:gd name="T147" fmla="*/ 158 h 1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 h="158">
                    <a:moveTo>
                      <a:pt x="56" y="0"/>
                    </a:moveTo>
                    <a:lnTo>
                      <a:pt x="56" y="1"/>
                    </a:lnTo>
                    <a:lnTo>
                      <a:pt x="56" y="5"/>
                    </a:lnTo>
                    <a:lnTo>
                      <a:pt x="56" y="8"/>
                    </a:lnTo>
                    <a:lnTo>
                      <a:pt x="56" y="13"/>
                    </a:lnTo>
                    <a:lnTo>
                      <a:pt x="55" y="17"/>
                    </a:lnTo>
                    <a:lnTo>
                      <a:pt x="51" y="22"/>
                    </a:lnTo>
                    <a:lnTo>
                      <a:pt x="48" y="27"/>
                    </a:lnTo>
                    <a:lnTo>
                      <a:pt x="43" y="32"/>
                    </a:lnTo>
                    <a:lnTo>
                      <a:pt x="38" y="37"/>
                    </a:lnTo>
                    <a:lnTo>
                      <a:pt x="36" y="40"/>
                    </a:lnTo>
                    <a:lnTo>
                      <a:pt x="35" y="42"/>
                    </a:lnTo>
                    <a:lnTo>
                      <a:pt x="34" y="46"/>
                    </a:lnTo>
                    <a:lnTo>
                      <a:pt x="33" y="49"/>
                    </a:lnTo>
                    <a:lnTo>
                      <a:pt x="31" y="51"/>
                    </a:lnTo>
                    <a:lnTo>
                      <a:pt x="31" y="54"/>
                    </a:lnTo>
                    <a:lnTo>
                      <a:pt x="31" y="57"/>
                    </a:lnTo>
                    <a:lnTo>
                      <a:pt x="31" y="60"/>
                    </a:lnTo>
                    <a:lnTo>
                      <a:pt x="30" y="65"/>
                    </a:lnTo>
                    <a:lnTo>
                      <a:pt x="31" y="70"/>
                    </a:lnTo>
                    <a:lnTo>
                      <a:pt x="31" y="74"/>
                    </a:lnTo>
                    <a:lnTo>
                      <a:pt x="31" y="79"/>
                    </a:lnTo>
                    <a:lnTo>
                      <a:pt x="30" y="83"/>
                    </a:lnTo>
                    <a:lnTo>
                      <a:pt x="30" y="86"/>
                    </a:lnTo>
                    <a:lnTo>
                      <a:pt x="29" y="90"/>
                    </a:lnTo>
                    <a:lnTo>
                      <a:pt x="28" y="95"/>
                    </a:lnTo>
                    <a:lnTo>
                      <a:pt x="26" y="98"/>
                    </a:lnTo>
                    <a:lnTo>
                      <a:pt x="25" y="100"/>
                    </a:lnTo>
                    <a:lnTo>
                      <a:pt x="24" y="103"/>
                    </a:lnTo>
                    <a:lnTo>
                      <a:pt x="21" y="107"/>
                    </a:lnTo>
                    <a:lnTo>
                      <a:pt x="19" y="109"/>
                    </a:lnTo>
                    <a:lnTo>
                      <a:pt x="16" y="113"/>
                    </a:lnTo>
                    <a:lnTo>
                      <a:pt x="14" y="117"/>
                    </a:lnTo>
                    <a:lnTo>
                      <a:pt x="12" y="119"/>
                    </a:lnTo>
                    <a:lnTo>
                      <a:pt x="10" y="122"/>
                    </a:lnTo>
                    <a:lnTo>
                      <a:pt x="10" y="124"/>
                    </a:lnTo>
                    <a:lnTo>
                      <a:pt x="9" y="125"/>
                    </a:lnTo>
                    <a:lnTo>
                      <a:pt x="7" y="129"/>
                    </a:lnTo>
                    <a:lnTo>
                      <a:pt x="6" y="133"/>
                    </a:lnTo>
                    <a:lnTo>
                      <a:pt x="4" y="139"/>
                    </a:lnTo>
                    <a:lnTo>
                      <a:pt x="2" y="144"/>
                    </a:lnTo>
                    <a:lnTo>
                      <a:pt x="1" y="148"/>
                    </a:lnTo>
                    <a:lnTo>
                      <a:pt x="0" y="152"/>
                    </a:lnTo>
                    <a:lnTo>
                      <a:pt x="0" y="153"/>
                    </a:lnTo>
                    <a:lnTo>
                      <a:pt x="1" y="154"/>
                    </a:lnTo>
                    <a:lnTo>
                      <a:pt x="2" y="157"/>
                    </a:lnTo>
                    <a:lnTo>
                      <a:pt x="4" y="158"/>
                    </a:lnTo>
                    <a:lnTo>
                      <a:pt x="5" y="157"/>
                    </a:lnTo>
                    <a:lnTo>
                      <a:pt x="5" y="154"/>
                    </a:lnTo>
                    <a:lnTo>
                      <a:pt x="6" y="151"/>
                    </a:lnTo>
                    <a:lnTo>
                      <a:pt x="7" y="147"/>
                    </a:lnTo>
                    <a:lnTo>
                      <a:pt x="9" y="142"/>
                    </a:lnTo>
                    <a:lnTo>
                      <a:pt x="10" y="135"/>
                    </a:lnTo>
                    <a:lnTo>
                      <a:pt x="14" y="130"/>
                    </a:lnTo>
                    <a:lnTo>
                      <a:pt x="15" y="125"/>
                    </a:lnTo>
                    <a:lnTo>
                      <a:pt x="19" y="123"/>
                    </a:lnTo>
                    <a:lnTo>
                      <a:pt x="20" y="119"/>
                    </a:lnTo>
                    <a:lnTo>
                      <a:pt x="24" y="117"/>
                    </a:lnTo>
                    <a:lnTo>
                      <a:pt x="26" y="113"/>
                    </a:lnTo>
                    <a:lnTo>
                      <a:pt x="29" y="110"/>
                    </a:lnTo>
                    <a:lnTo>
                      <a:pt x="31" y="107"/>
                    </a:lnTo>
                    <a:lnTo>
                      <a:pt x="34" y="103"/>
                    </a:lnTo>
                    <a:lnTo>
                      <a:pt x="35" y="100"/>
                    </a:lnTo>
                    <a:lnTo>
                      <a:pt x="35" y="96"/>
                    </a:lnTo>
                    <a:lnTo>
                      <a:pt x="35" y="94"/>
                    </a:lnTo>
                    <a:lnTo>
                      <a:pt x="36" y="91"/>
                    </a:lnTo>
                    <a:lnTo>
                      <a:pt x="36" y="88"/>
                    </a:lnTo>
                    <a:lnTo>
                      <a:pt x="36" y="85"/>
                    </a:lnTo>
                    <a:lnTo>
                      <a:pt x="36" y="81"/>
                    </a:lnTo>
                    <a:lnTo>
                      <a:pt x="36" y="79"/>
                    </a:lnTo>
                    <a:lnTo>
                      <a:pt x="36" y="75"/>
                    </a:lnTo>
                    <a:lnTo>
                      <a:pt x="36" y="71"/>
                    </a:lnTo>
                    <a:lnTo>
                      <a:pt x="36" y="69"/>
                    </a:lnTo>
                    <a:lnTo>
                      <a:pt x="36" y="66"/>
                    </a:lnTo>
                    <a:lnTo>
                      <a:pt x="36" y="64"/>
                    </a:lnTo>
                    <a:lnTo>
                      <a:pt x="36" y="60"/>
                    </a:lnTo>
                    <a:lnTo>
                      <a:pt x="36" y="57"/>
                    </a:lnTo>
                    <a:lnTo>
                      <a:pt x="38" y="55"/>
                    </a:lnTo>
                    <a:lnTo>
                      <a:pt x="38" y="50"/>
                    </a:lnTo>
                    <a:lnTo>
                      <a:pt x="40" y="46"/>
                    </a:lnTo>
                    <a:lnTo>
                      <a:pt x="41" y="42"/>
                    </a:lnTo>
                    <a:lnTo>
                      <a:pt x="43" y="40"/>
                    </a:lnTo>
                    <a:lnTo>
                      <a:pt x="45" y="36"/>
                    </a:lnTo>
                    <a:lnTo>
                      <a:pt x="48" y="35"/>
                    </a:lnTo>
                    <a:lnTo>
                      <a:pt x="53" y="30"/>
                    </a:lnTo>
                    <a:lnTo>
                      <a:pt x="56" y="27"/>
                    </a:lnTo>
                    <a:lnTo>
                      <a:pt x="59" y="24"/>
                    </a:lnTo>
                    <a:lnTo>
                      <a:pt x="62" y="20"/>
                    </a:lnTo>
                    <a:lnTo>
                      <a:pt x="63" y="16"/>
                    </a:lnTo>
                    <a:lnTo>
                      <a:pt x="64" y="11"/>
                    </a:lnTo>
                    <a:lnTo>
                      <a:pt x="64" y="7"/>
                    </a:lnTo>
                    <a:lnTo>
                      <a:pt x="64" y="3"/>
                    </a:lnTo>
                    <a:lnTo>
                      <a:pt x="64" y="1"/>
                    </a:lnTo>
                    <a:lnTo>
                      <a:pt x="64" y="0"/>
                    </a:lnTo>
                    <a:lnTo>
                      <a:pt x="56" y="0"/>
                    </a:lnTo>
                    <a:close/>
                  </a:path>
                </a:pathLst>
              </a:cu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2" name="Freeform 39"/>
              <p:cNvSpPr>
                <a:spLocks/>
              </p:cNvSpPr>
              <p:nvPr/>
            </p:nvSpPr>
            <p:spPr bwMode="auto">
              <a:xfrm>
                <a:off x="-2301" y="2030"/>
                <a:ext cx="32" cy="85"/>
              </a:xfrm>
              <a:custGeom>
                <a:avLst/>
                <a:gdLst>
                  <a:gd name="T0" fmla="*/ 3 w 64"/>
                  <a:gd name="T1" fmla="*/ 1 h 170"/>
                  <a:gd name="T2" fmla="*/ 3 w 64"/>
                  <a:gd name="T3" fmla="*/ 1 h 170"/>
                  <a:gd name="T4" fmla="*/ 2 w 64"/>
                  <a:gd name="T5" fmla="*/ 1 h 170"/>
                  <a:gd name="T6" fmla="*/ 2 w 64"/>
                  <a:gd name="T7" fmla="*/ 1 h 170"/>
                  <a:gd name="T8" fmla="*/ 2 w 64"/>
                  <a:gd name="T9" fmla="*/ 3 h 170"/>
                  <a:gd name="T10" fmla="*/ 2 w 64"/>
                  <a:gd name="T11" fmla="*/ 3 h 170"/>
                  <a:gd name="T12" fmla="*/ 2 w 64"/>
                  <a:gd name="T13" fmla="*/ 3 h 170"/>
                  <a:gd name="T14" fmla="*/ 2 w 64"/>
                  <a:gd name="T15" fmla="*/ 3 h 170"/>
                  <a:gd name="T16" fmla="*/ 2 w 64"/>
                  <a:gd name="T17" fmla="*/ 4 h 170"/>
                  <a:gd name="T18" fmla="*/ 2 w 64"/>
                  <a:gd name="T19" fmla="*/ 5 h 170"/>
                  <a:gd name="T20" fmla="*/ 2 w 64"/>
                  <a:gd name="T21" fmla="*/ 5 h 170"/>
                  <a:gd name="T22" fmla="*/ 2 w 64"/>
                  <a:gd name="T23" fmla="*/ 5 h 170"/>
                  <a:gd name="T24" fmla="*/ 2 w 64"/>
                  <a:gd name="T25" fmla="*/ 5 h 170"/>
                  <a:gd name="T26" fmla="*/ 1 w 64"/>
                  <a:gd name="T27" fmla="*/ 6 h 170"/>
                  <a:gd name="T28" fmla="*/ 1 w 64"/>
                  <a:gd name="T29" fmla="*/ 6 h 170"/>
                  <a:gd name="T30" fmla="*/ 1 w 64"/>
                  <a:gd name="T31" fmla="*/ 6 h 170"/>
                  <a:gd name="T32" fmla="*/ 1 w 64"/>
                  <a:gd name="T33" fmla="*/ 7 h 170"/>
                  <a:gd name="T34" fmla="*/ 1 w 64"/>
                  <a:gd name="T35" fmla="*/ 7 h 170"/>
                  <a:gd name="T36" fmla="*/ 1 w 64"/>
                  <a:gd name="T37" fmla="*/ 8 h 170"/>
                  <a:gd name="T38" fmla="*/ 1 w 64"/>
                  <a:gd name="T39" fmla="*/ 9 h 170"/>
                  <a:gd name="T40" fmla="*/ 1 w 64"/>
                  <a:gd name="T41" fmla="*/ 9 h 170"/>
                  <a:gd name="T42" fmla="*/ 1 w 64"/>
                  <a:gd name="T43" fmla="*/ 10 h 170"/>
                  <a:gd name="T44" fmla="*/ 1 w 64"/>
                  <a:gd name="T45" fmla="*/ 10 h 170"/>
                  <a:gd name="T46" fmla="*/ 1 w 64"/>
                  <a:gd name="T47" fmla="*/ 10 h 170"/>
                  <a:gd name="T48" fmla="*/ 0 w 64"/>
                  <a:gd name="T49" fmla="*/ 11 h 170"/>
                  <a:gd name="T50" fmla="*/ 1 w 64"/>
                  <a:gd name="T51" fmla="*/ 11 h 170"/>
                  <a:gd name="T52" fmla="*/ 1 w 64"/>
                  <a:gd name="T53" fmla="*/ 11 h 170"/>
                  <a:gd name="T54" fmla="*/ 1 w 64"/>
                  <a:gd name="T55" fmla="*/ 11 h 170"/>
                  <a:gd name="T56" fmla="*/ 1 w 64"/>
                  <a:gd name="T57" fmla="*/ 10 h 170"/>
                  <a:gd name="T58" fmla="*/ 1 w 64"/>
                  <a:gd name="T59" fmla="*/ 10 h 170"/>
                  <a:gd name="T60" fmla="*/ 1 w 64"/>
                  <a:gd name="T61" fmla="*/ 9 h 170"/>
                  <a:gd name="T62" fmla="*/ 1 w 64"/>
                  <a:gd name="T63" fmla="*/ 8 h 170"/>
                  <a:gd name="T64" fmla="*/ 1 w 64"/>
                  <a:gd name="T65" fmla="*/ 7 h 170"/>
                  <a:gd name="T66" fmla="*/ 1 w 64"/>
                  <a:gd name="T67" fmla="*/ 7 h 170"/>
                  <a:gd name="T68" fmla="*/ 1 w 64"/>
                  <a:gd name="T69" fmla="*/ 7 h 170"/>
                  <a:gd name="T70" fmla="*/ 2 w 64"/>
                  <a:gd name="T71" fmla="*/ 6 h 170"/>
                  <a:gd name="T72" fmla="*/ 2 w 64"/>
                  <a:gd name="T73" fmla="*/ 5 h 170"/>
                  <a:gd name="T74" fmla="*/ 2 w 64"/>
                  <a:gd name="T75" fmla="*/ 5 h 170"/>
                  <a:gd name="T76" fmla="*/ 2 w 64"/>
                  <a:gd name="T77" fmla="*/ 5 h 170"/>
                  <a:gd name="T78" fmla="*/ 2 w 64"/>
                  <a:gd name="T79" fmla="*/ 5 h 170"/>
                  <a:gd name="T80" fmla="*/ 2 w 64"/>
                  <a:gd name="T81" fmla="*/ 4 h 170"/>
                  <a:gd name="T82" fmla="*/ 2 w 64"/>
                  <a:gd name="T83" fmla="*/ 3 h 170"/>
                  <a:gd name="T84" fmla="*/ 2 w 64"/>
                  <a:gd name="T85" fmla="*/ 3 h 170"/>
                  <a:gd name="T86" fmla="*/ 2 w 64"/>
                  <a:gd name="T87" fmla="*/ 3 h 170"/>
                  <a:gd name="T88" fmla="*/ 2 w 64"/>
                  <a:gd name="T89" fmla="*/ 3 h 170"/>
                  <a:gd name="T90" fmla="*/ 2 w 64"/>
                  <a:gd name="T91" fmla="*/ 1 h 170"/>
                  <a:gd name="T92" fmla="*/ 3 w 64"/>
                  <a:gd name="T93" fmla="*/ 1 h 170"/>
                  <a:gd name="T94" fmla="*/ 3 w 64"/>
                  <a:gd name="T95" fmla="*/ 1 h 170"/>
                  <a:gd name="T96" fmla="*/ 3 w 64"/>
                  <a:gd name="T97" fmla="*/ 1 h 170"/>
                  <a:gd name="T98" fmla="*/ 4 w 64"/>
                  <a:gd name="T99" fmla="*/ 1 h 170"/>
                  <a:gd name="T100" fmla="*/ 3 w 64"/>
                  <a:gd name="T101" fmla="*/ 0 h 170"/>
                  <a:gd name="T102" fmla="*/ 3 w 64"/>
                  <a:gd name="T103" fmla="*/ 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
                  <a:gd name="T157" fmla="*/ 0 h 170"/>
                  <a:gd name="T158" fmla="*/ 64 w 64"/>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 h="170">
                    <a:moveTo>
                      <a:pt x="56" y="0"/>
                    </a:moveTo>
                    <a:lnTo>
                      <a:pt x="54" y="1"/>
                    </a:lnTo>
                    <a:lnTo>
                      <a:pt x="53" y="4"/>
                    </a:lnTo>
                    <a:lnTo>
                      <a:pt x="50" y="6"/>
                    </a:lnTo>
                    <a:lnTo>
                      <a:pt x="47" y="11"/>
                    </a:lnTo>
                    <a:lnTo>
                      <a:pt x="43" y="16"/>
                    </a:lnTo>
                    <a:lnTo>
                      <a:pt x="40" y="21"/>
                    </a:lnTo>
                    <a:lnTo>
                      <a:pt x="38" y="28"/>
                    </a:lnTo>
                    <a:lnTo>
                      <a:pt x="37" y="33"/>
                    </a:lnTo>
                    <a:lnTo>
                      <a:pt x="35" y="36"/>
                    </a:lnTo>
                    <a:lnTo>
                      <a:pt x="35" y="41"/>
                    </a:lnTo>
                    <a:lnTo>
                      <a:pt x="35" y="44"/>
                    </a:lnTo>
                    <a:lnTo>
                      <a:pt x="37" y="48"/>
                    </a:lnTo>
                    <a:lnTo>
                      <a:pt x="37" y="52"/>
                    </a:lnTo>
                    <a:lnTo>
                      <a:pt x="37" y="57"/>
                    </a:lnTo>
                    <a:lnTo>
                      <a:pt x="37" y="58"/>
                    </a:lnTo>
                    <a:lnTo>
                      <a:pt x="37" y="62"/>
                    </a:lnTo>
                    <a:lnTo>
                      <a:pt x="38" y="64"/>
                    </a:lnTo>
                    <a:lnTo>
                      <a:pt x="38" y="68"/>
                    </a:lnTo>
                    <a:lnTo>
                      <a:pt x="38" y="72"/>
                    </a:lnTo>
                    <a:lnTo>
                      <a:pt x="37" y="75"/>
                    </a:lnTo>
                    <a:lnTo>
                      <a:pt x="37" y="78"/>
                    </a:lnTo>
                    <a:lnTo>
                      <a:pt x="35" y="82"/>
                    </a:lnTo>
                    <a:lnTo>
                      <a:pt x="35" y="85"/>
                    </a:lnTo>
                    <a:lnTo>
                      <a:pt x="34" y="88"/>
                    </a:lnTo>
                    <a:lnTo>
                      <a:pt x="33" y="92"/>
                    </a:lnTo>
                    <a:lnTo>
                      <a:pt x="32" y="94"/>
                    </a:lnTo>
                    <a:lnTo>
                      <a:pt x="29" y="99"/>
                    </a:lnTo>
                    <a:lnTo>
                      <a:pt x="27" y="103"/>
                    </a:lnTo>
                    <a:lnTo>
                      <a:pt x="25" y="107"/>
                    </a:lnTo>
                    <a:lnTo>
                      <a:pt x="24" y="108"/>
                    </a:lnTo>
                    <a:lnTo>
                      <a:pt x="22" y="109"/>
                    </a:lnTo>
                    <a:lnTo>
                      <a:pt x="20" y="111"/>
                    </a:lnTo>
                    <a:lnTo>
                      <a:pt x="18" y="114"/>
                    </a:lnTo>
                    <a:lnTo>
                      <a:pt x="15" y="117"/>
                    </a:lnTo>
                    <a:lnTo>
                      <a:pt x="13" y="121"/>
                    </a:lnTo>
                    <a:lnTo>
                      <a:pt x="10" y="124"/>
                    </a:lnTo>
                    <a:lnTo>
                      <a:pt x="9" y="128"/>
                    </a:lnTo>
                    <a:lnTo>
                      <a:pt x="8" y="132"/>
                    </a:lnTo>
                    <a:lnTo>
                      <a:pt x="6" y="133"/>
                    </a:lnTo>
                    <a:lnTo>
                      <a:pt x="6" y="136"/>
                    </a:lnTo>
                    <a:lnTo>
                      <a:pt x="5" y="140"/>
                    </a:lnTo>
                    <a:lnTo>
                      <a:pt x="5" y="142"/>
                    </a:lnTo>
                    <a:lnTo>
                      <a:pt x="4" y="145"/>
                    </a:lnTo>
                    <a:lnTo>
                      <a:pt x="4" y="148"/>
                    </a:lnTo>
                    <a:lnTo>
                      <a:pt x="3" y="151"/>
                    </a:lnTo>
                    <a:lnTo>
                      <a:pt x="3" y="153"/>
                    </a:lnTo>
                    <a:lnTo>
                      <a:pt x="1" y="158"/>
                    </a:lnTo>
                    <a:lnTo>
                      <a:pt x="0" y="163"/>
                    </a:lnTo>
                    <a:lnTo>
                      <a:pt x="0" y="166"/>
                    </a:lnTo>
                    <a:lnTo>
                      <a:pt x="0" y="169"/>
                    </a:lnTo>
                    <a:lnTo>
                      <a:pt x="9" y="170"/>
                    </a:lnTo>
                    <a:lnTo>
                      <a:pt x="9" y="169"/>
                    </a:lnTo>
                    <a:lnTo>
                      <a:pt x="9" y="167"/>
                    </a:lnTo>
                    <a:lnTo>
                      <a:pt x="9" y="165"/>
                    </a:lnTo>
                    <a:lnTo>
                      <a:pt x="10" y="162"/>
                    </a:lnTo>
                    <a:lnTo>
                      <a:pt x="10" y="158"/>
                    </a:lnTo>
                    <a:lnTo>
                      <a:pt x="11" y="155"/>
                    </a:lnTo>
                    <a:lnTo>
                      <a:pt x="11" y="150"/>
                    </a:lnTo>
                    <a:lnTo>
                      <a:pt x="14" y="146"/>
                    </a:lnTo>
                    <a:lnTo>
                      <a:pt x="14" y="141"/>
                    </a:lnTo>
                    <a:lnTo>
                      <a:pt x="15" y="136"/>
                    </a:lnTo>
                    <a:lnTo>
                      <a:pt x="17" y="132"/>
                    </a:lnTo>
                    <a:lnTo>
                      <a:pt x="18" y="128"/>
                    </a:lnTo>
                    <a:lnTo>
                      <a:pt x="19" y="124"/>
                    </a:lnTo>
                    <a:lnTo>
                      <a:pt x="20" y="122"/>
                    </a:lnTo>
                    <a:lnTo>
                      <a:pt x="22" y="119"/>
                    </a:lnTo>
                    <a:lnTo>
                      <a:pt x="23" y="118"/>
                    </a:lnTo>
                    <a:lnTo>
                      <a:pt x="25" y="114"/>
                    </a:lnTo>
                    <a:lnTo>
                      <a:pt x="29" y="112"/>
                    </a:lnTo>
                    <a:lnTo>
                      <a:pt x="33" y="107"/>
                    </a:lnTo>
                    <a:lnTo>
                      <a:pt x="37" y="103"/>
                    </a:lnTo>
                    <a:lnTo>
                      <a:pt x="39" y="97"/>
                    </a:lnTo>
                    <a:lnTo>
                      <a:pt x="43" y="93"/>
                    </a:lnTo>
                    <a:lnTo>
                      <a:pt x="45" y="87"/>
                    </a:lnTo>
                    <a:lnTo>
                      <a:pt x="47" y="83"/>
                    </a:lnTo>
                    <a:lnTo>
                      <a:pt x="47" y="79"/>
                    </a:lnTo>
                    <a:lnTo>
                      <a:pt x="47" y="77"/>
                    </a:lnTo>
                    <a:lnTo>
                      <a:pt x="47" y="73"/>
                    </a:lnTo>
                    <a:lnTo>
                      <a:pt x="47" y="70"/>
                    </a:lnTo>
                    <a:lnTo>
                      <a:pt x="45" y="67"/>
                    </a:lnTo>
                    <a:lnTo>
                      <a:pt x="45" y="64"/>
                    </a:lnTo>
                    <a:lnTo>
                      <a:pt x="44" y="60"/>
                    </a:lnTo>
                    <a:lnTo>
                      <a:pt x="44" y="57"/>
                    </a:lnTo>
                    <a:lnTo>
                      <a:pt x="43" y="53"/>
                    </a:lnTo>
                    <a:lnTo>
                      <a:pt x="43" y="49"/>
                    </a:lnTo>
                    <a:lnTo>
                      <a:pt x="43" y="46"/>
                    </a:lnTo>
                    <a:lnTo>
                      <a:pt x="43" y="43"/>
                    </a:lnTo>
                    <a:lnTo>
                      <a:pt x="43" y="39"/>
                    </a:lnTo>
                    <a:lnTo>
                      <a:pt x="43" y="36"/>
                    </a:lnTo>
                    <a:lnTo>
                      <a:pt x="43" y="33"/>
                    </a:lnTo>
                    <a:lnTo>
                      <a:pt x="44" y="31"/>
                    </a:lnTo>
                    <a:lnTo>
                      <a:pt x="45" y="25"/>
                    </a:lnTo>
                    <a:lnTo>
                      <a:pt x="49" y="21"/>
                    </a:lnTo>
                    <a:lnTo>
                      <a:pt x="52" y="16"/>
                    </a:lnTo>
                    <a:lnTo>
                      <a:pt x="54" y="13"/>
                    </a:lnTo>
                    <a:lnTo>
                      <a:pt x="57" y="9"/>
                    </a:lnTo>
                    <a:lnTo>
                      <a:pt x="61" y="6"/>
                    </a:lnTo>
                    <a:lnTo>
                      <a:pt x="62" y="4"/>
                    </a:lnTo>
                    <a:lnTo>
                      <a:pt x="64" y="2"/>
                    </a:lnTo>
                    <a:lnTo>
                      <a:pt x="62" y="0"/>
                    </a:lnTo>
                    <a:lnTo>
                      <a:pt x="59" y="0"/>
                    </a:lnTo>
                    <a:lnTo>
                      <a:pt x="57" y="0"/>
                    </a:lnTo>
                    <a:lnTo>
                      <a:pt x="56" y="0"/>
                    </a:lnTo>
                    <a:close/>
                  </a:path>
                </a:pathLst>
              </a:cu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3" name="Freeform 40"/>
              <p:cNvSpPr>
                <a:spLocks/>
              </p:cNvSpPr>
              <p:nvPr/>
            </p:nvSpPr>
            <p:spPr bwMode="auto">
              <a:xfrm>
                <a:off x="-2276" y="2038"/>
                <a:ext cx="31" cy="86"/>
              </a:xfrm>
              <a:custGeom>
                <a:avLst/>
                <a:gdLst>
                  <a:gd name="T0" fmla="*/ 3 w 63"/>
                  <a:gd name="T1" fmla="*/ 0 h 173"/>
                  <a:gd name="T2" fmla="*/ 3 w 63"/>
                  <a:gd name="T3" fmla="*/ 0 h 173"/>
                  <a:gd name="T4" fmla="*/ 2 w 63"/>
                  <a:gd name="T5" fmla="*/ 1 h 173"/>
                  <a:gd name="T6" fmla="*/ 2 w 63"/>
                  <a:gd name="T7" fmla="*/ 1 h 173"/>
                  <a:gd name="T8" fmla="*/ 2 w 63"/>
                  <a:gd name="T9" fmla="*/ 2 h 173"/>
                  <a:gd name="T10" fmla="*/ 2 w 63"/>
                  <a:gd name="T11" fmla="*/ 2 h 173"/>
                  <a:gd name="T12" fmla="*/ 2 w 63"/>
                  <a:gd name="T13" fmla="*/ 3 h 173"/>
                  <a:gd name="T14" fmla="*/ 2 w 63"/>
                  <a:gd name="T15" fmla="*/ 3 h 173"/>
                  <a:gd name="T16" fmla="*/ 2 w 63"/>
                  <a:gd name="T17" fmla="*/ 4 h 173"/>
                  <a:gd name="T18" fmla="*/ 2 w 63"/>
                  <a:gd name="T19" fmla="*/ 4 h 173"/>
                  <a:gd name="T20" fmla="*/ 2 w 63"/>
                  <a:gd name="T21" fmla="*/ 5 h 173"/>
                  <a:gd name="T22" fmla="*/ 2 w 63"/>
                  <a:gd name="T23" fmla="*/ 5 h 173"/>
                  <a:gd name="T24" fmla="*/ 2 w 63"/>
                  <a:gd name="T25" fmla="*/ 5 h 173"/>
                  <a:gd name="T26" fmla="*/ 1 w 63"/>
                  <a:gd name="T27" fmla="*/ 6 h 173"/>
                  <a:gd name="T28" fmla="*/ 1 w 63"/>
                  <a:gd name="T29" fmla="*/ 6 h 173"/>
                  <a:gd name="T30" fmla="*/ 1 w 63"/>
                  <a:gd name="T31" fmla="*/ 6 h 173"/>
                  <a:gd name="T32" fmla="*/ 1 w 63"/>
                  <a:gd name="T33" fmla="*/ 7 h 173"/>
                  <a:gd name="T34" fmla="*/ 0 w 63"/>
                  <a:gd name="T35" fmla="*/ 7 h 173"/>
                  <a:gd name="T36" fmla="*/ 0 w 63"/>
                  <a:gd name="T37" fmla="*/ 7 h 173"/>
                  <a:gd name="T38" fmla="*/ 0 w 63"/>
                  <a:gd name="T39" fmla="*/ 8 h 173"/>
                  <a:gd name="T40" fmla="*/ 0 w 63"/>
                  <a:gd name="T41" fmla="*/ 8 h 173"/>
                  <a:gd name="T42" fmla="*/ 0 w 63"/>
                  <a:gd name="T43" fmla="*/ 9 h 173"/>
                  <a:gd name="T44" fmla="*/ 0 w 63"/>
                  <a:gd name="T45" fmla="*/ 9 h 173"/>
                  <a:gd name="T46" fmla="*/ 0 w 63"/>
                  <a:gd name="T47" fmla="*/ 10 h 173"/>
                  <a:gd name="T48" fmla="*/ 0 w 63"/>
                  <a:gd name="T49" fmla="*/ 10 h 173"/>
                  <a:gd name="T50" fmla="*/ 0 w 63"/>
                  <a:gd name="T51" fmla="*/ 10 h 173"/>
                  <a:gd name="T52" fmla="*/ 0 w 63"/>
                  <a:gd name="T53" fmla="*/ 10 h 173"/>
                  <a:gd name="T54" fmla="*/ 0 w 63"/>
                  <a:gd name="T55" fmla="*/ 10 h 173"/>
                  <a:gd name="T56" fmla="*/ 0 w 63"/>
                  <a:gd name="T57" fmla="*/ 10 h 173"/>
                  <a:gd name="T58" fmla="*/ 0 w 63"/>
                  <a:gd name="T59" fmla="*/ 10 h 173"/>
                  <a:gd name="T60" fmla="*/ 0 w 63"/>
                  <a:gd name="T61" fmla="*/ 9 h 173"/>
                  <a:gd name="T62" fmla="*/ 0 w 63"/>
                  <a:gd name="T63" fmla="*/ 9 h 173"/>
                  <a:gd name="T64" fmla="*/ 1 w 63"/>
                  <a:gd name="T65" fmla="*/ 8 h 173"/>
                  <a:gd name="T66" fmla="*/ 1 w 63"/>
                  <a:gd name="T67" fmla="*/ 8 h 173"/>
                  <a:gd name="T68" fmla="*/ 1 w 63"/>
                  <a:gd name="T69" fmla="*/ 7 h 173"/>
                  <a:gd name="T70" fmla="*/ 1 w 63"/>
                  <a:gd name="T71" fmla="*/ 7 h 173"/>
                  <a:gd name="T72" fmla="*/ 1 w 63"/>
                  <a:gd name="T73" fmla="*/ 7 h 173"/>
                  <a:gd name="T74" fmla="*/ 2 w 63"/>
                  <a:gd name="T75" fmla="*/ 6 h 173"/>
                  <a:gd name="T76" fmla="*/ 2 w 63"/>
                  <a:gd name="T77" fmla="*/ 6 h 173"/>
                  <a:gd name="T78" fmla="*/ 2 w 63"/>
                  <a:gd name="T79" fmla="*/ 5 h 173"/>
                  <a:gd name="T80" fmla="*/ 2 w 63"/>
                  <a:gd name="T81" fmla="*/ 5 h 173"/>
                  <a:gd name="T82" fmla="*/ 2 w 63"/>
                  <a:gd name="T83" fmla="*/ 4 h 173"/>
                  <a:gd name="T84" fmla="*/ 2 w 63"/>
                  <a:gd name="T85" fmla="*/ 4 h 173"/>
                  <a:gd name="T86" fmla="*/ 2 w 63"/>
                  <a:gd name="T87" fmla="*/ 3 h 173"/>
                  <a:gd name="T88" fmla="*/ 2 w 63"/>
                  <a:gd name="T89" fmla="*/ 3 h 173"/>
                  <a:gd name="T90" fmla="*/ 2 w 63"/>
                  <a:gd name="T91" fmla="*/ 2 h 173"/>
                  <a:gd name="T92" fmla="*/ 2 w 63"/>
                  <a:gd name="T93" fmla="*/ 2 h 173"/>
                  <a:gd name="T94" fmla="*/ 2 w 63"/>
                  <a:gd name="T95" fmla="*/ 2 h 173"/>
                  <a:gd name="T96" fmla="*/ 2 w 63"/>
                  <a:gd name="T97" fmla="*/ 1 h 173"/>
                  <a:gd name="T98" fmla="*/ 3 w 63"/>
                  <a:gd name="T99" fmla="*/ 1 h 173"/>
                  <a:gd name="T100" fmla="*/ 3 w 63"/>
                  <a:gd name="T101" fmla="*/ 0 h 173"/>
                  <a:gd name="T102" fmla="*/ 3 w 63"/>
                  <a:gd name="T103" fmla="*/ 0 h 173"/>
                  <a:gd name="T104" fmla="*/ 3 w 63"/>
                  <a:gd name="T105" fmla="*/ 0 h 173"/>
                  <a:gd name="T106" fmla="*/ 3 w 63"/>
                  <a:gd name="T107" fmla="*/ 0 h 173"/>
                  <a:gd name="T108" fmla="*/ 3 w 63"/>
                  <a:gd name="T109" fmla="*/ 0 h 1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
                  <a:gd name="T166" fmla="*/ 0 h 173"/>
                  <a:gd name="T167" fmla="*/ 63 w 63"/>
                  <a:gd name="T168" fmla="*/ 173 h 1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 h="173">
                    <a:moveTo>
                      <a:pt x="55" y="0"/>
                    </a:moveTo>
                    <a:lnTo>
                      <a:pt x="53" y="2"/>
                    </a:lnTo>
                    <a:lnTo>
                      <a:pt x="52" y="4"/>
                    </a:lnTo>
                    <a:lnTo>
                      <a:pt x="50" y="7"/>
                    </a:lnTo>
                    <a:lnTo>
                      <a:pt x="47" y="12"/>
                    </a:lnTo>
                    <a:lnTo>
                      <a:pt x="43" y="17"/>
                    </a:lnTo>
                    <a:lnTo>
                      <a:pt x="41" y="22"/>
                    </a:lnTo>
                    <a:lnTo>
                      <a:pt x="38" y="27"/>
                    </a:lnTo>
                    <a:lnTo>
                      <a:pt x="37" y="33"/>
                    </a:lnTo>
                    <a:lnTo>
                      <a:pt x="36" y="37"/>
                    </a:lnTo>
                    <a:lnTo>
                      <a:pt x="36" y="42"/>
                    </a:lnTo>
                    <a:lnTo>
                      <a:pt x="36" y="46"/>
                    </a:lnTo>
                    <a:lnTo>
                      <a:pt x="36" y="49"/>
                    </a:lnTo>
                    <a:lnTo>
                      <a:pt x="36" y="52"/>
                    </a:lnTo>
                    <a:lnTo>
                      <a:pt x="37" y="57"/>
                    </a:lnTo>
                    <a:lnTo>
                      <a:pt x="37" y="59"/>
                    </a:lnTo>
                    <a:lnTo>
                      <a:pt x="37" y="62"/>
                    </a:lnTo>
                    <a:lnTo>
                      <a:pt x="37" y="66"/>
                    </a:lnTo>
                    <a:lnTo>
                      <a:pt x="38" y="69"/>
                    </a:lnTo>
                    <a:lnTo>
                      <a:pt x="37" y="73"/>
                    </a:lnTo>
                    <a:lnTo>
                      <a:pt x="37" y="76"/>
                    </a:lnTo>
                    <a:lnTo>
                      <a:pt x="37" y="80"/>
                    </a:lnTo>
                    <a:lnTo>
                      <a:pt x="36" y="83"/>
                    </a:lnTo>
                    <a:lnTo>
                      <a:pt x="34" y="86"/>
                    </a:lnTo>
                    <a:lnTo>
                      <a:pt x="33" y="88"/>
                    </a:lnTo>
                    <a:lnTo>
                      <a:pt x="32" y="91"/>
                    </a:lnTo>
                    <a:lnTo>
                      <a:pt x="32" y="95"/>
                    </a:lnTo>
                    <a:lnTo>
                      <a:pt x="28" y="98"/>
                    </a:lnTo>
                    <a:lnTo>
                      <a:pt x="26" y="102"/>
                    </a:lnTo>
                    <a:lnTo>
                      <a:pt x="23" y="106"/>
                    </a:lnTo>
                    <a:lnTo>
                      <a:pt x="22" y="107"/>
                    </a:lnTo>
                    <a:lnTo>
                      <a:pt x="21" y="108"/>
                    </a:lnTo>
                    <a:lnTo>
                      <a:pt x="18" y="110"/>
                    </a:lnTo>
                    <a:lnTo>
                      <a:pt x="17" y="112"/>
                    </a:lnTo>
                    <a:lnTo>
                      <a:pt x="14" y="116"/>
                    </a:lnTo>
                    <a:lnTo>
                      <a:pt x="13" y="120"/>
                    </a:lnTo>
                    <a:lnTo>
                      <a:pt x="11" y="124"/>
                    </a:lnTo>
                    <a:lnTo>
                      <a:pt x="9" y="127"/>
                    </a:lnTo>
                    <a:lnTo>
                      <a:pt x="8" y="132"/>
                    </a:lnTo>
                    <a:lnTo>
                      <a:pt x="7" y="134"/>
                    </a:lnTo>
                    <a:lnTo>
                      <a:pt x="7" y="137"/>
                    </a:lnTo>
                    <a:lnTo>
                      <a:pt x="7" y="140"/>
                    </a:lnTo>
                    <a:lnTo>
                      <a:pt x="6" y="144"/>
                    </a:lnTo>
                    <a:lnTo>
                      <a:pt x="4" y="146"/>
                    </a:lnTo>
                    <a:lnTo>
                      <a:pt x="4" y="149"/>
                    </a:lnTo>
                    <a:lnTo>
                      <a:pt x="3" y="153"/>
                    </a:lnTo>
                    <a:lnTo>
                      <a:pt x="3" y="156"/>
                    </a:lnTo>
                    <a:lnTo>
                      <a:pt x="2" y="161"/>
                    </a:lnTo>
                    <a:lnTo>
                      <a:pt x="0" y="166"/>
                    </a:lnTo>
                    <a:lnTo>
                      <a:pt x="0" y="169"/>
                    </a:lnTo>
                    <a:lnTo>
                      <a:pt x="0" y="170"/>
                    </a:lnTo>
                    <a:lnTo>
                      <a:pt x="2" y="170"/>
                    </a:lnTo>
                    <a:lnTo>
                      <a:pt x="4" y="173"/>
                    </a:lnTo>
                    <a:lnTo>
                      <a:pt x="6" y="173"/>
                    </a:lnTo>
                    <a:lnTo>
                      <a:pt x="7" y="173"/>
                    </a:lnTo>
                    <a:lnTo>
                      <a:pt x="9" y="171"/>
                    </a:lnTo>
                    <a:lnTo>
                      <a:pt x="11" y="169"/>
                    </a:lnTo>
                    <a:lnTo>
                      <a:pt x="11" y="166"/>
                    </a:lnTo>
                    <a:lnTo>
                      <a:pt x="12" y="164"/>
                    </a:lnTo>
                    <a:lnTo>
                      <a:pt x="12" y="161"/>
                    </a:lnTo>
                    <a:lnTo>
                      <a:pt x="13" y="158"/>
                    </a:lnTo>
                    <a:lnTo>
                      <a:pt x="13" y="154"/>
                    </a:lnTo>
                    <a:lnTo>
                      <a:pt x="14" y="150"/>
                    </a:lnTo>
                    <a:lnTo>
                      <a:pt x="14" y="146"/>
                    </a:lnTo>
                    <a:lnTo>
                      <a:pt x="16" y="142"/>
                    </a:lnTo>
                    <a:lnTo>
                      <a:pt x="17" y="137"/>
                    </a:lnTo>
                    <a:lnTo>
                      <a:pt x="18" y="134"/>
                    </a:lnTo>
                    <a:lnTo>
                      <a:pt x="18" y="131"/>
                    </a:lnTo>
                    <a:lnTo>
                      <a:pt x="19" y="127"/>
                    </a:lnTo>
                    <a:lnTo>
                      <a:pt x="21" y="125"/>
                    </a:lnTo>
                    <a:lnTo>
                      <a:pt x="22" y="122"/>
                    </a:lnTo>
                    <a:lnTo>
                      <a:pt x="22" y="120"/>
                    </a:lnTo>
                    <a:lnTo>
                      <a:pt x="24" y="120"/>
                    </a:lnTo>
                    <a:lnTo>
                      <a:pt x="26" y="116"/>
                    </a:lnTo>
                    <a:lnTo>
                      <a:pt x="28" y="112"/>
                    </a:lnTo>
                    <a:lnTo>
                      <a:pt x="32" y="108"/>
                    </a:lnTo>
                    <a:lnTo>
                      <a:pt x="36" y="103"/>
                    </a:lnTo>
                    <a:lnTo>
                      <a:pt x="38" y="98"/>
                    </a:lnTo>
                    <a:lnTo>
                      <a:pt x="41" y="93"/>
                    </a:lnTo>
                    <a:lnTo>
                      <a:pt x="43" y="87"/>
                    </a:lnTo>
                    <a:lnTo>
                      <a:pt x="45" y="83"/>
                    </a:lnTo>
                    <a:lnTo>
                      <a:pt x="45" y="80"/>
                    </a:lnTo>
                    <a:lnTo>
                      <a:pt x="45" y="77"/>
                    </a:lnTo>
                    <a:lnTo>
                      <a:pt x="45" y="73"/>
                    </a:lnTo>
                    <a:lnTo>
                      <a:pt x="45" y="71"/>
                    </a:lnTo>
                    <a:lnTo>
                      <a:pt x="43" y="67"/>
                    </a:lnTo>
                    <a:lnTo>
                      <a:pt x="43" y="64"/>
                    </a:lnTo>
                    <a:lnTo>
                      <a:pt x="43" y="61"/>
                    </a:lnTo>
                    <a:lnTo>
                      <a:pt x="43" y="58"/>
                    </a:lnTo>
                    <a:lnTo>
                      <a:pt x="43" y="54"/>
                    </a:lnTo>
                    <a:lnTo>
                      <a:pt x="42" y="51"/>
                    </a:lnTo>
                    <a:lnTo>
                      <a:pt x="42" y="47"/>
                    </a:lnTo>
                    <a:lnTo>
                      <a:pt x="42" y="43"/>
                    </a:lnTo>
                    <a:lnTo>
                      <a:pt x="42" y="41"/>
                    </a:lnTo>
                    <a:lnTo>
                      <a:pt x="43" y="37"/>
                    </a:lnTo>
                    <a:lnTo>
                      <a:pt x="43" y="34"/>
                    </a:lnTo>
                    <a:lnTo>
                      <a:pt x="45" y="32"/>
                    </a:lnTo>
                    <a:lnTo>
                      <a:pt x="46" y="27"/>
                    </a:lnTo>
                    <a:lnTo>
                      <a:pt x="48" y="23"/>
                    </a:lnTo>
                    <a:lnTo>
                      <a:pt x="51" y="18"/>
                    </a:lnTo>
                    <a:lnTo>
                      <a:pt x="55" y="14"/>
                    </a:lnTo>
                    <a:lnTo>
                      <a:pt x="57" y="9"/>
                    </a:lnTo>
                    <a:lnTo>
                      <a:pt x="61" y="7"/>
                    </a:lnTo>
                    <a:lnTo>
                      <a:pt x="62" y="4"/>
                    </a:lnTo>
                    <a:lnTo>
                      <a:pt x="63" y="3"/>
                    </a:lnTo>
                    <a:lnTo>
                      <a:pt x="62" y="0"/>
                    </a:lnTo>
                    <a:lnTo>
                      <a:pt x="60" y="0"/>
                    </a:lnTo>
                    <a:lnTo>
                      <a:pt x="56" y="0"/>
                    </a:lnTo>
                    <a:lnTo>
                      <a:pt x="55" y="0"/>
                    </a:lnTo>
                    <a:close/>
                  </a:path>
                </a:pathLst>
              </a:cu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4" name="Freeform 41"/>
              <p:cNvSpPr>
                <a:spLocks/>
              </p:cNvSpPr>
              <p:nvPr/>
            </p:nvSpPr>
            <p:spPr bwMode="auto">
              <a:xfrm>
                <a:off x="-2248" y="2046"/>
                <a:ext cx="29" cy="86"/>
              </a:xfrm>
              <a:custGeom>
                <a:avLst/>
                <a:gdLst>
                  <a:gd name="T0" fmla="*/ 4 w 58"/>
                  <a:gd name="T1" fmla="*/ 1 h 171"/>
                  <a:gd name="T2" fmla="*/ 4 w 58"/>
                  <a:gd name="T3" fmla="*/ 1 h 171"/>
                  <a:gd name="T4" fmla="*/ 3 w 58"/>
                  <a:gd name="T5" fmla="*/ 2 h 171"/>
                  <a:gd name="T6" fmla="*/ 3 w 58"/>
                  <a:gd name="T7" fmla="*/ 2 h 171"/>
                  <a:gd name="T8" fmla="*/ 3 w 58"/>
                  <a:gd name="T9" fmla="*/ 2 h 171"/>
                  <a:gd name="T10" fmla="*/ 3 w 58"/>
                  <a:gd name="T11" fmla="*/ 3 h 171"/>
                  <a:gd name="T12" fmla="*/ 3 w 58"/>
                  <a:gd name="T13" fmla="*/ 3 h 171"/>
                  <a:gd name="T14" fmla="*/ 3 w 58"/>
                  <a:gd name="T15" fmla="*/ 4 h 171"/>
                  <a:gd name="T16" fmla="*/ 3 w 58"/>
                  <a:gd name="T17" fmla="*/ 4 h 171"/>
                  <a:gd name="T18" fmla="*/ 3 w 58"/>
                  <a:gd name="T19" fmla="*/ 4 h 171"/>
                  <a:gd name="T20" fmla="*/ 3 w 58"/>
                  <a:gd name="T21" fmla="*/ 5 h 171"/>
                  <a:gd name="T22" fmla="*/ 3 w 58"/>
                  <a:gd name="T23" fmla="*/ 5 h 171"/>
                  <a:gd name="T24" fmla="*/ 3 w 58"/>
                  <a:gd name="T25" fmla="*/ 6 h 171"/>
                  <a:gd name="T26" fmla="*/ 3 w 58"/>
                  <a:gd name="T27" fmla="*/ 6 h 171"/>
                  <a:gd name="T28" fmla="*/ 3 w 58"/>
                  <a:gd name="T29" fmla="*/ 6 h 171"/>
                  <a:gd name="T30" fmla="*/ 3 w 58"/>
                  <a:gd name="T31" fmla="*/ 7 h 171"/>
                  <a:gd name="T32" fmla="*/ 3 w 58"/>
                  <a:gd name="T33" fmla="*/ 7 h 171"/>
                  <a:gd name="T34" fmla="*/ 2 w 58"/>
                  <a:gd name="T35" fmla="*/ 8 h 171"/>
                  <a:gd name="T36" fmla="*/ 2 w 58"/>
                  <a:gd name="T37" fmla="*/ 8 h 171"/>
                  <a:gd name="T38" fmla="*/ 2 w 58"/>
                  <a:gd name="T39" fmla="*/ 9 h 171"/>
                  <a:gd name="T40" fmla="*/ 1 w 58"/>
                  <a:gd name="T41" fmla="*/ 9 h 171"/>
                  <a:gd name="T42" fmla="*/ 1 w 58"/>
                  <a:gd name="T43" fmla="*/ 10 h 171"/>
                  <a:gd name="T44" fmla="*/ 1 w 58"/>
                  <a:gd name="T45" fmla="*/ 10 h 171"/>
                  <a:gd name="T46" fmla="*/ 1 w 58"/>
                  <a:gd name="T47" fmla="*/ 11 h 171"/>
                  <a:gd name="T48" fmla="*/ 1 w 58"/>
                  <a:gd name="T49" fmla="*/ 11 h 171"/>
                  <a:gd name="T50" fmla="*/ 1 w 58"/>
                  <a:gd name="T51" fmla="*/ 11 h 171"/>
                  <a:gd name="T52" fmla="*/ 1 w 58"/>
                  <a:gd name="T53" fmla="*/ 11 h 171"/>
                  <a:gd name="T54" fmla="*/ 0 w 58"/>
                  <a:gd name="T55" fmla="*/ 11 h 171"/>
                  <a:gd name="T56" fmla="*/ 0 w 58"/>
                  <a:gd name="T57" fmla="*/ 11 h 171"/>
                  <a:gd name="T58" fmla="*/ 1 w 58"/>
                  <a:gd name="T59" fmla="*/ 10 h 171"/>
                  <a:gd name="T60" fmla="*/ 1 w 58"/>
                  <a:gd name="T61" fmla="*/ 9 h 171"/>
                  <a:gd name="T62" fmla="*/ 1 w 58"/>
                  <a:gd name="T63" fmla="*/ 9 h 171"/>
                  <a:gd name="T64" fmla="*/ 1 w 58"/>
                  <a:gd name="T65" fmla="*/ 9 h 171"/>
                  <a:gd name="T66" fmla="*/ 1 w 58"/>
                  <a:gd name="T67" fmla="*/ 8 h 171"/>
                  <a:gd name="T68" fmla="*/ 2 w 58"/>
                  <a:gd name="T69" fmla="*/ 8 h 171"/>
                  <a:gd name="T70" fmla="*/ 2 w 58"/>
                  <a:gd name="T71" fmla="*/ 7 h 171"/>
                  <a:gd name="T72" fmla="*/ 2 w 58"/>
                  <a:gd name="T73" fmla="*/ 6 h 171"/>
                  <a:gd name="T74" fmla="*/ 3 w 58"/>
                  <a:gd name="T75" fmla="*/ 6 h 171"/>
                  <a:gd name="T76" fmla="*/ 3 w 58"/>
                  <a:gd name="T77" fmla="*/ 5 h 171"/>
                  <a:gd name="T78" fmla="*/ 2 w 58"/>
                  <a:gd name="T79" fmla="*/ 4 h 171"/>
                  <a:gd name="T80" fmla="*/ 2 w 58"/>
                  <a:gd name="T81" fmla="*/ 4 h 171"/>
                  <a:gd name="T82" fmla="*/ 2 w 58"/>
                  <a:gd name="T83" fmla="*/ 3 h 171"/>
                  <a:gd name="T84" fmla="*/ 2 w 58"/>
                  <a:gd name="T85" fmla="*/ 3 h 171"/>
                  <a:gd name="T86" fmla="*/ 3 w 58"/>
                  <a:gd name="T87" fmla="*/ 2 h 171"/>
                  <a:gd name="T88" fmla="*/ 3 w 58"/>
                  <a:gd name="T89" fmla="*/ 2 h 171"/>
                  <a:gd name="T90" fmla="*/ 3 w 58"/>
                  <a:gd name="T91" fmla="*/ 1 h 171"/>
                  <a:gd name="T92" fmla="*/ 3 w 58"/>
                  <a:gd name="T93" fmla="*/ 1 h 171"/>
                  <a:gd name="T94" fmla="*/ 4 w 58"/>
                  <a:gd name="T95" fmla="*/ 1 h 171"/>
                  <a:gd name="T96" fmla="*/ 4 w 58"/>
                  <a:gd name="T97" fmla="*/ 1 h 171"/>
                  <a:gd name="T98" fmla="*/ 4 w 58"/>
                  <a:gd name="T99" fmla="*/ 0 h 171"/>
                  <a:gd name="T100" fmla="*/ 4 w 58"/>
                  <a:gd name="T101" fmla="*/ 1 h 1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
                  <a:gd name="T154" fmla="*/ 0 h 171"/>
                  <a:gd name="T155" fmla="*/ 58 w 58"/>
                  <a:gd name="T156" fmla="*/ 171 h 1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 h="171">
                    <a:moveTo>
                      <a:pt x="58" y="2"/>
                    </a:moveTo>
                    <a:lnTo>
                      <a:pt x="55" y="5"/>
                    </a:lnTo>
                    <a:lnTo>
                      <a:pt x="53" y="7"/>
                    </a:lnTo>
                    <a:lnTo>
                      <a:pt x="49" y="11"/>
                    </a:lnTo>
                    <a:lnTo>
                      <a:pt x="45" y="16"/>
                    </a:lnTo>
                    <a:lnTo>
                      <a:pt x="44" y="17"/>
                    </a:lnTo>
                    <a:lnTo>
                      <a:pt x="43" y="20"/>
                    </a:lnTo>
                    <a:lnTo>
                      <a:pt x="40" y="24"/>
                    </a:lnTo>
                    <a:lnTo>
                      <a:pt x="39" y="26"/>
                    </a:lnTo>
                    <a:lnTo>
                      <a:pt x="38" y="29"/>
                    </a:lnTo>
                    <a:lnTo>
                      <a:pt x="38" y="32"/>
                    </a:lnTo>
                    <a:lnTo>
                      <a:pt x="37" y="36"/>
                    </a:lnTo>
                    <a:lnTo>
                      <a:pt x="38" y="40"/>
                    </a:lnTo>
                    <a:lnTo>
                      <a:pt x="38" y="42"/>
                    </a:lnTo>
                    <a:lnTo>
                      <a:pt x="38" y="46"/>
                    </a:lnTo>
                    <a:lnTo>
                      <a:pt x="38" y="50"/>
                    </a:lnTo>
                    <a:lnTo>
                      <a:pt x="39" y="54"/>
                    </a:lnTo>
                    <a:lnTo>
                      <a:pt x="39" y="56"/>
                    </a:lnTo>
                    <a:lnTo>
                      <a:pt x="39" y="60"/>
                    </a:lnTo>
                    <a:lnTo>
                      <a:pt x="39" y="64"/>
                    </a:lnTo>
                    <a:lnTo>
                      <a:pt x="40" y="66"/>
                    </a:lnTo>
                    <a:lnTo>
                      <a:pt x="40" y="70"/>
                    </a:lnTo>
                    <a:lnTo>
                      <a:pt x="40" y="73"/>
                    </a:lnTo>
                    <a:lnTo>
                      <a:pt x="40" y="76"/>
                    </a:lnTo>
                    <a:lnTo>
                      <a:pt x="42" y="79"/>
                    </a:lnTo>
                    <a:lnTo>
                      <a:pt x="40" y="83"/>
                    </a:lnTo>
                    <a:lnTo>
                      <a:pt x="40" y="85"/>
                    </a:lnTo>
                    <a:lnTo>
                      <a:pt x="40" y="89"/>
                    </a:lnTo>
                    <a:lnTo>
                      <a:pt x="40" y="93"/>
                    </a:lnTo>
                    <a:lnTo>
                      <a:pt x="39" y="95"/>
                    </a:lnTo>
                    <a:lnTo>
                      <a:pt x="39" y="98"/>
                    </a:lnTo>
                    <a:lnTo>
                      <a:pt x="38" y="100"/>
                    </a:lnTo>
                    <a:lnTo>
                      <a:pt x="37" y="104"/>
                    </a:lnTo>
                    <a:lnTo>
                      <a:pt x="34" y="109"/>
                    </a:lnTo>
                    <a:lnTo>
                      <a:pt x="32" y="115"/>
                    </a:lnTo>
                    <a:lnTo>
                      <a:pt x="28" y="119"/>
                    </a:lnTo>
                    <a:lnTo>
                      <a:pt x="24" y="124"/>
                    </a:lnTo>
                    <a:lnTo>
                      <a:pt x="22" y="128"/>
                    </a:lnTo>
                    <a:lnTo>
                      <a:pt x="19" y="132"/>
                    </a:lnTo>
                    <a:lnTo>
                      <a:pt x="18" y="136"/>
                    </a:lnTo>
                    <a:lnTo>
                      <a:pt x="15" y="141"/>
                    </a:lnTo>
                    <a:lnTo>
                      <a:pt x="14" y="143"/>
                    </a:lnTo>
                    <a:lnTo>
                      <a:pt x="14" y="146"/>
                    </a:lnTo>
                    <a:lnTo>
                      <a:pt x="13" y="149"/>
                    </a:lnTo>
                    <a:lnTo>
                      <a:pt x="13" y="153"/>
                    </a:lnTo>
                    <a:lnTo>
                      <a:pt x="11" y="156"/>
                    </a:lnTo>
                    <a:lnTo>
                      <a:pt x="11" y="158"/>
                    </a:lnTo>
                    <a:lnTo>
                      <a:pt x="11" y="161"/>
                    </a:lnTo>
                    <a:lnTo>
                      <a:pt x="11" y="163"/>
                    </a:lnTo>
                    <a:lnTo>
                      <a:pt x="10" y="167"/>
                    </a:lnTo>
                    <a:lnTo>
                      <a:pt x="10" y="170"/>
                    </a:lnTo>
                    <a:lnTo>
                      <a:pt x="8" y="170"/>
                    </a:lnTo>
                    <a:lnTo>
                      <a:pt x="4" y="171"/>
                    </a:lnTo>
                    <a:lnTo>
                      <a:pt x="3" y="171"/>
                    </a:lnTo>
                    <a:lnTo>
                      <a:pt x="0" y="171"/>
                    </a:lnTo>
                    <a:lnTo>
                      <a:pt x="0" y="168"/>
                    </a:lnTo>
                    <a:lnTo>
                      <a:pt x="0" y="166"/>
                    </a:lnTo>
                    <a:lnTo>
                      <a:pt x="0" y="161"/>
                    </a:lnTo>
                    <a:lnTo>
                      <a:pt x="1" y="157"/>
                    </a:lnTo>
                    <a:lnTo>
                      <a:pt x="3" y="151"/>
                    </a:lnTo>
                    <a:lnTo>
                      <a:pt x="5" y="146"/>
                    </a:lnTo>
                    <a:lnTo>
                      <a:pt x="6" y="142"/>
                    </a:lnTo>
                    <a:lnTo>
                      <a:pt x="8" y="139"/>
                    </a:lnTo>
                    <a:lnTo>
                      <a:pt x="8" y="136"/>
                    </a:lnTo>
                    <a:lnTo>
                      <a:pt x="9" y="134"/>
                    </a:lnTo>
                    <a:lnTo>
                      <a:pt x="11" y="129"/>
                    </a:lnTo>
                    <a:lnTo>
                      <a:pt x="14" y="125"/>
                    </a:lnTo>
                    <a:lnTo>
                      <a:pt x="14" y="122"/>
                    </a:lnTo>
                    <a:lnTo>
                      <a:pt x="18" y="118"/>
                    </a:lnTo>
                    <a:lnTo>
                      <a:pt x="20" y="113"/>
                    </a:lnTo>
                    <a:lnTo>
                      <a:pt x="24" y="109"/>
                    </a:lnTo>
                    <a:lnTo>
                      <a:pt x="27" y="103"/>
                    </a:lnTo>
                    <a:lnTo>
                      <a:pt x="29" y="98"/>
                    </a:lnTo>
                    <a:lnTo>
                      <a:pt x="32" y="93"/>
                    </a:lnTo>
                    <a:lnTo>
                      <a:pt x="33" y="89"/>
                    </a:lnTo>
                    <a:lnTo>
                      <a:pt x="33" y="84"/>
                    </a:lnTo>
                    <a:lnTo>
                      <a:pt x="33" y="79"/>
                    </a:lnTo>
                    <a:lnTo>
                      <a:pt x="33" y="74"/>
                    </a:lnTo>
                    <a:lnTo>
                      <a:pt x="33" y="69"/>
                    </a:lnTo>
                    <a:lnTo>
                      <a:pt x="32" y="64"/>
                    </a:lnTo>
                    <a:lnTo>
                      <a:pt x="32" y="59"/>
                    </a:lnTo>
                    <a:lnTo>
                      <a:pt x="32" y="54"/>
                    </a:lnTo>
                    <a:lnTo>
                      <a:pt x="32" y="50"/>
                    </a:lnTo>
                    <a:lnTo>
                      <a:pt x="32" y="46"/>
                    </a:lnTo>
                    <a:lnTo>
                      <a:pt x="32" y="42"/>
                    </a:lnTo>
                    <a:lnTo>
                      <a:pt x="32" y="37"/>
                    </a:lnTo>
                    <a:lnTo>
                      <a:pt x="33" y="34"/>
                    </a:lnTo>
                    <a:lnTo>
                      <a:pt x="33" y="29"/>
                    </a:lnTo>
                    <a:lnTo>
                      <a:pt x="34" y="24"/>
                    </a:lnTo>
                    <a:lnTo>
                      <a:pt x="35" y="20"/>
                    </a:lnTo>
                    <a:lnTo>
                      <a:pt x="38" y="16"/>
                    </a:lnTo>
                    <a:lnTo>
                      <a:pt x="39" y="12"/>
                    </a:lnTo>
                    <a:lnTo>
                      <a:pt x="40" y="10"/>
                    </a:lnTo>
                    <a:lnTo>
                      <a:pt x="43" y="6"/>
                    </a:lnTo>
                    <a:lnTo>
                      <a:pt x="45" y="5"/>
                    </a:lnTo>
                    <a:lnTo>
                      <a:pt x="50" y="2"/>
                    </a:lnTo>
                    <a:lnTo>
                      <a:pt x="53" y="1"/>
                    </a:lnTo>
                    <a:lnTo>
                      <a:pt x="57" y="0"/>
                    </a:lnTo>
                    <a:lnTo>
                      <a:pt x="58" y="0"/>
                    </a:lnTo>
                    <a:lnTo>
                      <a:pt x="58" y="2"/>
                    </a:lnTo>
                    <a:close/>
                  </a:path>
                </a:pathLst>
              </a:cu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5" name="Freeform 42"/>
              <p:cNvSpPr>
                <a:spLocks/>
              </p:cNvSpPr>
              <p:nvPr/>
            </p:nvSpPr>
            <p:spPr bwMode="auto">
              <a:xfrm>
                <a:off x="-2301" y="1764"/>
                <a:ext cx="128" cy="235"/>
              </a:xfrm>
              <a:custGeom>
                <a:avLst/>
                <a:gdLst>
                  <a:gd name="T0" fmla="*/ 8 w 257"/>
                  <a:gd name="T1" fmla="*/ 1 h 469"/>
                  <a:gd name="T2" fmla="*/ 8 w 257"/>
                  <a:gd name="T3" fmla="*/ 1 h 469"/>
                  <a:gd name="T4" fmla="*/ 9 w 257"/>
                  <a:gd name="T5" fmla="*/ 1 h 469"/>
                  <a:gd name="T6" fmla="*/ 9 w 257"/>
                  <a:gd name="T7" fmla="*/ 2 h 469"/>
                  <a:gd name="T8" fmla="*/ 10 w 257"/>
                  <a:gd name="T9" fmla="*/ 2 h 469"/>
                  <a:gd name="T10" fmla="*/ 11 w 257"/>
                  <a:gd name="T11" fmla="*/ 3 h 469"/>
                  <a:gd name="T12" fmla="*/ 11 w 257"/>
                  <a:gd name="T13" fmla="*/ 3 h 469"/>
                  <a:gd name="T14" fmla="*/ 12 w 257"/>
                  <a:gd name="T15" fmla="*/ 3 h 469"/>
                  <a:gd name="T16" fmla="*/ 13 w 257"/>
                  <a:gd name="T17" fmla="*/ 4 h 469"/>
                  <a:gd name="T18" fmla="*/ 14 w 257"/>
                  <a:gd name="T19" fmla="*/ 4 h 469"/>
                  <a:gd name="T20" fmla="*/ 15 w 257"/>
                  <a:gd name="T21" fmla="*/ 4 h 469"/>
                  <a:gd name="T22" fmla="*/ 15 w 257"/>
                  <a:gd name="T23" fmla="*/ 4 h 469"/>
                  <a:gd name="T24" fmla="*/ 8 w 257"/>
                  <a:gd name="T25" fmla="*/ 30 h 469"/>
                  <a:gd name="T26" fmla="*/ 7 w 257"/>
                  <a:gd name="T27" fmla="*/ 30 h 469"/>
                  <a:gd name="T28" fmla="*/ 7 w 257"/>
                  <a:gd name="T29" fmla="*/ 29 h 469"/>
                  <a:gd name="T30" fmla="*/ 6 w 257"/>
                  <a:gd name="T31" fmla="*/ 29 h 469"/>
                  <a:gd name="T32" fmla="*/ 5 w 257"/>
                  <a:gd name="T33" fmla="*/ 29 h 469"/>
                  <a:gd name="T34" fmla="*/ 5 w 257"/>
                  <a:gd name="T35" fmla="*/ 29 h 469"/>
                  <a:gd name="T36" fmla="*/ 4 w 257"/>
                  <a:gd name="T37" fmla="*/ 29 h 469"/>
                  <a:gd name="T38" fmla="*/ 4 w 257"/>
                  <a:gd name="T39" fmla="*/ 28 h 469"/>
                  <a:gd name="T40" fmla="*/ 3 w 257"/>
                  <a:gd name="T41" fmla="*/ 28 h 469"/>
                  <a:gd name="T42" fmla="*/ 2 w 257"/>
                  <a:gd name="T43" fmla="*/ 28 h 469"/>
                  <a:gd name="T44" fmla="*/ 1 w 257"/>
                  <a:gd name="T45" fmla="*/ 27 h 469"/>
                  <a:gd name="T46" fmla="*/ 0 w 257"/>
                  <a:gd name="T47" fmla="*/ 27 h 469"/>
                  <a:gd name="T48" fmla="*/ 0 w 257"/>
                  <a:gd name="T49" fmla="*/ 26 h 469"/>
                  <a:gd name="T50" fmla="*/ 0 w 257"/>
                  <a:gd name="T51" fmla="*/ 26 h 469"/>
                  <a:gd name="T52" fmla="*/ 0 w 257"/>
                  <a:gd name="T53" fmla="*/ 26 h 469"/>
                  <a:gd name="T54" fmla="*/ 1 w 257"/>
                  <a:gd name="T55" fmla="*/ 26 h 469"/>
                  <a:gd name="T56" fmla="*/ 2 w 257"/>
                  <a:gd name="T57" fmla="*/ 27 h 469"/>
                  <a:gd name="T58" fmla="*/ 3 w 257"/>
                  <a:gd name="T59" fmla="*/ 27 h 469"/>
                  <a:gd name="T60" fmla="*/ 3 w 257"/>
                  <a:gd name="T61" fmla="*/ 28 h 469"/>
                  <a:gd name="T62" fmla="*/ 4 w 257"/>
                  <a:gd name="T63" fmla="*/ 28 h 469"/>
                  <a:gd name="T64" fmla="*/ 5 w 257"/>
                  <a:gd name="T65" fmla="*/ 28 h 469"/>
                  <a:gd name="T66" fmla="*/ 6 w 257"/>
                  <a:gd name="T67" fmla="*/ 29 h 469"/>
                  <a:gd name="T68" fmla="*/ 7 w 257"/>
                  <a:gd name="T69" fmla="*/ 29 h 469"/>
                  <a:gd name="T70" fmla="*/ 7 w 257"/>
                  <a:gd name="T71" fmla="*/ 29 h 469"/>
                  <a:gd name="T72" fmla="*/ 15 w 257"/>
                  <a:gd name="T73" fmla="*/ 5 h 469"/>
                  <a:gd name="T74" fmla="*/ 14 w 257"/>
                  <a:gd name="T75" fmla="*/ 4 h 469"/>
                  <a:gd name="T76" fmla="*/ 13 w 257"/>
                  <a:gd name="T77" fmla="*/ 4 h 469"/>
                  <a:gd name="T78" fmla="*/ 12 w 257"/>
                  <a:gd name="T79" fmla="*/ 4 h 469"/>
                  <a:gd name="T80" fmla="*/ 11 w 257"/>
                  <a:gd name="T81" fmla="*/ 4 h 469"/>
                  <a:gd name="T82" fmla="*/ 10 w 257"/>
                  <a:gd name="T83" fmla="*/ 3 h 469"/>
                  <a:gd name="T84" fmla="*/ 10 w 257"/>
                  <a:gd name="T85" fmla="*/ 3 h 469"/>
                  <a:gd name="T86" fmla="*/ 9 w 257"/>
                  <a:gd name="T87" fmla="*/ 2 h 469"/>
                  <a:gd name="T88" fmla="*/ 8 w 257"/>
                  <a:gd name="T89" fmla="*/ 1 h 469"/>
                  <a:gd name="T90" fmla="*/ 7 w 257"/>
                  <a:gd name="T91" fmla="*/ 1 h 469"/>
                  <a:gd name="T92" fmla="*/ 7 w 257"/>
                  <a:gd name="T93" fmla="*/ 0 h 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7"/>
                  <a:gd name="T142" fmla="*/ 0 h 469"/>
                  <a:gd name="T143" fmla="*/ 257 w 257"/>
                  <a:gd name="T144" fmla="*/ 469 h 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7" h="469">
                    <a:moveTo>
                      <a:pt x="125" y="0"/>
                    </a:moveTo>
                    <a:lnTo>
                      <a:pt x="127" y="1"/>
                    </a:lnTo>
                    <a:lnTo>
                      <a:pt x="129" y="2"/>
                    </a:lnTo>
                    <a:lnTo>
                      <a:pt x="132" y="5"/>
                    </a:lnTo>
                    <a:lnTo>
                      <a:pt x="136" y="7"/>
                    </a:lnTo>
                    <a:lnTo>
                      <a:pt x="141" y="11"/>
                    </a:lnTo>
                    <a:lnTo>
                      <a:pt x="144" y="12"/>
                    </a:lnTo>
                    <a:lnTo>
                      <a:pt x="146" y="14"/>
                    </a:lnTo>
                    <a:lnTo>
                      <a:pt x="150" y="16"/>
                    </a:lnTo>
                    <a:lnTo>
                      <a:pt x="152" y="19"/>
                    </a:lnTo>
                    <a:lnTo>
                      <a:pt x="155" y="20"/>
                    </a:lnTo>
                    <a:lnTo>
                      <a:pt x="157" y="21"/>
                    </a:lnTo>
                    <a:lnTo>
                      <a:pt x="161" y="24"/>
                    </a:lnTo>
                    <a:lnTo>
                      <a:pt x="164" y="26"/>
                    </a:lnTo>
                    <a:lnTo>
                      <a:pt x="168" y="27"/>
                    </a:lnTo>
                    <a:lnTo>
                      <a:pt x="171" y="29"/>
                    </a:lnTo>
                    <a:lnTo>
                      <a:pt x="174" y="31"/>
                    </a:lnTo>
                    <a:lnTo>
                      <a:pt x="178" y="34"/>
                    </a:lnTo>
                    <a:lnTo>
                      <a:pt x="180" y="35"/>
                    </a:lnTo>
                    <a:lnTo>
                      <a:pt x="183" y="36"/>
                    </a:lnTo>
                    <a:lnTo>
                      <a:pt x="185" y="37"/>
                    </a:lnTo>
                    <a:lnTo>
                      <a:pt x="189" y="40"/>
                    </a:lnTo>
                    <a:lnTo>
                      <a:pt x="194" y="42"/>
                    </a:lnTo>
                    <a:lnTo>
                      <a:pt x="200" y="45"/>
                    </a:lnTo>
                    <a:lnTo>
                      <a:pt x="205" y="46"/>
                    </a:lnTo>
                    <a:lnTo>
                      <a:pt x="209" y="49"/>
                    </a:lnTo>
                    <a:lnTo>
                      <a:pt x="214" y="50"/>
                    </a:lnTo>
                    <a:lnTo>
                      <a:pt x="220" y="51"/>
                    </a:lnTo>
                    <a:lnTo>
                      <a:pt x="224" y="53"/>
                    </a:lnTo>
                    <a:lnTo>
                      <a:pt x="229" y="54"/>
                    </a:lnTo>
                    <a:lnTo>
                      <a:pt x="234" y="55"/>
                    </a:lnTo>
                    <a:lnTo>
                      <a:pt x="238" y="56"/>
                    </a:lnTo>
                    <a:lnTo>
                      <a:pt x="242" y="56"/>
                    </a:lnTo>
                    <a:lnTo>
                      <a:pt x="246" y="58"/>
                    </a:lnTo>
                    <a:lnTo>
                      <a:pt x="249" y="58"/>
                    </a:lnTo>
                    <a:lnTo>
                      <a:pt x="252" y="59"/>
                    </a:lnTo>
                    <a:lnTo>
                      <a:pt x="256" y="59"/>
                    </a:lnTo>
                    <a:lnTo>
                      <a:pt x="257" y="60"/>
                    </a:lnTo>
                    <a:lnTo>
                      <a:pt x="132" y="469"/>
                    </a:lnTo>
                    <a:lnTo>
                      <a:pt x="131" y="468"/>
                    </a:lnTo>
                    <a:lnTo>
                      <a:pt x="130" y="468"/>
                    </a:lnTo>
                    <a:lnTo>
                      <a:pt x="127" y="468"/>
                    </a:lnTo>
                    <a:lnTo>
                      <a:pt x="125" y="467"/>
                    </a:lnTo>
                    <a:lnTo>
                      <a:pt x="121" y="465"/>
                    </a:lnTo>
                    <a:lnTo>
                      <a:pt x="116" y="464"/>
                    </a:lnTo>
                    <a:lnTo>
                      <a:pt x="111" y="463"/>
                    </a:lnTo>
                    <a:lnTo>
                      <a:pt x="106" y="461"/>
                    </a:lnTo>
                    <a:lnTo>
                      <a:pt x="103" y="460"/>
                    </a:lnTo>
                    <a:lnTo>
                      <a:pt x="100" y="459"/>
                    </a:lnTo>
                    <a:lnTo>
                      <a:pt x="97" y="459"/>
                    </a:lnTo>
                    <a:lnTo>
                      <a:pt x="95" y="458"/>
                    </a:lnTo>
                    <a:lnTo>
                      <a:pt x="91" y="456"/>
                    </a:lnTo>
                    <a:lnTo>
                      <a:pt x="88" y="456"/>
                    </a:lnTo>
                    <a:lnTo>
                      <a:pt x="84" y="455"/>
                    </a:lnTo>
                    <a:lnTo>
                      <a:pt x="82" y="455"/>
                    </a:lnTo>
                    <a:lnTo>
                      <a:pt x="78" y="453"/>
                    </a:lnTo>
                    <a:lnTo>
                      <a:pt x="76" y="453"/>
                    </a:lnTo>
                    <a:lnTo>
                      <a:pt x="72" y="451"/>
                    </a:lnTo>
                    <a:lnTo>
                      <a:pt x="69" y="450"/>
                    </a:lnTo>
                    <a:lnTo>
                      <a:pt x="64" y="448"/>
                    </a:lnTo>
                    <a:lnTo>
                      <a:pt x="58" y="446"/>
                    </a:lnTo>
                    <a:lnTo>
                      <a:pt x="56" y="445"/>
                    </a:lnTo>
                    <a:lnTo>
                      <a:pt x="52" y="444"/>
                    </a:lnTo>
                    <a:lnTo>
                      <a:pt x="49" y="441"/>
                    </a:lnTo>
                    <a:lnTo>
                      <a:pt x="47" y="441"/>
                    </a:lnTo>
                    <a:lnTo>
                      <a:pt x="40" y="439"/>
                    </a:lnTo>
                    <a:lnTo>
                      <a:pt x="35" y="436"/>
                    </a:lnTo>
                    <a:lnTo>
                      <a:pt x="30" y="433"/>
                    </a:lnTo>
                    <a:lnTo>
                      <a:pt x="25" y="430"/>
                    </a:lnTo>
                    <a:lnTo>
                      <a:pt x="22" y="428"/>
                    </a:lnTo>
                    <a:lnTo>
                      <a:pt x="18" y="425"/>
                    </a:lnTo>
                    <a:lnTo>
                      <a:pt x="13" y="422"/>
                    </a:lnTo>
                    <a:lnTo>
                      <a:pt x="10" y="420"/>
                    </a:lnTo>
                    <a:lnTo>
                      <a:pt x="6" y="417"/>
                    </a:lnTo>
                    <a:lnTo>
                      <a:pt x="5" y="416"/>
                    </a:lnTo>
                    <a:lnTo>
                      <a:pt x="1" y="414"/>
                    </a:lnTo>
                    <a:lnTo>
                      <a:pt x="0" y="412"/>
                    </a:lnTo>
                    <a:lnTo>
                      <a:pt x="5" y="402"/>
                    </a:lnTo>
                    <a:lnTo>
                      <a:pt x="6" y="404"/>
                    </a:lnTo>
                    <a:lnTo>
                      <a:pt x="9" y="406"/>
                    </a:lnTo>
                    <a:lnTo>
                      <a:pt x="11" y="407"/>
                    </a:lnTo>
                    <a:lnTo>
                      <a:pt x="14" y="410"/>
                    </a:lnTo>
                    <a:lnTo>
                      <a:pt x="18" y="411"/>
                    </a:lnTo>
                    <a:lnTo>
                      <a:pt x="22" y="414"/>
                    </a:lnTo>
                    <a:lnTo>
                      <a:pt x="25" y="416"/>
                    </a:lnTo>
                    <a:lnTo>
                      <a:pt x="29" y="419"/>
                    </a:lnTo>
                    <a:lnTo>
                      <a:pt x="33" y="421"/>
                    </a:lnTo>
                    <a:lnTo>
                      <a:pt x="38" y="424"/>
                    </a:lnTo>
                    <a:lnTo>
                      <a:pt x="43" y="428"/>
                    </a:lnTo>
                    <a:lnTo>
                      <a:pt x="48" y="430"/>
                    </a:lnTo>
                    <a:lnTo>
                      <a:pt x="53" y="433"/>
                    </a:lnTo>
                    <a:lnTo>
                      <a:pt x="57" y="435"/>
                    </a:lnTo>
                    <a:lnTo>
                      <a:pt x="62" y="436"/>
                    </a:lnTo>
                    <a:lnTo>
                      <a:pt x="67" y="439"/>
                    </a:lnTo>
                    <a:lnTo>
                      <a:pt x="72" y="441"/>
                    </a:lnTo>
                    <a:lnTo>
                      <a:pt x="78" y="443"/>
                    </a:lnTo>
                    <a:lnTo>
                      <a:pt x="83" y="445"/>
                    </a:lnTo>
                    <a:lnTo>
                      <a:pt x="90" y="446"/>
                    </a:lnTo>
                    <a:lnTo>
                      <a:pt x="95" y="448"/>
                    </a:lnTo>
                    <a:lnTo>
                      <a:pt x="101" y="450"/>
                    </a:lnTo>
                    <a:lnTo>
                      <a:pt x="106" y="451"/>
                    </a:lnTo>
                    <a:lnTo>
                      <a:pt x="110" y="453"/>
                    </a:lnTo>
                    <a:lnTo>
                      <a:pt x="115" y="453"/>
                    </a:lnTo>
                    <a:lnTo>
                      <a:pt x="118" y="454"/>
                    </a:lnTo>
                    <a:lnTo>
                      <a:pt x="121" y="455"/>
                    </a:lnTo>
                    <a:lnTo>
                      <a:pt x="125" y="455"/>
                    </a:lnTo>
                    <a:lnTo>
                      <a:pt x="125" y="456"/>
                    </a:lnTo>
                    <a:lnTo>
                      <a:pt x="126" y="456"/>
                    </a:lnTo>
                    <a:lnTo>
                      <a:pt x="247" y="68"/>
                    </a:lnTo>
                    <a:lnTo>
                      <a:pt x="246" y="66"/>
                    </a:lnTo>
                    <a:lnTo>
                      <a:pt x="242" y="66"/>
                    </a:lnTo>
                    <a:lnTo>
                      <a:pt x="239" y="65"/>
                    </a:lnTo>
                    <a:lnTo>
                      <a:pt x="235" y="64"/>
                    </a:lnTo>
                    <a:lnTo>
                      <a:pt x="232" y="63"/>
                    </a:lnTo>
                    <a:lnTo>
                      <a:pt x="227" y="61"/>
                    </a:lnTo>
                    <a:lnTo>
                      <a:pt x="222" y="60"/>
                    </a:lnTo>
                    <a:lnTo>
                      <a:pt x="217" y="59"/>
                    </a:lnTo>
                    <a:lnTo>
                      <a:pt x="210" y="56"/>
                    </a:lnTo>
                    <a:lnTo>
                      <a:pt x="205" y="55"/>
                    </a:lnTo>
                    <a:lnTo>
                      <a:pt x="200" y="53"/>
                    </a:lnTo>
                    <a:lnTo>
                      <a:pt x="194" y="51"/>
                    </a:lnTo>
                    <a:lnTo>
                      <a:pt x="189" y="49"/>
                    </a:lnTo>
                    <a:lnTo>
                      <a:pt x="184" y="48"/>
                    </a:lnTo>
                    <a:lnTo>
                      <a:pt x="180" y="46"/>
                    </a:lnTo>
                    <a:lnTo>
                      <a:pt x="175" y="44"/>
                    </a:lnTo>
                    <a:lnTo>
                      <a:pt x="171" y="41"/>
                    </a:lnTo>
                    <a:lnTo>
                      <a:pt x="166" y="37"/>
                    </a:lnTo>
                    <a:lnTo>
                      <a:pt x="161" y="35"/>
                    </a:lnTo>
                    <a:lnTo>
                      <a:pt x="156" y="31"/>
                    </a:lnTo>
                    <a:lnTo>
                      <a:pt x="151" y="29"/>
                    </a:lnTo>
                    <a:lnTo>
                      <a:pt x="146" y="25"/>
                    </a:lnTo>
                    <a:lnTo>
                      <a:pt x="142" y="22"/>
                    </a:lnTo>
                    <a:lnTo>
                      <a:pt x="139" y="19"/>
                    </a:lnTo>
                    <a:lnTo>
                      <a:pt x="135" y="16"/>
                    </a:lnTo>
                    <a:lnTo>
                      <a:pt x="131" y="12"/>
                    </a:lnTo>
                    <a:lnTo>
                      <a:pt x="129" y="11"/>
                    </a:lnTo>
                    <a:lnTo>
                      <a:pt x="125" y="7"/>
                    </a:lnTo>
                    <a:lnTo>
                      <a:pt x="123" y="6"/>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6" name="Freeform 43"/>
              <p:cNvSpPr>
                <a:spLocks/>
              </p:cNvSpPr>
              <p:nvPr/>
            </p:nvSpPr>
            <p:spPr bwMode="auto">
              <a:xfrm>
                <a:off x="-2223" y="1717"/>
                <a:ext cx="127" cy="48"/>
              </a:xfrm>
              <a:custGeom>
                <a:avLst/>
                <a:gdLst>
                  <a:gd name="T0" fmla="*/ 1 w 254"/>
                  <a:gd name="T1" fmla="*/ 1 h 95"/>
                  <a:gd name="T2" fmla="*/ 1 w 254"/>
                  <a:gd name="T3" fmla="*/ 1 h 95"/>
                  <a:gd name="T4" fmla="*/ 2 w 254"/>
                  <a:gd name="T5" fmla="*/ 2 h 95"/>
                  <a:gd name="T6" fmla="*/ 3 w 254"/>
                  <a:gd name="T7" fmla="*/ 2 h 95"/>
                  <a:gd name="T8" fmla="*/ 3 w 254"/>
                  <a:gd name="T9" fmla="*/ 3 h 95"/>
                  <a:gd name="T10" fmla="*/ 4 w 254"/>
                  <a:gd name="T11" fmla="*/ 3 h 95"/>
                  <a:gd name="T12" fmla="*/ 5 w 254"/>
                  <a:gd name="T13" fmla="*/ 4 h 95"/>
                  <a:gd name="T14" fmla="*/ 6 w 254"/>
                  <a:gd name="T15" fmla="*/ 4 h 95"/>
                  <a:gd name="T16" fmla="*/ 7 w 254"/>
                  <a:gd name="T17" fmla="*/ 5 h 95"/>
                  <a:gd name="T18" fmla="*/ 8 w 254"/>
                  <a:gd name="T19" fmla="*/ 5 h 95"/>
                  <a:gd name="T20" fmla="*/ 8 w 254"/>
                  <a:gd name="T21" fmla="*/ 5 h 95"/>
                  <a:gd name="T22" fmla="*/ 9 w 254"/>
                  <a:gd name="T23" fmla="*/ 5 h 95"/>
                  <a:gd name="T24" fmla="*/ 10 w 254"/>
                  <a:gd name="T25" fmla="*/ 5 h 95"/>
                  <a:gd name="T26" fmla="*/ 10 w 254"/>
                  <a:gd name="T27" fmla="*/ 5 h 95"/>
                  <a:gd name="T28" fmla="*/ 11 w 254"/>
                  <a:gd name="T29" fmla="*/ 6 h 95"/>
                  <a:gd name="T30" fmla="*/ 12 w 254"/>
                  <a:gd name="T31" fmla="*/ 6 h 95"/>
                  <a:gd name="T32" fmla="*/ 12 w 254"/>
                  <a:gd name="T33" fmla="*/ 6 h 95"/>
                  <a:gd name="T34" fmla="*/ 13 w 254"/>
                  <a:gd name="T35" fmla="*/ 6 h 95"/>
                  <a:gd name="T36" fmla="*/ 14 w 254"/>
                  <a:gd name="T37" fmla="*/ 6 h 95"/>
                  <a:gd name="T38" fmla="*/ 15 w 254"/>
                  <a:gd name="T39" fmla="*/ 6 h 95"/>
                  <a:gd name="T40" fmla="*/ 15 w 254"/>
                  <a:gd name="T41" fmla="*/ 6 h 95"/>
                  <a:gd name="T42" fmla="*/ 16 w 254"/>
                  <a:gd name="T43" fmla="*/ 5 h 95"/>
                  <a:gd name="T44" fmla="*/ 16 w 254"/>
                  <a:gd name="T45" fmla="*/ 6 h 95"/>
                  <a:gd name="T46" fmla="*/ 16 w 254"/>
                  <a:gd name="T47" fmla="*/ 6 h 95"/>
                  <a:gd name="T48" fmla="*/ 15 w 254"/>
                  <a:gd name="T49" fmla="*/ 6 h 95"/>
                  <a:gd name="T50" fmla="*/ 15 w 254"/>
                  <a:gd name="T51" fmla="*/ 6 h 95"/>
                  <a:gd name="T52" fmla="*/ 14 w 254"/>
                  <a:gd name="T53" fmla="*/ 6 h 95"/>
                  <a:gd name="T54" fmla="*/ 13 w 254"/>
                  <a:gd name="T55" fmla="*/ 6 h 95"/>
                  <a:gd name="T56" fmla="*/ 12 w 254"/>
                  <a:gd name="T57" fmla="*/ 6 h 95"/>
                  <a:gd name="T58" fmla="*/ 12 w 254"/>
                  <a:gd name="T59" fmla="*/ 6 h 95"/>
                  <a:gd name="T60" fmla="*/ 11 w 254"/>
                  <a:gd name="T61" fmla="*/ 6 h 95"/>
                  <a:gd name="T62" fmla="*/ 10 w 254"/>
                  <a:gd name="T63" fmla="*/ 6 h 95"/>
                  <a:gd name="T64" fmla="*/ 9 w 254"/>
                  <a:gd name="T65" fmla="*/ 6 h 95"/>
                  <a:gd name="T66" fmla="*/ 8 w 254"/>
                  <a:gd name="T67" fmla="*/ 6 h 95"/>
                  <a:gd name="T68" fmla="*/ 7 w 254"/>
                  <a:gd name="T69" fmla="*/ 6 h 95"/>
                  <a:gd name="T70" fmla="*/ 7 w 254"/>
                  <a:gd name="T71" fmla="*/ 5 h 95"/>
                  <a:gd name="T72" fmla="*/ 6 w 254"/>
                  <a:gd name="T73" fmla="*/ 5 h 95"/>
                  <a:gd name="T74" fmla="*/ 6 w 254"/>
                  <a:gd name="T75" fmla="*/ 5 h 95"/>
                  <a:gd name="T76" fmla="*/ 5 w 254"/>
                  <a:gd name="T77" fmla="*/ 4 h 95"/>
                  <a:gd name="T78" fmla="*/ 4 w 254"/>
                  <a:gd name="T79" fmla="*/ 4 h 95"/>
                  <a:gd name="T80" fmla="*/ 4 w 254"/>
                  <a:gd name="T81" fmla="*/ 4 h 95"/>
                  <a:gd name="T82" fmla="*/ 3 w 254"/>
                  <a:gd name="T83" fmla="*/ 3 h 95"/>
                  <a:gd name="T84" fmla="*/ 2 w 254"/>
                  <a:gd name="T85" fmla="*/ 2 h 95"/>
                  <a:gd name="T86" fmla="*/ 1 w 254"/>
                  <a:gd name="T87" fmla="*/ 2 h 95"/>
                  <a:gd name="T88" fmla="*/ 1 w 254"/>
                  <a:gd name="T89" fmla="*/ 1 h 95"/>
                  <a:gd name="T90" fmla="*/ 1 w 254"/>
                  <a:gd name="T91" fmla="*/ 0 h 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95"/>
                  <a:gd name="T140" fmla="*/ 254 w 254"/>
                  <a:gd name="T141" fmla="*/ 95 h 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95">
                    <a:moveTo>
                      <a:pt x="1" y="0"/>
                    </a:moveTo>
                    <a:lnTo>
                      <a:pt x="3" y="0"/>
                    </a:lnTo>
                    <a:lnTo>
                      <a:pt x="4" y="2"/>
                    </a:lnTo>
                    <a:lnTo>
                      <a:pt x="8" y="5"/>
                    </a:lnTo>
                    <a:lnTo>
                      <a:pt x="13" y="10"/>
                    </a:lnTo>
                    <a:lnTo>
                      <a:pt x="15" y="11"/>
                    </a:lnTo>
                    <a:lnTo>
                      <a:pt x="18" y="13"/>
                    </a:lnTo>
                    <a:lnTo>
                      <a:pt x="22" y="16"/>
                    </a:lnTo>
                    <a:lnTo>
                      <a:pt x="25" y="20"/>
                    </a:lnTo>
                    <a:lnTo>
                      <a:pt x="28" y="22"/>
                    </a:lnTo>
                    <a:lnTo>
                      <a:pt x="32" y="26"/>
                    </a:lnTo>
                    <a:lnTo>
                      <a:pt x="35" y="29"/>
                    </a:lnTo>
                    <a:lnTo>
                      <a:pt x="40" y="32"/>
                    </a:lnTo>
                    <a:lnTo>
                      <a:pt x="44" y="35"/>
                    </a:lnTo>
                    <a:lnTo>
                      <a:pt x="48" y="37"/>
                    </a:lnTo>
                    <a:lnTo>
                      <a:pt x="53" y="41"/>
                    </a:lnTo>
                    <a:lnTo>
                      <a:pt x="58" y="45"/>
                    </a:lnTo>
                    <a:lnTo>
                      <a:pt x="62" y="47"/>
                    </a:lnTo>
                    <a:lnTo>
                      <a:pt x="67" y="50"/>
                    </a:lnTo>
                    <a:lnTo>
                      <a:pt x="72" y="54"/>
                    </a:lnTo>
                    <a:lnTo>
                      <a:pt x="77" y="56"/>
                    </a:lnTo>
                    <a:lnTo>
                      <a:pt x="82" y="59"/>
                    </a:lnTo>
                    <a:lnTo>
                      <a:pt x="87" y="61"/>
                    </a:lnTo>
                    <a:lnTo>
                      <a:pt x="92" y="64"/>
                    </a:lnTo>
                    <a:lnTo>
                      <a:pt x="96" y="66"/>
                    </a:lnTo>
                    <a:lnTo>
                      <a:pt x="101" y="68"/>
                    </a:lnTo>
                    <a:lnTo>
                      <a:pt x="106" y="70"/>
                    </a:lnTo>
                    <a:lnTo>
                      <a:pt x="111" y="71"/>
                    </a:lnTo>
                    <a:lnTo>
                      <a:pt x="116" y="73"/>
                    </a:lnTo>
                    <a:lnTo>
                      <a:pt x="118" y="73"/>
                    </a:lnTo>
                    <a:lnTo>
                      <a:pt x="120" y="74"/>
                    </a:lnTo>
                    <a:lnTo>
                      <a:pt x="124" y="74"/>
                    </a:lnTo>
                    <a:lnTo>
                      <a:pt x="126" y="75"/>
                    </a:lnTo>
                    <a:lnTo>
                      <a:pt x="131" y="76"/>
                    </a:lnTo>
                    <a:lnTo>
                      <a:pt x="136" y="76"/>
                    </a:lnTo>
                    <a:lnTo>
                      <a:pt x="142" y="78"/>
                    </a:lnTo>
                    <a:lnTo>
                      <a:pt x="145" y="78"/>
                    </a:lnTo>
                    <a:lnTo>
                      <a:pt x="147" y="79"/>
                    </a:lnTo>
                    <a:lnTo>
                      <a:pt x="150" y="79"/>
                    </a:lnTo>
                    <a:lnTo>
                      <a:pt x="154" y="80"/>
                    </a:lnTo>
                    <a:lnTo>
                      <a:pt x="157" y="80"/>
                    </a:lnTo>
                    <a:lnTo>
                      <a:pt x="160" y="80"/>
                    </a:lnTo>
                    <a:lnTo>
                      <a:pt x="164" y="81"/>
                    </a:lnTo>
                    <a:lnTo>
                      <a:pt x="166" y="83"/>
                    </a:lnTo>
                    <a:lnTo>
                      <a:pt x="170" y="83"/>
                    </a:lnTo>
                    <a:lnTo>
                      <a:pt x="173" y="83"/>
                    </a:lnTo>
                    <a:lnTo>
                      <a:pt x="176" y="83"/>
                    </a:lnTo>
                    <a:lnTo>
                      <a:pt x="180" y="84"/>
                    </a:lnTo>
                    <a:lnTo>
                      <a:pt x="183" y="84"/>
                    </a:lnTo>
                    <a:lnTo>
                      <a:pt x="186" y="84"/>
                    </a:lnTo>
                    <a:lnTo>
                      <a:pt x="189" y="84"/>
                    </a:lnTo>
                    <a:lnTo>
                      <a:pt x="193" y="85"/>
                    </a:lnTo>
                    <a:lnTo>
                      <a:pt x="195" y="85"/>
                    </a:lnTo>
                    <a:lnTo>
                      <a:pt x="199" y="85"/>
                    </a:lnTo>
                    <a:lnTo>
                      <a:pt x="203" y="85"/>
                    </a:lnTo>
                    <a:lnTo>
                      <a:pt x="205" y="85"/>
                    </a:lnTo>
                    <a:lnTo>
                      <a:pt x="210" y="84"/>
                    </a:lnTo>
                    <a:lnTo>
                      <a:pt x="217" y="84"/>
                    </a:lnTo>
                    <a:lnTo>
                      <a:pt x="222" y="84"/>
                    </a:lnTo>
                    <a:lnTo>
                      <a:pt x="227" y="84"/>
                    </a:lnTo>
                    <a:lnTo>
                      <a:pt x="232" y="83"/>
                    </a:lnTo>
                    <a:lnTo>
                      <a:pt x="237" y="83"/>
                    </a:lnTo>
                    <a:lnTo>
                      <a:pt x="239" y="81"/>
                    </a:lnTo>
                    <a:lnTo>
                      <a:pt x="243" y="81"/>
                    </a:lnTo>
                    <a:lnTo>
                      <a:pt x="247" y="80"/>
                    </a:lnTo>
                    <a:lnTo>
                      <a:pt x="249" y="80"/>
                    </a:lnTo>
                    <a:lnTo>
                      <a:pt x="253" y="79"/>
                    </a:lnTo>
                    <a:lnTo>
                      <a:pt x="254" y="79"/>
                    </a:lnTo>
                    <a:lnTo>
                      <a:pt x="249" y="90"/>
                    </a:lnTo>
                    <a:lnTo>
                      <a:pt x="248" y="90"/>
                    </a:lnTo>
                    <a:lnTo>
                      <a:pt x="246" y="90"/>
                    </a:lnTo>
                    <a:lnTo>
                      <a:pt x="243" y="91"/>
                    </a:lnTo>
                    <a:lnTo>
                      <a:pt x="239" y="91"/>
                    </a:lnTo>
                    <a:lnTo>
                      <a:pt x="237" y="91"/>
                    </a:lnTo>
                    <a:lnTo>
                      <a:pt x="234" y="91"/>
                    </a:lnTo>
                    <a:lnTo>
                      <a:pt x="232" y="91"/>
                    </a:lnTo>
                    <a:lnTo>
                      <a:pt x="229" y="93"/>
                    </a:lnTo>
                    <a:lnTo>
                      <a:pt x="225" y="93"/>
                    </a:lnTo>
                    <a:lnTo>
                      <a:pt x="223" y="93"/>
                    </a:lnTo>
                    <a:lnTo>
                      <a:pt x="219" y="94"/>
                    </a:lnTo>
                    <a:lnTo>
                      <a:pt x="217" y="94"/>
                    </a:lnTo>
                    <a:lnTo>
                      <a:pt x="212" y="94"/>
                    </a:lnTo>
                    <a:lnTo>
                      <a:pt x="208" y="94"/>
                    </a:lnTo>
                    <a:lnTo>
                      <a:pt x="204" y="94"/>
                    </a:lnTo>
                    <a:lnTo>
                      <a:pt x="200" y="95"/>
                    </a:lnTo>
                    <a:lnTo>
                      <a:pt x="195" y="95"/>
                    </a:lnTo>
                    <a:lnTo>
                      <a:pt x="191" y="95"/>
                    </a:lnTo>
                    <a:lnTo>
                      <a:pt x="188" y="95"/>
                    </a:lnTo>
                    <a:lnTo>
                      <a:pt x="183" y="95"/>
                    </a:lnTo>
                    <a:lnTo>
                      <a:pt x="179" y="94"/>
                    </a:lnTo>
                    <a:lnTo>
                      <a:pt x="174" y="94"/>
                    </a:lnTo>
                    <a:lnTo>
                      <a:pt x="169" y="93"/>
                    </a:lnTo>
                    <a:lnTo>
                      <a:pt x="164" y="93"/>
                    </a:lnTo>
                    <a:lnTo>
                      <a:pt x="160" y="91"/>
                    </a:lnTo>
                    <a:lnTo>
                      <a:pt x="155" y="91"/>
                    </a:lnTo>
                    <a:lnTo>
                      <a:pt x="150" y="91"/>
                    </a:lnTo>
                    <a:lnTo>
                      <a:pt x="146" y="90"/>
                    </a:lnTo>
                    <a:lnTo>
                      <a:pt x="140" y="89"/>
                    </a:lnTo>
                    <a:lnTo>
                      <a:pt x="136" y="88"/>
                    </a:lnTo>
                    <a:lnTo>
                      <a:pt x="131" y="86"/>
                    </a:lnTo>
                    <a:lnTo>
                      <a:pt x="127" y="86"/>
                    </a:lnTo>
                    <a:lnTo>
                      <a:pt x="122" y="84"/>
                    </a:lnTo>
                    <a:lnTo>
                      <a:pt x="118" y="84"/>
                    </a:lnTo>
                    <a:lnTo>
                      <a:pt x="115" y="83"/>
                    </a:lnTo>
                    <a:lnTo>
                      <a:pt x="111" y="81"/>
                    </a:lnTo>
                    <a:lnTo>
                      <a:pt x="107" y="80"/>
                    </a:lnTo>
                    <a:lnTo>
                      <a:pt x="105" y="79"/>
                    </a:lnTo>
                    <a:lnTo>
                      <a:pt x="101" y="78"/>
                    </a:lnTo>
                    <a:lnTo>
                      <a:pt x="98" y="78"/>
                    </a:lnTo>
                    <a:lnTo>
                      <a:pt x="96" y="75"/>
                    </a:lnTo>
                    <a:lnTo>
                      <a:pt x="92" y="75"/>
                    </a:lnTo>
                    <a:lnTo>
                      <a:pt x="90" y="73"/>
                    </a:lnTo>
                    <a:lnTo>
                      <a:pt x="87" y="73"/>
                    </a:lnTo>
                    <a:lnTo>
                      <a:pt x="82" y="70"/>
                    </a:lnTo>
                    <a:lnTo>
                      <a:pt x="78" y="68"/>
                    </a:lnTo>
                    <a:lnTo>
                      <a:pt x="73" y="65"/>
                    </a:lnTo>
                    <a:lnTo>
                      <a:pt x="69" y="63"/>
                    </a:lnTo>
                    <a:lnTo>
                      <a:pt x="66" y="60"/>
                    </a:lnTo>
                    <a:lnTo>
                      <a:pt x="63" y="59"/>
                    </a:lnTo>
                    <a:lnTo>
                      <a:pt x="61" y="56"/>
                    </a:lnTo>
                    <a:lnTo>
                      <a:pt x="58" y="55"/>
                    </a:lnTo>
                    <a:lnTo>
                      <a:pt x="53" y="51"/>
                    </a:lnTo>
                    <a:lnTo>
                      <a:pt x="51" y="49"/>
                    </a:lnTo>
                    <a:lnTo>
                      <a:pt x="45" y="45"/>
                    </a:lnTo>
                    <a:lnTo>
                      <a:pt x="42" y="42"/>
                    </a:lnTo>
                    <a:lnTo>
                      <a:pt x="37" y="39"/>
                    </a:lnTo>
                    <a:lnTo>
                      <a:pt x="32" y="35"/>
                    </a:lnTo>
                    <a:lnTo>
                      <a:pt x="27" y="31"/>
                    </a:lnTo>
                    <a:lnTo>
                      <a:pt x="23" y="27"/>
                    </a:lnTo>
                    <a:lnTo>
                      <a:pt x="18" y="24"/>
                    </a:lnTo>
                    <a:lnTo>
                      <a:pt x="14" y="20"/>
                    </a:lnTo>
                    <a:lnTo>
                      <a:pt x="10" y="17"/>
                    </a:lnTo>
                    <a:lnTo>
                      <a:pt x="8" y="15"/>
                    </a:lnTo>
                    <a:lnTo>
                      <a:pt x="4" y="12"/>
                    </a:lnTo>
                    <a:lnTo>
                      <a:pt x="3" y="11"/>
                    </a:lnTo>
                    <a:lnTo>
                      <a:pt x="0" y="1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7" name="Freeform 44"/>
              <p:cNvSpPr>
                <a:spLocks/>
              </p:cNvSpPr>
              <p:nvPr/>
            </p:nvSpPr>
            <p:spPr bwMode="auto">
              <a:xfrm>
                <a:off x="-2220" y="1695"/>
                <a:ext cx="129" cy="47"/>
              </a:xfrm>
              <a:custGeom>
                <a:avLst/>
                <a:gdLst>
                  <a:gd name="T0" fmla="*/ 1 w 256"/>
                  <a:gd name="T1" fmla="*/ 0 h 95"/>
                  <a:gd name="T2" fmla="*/ 2 w 256"/>
                  <a:gd name="T3" fmla="*/ 1 h 95"/>
                  <a:gd name="T4" fmla="*/ 3 w 256"/>
                  <a:gd name="T5" fmla="*/ 1 h 95"/>
                  <a:gd name="T6" fmla="*/ 3 w 256"/>
                  <a:gd name="T7" fmla="*/ 2 h 95"/>
                  <a:gd name="T8" fmla="*/ 4 w 256"/>
                  <a:gd name="T9" fmla="*/ 2 h 95"/>
                  <a:gd name="T10" fmla="*/ 5 w 256"/>
                  <a:gd name="T11" fmla="*/ 3 h 95"/>
                  <a:gd name="T12" fmla="*/ 5 w 256"/>
                  <a:gd name="T13" fmla="*/ 3 h 95"/>
                  <a:gd name="T14" fmla="*/ 6 w 256"/>
                  <a:gd name="T15" fmla="*/ 4 h 95"/>
                  <a:gd name="T16" fmla="*/ 7 w 256"/>
                  <a:gd name="T17" fmla="*/ 4 h 95"/>
                  <a:gd name="T18" fmla="*/ 8 w 256"/>
                  <a:gd name="T19" fmla="*/ 4 h 95"/>
                  <a:gd name="T20" fmla="*/ 9 w 256"/>
                  <a:gd name="T21" fmla="*/ 5 h 95"/>
                  <a:gd name="T22" fmla="*/ 10 w 256"/>
                  <a:gd name="T23" fmla="*/ 5 h 95"/>
                  <a:gd name="T24" fmla="*/ 11 w 256"/>
                  <a:gd name="T25" fmla="*/ 5 h 95"/>
                  <a:gd name="T26" fmla="*/ 11 w 256"/>
                  <a:gd name="T27" fmla="*/ 5 h 95"/>
                  <a:gd name="T28" fmla="*/ 12 w 256"/>
                  <a:gd name="T29" fmla="*/ 5 h 95"/>
                  <a:gd name="T30" fmla="*/ 12 w 256"/>
                  <a:gd name="T31" fmla="*/ 5 h 95"/>
                  <a:gd name="T32" fmla="*/ 13 w 256"/>
                  <a:gd name="T33" fmla="*/ 5 h 95"/>
                  <a:gd name="T34" fmla="*/ 14 w 256"/>
                  <a:gd name="T35" fmla="*/ 5 h 95"/>
                  <a:gd name="T36" fmla="*/ 15 w 256"/>
                  <a:gd name="T37" fmla="*/ 5 h 95"/>
                  <a:gd name="T38" fmla="*/ 15 w 256"/>
                  <a:gd name="T39" fmla="*/ 5 h 95"/>
                  <a:gd name="T40" fmla="*/ 16 w 256"/>
                  <a:gd name="T41" fmla="*/ 5 h 95"/>
                  <a:gd name="T42" fmla="*/ 17 w 256"/>
                  <a:gd name="T43" fmla="*/ 4 h 95"/>
                  <a:gd name="T44" fmla="*/ 17 w 256"/>
                  <a:gd name="T45" fmla="*/ 5 h 95"/>
                  <a:gd name="T46" fmla="*/ 16 w 256"/>
                  <a:gd name="T47" fmla="*/ 5 h 95"/>
                  <a:gd name="T48" fmla="*/ 15 w 256"/>
                  <a:gd name="T49" fmla="*/ 5 h 95"/>
                  <a:gd name="T50" fmla="*/ 14 w 256"/>
                  <a:gd name="T51" fmla="*/ 5 h 95"/>
                  <a:gd name="T52" fmla="*/ 14 w 256"/>
                  <a:gd name="T53" fmla="*/ 5 h 95"/>
                  <a:gd name="T54" fmla="*/ 13 w 256"/>
                  <a:gd name="T55" fmla="*/ 5 h 95"/>
                  <a:gd name="T56" fmla="*/ 12 w 256"/>
                  <a:gd name="T57" fmla="*/ 5 h 95"/>
                  <a:gd name="T58" fmla="*/ 12 w 256"/>
                  <a:gd name="T59" fmla="*/ 5 h 95"/>
                  <a:gd name="T60" fmla="*/ 11 w 256"/>
                  <a:gd name="T61" fmla="*/ 5 h 95"/>
                  <a:gd name="T62" fmla="*/ 10 w 256"/>
                  <a:gd name="T63" fmla="*/ 5 h 95"/>
                  <a:gd name="T64" fmla="*/ 9 w 256"/>
                  <a:gd name="T65" fmla="*/ 5 h 95"/>
                  <a:gd name="T66" fmla="*/ 8 w 256"/>
                  <a:gd name="T67" fmla="*/ 5 h 95"/>
                  <a:gd name="T68" fmla="*/ 8 w 256"/>
                  <a:gd name="T69" fmla="*/ 5 h 95"/>
                  <a:gd name="T70" fmla="*/ 7 w 256"/>
                  <a:gd name="T71" fmla="*/ 4 h 95"/>
                  <a:gd name="T72" fmla="*/ 6 w 256"/>
                  <a:gd name="T73" fmla="*/ 4 h 95"/>
                  <a:gd name="T74" fmla="*/ 6 w 256"/>
                  <a:gd name="T75" fmla="*/ 4 h 95"/>
                  <a:gd name="T76" fmla="*/ 5 w 256"/>
                  <a:gd name="T77" fmla="*/ 3 h 95"/>
                  <a:gd name="T78" fmla="*/ 4 w 256"/>
                  <a:gd name="T79" fmla="*/ 3 h 95"/>
                  <a:gd name="T80" fmla="*/ 4 w 256"/>
                  <a:gd name="T81" fmla="*/ 2 h 95"/>
                  <a:gd name="T82" fmla="*/ 2 w 256"/>
                  <a:gd name="T83" fmla="*/ 2 h 95"/>
                  <a:gd name="T84" fmla="*/ 1 w 256"/>
                  <a:gd name="T85" fmla="*/ 1 h 95"/>
                  <a:gd name="T86" fmla="*/ 1 w 256"/>
                  <a:gd name="T87" fmla="*/ 0 h 95"/>
                  <a:gd name="T88" fmla="*/ 1 w 256"/>
                  <a:gd name="T89" fmla="*/ 0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6"/>
                  <a:gd name="T136" fmla="*/ 0 h 95"/>
                  <a:gd name="T137" fmla="*/ 256 w 256"/>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6" h="95">
                    <a:moveTo>
                      <a:pt x="11" y="0"/>
                    </a:moveTo>
                    <a:lnTo>
                      <a:pt x="12" y="2"/>
                    </a:lnTo>
                    <a:lnTo>
                      <a:pt x="15" y="4"/>
                    </a:lnTo>
                    <a:lnTo>
                      <a:pt x="19" y="8"/>
                    </a:lnTo>
                    <a:lnTo>
                      <a:pt x="22" y="12"/>
                    </a:lnTo>
                    <a:lnTo>
                      <a:pt x="27" y="17"/>
                    </a:lnTo>
                    <a:lnTo>
                      <a:pt x="29" y="19"/>
                    </a:lnTo>
                    <a:lnTo>
                      <a:pt x="32" y="22"/>
                    </a:lnTo>
                    <a:lnTo>
                      <a:pt x="35" y="24"/>
                    </a:lnTo>
                    <a:lnTo>
                      <a:pt x="39" y="27"/>
                    </a:lnTo>
                    <a:lnTo>
                      <a:pt x="43" y="29"/>
                    </a:lnTo>
                    <a:lnTo>
                      <a:pt x="45" y="32"/>
                    </a:lnTo>
                    <a:lnTo>
                      <a:pt x="49" y="34"/>
                    </a:lnTo>
                    <a:lnTo>
                      <a:pt x="53" y="38"/>
                    </a:lnTo>
                    <a:lnTo>
                      <a:pt x="55" y="41"/>
                    </a:lnTo>
                    <a:lnTo>
                      <a:pt x="60" y="44"/>
                    </a:lnTo>
                    <a:lnTo>
                      <a:pt x="64" y="47"/>
                    </a:lnTo>
                    <a:lnTo>
                      <a:pt x="68" y="49"/>
                    </a:lnTo>
                    <a:lnTo>
                      <a:pt x="71" y="52"/>
                    </a:lnTo>
                    <a:lnTo>
                      <a:pt x="77" y="54"/>
                    </a:lnTo>
                    <a:lnTo>
                      <a:pt x="80" y="57"/>
                    </a:lnTo>
                    <a:lnTo>
                      <a:pt x="85" y="61"/>
                    </a:lnTo>
                    <a:lnTo>
                      <a:pt x="89" y="62"/>
                    </a:lnTo>
                    <a:lnTo>
                      <a:pt x="93" y="64"/>
                    </a:lnTo>
                    <a:lnTo>
                      <a:pt x="98" y="67"/>
                    </a:lnTo>
                    <a:lnTo>
                      <a:pt x="103" y="70"/>
                    </a:lnTo>
                    <a:lnTo>
                      <a:pt x="107" y="71"/>
                    </a:lnTo>
                    <a:lnTo>
                      <a:pt x="112" y="72"/>
                    </a:lnTo>
                    <a:lnTo>
                      <a:pt x="116" y="75"/>
                    </a:lnTo>
                    <a:lnTo>
                      <a:pt x="121" y="76"/>
                    </a:lnTo>
                    <a:lnTo>
                      <a:pt x="124" y="77"/>
                    </a:lnTo>
                    <a:lnTo>
                      <a:pt x="129" y="78"/>
                    </a:lnTo>
                    <a:lnTo>
                      <a:pt x="134" y="80"/>
                    </a:lnTo>
                    <a:lnTo>
                      <a:pt x="138" y="81"/>
                    </a:lnTo>
                    <a:lnTo>
                      <a:pt x="142" y="81"/>
                    </a:lnTo>
                    <a:lnTo>
                      <a:pt x="147" y="82"/>
                    </a:lnTo>
                    <a:lnTo>
                      <a:pt x="151" y="83"/>
                    </a:lnTo>
                    <a:lnTo>
                      <a:pt x="156" y="83"/>
                    </a:lnTo>
                    <a:lnTo>
                      <a:pt x="160" y="85"/>
                    </a:lnTo>
                    <a:lnTo>
                      <a:pt x="163" y="85"/>
                    </a:lnTo>
                    <a:lnTo>
                      <a:pt x="167" y="86"/>
                    </a:lnTo>
                    <a:lnTo>
                      <a:pt x="171" y="87"/>
                    </a:lnTo>
                    <a:lnTo>
                      <a:pt x="175" y="87"/>
                    </a:lnTo>
                    <a:lnTo>
                      <a:pt x="178" y="87"/>
                    </a:lnTo>
                    <a:lnTo>
                      <a:pt x="181" y="87"/>
                    </a:lnTo>
                    <a:lnTo>
                      <a:pt x="185" y="87"/>
                    </a:lnTo>
                    <a:lnTo>
                      <a:pt x="188" y="87"/>
                    </a:lnTo>
                    <a:lnTo>
                      <a:pt x="191" y="87"/>
                    </a:lnTo>
                    <a:lnTo>
                      <a:pt x="195" y="87"/>
                    </a:lnTo>
                    <a:lnTo>
                      <a:pt x="199" y="88"/>
                    </a:lnTo>
                    <a:lnTo>
                      <a:pt x="202" y="88"/>
                    </a:lnTo>
                    <a:lnTo>
                      <a:pt x="209" y="88"/>
                    </a:lnTo>
                    <a:lnTo>
                      <a:pt x="212" y="88"/>
                    </a:lnTo>
                    <a:lnTo>
                      <a:pt x="216" y="88"/>
                    </a:lnTo>
                    <a:lnTo>
                      <a:pt x="220" y="88"/>
                    </a:lnTo>
                    <a:lnTo>
                      <a:pt x="224" y="87"/>
                    </a:lnTo>
                    <a:lnTo>
                      <a:pt x="226" y="87"/>
                    </a:lnTo>
                    <a:lnTo>
                      <a:pt x="230" y="87"/>
                    </a:lnTo>
                    <a:lnTo>
                      <a:pt x="234" y="86"/>
                    </a:lnTo>
                    <a:lnTo>
                      <a:pt x="236" y="85"/>
                    </a:lnTo>
                    <a:lnTo>
                      <a:pt x="240" y="83"/>
                    </a:lnTo>
                    <a:lnTo>
                      <a:pt x="244" y="83"/>
                    </a:lnTo>
                    <a:lnTo>
                      <a:pt x="249" y="81"/>
                    </a:lnTo>
                    <a:lnTo>
                      <a:pt x="253" y="80"/>
                    </a:lnTo>
                    <a:lnTo>
                      <a:pt x="255" y="78"/>
                    </a:lnTo>
                    <a:lnTo>
                      <a:pt x="256" y="78"/>
                    </a:lnTo>
                    <a:lnTo>
                      <a:pt x="256" y="90"/>
                    </a:lnTo>
                    <a:lnTo>
                      <a:pt x="255" y="90"/>
                    </a:lnTo>
                    <a:lnTo>
                      <a:pt x="254" y="90"/>
                    </a:lnTo>
                    <a:lnTo>
                      <a:pt x="253" y="90"/>
                    </a:lnTo>
                    <a:lnTo>
                      <a:pt x="249" y="91"/>
                    </a:lnTo>
                    <a:lnTo>
                      <a:pt x="245" y="91"/>
                    </a:lnTo>
                    <a:lnTo>
                      <a:pt x="241" y="91"/>
                    </a:lnTo>
                    <a:lnTo>
                      <a:pt x="236" y="92"/>
                    </a:lnTo>
                    <a:lnTo>
                      <a:pt x="231" y="93"/>
                    </a:lnTo>
                    <a:lnTo>
                      <a:pt x="229" y="93"/>
                    </a:lnTo>
                    <a:lnTo>
                      <a:pt x="225" y="93"/>
                    </a:lnTo>
                    <a:lnTo>
                      <a:pt x="222" y="93"/>
                    </a:lnTo>
                    <a:lnTo>
                      <a:pt x="219" y="93"/>
                    </a:lnTo>
                    <a:lnTo>
                      <a:pt x="215" y="93"/>
                    </a:lnTo>
                    <a:lnTo>
                      <a:pt x="212" y="95"/>
                    </a:lnTo>
                    <a:lnTo>
                      <a:pt x="209" y="95"/>
                    </a:lnTo>
                    <a:lnTo>
                      <a:pt x="205" y="95"/>
                    </a:lnTo>
                    <a:lnTo>
                      <a:pt x="201" y="95"/>
                    </a:lnTo>
                    <a:lnTo>
                      <a:pt x="197" y="95"/>
                    </a:lnTo>
                    <a:lnTo>
                      <a:pt x="194" y="95"/>
                    </a:lnTo>
                    <a:lnTo>
                      <a:pt x="190" y="95"/>
                    </a:lnTo>
                    <a:lnTo>
                      <a:pt x="185" y="93"/>
                    </a:lnTo>
                    <a:lnTo>
                      <a:pt x="181" y="93"/>
                    </a:lnTo>
                    <a:lnTo>
                      <a:pt x="177" y="93"/>
                    </a:lnTo>
                    <a:lnTo>
                      <a:pt x="173" y="93"/>
                    </a:lnTo>
                    <a:lnTo>
                      <a:pt x="168" y="92"/>
                    </a:lnTo>
                    <a:lnTo>
                      <a:pt x="163" y="92"/>
                    </a:lnTo>
                    <a:lnTo>
                      <a:pt x="160" y="91"/>
                    </a:lnTo>
                    <a:lnTo>
                      <a:pt x="155" y="91"/>
                    </a:lnTo>
                    <a:lnTo>
                      <a:pt x="149" y="90"/>
                    </a:lnTo>
                    <a:lnTo>
                      <a:pt x="146" y="90"/>
                    </a:lnTo>
                    <a:lnTo>
                      <a:pt x="142" y="88"/>
                    </a:lnTo>
                    <a:lnTo>
                      <a:pt x="138" y="87"/>
                    </a:lnTo>
                    <a:lnTo>
                      <a:pt x="133" y="86"/>
                    </a:lnTo>
                    <a:lnTo>
                      <a:pt x="129" y="85"/>
                    </a:lnTo>
                    <a:lnTo>
                      <a:pt x="126" y="83"/>
                    </a:lnTo>
                    <a:lnTo>
                      <a:pt x="122" y="83"/>
                    </a:lnTo>
                    <a:lnTo>
                      <a:pt x="118" y="82"/>
                    </a:lnTo>
                    <a:lnTo>
                      <a:pt x="114" y="81"/>
                    </a:lnTo>
                    <a:lnTo>
                      <a:pt x="110" y="80"/>
                    </a:lnTo>
                    <a:lnTo>
                      <a:pt x="108" y="78"/>
                    </a:lnTo>
                    <a:lnTo>
                      <a:pt x="104" y="77"/>
                    </a:lnTo>
                    <a:lnTo>
                      <a:pt x="100" y="76"/>
                    </a:lnTo>
                    <a:lnTo>
                      <a:pt x="97" y="73"/>
                    </a:lnTo>
                    <a:lnTo>
                      <a:pt x="94" y="72"/>
                    </a:lnTo>
                    <a:lnTo>
                      <a:pt x="90" y="71"/>
                    </a:lnTo>
                    <a:lnTo>
                      <a:pt x="88" y="70"/>
                    </a:lnTo>
                    <a:lnTo>
                      <a:pt x="85" y="68"/>
                    </a:lnTo>
                    <a:lnTo>
                      <a:pt x="83" y="67"/>
                    </a:lnTo>
                    <a:lnTo>
                      <a:pt x="78" y="64"/>
                    </a:lnTo>
                    <a:lnTo>
                      <a:pt x="73" y="62"/>
                    </a:lnTo>
                    <a:lnTo>
                      <a:pt x="69" y="59"/>
                    </a:lnTo>
                    <a:lnTo>
                      <a:pt x="65" y="58"/>
                    </a:lnTo>
                    <a:lnTo>
                      <a:pt x="61" y="56"/>
                    </a:lnTo>
                    <a:lnTo>
                      <a:pt x="58" y="52"/>
                    </a:lnTo>
                    <a:lnTo>
                      <a:pt x="53" y="48"/>
                    </a:lnTo>
                    <a:lnTo>
                      <a:pt x="49" y="46"/>
                    </a:lnTo>
                    <a:lnTo>
                      <a:pt x="43" y="41"/>
                    </a:lnTo>
                    <a:lnTo>
                      <a:pt x="37" y="37"/>
                    </a:lnTo>
                    <a:lnTo>
                      <a:pt x="31" y="32"/>
                    </a:lnTo>
                    <a:lnTo>
                      <a:pt x="26" y="28"/>
                    </a:lnTo>
                    <a:lnTo>
                      <a:pt x="21" y="23"/>
                    </a:lnTo>
                    <a:lnTo>
                      <a:pt x="16" y="19"/>
                    </a:lnTo>
                    <a:lnTo>
                      <a:pt x="11" y="15"/>
                    </a:lnTo>
                    <a:lnTo>
                      <a:pt x="7" y="12"/>
                    </a:lnTo>
                    <a:lnTo>
                      <a:pt x="4" y="8"/>
                    </a:lnTo>
                    <a:lnTo>
                      <a:pt x="1" y="7"/>
                    </a:lnTo>
                    <a:lnTo>
                      <a:pt x="0" y="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8" name="Freeform 45"/>
              <p:cNvSpPr>
                <a:spLocks/>
              </p:cNvSpPr>
              <p:nvPr/>
            </p:nvSpPr>
            <p:spPr bwMode="auto">
              <a:xfrm>
                <a:off x="-2217" y="1741"/>
                <a:ext cx="94" cy="100"/>
              </a:xfrm>
              <a:custGeom>
                <a:avLst/>
                <a:gdLst>
                  <a:gd name="T0" fmla="*/ 0 w 189"/>
                  <a:gd name="T1" fmla="*/ 1 h 200"/>
                  <a:gd name="T2" fmla="*/ 1 w 189"/>
                  <a:gd name="T3" fmla="*/ 1 h 200"/>
                  <a:gd name="T4" fmla="*/ 1 w 189"/>
                  <a:gd name="T5" fmla="*/ 2 h 200"/>
                  <a:gd name="T6" fmla="*/ 2 w 189"/>
                  <a:gd name="T7" fmla="*/ 2 h 200"/>
                  <a:gd name="T8" fmla="*/ 3 w 189"/>
                  <a:gd name="T9" fmla="*/ 3 h 200"/>
                  <a:gd name="T10" fmla="*/ 3 w 189"/>
                  <a:gd name="T11" fmla="*/ 3 h 200"/>
                  <a:gd name="T12" fmla="*/ 4 w 189"/>
                  <a:gd name="T13" fmla="*/ 3 h 200"/>
                  <a:gd name="T14" fmla="*/ 5 w 189"/>
                  <a:gd name="T15" fmla="*/ 3 h 200"/>
                  <a:gd name="T16" fmla="*/ 6 w 189"/>
                  <a:gd name="T17" fmla="*/ 3 h 200"/>
                  <a:gd name="T18" fmla="*/ 6 w 189"/>
                  <a:gd name="T19" fmla="*/ 3 h 200"/>
                  <a:gd name="T20" fmla="*/ 7 w 189"/>
                  <a:gd name="T21" fmla="*/ 3 h 200"/>
                  <a:gd name="T22" fmla="*/ 8 w 189"/>
                  <a:gd name="T23" fmla="*/ 3 h 200"/>
                  <a:gd name="T24" fmla="*/ 8 w 189"/>
                  <a:gd name="T25" fmla="*/ 3 h 200"/>
                  <a:gd name="T26" fmla="*/ 9 w 189"/>
                  <a:gd name="T27" fmla="*/ 3 h 200"/>
                  <a:gd name="T28" fmla="*/ 10 w 189"/>
                  <a:gd name="T29" fmla="*/ 4 h 200"/>
                  <a:gd name="T30" fmla="*/ 10 w 189"/>
                  <a:gd name="T31" fmla="*/ 4 h 200"/>
                  <a:gd name="T32" fmla="*/ 11 w 189"/>
                  <a:gd name="T33" fmla="*/ 5 h 200"/>
                  <a:gd name="T34" fmla="*/ 11 w 189"/>
                  <a:gd name="T35" fmla="*/ 5 h 200"/>
                  <a:gd name="T36" fmla="*/ 11 w 189"/>
                  <a:gd name="T37" fmla="*/ 6 h 200"/>
                  <a:gd name="T38" fmla="*/ 11 w 189"/>
                  <a:gd name="T39" fmla="*/ 6 h 200"/>
                  <a:gd name="T40" fmla="*/ 11 w 189"/>
                  <a:gd name="T41" fmla="*/ 6 h 200"/>
                  <a:gd name="T42" fmla="*/ 10 w 189"/>
                  <a:gd name="T43" fmla="*/ 7 h 200"/>
                  <a:gd name="T44" fmla="*/ 10 w 189"/>
                  <a:gd name="T45" fmla="*/ 9 h 200"/>
                  <a:gd name="T46" fmla="*/ 10 w 189"/>
                  <a:gd name="T47" fmla="*/ 10 h 200"/>
                  <a:gd name="T48" fmla="*/ 10 w 189"/>
                  <a:gd name="T49" fmla="*/ 11 h 200"/>
                  <a:gd name="T50" fmla="*/ 9 w 189"/>
                  <a:gd name="T51" fmla="*/ 12 h 200"/>
                  <a:gd name="T52" fmla="*/ 9 w 189"/>
                  <a:gd name="T53" fmla="*/ 12 h 200"/>
                  <a:gd name="T54" fmla="*/ 9 w 189"/>
                  <a:gd name="T55" fmla="*/ 13 h 200"/>
                  <a:gd name="T56" fmla="*/ 9 w 189"/>
                  <a:gd name="T57" fmla="*/ 13 h 200"/>
                  <a:gd name="T58" fmla="*/ 9 w 189"/>
                  <a:gd name="T59" fmla="*/ 12 h 200"/>
                  <a:gd name="T60" fmla="*/ 9 w 189"/>
                  <a:gd name="T61" fmla="*/ 11 h 200"/>
                  <a:gd name="T62" fmla="*/ 9 w 189"/>
                  <a:gd name="T63" fmla="*/ 11 h 200"/>
                  <a:gd name="T64" fmla="*/ 10 w 189"/>
                  <a:gd name="T65" fmla="*/ 10 h 200"/>
                  <a:gd name="T66" fmla="*/ 10 w 189"/>
                  <a:gd name="T67" fmla="*/ 9 h 200"/>
                  <a:gd name="T68" fmla="*/ 10 w 189"/>
                  <a:gd name="T69" fmla="*/ 7 h 200"/>
                  <a:gd name="T70" fmla="*/ 10 w 189"/>
                  <a:gd name="T71" fmla="*/ 6 h 200"/>
                  <a:gd name="T72" fmla="*/ 11 w 189"/>
                  <a:gd name="T73" fmla="*/ 6 h 200"/>
                  <a:gd name="T74" fmla="*/ 11 w 189"/>
                  <a:gd name="T75" fmla="*/ 5 h 200"/>
                  <a:gd name="T76" fmla="*/ 11 w 189"/>
                  <a:gd name="T77" fmla="*/ 5 h 200"/>
                  <a:gd name="T78" fmla="*/ 10 w 189"/>
                  <a:gd name="T79" fmla="*/ 5 h 200"/>
                  <a:gd name="T80" fmla="*/ 10 w 189"/>
                  <a:gd name="T81" fmla="*/ 5 h 200"/>
                  <a:gd name="T82" fmla="*/ 9 w 189"/>
                  <a:gd name="T83" fmla="*/ 5 h 200"/>
                  <a:gd name="T84" fmla="*/ 8 w 189"/>
                  <a:gd name="T85" fmla="*/ 5 h 200"/>
                  <a:gd name="T86" fmla="*/ 8 w 189"/>
                  <a:gd name="T87" fmla="*/ 5 h 200"/>
                  <a:gd name="T88" fmla="*/ 7 w 189"/>
                  <a:gd name="T89" fmla="*/ 5 h 200"/>
                  <a:gd name="T90" fmla="*/ 6 w 189"/>
                  <a:gd name="T91" fmla="*/ 5 h 200"/>
                  <a:gd name="T92" fmla="*/ 6 w 189"/>
                  <a:gd name="T93" fmla="*/ 5 h 200"/>
                  <a:gd name="T94" fmla="*/ 5 w 189"/>
                  <a:gd name="T95" fmla="*/ 3 h 200"/>
                  <a:gd name="T96" fmla="*/ 5 w 189"/>
                  <a:gd name="T97" fmla="*/ 3 h 200"/>
                  <a:gd name="T98" fmla="*/ 4 w 189"/>
                  <a:gd name="T99" fmla="*/ 3 h 200"/>
                  <a:gd name="T100" fmla="*/ 3 w 189"/>
                  <a:gd name="T101" fmla="*/ 3 h 200"/>
                  <a:gd name="T102" fmla="*/ 2 w 189"/>
                  <a:gd name="T103" fmla="*/ 3 h 200"/>
                  <a:gd name="T104" fmla="*/ 1 w 189"/>
                  <a:gd name="T105" fmla="*/ 2 h 200"/>
                  <a:gd name="T106" fmla="*/ 1 w 189"/>
                  <a:gd name="T107" fmla="*/ 2 h 200"/>
                  <a:gd name="T108" fmla="*/ 0 w 189"/>
                  <a:gd name="T109" fmla="*/ 1 h 200"/>
                  <a:gd name="T110" fmla="*/ 0 w 189"/>
                  <a:gd name="T111" fmla="*/ 1 h 200"/>
                  <a:gd name="T112" fmla="*/ 0 w 189"/>
                  <a:gd name="T113" fmla="*/ 0 h 2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9"/>
                  <a:gd name="T172" fmla="*/ 0 h 200"/>
                  <a:gd name="T173" fmla="*/ 189 w 189"/>
                  <a:gd name="T174" fmla="*/ 200 h 2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9" h="200">
                    <a:moveTo>
                      <a:pt x="2" y="0"/>
                    </a:moveTo>
                    <a:lnTo>
                      <a:pt x="4" y="3"/>
                    </a:lnTo>
                    <a:lnTo>
                      <a:pt x="6" y="5"/>
                    </a:lnTo>
                    <a:lnTo>
                      <a:pt x="9" y="9"/>
                    </a:lnTo>
                    <a:lnTo>
                      <a:pt x="12" y="13"/>
                    </a:lnTo>
                    <a:lnTo>
                      <a:pt x="16" y="15"/>
                    </a:lnTo>
                    <a:lnTo>
                      <a:pt x="22" y="20"/>
                    </a:lnTo>
                    <a:lnTo>
                      <a:pt x="25" y="22"/>
                    </a:lnTo>
                    <a:lnTo>
                      <a:pt x="29" y="24"/>
                    </a:lnTo>
                    <a:lnTo>
                      <a:pt x="31" y="27"/>
                    </a:lnTo>
                    <a:lnTo>
                      <a:pt x="35" y="29"/>
                    </a:lnTo>
                    <a:lnTo>
                      <a:pt x="39" y="30"/>
                    </a:lnTo>
                    <a:lnTo>
                      <a:pt x="41" y="33"/>
                    </a:lnTo>
                    <a:lnTo>
                      <a:pt x="45" y="34"/>
                    </a:lnTo>
                    <a:lnTo>
                      <a:pt x="49" y="37"/>
                    </a:lnTo>
                    <a:lnTo>
                      <a:pt x="53" y="38"/>
                    </a:lnTo>
                    <a:lnTo>
                      <a:pt x="56" y="40"/>
                    </a:lnTo>
                    <a:lnTo>
                      <a:pt x="60" y="43"/>
                    </a:lnTo>
                    <a:lnTo>
                      <a:pt x="65" y="45"/>
                    </a:lnTo>
                    <a:lnTo>
                      <a:pt x="68" y="47"/>
                    </a:lnTo>
                    <a:lnTo>
                      <a:pt x="73" y="48"/>
                    </a:lnTo>
                    <a:lnTo>
                      <a:pt x="77" y="49"/>
                    </a:lnTo>
                    <a:lnTo>
                      <a:pt x="80" y="52"/>
                    </a:lnTo>
                    <a:lnTo>
                      <a:pt x="84" y="53"/>
                    </a:lnTo>
                    <a:lnTo>
                      <a:pt x="88" y="54"/>
                    </a:lnTo>
                    <a:lnTo>
                      <a:pt x="92" y="56"/>
                    </a:lnTo>
                    <a:lnTo>
                      <a:pt x="97" y="57"/>
                    </a:lnTo>
                    <a:lnTo>
                      <a:pt x="99" y="58"/>
                    </a:lnTo>
                    <a:lnTo>
                      <a:pt x="103" y="59"/>
                    </a:lnTo>
                    <a:lnTo>
                      <a:pt x="107" y="59"/>
                    </a:lnTo>
                    <a:lnTo>
                      <a:pt x="112" y="61"/>
                    </a:lnTo>
                    <a:lnTo>
                      <a:pt x="114" y="61"/>
                    </a:lnTo>
                    <a:lnTo>
                      <a:pt x="119" y="61"/>
                    </a:lnTo>
                    <a:lnTo>
                      <a:pt x="123" y="62"/>
                    </a:lnTo>
                    <a:lnTo>
                      <a:pt x="127" y="62"/>
                    </a:lnTo>
                    <a:lnTo>
                      <a:pt x="129" y="62"/>
                    </a:lnTo>
                    <a:lnTo>
                      <a:pt x="134" y="63"/>
                    </a:lnTo>
                    <a:lnTo>
                      <a:pt x="137" y="63"/>
                    </a:lnTo>
                    <a:lnTo>
                      <a:pt x="142" y="63"/>
                    </a:lnTo>
                    <a:lnTo>
                      <a:pt x="144" y="63"/>
                    </a:lnTo>
                    <a:lnTo>
                      <a:pt x="148" y="63"/>
                    </a:lnTo>
                    <a:lnTo>
                      <a:pt x="152" y="63"/>
                    </a:lnTo>
                    <a:lnTo>
                      <a:pt x="156" y="64"/>
                    </a:lnTo>
                    <a:lnTo>
                      <a:pt x="158" y="64"/>
                    </a:lnTo>
                    <a:lnTo>
                      <a:pt x="162" y="64"/>
                    </a:lnTo>
                    <a:lnTo>
                      <a:pt x="165" y="64"/>
                    </a:lnTo>
                    <a:lnTo>
                      <a:pt x="167" y="64"/>
                    </a:lnTo>
                    <a:lnTo>
                      <a:pt x="172" y="64"/>
                    </a:lnTo>
                    <a:lnTo>
                      <a:pt x="177" y="66"/>
                    </a:lnTo>
                    <a:lnTo>
                      <a:pt x="181" y="66"/>
                    </a:lnTo>
                    <a:lnTo>
                      <a:pt x="185" y="67"/>
                    </a:lnTo>
                    <a:lnTo>
                      <a:pt x="186" y="68"/>
                    </a:lnTo>
                    <a:lnTo>
                      <a:pt x="189" y="69"/>
                    </a:lnTo>
                    <a:lnTo>
                      <a:pt x="187" y="72"/>
                    </a:lnTo>
                    <a:lnTo>
                      <a:pt x="187" y="77"/>
                    </a:lnTo>
                    <a:lnTo>
                      <a:pt x="186" y="79"/>
                    </a:lnTo>
                    <a:lnTo>
                      <a:pt x="186" y="83"/>
                    </a:lnTo>
                    <a:lnTo>
                      <a:pt x="185" y="87"/>
                    </a:lnTo>
                    <a:lnTo>
                      <a:pt x="183" y="92"/>
                    </a:lnTo>
                    <a:lnTo>
                      <a:pt x="182" y="96"/>
                    </a:lnTo>
                    <a:lnTo>
                      <a:pt x="181" y="101"/>
                    </a:lnTo>
                    <a:lnTo>
                      <a:pt x="180" y="106"/>
                    </a:lnTo>
                    <a:lnTo>
                      <a:pt x="178" y="111"/>
                    </a:lnTo>
                    <a:lnTo>
                      <a:pt x="176" y="116"/>
                    </a:lnTo>
                    <a:lnTo>
                      <a:pt x="175" y="122"/>
                    </a:lnTo>
                    <a:lnTo>
                      <a:pt x="173" y="125"/>
                    </a:lnTo>
                    <a:lnTo>
                      <a:pt x="173" y="127"/>
                    </a:lnTo>
                    <a:lnTo>
                      <a:pt x="172" y="131"/>
                    </a:lnTo>
                    <a:lnTo>
                      <a:pt x="172" y="134"/>
                    </a:lnTo>
                    <a:lnTo>
                      <a:pt x="170" y="139"/>
                    </a:lnTo>
                    <a:lnTo>
                      <a:pt x="168" y="145"/>
                    </a:lnTo>
                    <a:lnTo>
                      <a:pt x="167" y="150"/>
                    </a:lnTo>
                    <a:lnTo>
                      <a:pt x="166" y="155"/>
                    </a:lnTo>
                    <a:lnTo>
                      <a:pt x="163" y="160"/>
                    </a:lnTo>
                    <a:lnTo>
                      <a:pt x="162" y="165"/>
                    </a:lnTo>
                    <a:lnTo>
                      <a:pt x="161" y="170"/>
                    </a:lnTo>
                    <a:lnTo>
                      <a:pt x="160" y="174"/>
                    </a:lnTo>
                    <a:lnTo>
                      <a:pt x="158" y="178"/>
                    </a:lnTo>
                    <a:lnTo>
                      <a:pt x="157" y="181"/>
                    </a:lnTo>
                    <a:lnTo>
                      <a:pt x="156" y="185"/>
                    </a:lnTo>
                    <a:lnTo>
                      <a:pt x="155" y="188"/>
                    </a:lnTo>
                    <a:lnTo>
                      <a:pt x="155" y="191"/>
                    </a:lnTo>
                    <a:lnTo>
                      <a:pt x="155" y="193"/>
                    </a:lnTo>
                    <a:lnTo>
                      <a:pt x="152" y="195"/>
                    </a:lnTo>
                    <a:lnTo>
                      <a:pt x="151" y="198"/>
                    </a:lnTo>
                    <a:lnTo>
                      <a:pt x="148" y="200"/>
                    </a:lnTo>
                    <a:lnTo>
                      <a:pt x="148" y="199"/>
                    </a:lnTo>
                    <a:lnTo>
                      <a:pt x="148" y="195"/>
                    </a:lnTo>
                    <a:lnTo>
                      <a:pt x="148" y="191"/>
                    </a:lnTo>
                    <a:lnTo>
                      <a:pt x="150" y="188"/>
                    </a:lnTo>
                    <a:lnTo>
                      <a:pt x="151" y="184"/>
                    </a:lnTo>
                    <a:lnTo>
                      <a:pt x="151" y="180"/>
                    </a:lnTo>
                    <a:lnTo>
                      <a:pt x="153" y="176"/>
                    </a:lnTo>
                    <a:lnTo>
                      <a:pt x="155" y="171"/>
                    </a:lnTo>
                    <a:lnTo>
                      <a:pt x="155" y="166"/>
                    </a:lnTo>
                    <a:lnTo>
                      <a:pt x="156" y="161"/>
                    </a:lnTo>
                    <a:lnTo>
                      <a:pt x="158" y="156"/>
                    </a:lnTo>
                    <a:lnTo>
                      <a:pt x="160" y="150"/>
                    </a:lnTo>
                    <a:lnTo>
                      <a:pt x="161" y="145"/>
                    </a:lnTo>
                    <a:lnTo>
                      <a:pt x="162" y="140"/>
                    </a:lnTo>
                    <a:lnTo>
                      <a:pt x="165" y="135"/>
                    </a:lnTo>
                    <a:lnTo>
                      <a:pt x="166" y="129"/>
                    </a:lnTo>
                    <a:lnTo>
                      <a:pt x="167" y="123"/>
                    </a:lnTo>
                    <a:lnTo>
                      <a:pt x="168" y="117"/>
                    </a:lnTo>
                    <a:lnTo>
                      <a:pt x="170" y="113"/>
                    </a:lnTo>
                    <a:lnTo>
                      <a:pt x="171" y="107"/>
                    </a:lnTo>
                    <a:lnTo>
                      <a:pt x="172" y="102"/>
                    </a:lnTo>
                    <a:lnTo>
                      <a:pt x="173" y="98"/>
                    </a:lnTo>
                    <a:lnTo>
                      <a:pt x="175" y="95"/>
                    </a:lnTo>
                    <a:lnTo>
                      <a:pt x="176" y="89"/>
                    </a:lnTo>
                    <a:lnTo>
                      <a:pt x="176" y="86"/>
                    </a:lnTo>
                    <a:lnTo>
                      <a:pt x="177" y="83"/>
                    </a:lnTo>
                    <a:lnTo>
                      <a:pt x="178" y="81"/>
                    </a:lnTo>
                    <a:lnTo>
                      <a:pt x="180" y="77"/>
                    </a:lnTo>
                    <a:lnTo>
                      <a:pt x="180" y="76"/>
                    </a:lnTo>
                    <a:lnTo>
                      <a:pt x="177" y="76"/>
                    </a:lnTo>
                    <a:lnTo>
                      <a:pt x="175" y="74"/>
                    </a:lnTo>
                    <a:lnTo>
                      <a:pt x="171" y="74"/>
                    </a:lnTo>
                    <a:lnTo>
                      <a:pt x="168" y="74"/>
                    </a:lnTo>
                    <a:lnTo>
                      <a:pt x="166" y="74"/>
                    </a:lnTo>
                    <a:lnTo>
                      <a:pt x="162" y="73"/>
                    </a:lnTo>
                    <a:lnTo>
                      <a:pt x="160" y="73"/>
                    </a:lnTo>
                    <a:lnTo>
                      <a:pt x="157" y="73"/>
                    </a:lnTo>
                    <a:lnTo>
                      <a:pt x="155" y="73"/>
                    </a:lnTo>
                    <a:lnTo>
                      <a:pt x="151" y="73"/>
                    </a:lnTo>
                    <a:lnTo>
                      <a:pt x="148" y="73"/>
                    </a:lnTo>
                    <a:lnTo>
                      <a:pt x="144" y="73"/>
                    </a:lnTo>
                    <a:lnTo>
                      <a:pt x="142" y="72"/>
                    </a:lnTo>
                    <a:lnTo>
                      <a:pt x="138" y="72"/>
                    </a:lnTo>
                    <a:lnTo>
                      <a:pt x="136" y="72"/>
                    </a:lnTo>
                    <a:lnTo>
                      <a:pt x="132" y="71"/>
                    </a:lnTo>
                    <a:lnTo>
                      <a:pt x="129" y="71"/>
                    </a:lnTo>
                    <a:lnTo>
                      <a:pt x="126" y="71"/>
                    </a:lnTo>
                    <a:lnTo>
                      <a:pt x="123" y="71"/>
                    </a:lnTo>
                    <a:lnTo>
                      <a:pt x="118" y="69"/>
                    </a:lnTo>
                    <a:lnTo>
                      <a:pt x="113" y="69"/>
                    </a:lnTo>
                    <a:lnTo>
                      <a:pt x="109" y="68"/>
                    </a:lnTo>
                    <a:lnTo>
                      <a:pt x="107" y="68"/>
                    </a:lnTo>
                    <a:lnTo>
                      <a:pt x="103" y="67"/>
                    </a:lnTo>
                    <a:lnTo>
                      <a:pt x="100" y="67"/>
                    </a:lnTo>
                    <a:lnTo>
                      <a:pt x="97" y="66"/>
                    </a:lnTo>
                    <a:lnTo>
                      <a:pt x="94" y="64"/>
                    </a:lnTo>
                    <a:lnTo>
                      <a:pt x="90" y="63"/>
                    </a:lnTo>
                    <a:lnTo>
                      <a:pt x="87" y="62"/>
                    </a:lnTo>
                    <a:lnTo>
                      <a:pt x="83" y="61"/>
                    </a:lnTo>
                    <a:lnTo>
                      <a:pt x="80" y="59"/>
                    </a:lnTo>
                    <a:lnTo>
                      <a:pt x="77" y="57"/>
                    </a:lnTo>
                    <a:lnTo>
                      <a:pt x="73" y="56"/>
                    </a:lnTo>
                    <a:lnTo>
                      <a:pt x="69" y="54"/>
                    </a:lnTo>
                    <a:lnTo>
                      <a:pt x="65" y="52"/>
                    </a:lnTo>
                    <a:lnTo>
                      <a:pt x="60" y="49"/>
                    </a:lnTo>
                    <a:lnTo>
                      <a:pt x="56" y="48"/>
                    </a:lnTo>
                    <a:lnTo>
                      <a:pt x="51" y="45"/>
                    </a:lnTo>
                    <a:lnTo>
                      <a:pt x="48" y="43"/>
                    </a:lnTo>
                    <a:lnTo>
                      <a:pt x="43" y="40"/>
                    </a:lnTo>
                    <a:lnTo>
                      <a:pt x="38" y="38"/>
                    </a:lnTo>
                    <a:lnTo>
                      <a:pt x="32" y="34"/>
                    </a:lnTo>
                    <a:lnTo>
                      <a:pt x="29" y="32"/>
                    </a:lnTo>
                    <a:lnTo>
                      <a:pt x="24" y="29"/>
                    </a:lnTo>
                    <a:lnTo>
                      <a:pt x="20" y="25"/>
                    </a:lnTo>
                    <a:lnTo>
                      <a:pt x="16" y="23"/>
                    </a:lnTo>
                    <a:lnTo>
                      <a:pt x="14" y="20"/>
                    </a:lnTo>
                    <a:lnTo>
                      <a:pt x="10" y="18"/>
                    </a:lnTo>
                    <a:lnTo>
                      <a:pt x="7" y="15"/>
                    </a:lnTo>
                    <a:lnTo>
                      <a:pt x="5" y="13"/>
                    </a:lnTo>
                    <a:lnTo>
                      <a:pt x="4" y="11"/>
                    </a:lnTo>
                    <a:lnTo>
                      <a:pt x="1" y="9"/>
                    </a:lnTo>
                    <a:lnTo>
                      <a:pt x="0" y="9"/>
                    </a:lnTo>
                    <a:lnTo>
                      <a:pt x="2" y="0"/>
                    </a:lnTo>
                    <a:close/>
                  </a:path>
                </a:pathLst>
              </a:custGeom>
              <a:solidFill>
                <a:srgbClr val="8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69" name="Freeform 46"/>
              <p:cNvSpPr>
                <a:spLocks/>
              </p:cNvSpPr>
              <p:nvPr/>
            </p:nvSpPr>
            <p:spPr bwMode="auto">
              <a:xfrm>
                <a:off x="-2179" y="1878"/>
                <a:ext cx="27" cy="76"/>
              </a:xfrm>
              <a:custGeom>
                <a:avLst/>
                <a:gdLst>
                  <a:gd name="T0" fmla="*/ 3 w 54"/>
                  <a:gd name="T1" fmla="*/ 0 h 153"/>
                  <a:gd name="T2" fmla="*/ 1 w 54"/>
                  <a:gd name="T3" fmla="*/ 9 h 153"/>
                  <a:gd name="T4" fmla="*/ 1 w 54"/>
                  <a:gd name="T5" fmla="*/ 9 h 153"/>
                  <a:gd name="T6" fmla="*/ 1 w 54"/>
                  <a:gd name="T7" fmla="*/ 9 h 153"/>
                  <a:gd name="T8" fmla="*/ 0 w 54"/>
                  <a:gd name="T9" fmla="*/ 9 h 153"/>
                  <a:gd name="T10" fmla="*/ 0 w 54"/>
                  <a:gd name="T11" fmla="*/ 9 h 153"/>
                  <a:gd name="T12" fmla="*/ 0 w 54"/>
                  <a:gd name="T13" fmla="*/ 9 h 153"/>
                  <a:gd name="T14" fmla="*/ 0 w 54"/>
                  <a:gd name="T15" fmla="*/ 9 h 153"/>
                  <a:gd name="T16" fmla="*/ 0 w 54"/>
                  <a:gd name="T17" fmla="*/ 9 h 153"/>
                  <a:gd name="T18" fmla="*/ 1 w 54"/>
                  <a:gd name="T19" fmla="*/ 8 h 153"/>
                  <a:gd name="T20" fmla="*/ 1 w 54"/>
                  <a:gd name="T21" fmla="*/ 8 h 153"/>
                  <a:gd name="T22" fmla="*/ 1 w 54"/>
                  <a:gd name="T23" fmla="*/ 8 h 153"/>
                  <a:gd name="T24" fmla="*/ 1 w 54"/>
                  <a:gd name="T25" fmla="*/ 8 h 153"/>
                  <a:gd name="T26" fmla="*/ 1 w 54"/>
                  <a:gd name="T27" fmla="*/ 7 h 153"/>
                  <a:gd name="T28" fmla="*/ 1 w 54"/>
                  <a:gd name="T29" fmla="*/ 7 h 153"/>
                  <a:gd name="T30" fmla="*/ 1 w 54"/>
                  <a:gd name="T31" fmla="*/ 7 h 153"/>
                  <a:gd name="T32" fmla="*/ 1 w 54"/>
                  <a:gd name="T33" fmla="*/ 6 h 153"/>
                  <a:gd name="T34" fmla="*/ 1 w 54"/>
                  <a:gd name="T35" fmla="*/ 6 h 153"/>
                  <a:gd name="T36" fmla="*/ 1 w 54"/>
                  <a:gd name="T37" fmla="*/ 6 h 153"/>
                  <a:gd name="T38" fmla="*/ 1 w 54"/>
                  <a:gd name="T39" fmla="*/ 6 h 153"/>
                  <a:gd name="T40" fmla="*/ 1 w 54"/>
                  <a:gd name="T41" fmla="*/ 6 h 153"/>
                  <a:gd name="T42" fmla="*/ 1 w 54"/>
                  <a:gd name="T43" fmla="*/ 5 h 153"/>
                  <a:gd name="T44" fmla="*/ 1 w 54"/>
                  <a:gd name="T45" fmla="*/ 5 h 153"/>
                  <a:gd name="T46" fmla="*/ 2 w 54"/>
                  <a:gd name="T47" fmla="*/ 5 h 153"/>
                  <a:gd name="T48" fmla="*/ 2 w 54"/>
                  <a:gd name="T49" fmla="*/ 5 h 153"/>
                  <a:gd name="T50" fmla="*/ 2 w 54"/>
                  <a:gd name="T51" fmla="*/ 5 h 153"/>
                  <a:gd name="T52" fmla="*/ 2 w 54"/>
                  <a:gd name="T53" fmla="*/ 4 h 153"/>
                  <a:gd name="T54" fmla="*/ 2 w 54"/>
                  <a:gd name="T55" fmla="*/ 4 h 153"/>
                  <a:gd name="T56" fmla="*/ 2 w 54"/>
                  <a:gd name="T57" fmla="*/ 4 h 153"/>
                  <a:gd name="T58" fmla="*/ 2 w 54"/>
                  <a:gd name="T59" fmla="*/ 4 h 153"/>
                  <a:gd name="T60" fmla="*/ 2 w 54"/>
                  <a:gd name="T61" fmla="*/ 4 h 153"/>
                  <a:gd name="T62" fmla="*/ 2 w 54"/>
                  <a:gd name="T63" fmla="*/ 3 h 153"/>
                  <a:gd name="T64" fmla="*/ 2 w 54"/>
                  <a:gd name="T65" fmla="*/ 3 h 153"/>
                  <a:gd name="T66" fmla="*/ 2 w 54"/>
                  <a:gd name="T67" fmla="*/ 3 h 153"/>
                  <a:gd name="T68" fmla="*/ 2 w 54"/>
                  <a:gd name="T69" fmla="*/ 3 h 153"/>
                  <a:gd name="T70" fmla="*/ 2 w 54"/>
                  <a:gd name="T71" fmla="*/ 3 h 153"/>
                  <a:gd name="T72" fmla="*/ 2 w 54"/>
                  <a:gd name="T73" fmla="*/ 2 h 153"/>
                  <a:gd name="T74" fmla="*/ 2 w 54"/>
                  <a:gd name="T75" fmla="*/ 2 h 153"/>
                  <a:gd name="T76" fmla="*/ 2 w 54"/>
                  <a:gd name="T77" fmla="*/ 2 h 153"/>
                  <a:gd name="T78" fmla="*/ 2 w 54"/>
                  <a:gd name="T79" fmla="*/ 2 h 153"/>
                  <a:gd name="T80" fmla="*/ 3 w 54"/>
                  <a:gd name="T81" fmla="*/ 2 h 153"/>
                  <a:gd name="T82" fmla="*/ 3 w 54"/>
                  <a:gd name="T83" fmla="*/ 1 h 153"/>
                  <a:gd name="T84" fmla="*/ 3 w 54"/>
                  <a:gd name="T85" fmla="*/ 1 h 153"/>
                  <a:gd name="T86" fmla="*/ 3 w 54"/>
                  <a:gd name="T87" fmla="*/ 1 h 153"/>
                  <a:gd name="T88" fmla="*/ 3 w 54"/>
                  <a:gd name="T89" fmla="*/ 0 h 153"/>
                  <a:gd name="T90" fmla="*/ 3 w 54"/>
                  <a:gd name="T91" fmla="*/ 0 h 153"/>
                  <a:gd name="T92" fmla="*/ 3 w 54"/>
                  <a:gd name="T93" fmla="*/ 0 h 153"/>
                  <a:gd name="T94" fmla="*/ 3 w 54"/>
                  <a:gd name="T95" fmla="*/ 0 h 153"/>
                  <a:gd name="T96" fmla="*/ 3 w 54"/>
                  <a:gd name="T97" fmla="*/ 0 h 153"/>
                  <a:gd name="T98" fmla="*/ 3 w 54"/>
                  <a:gd name="T99" fmla="*/ 0 h 1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
                  <a:gd name="T151" fmla="*/ 0 h 153"/>
                  <a:gd name="T152" fmla="*/ 54 w 54"/>
                  <a:gd name="T153" fmla="*/ 153 h 1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 h="153">
                    <a:moveTo>
                      <a:pt x="54" y="0"/>
                    </a:moveTo>
                    <a:lnTo>
                      <a:pt x="10" y="148"/>
                    </a:lnTo>
                    <a:lnTo>
                      <a:pt x="8" y="149"/>
                    </a:lnTo>
                    <a:lnTo>
                      <a:pt x="3" y="151"/>
                    </a:lnTo>
                    <a:lnTo>
                      <a:pt x="0" y="153"/>
                    </a:lnTo>
                    <a:lnTo>
                      <a:pt x="0" y="150"/>
                    </a:lnTo>
                    <a:lnTo>
                      <a:pt x="0" y="149"/>
                    </a:lnTo>
                    <a:lnTo>
                      <a:pt x="0" y="148"/>
                    </a:lnTo>
                    <a:lnTo>
                      <a:pt x="0" y="144"/>
                    </a:lnTo>
                    <a:lnTo>
                      <a:pt x="1" y="141"/>
                    </a:lnTo>
                    <a:lnTo>
                      <a:pt x="1" y="138"/>
                    </a:lnTo>
                    <a:lnTo>
                      <a:pt x="3" y="133"/>
                    </a:lnTo>
                    <a:lnTo>
                      <a:pt x="5" y="129"/>
                    </a:lnTo>
                    <a:lnTo>
                      <a:pt x="6" y="124"/>
                    </a:lnTo>
                    <a:lnTo>
                      <a:pt x="7" y="119"/>
                    </a:lnTo>
                    <a:lnTo>
                      <a:pt x="10" y="112"/>
                    </a:lnTo>
                    <a:lnTo>
                      <a:pt x="10" y="110"/>
                    </a:lnTo>
                    <a:lnTo>
                      <a:pt x="11" y="106"/>
                    </a:lnTo>
                    <a:lnTo>
                      <a:pt x="11" y="104"/>
                    </a:lnTo>
                    <a:lnTo>
                      <a:pt x="13" y="101"/>
                    </a:lnTo>
                    <a:lnTo>
                      <a:pt x="13" y="97"/>
                    </a:lnTo>
                    <a:lnTo>
                      <a:pt x="15" y="94"/>
                    </a:lnTo>
                    <a:lnTo>
                      <a:pt x="16" y="91"/>
                    </a:lnTo>
                    <a:lnTo>
                      <a:pt x="17" y="87"/>
                    </a:lnTo>
                    <a:lnTo>
                      <a:pt x="17" y="85"/>
                    </a:lnTo>
                    <a:lnTo>
                      <a:pt x="18" y="81"/>
                    </a:lnTo>
                    <a:lnTo>
                      <a:pt x="20" y="78"/>
                    </a:lnTo>
                    <a:lnTo>
                      <a:pt x="21" y="75"/>
                    </a:lnTo>
                    <a:lnTo>
                      <a:pt x="21" y="71"/>
                    </a:lnTo>
                    <a:lnTo>
                      <a:pt x="22" y="68"/>
                    </a:lnTo>
                    <a:lnTo>
                      <a:pt x="23" y="65"/>
                    </a:lnTo>
                    <a:lnTo>
                      <a:pt x="25" y="61"/>
                    </a:lnTo>
                    <a:lnTo>
                      <a:pt x="25" y="58"/>
                    </a:lnTo>
                    <a:lnTo>
                      <a:pt x="26" y="55"/>
                    </a:lnTo>
                    <a:lnTo>
                      <a:pt x="27" y="52"/>
                    </a:lnTo>
                    <a:lnTo>
                      <a:pt x="28" y="48"/>
                    </a:lnTo>
                    <a:lnTo>
                      <a:pt x="28" y="46"/>
                    </a:lnTo>
                    <a:lnTo>
                      <a:pt x="30" y="42"/>
                    </a:lnTo>
                    <a:lnTo>
                      <a:pt x="31" y="39"/>
                    </a:lnTo>
                    <a:lnTo>
                      <a:pt x="31" y="37"/>
                    </a:lnTo>
                    <a:lnTo>
                      <a:pt x="34" y="32"/>
                    </a:lnTo>
                    <a:lnTo>
                      <a:pt x="35" y="27"/>
                    </a:lnTo>
                    <a:lnTo>
                      <a:pt x="36" y="22"/>
                    </a:lnTo>
                    <a:lnTo>
                      <a:pt x="39" y="18"/>
                    </a:lnTo>
                    <a:lnTo>
                      <a:pt x="39" y="14"/>
                    </a:lnTo>
                    <a:lnTo>
                      <a:pt x="40" y="11"/>
                    </a:lnTo>
                    <a:lnTo>
                      <a:pt x="41" y="7"/>
                    </a:lnTo>
                    <a:lnTo>
                      <a:pt x="42" y="5"/>
                    </a:lnTo>
                    <a:lnTo>
                      <a:pt x="54" y="0"/>
                    </a:lnTo>
                    <a:close/>
                  </a:path>
                </a:pathLst>
              </a:custGeom>
              <a:solidFill>
                <a:srgbClr val="8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0" name="Freeform 47"/>
              <p:cNvSpPr>
                <a:spLocks/>
              </p:cNvSpPr>
              <p:nvPr/>
            </p:nvSpPr>
            <p:spPr bwMode="auto">
              <a:xfrm>
                <a:off x="-2295" y="1970"/>
                <a:ext cx="114" cy="54"/>
              </a:xfrm>
              <a:custGeom>
                <a:avLst/>
                <a:gdLst>
                  <a:gd name="T0" fmla="*/ 1 w 228"/>
                  <a:gd name="T1" fmla="*/ 3 h 108"/>
                  <a:gd name="T2" fmla="*/ 2 w 228"/>
                  <a:gd name="T3" fmla="*/ 3 h 108"/>
                  <a:gd name="T4" fmla="*/ 3 w 228"/>
                  <a:gd name="T5" fmla="*/ 5 h 108"/>
                  <a:gd name="T6" fmla="*/ 4 w 228"/>
                  <a:gd name="T7" fmla="*/ 5 h 108"/>
                  <a:gd name="T8" fmla="*/ 5 w 228"/>
                  <a:gd name="T9" fmla="*/ 6 h 108"/>
                  <a:gd name="T10" fmla="*/ 6 w 228"/>
                  <a:gd name="T11" fmla="*/ 6 h 108"/>
                  <a:gd name="T12" fmla="*/ 7 w 228"/>
                  <a:gd name="T13" fmla="*/ 6 h 108"/>
                  <a:gd name="T14" fmla="*/ 7 w 228"/>
                  <a:gd name="T15" fmla="*/ 6 h 108"/>
                  <a:gd name="T16" fmla="*/ 7 w 228"/>
                  <a:gd name="T17" fmla="*/ 6 h 108"/>
                  <a:gd name="T18" fmla="*/ 9 w 228"/>
                  <a:gd name="T19" fmla="*/ 7 h 108"/>
                  <a:gd name="T20" fmla="*/ 10 w 228"/>
                  <a:gd name="T21" fmla="*/ 7 h 108"/>
                  <a:gd name="T22" fmla="*/ 11 w 228"/>
                  <a:gd name="T23" fmla="*/ 7 h 108"/>
                  <a:gd name="T24" fmla="*/ 11 w 228"/>
                  <a:gd name="T25" fmla="*/ 7 h 108"/>
                  <a:gd name="T26" fmla="*/ 12 w 228"/>
                  <a:gd name="T27" fmla="*/ 6 h 108"/>
                  <a:gd name="T28" fmla="*/ 13 w 228"/>
                  <a:gd name="T29" fmla="*/ 6 h 108"/>
                  <a:gd name="T30" fmla="*/ 13 w 228"/>
                  <a:gd name="T31" fmla="*/ 6 h 108"/>
                  <a:gd name="T32" fmla="*/ 13 w 228"/>
                  <a:gd name="T33" fmla="*/ 5 h 108"/>
                  <a:gd name="T34" fmla="*/ 13 w 228"/>
                  <a:gd name="T35" fmla="*/ 4 h 108"/>
                  <a:gd name="T36" fmla="*/ 13 w 228"/>
                  <a:gd name="T37" fmla="*/ 3 h 108"/>
                  <a:gd name="T38" fmla="*/ 14 w 228"/>
                  <a:gd name="T39" fmla="*/ 3 h 108"/>
                  <a:gd name="T40" fmla="*/ 14 w 228"/>
                  <a:gd name="T41" fmla="*/ 2 h 108"/>
                  <a:gd name="T42" fmla="*/ 14 w 228"/>
                  <a:gd name="T43" fmla="*/ 2 h 108"/>
                  <a:gd name="T44" fmla="*/ 14 w 228"/>
                  <a:gd name="T45" fmla="*/ 1 h 108"/>
                  <a:gd name="T46" fmla="*/ 14 w 228"/>
                  <a:gd name="T47" fmla="*/ 1 h 108"/>
                  <a:gd name="T48" fmla="*/ 14 w 228"/>
                  <a:gd name="T49" fmla="*/ 0 h 108"/>
                  <a:gd name="T50" fmla="*/ 14 w 228"/>
                  <a:gd name="T51" fmla="*/ 1 h 108"/>
                  <a:gd name="T52" fmla="*/ 14 w 228"/>
                  <a:gd name="T53" fmla="*/ 2 h 108"/>
                  <a:gd name="T54" fmla="*/ 14 w 228"/>
                  <a:gd name="T55" fmla="*/ 2 h 108"/>
                  <a:gd name="T56" fmla="*/ 14 w 228"/>
                  <a:gd name="T57" fmla="*/ 3 h 108"/>
                  <a:gd name="T58" fmla="*/ 14 w 228"/>
                  <a:gd name="T59" fmla="*/ 3 h 108"/>
                  <a:gd name="T60" fmla="*/ 14 w 228"/>
                  <a:gd name="T61" fmla="*/ 5 h 108"/>
                  <a:gd name="T62" fmla="*/ 13 w 228"/>
                  <a:gd name="T63" fmla="*/ 5 h 108"/>
                  <a:gd name="T64" fmla="*/ 13 w 228"/>
                  <a:gd name="T65" fmla="*/ 6 h 108"/>
                  <a:gd name="T66" fmla="*/ 13 w 228"/>
                  <a:gd name="T67" fmla="*/ 7 h 108"/>
                  <a:gd name="T68" fmla="*/ 13 w 228"/>
                  <a:gd name="T69" fmla="*/ 7 h 108"/>
                  <a:gd name="T70" fmla="*/ 13 w 228"/>
                  <a:gd name="T71" fmla="*/ 7 h 108"/>
                  <a:gd name="T72" fmla="*/ 12 w 228"/>
                  <a:gd name="T73" fmla="*/ 7 h 108"/>
                  <a:gd name="T74" fmla="*/ 11 w 228"/>
                  <a:gd name="T75" fmla="*/ 7 h 108"/>
                  <a:gd name="T76" fmla="*/ 11 w 228"/>
                  <a:gd name="T77" fmla="*/ 7 h 108"/>
                  <a:gd name="T78" fmla="*/ 10 w 228"/>
                  <a:gd name="T79" fmla="*/ 7 h 108"/>
                  <a:gd name="T80" fmla="*/ 9 w 228"/>
                  <a:gd name="T81" fmla="*/ 7 h 108"/>
                  <a:gd name="T82" fmla="*/ 9 w 228"/>
                  <a:gd name="T83" fmla="*/ 7 h 108"/>
                  <a:gd name="T84" fmla="*/ 7 w 228"/>
                  <a:gd name="T85" fmla="*/ 7 h 108"/>
                  <a:gd name="T86" fmla="*/ 7 w 228"/>
                  <a:gd name="T87" fmla="*/ 6 h 108"/>
                  <a:gd name="T88" fmla="*/ 6 w 228"/>
                  <a:gd name="T89" fmla="*/ 6 h 108"/>
                  <a:gd name="T90" fmla="*/ 5 w 228"/>
                  <a:gd name="T91" fmla="*/ 6 h 108"/>
                  <a:gd name="T92" fmla="*/ 4 w 228"/>
                  <a:gd name="T93" fmla="*/ 6 h 108"/>
                  <a:gd name="T94" fmla="*/ 4 w 228"/>
                  <a:gd name="T95" fmla="*/ 6 h 108"/>
                  <a:gd name="T96" fmla="*/ 3 w 228"/>
                  <a:gd name="T97" fmla="*/ 5 h 108"/>
                  <a:gd name="T98" fmla="*/ 2 w 228"/>
                  <a:gd name="T99" fmla="*/ 5 h 108"/>
                  <a:gd name="T100" fmla="*/ 2 w 228"/>
                  <a:gd name="T101" fmla="*/ 3 h 108"/>
                  <a:gd name="T102" fmla="*/ 1 w 228"/>
                  <a:gd name="T103" fmla="*/ 3 h 108"/>
                  <a:gd name="T104" fmla="*/ 0 w 228"/>
                  <a:gd name="T105" fmla="*/ 3 h 1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108"/>
                  <a:gd name="T161" fmla="*/ 228 w 228"/>
                  <a:gd name="T162" fmla="*/ 108 h 1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108">
                    <a:moveTo>
                      <a:pt x="9" y="47"/>
                    </a:moveTo>
                    <a:lnTo>
                      <a:pt x="12" y="49"/>
                    </a:lnTo>
                    <a:lnTo>
                      <a:pt x="16" y="53"/>
                    </a:lnTo>
                    <a:lnTo>
                      <a:pt x="20" y="56"/>
                    </a:lnTo>
                    <a:lnTo>
                      <a:pt x="22" y="58"/>
                    </a:lnTo>
                    <a:lnTo>
                      <a:pt x="26" y="61"/>
                    </a:lnTo>
                    <a:lnTo>
                      <a:pt x="31" y="63"/>
                    </a:lnTo>
                    <a:lnTo>
                      <a:pt x="36" y="66"/>
                    </a:lnTo>
                    <a:lnTo>
                      <a:pt x="40" y="68"/>
                    </a:lnTo>
                    <a:lnTo>
                      <a:pt x="45" y="71"/>
                    </a:lnTo>
                    <a:lnTo>
                      <a:pt x="50" y="73"/>
                    </a:lnTo>
                    <a:lnTo>
                      <a:pt x="55" y="74"/>
                    </a:lnTo>
                    <a:lnTo>
                      <a:pt x="60" y="77"/>
                    </a:lnTo>
                    <a:lnTo>
                      <a:pt x="65" y="78"/>
                    </a:lnTo>
                    <a:lnTo>
                      <a:pt x="69" y="81"/>
                    </a:lnTo>
                    <a:lnTo>
                      <a:pt x="75" y="82"/>
                    </a:lnTo>
                    <a:lnTo>
                      <a:pt x="80" y="84"/>
                    </a:lnTo>
                    <a:lnTo>
                      <a:pt x="85" y="86"/>
                    </a:lnTo>
                    <a:lnTo>
                      <a:pt x="90" y="87"/>
                    </a:lnTo>
                    <a:lnTo>
                      <a:pt x="94" y="88"/>
                    </a:lnTo>
                    <a:lnTo>
                      <a:pt x="100" y="89"/>
                    </a:lnTo>
                    <a:lnTo>
                      <a:pt x="105" y="91"/>
                    </a:lnTo>
                    <a:lnTo>
                      <a:pt x="109" y="92"/>
                    </a:lnTo>
                    <a:lnTo>
                      <a:pt x="114" y="93"/>
                    </a:lnTo>
                    <a:lnTo>
                      <a:pt x="119" y="95"/>
                    </a:lnTo>
                    <a:lnTo>
                      <a:pt x="123" y="95"/>
                    </a:lnTo>
                    <a:lnTo>
                      <a:pt x="127" y="96"/>
                    </a:lnTo>
                    <a:lnTo>
                      <a:pt x="132" y="96"/>
                    </a:lnTo>
                    <a:lnTo>
                      <a:pt x="136" y="97"/>
                    </a:lnTo>
                    <a:lnTo>
                      <a:pt x="139" y="97"/>
                    </a:lnTo>
                    <a:lnTo>
                      <a:pt x="143" y="97"/>
                    </a:lnTo>
                    <a:lnTo>
                      <a:pt x="146" y="98"/>
                    </a:lnTo>
                    <a:lnTo>
                      <a:pt x="149" y="98"/>
                    </a:lnTo>
                    <a:lnTo>
                      <a:pt x="155" y="98"/>
                    </a:lnTo>
                    <a:lnTo>
                      <a:pt x="160" y="98"/>
                    </a:lnTo>
                    <a:lnTo>
                      <a:pt x="165" y="98"/>
                    </a:lnTo>
                    <a:lnTo>
                      <a:pt x="168" y="98"/>
                    </a:lnTo>
                    <a:lnTo>
                      <a:pt x="172" y="98"/>
                    </a:lnTo>
                    <a:lnTo>
                      <a:pt x="176" y="98"/>
                    </a:lnTo>
                    <a:lnTo>
                      <a:pt x="178" y="98"/>
                    </a:lnTo>
                    <a:lnTo>
                      <a:pt x="182" y="98"/>
                    </a:lnTo>
                    <a:lnTo>
                      <a:pt x="186" y="96"/>
                    </a:lnTo>
                    <a:lnTo>
                      <a:pt x="190" y="96"/>
                    </a:lnTo>
                    <a:lnTo>
                      <a:pt x="192" y="93"/>
                    </a:lnTo>
                    <a:lnTo>
                      <a:pt x="195" y="91"/>
                    </a:lnTo>
                    <a:lnTo>
                      <a:pt x="195" y="88"/>
                    </a:lnTo>
                    <a:lnTo>
                      <a:pt x="196" y="84"/>
                    </a:lnTo>
                    <a:lnTo>
                      <a:pt x="197" y="82"/>
                    </a:lnTo>
                    <a:lnTo>
                      <a:pt x="199" y="79"/>
                    </a:lnTo>
                    <a:lnTo>
                      <a:pt x="200" y="77"/>
                    </a:lnTo>
                    <a:lnTo>
                      <a:pt x="201" y="74"/>
                    </a:lnTo>
                    <a:lnTo>
                      <a:pt x="201" y="71"/>
                    </a:lnTo>
                    <a:lnTo>
                      <a:pt x="202" y="67"/>
                    </a:lnTo>
                    <a:lnTo>
                      <a:pt x="204" y="64"/>
                    </a:lnTo>
                    <a:lnTo>
                      <a:pt x="205" y="61"/>
                    </a:lnTo>
                    <a:lnTo>
                      <a:pt x="206" y="57"/>
                    </a:lnTo>
                    <a:lnTo>
                      <a:pt x="207" y="53"/>
                    </a:lnTo>
                    <a:lnTo>
                      <a:pt x="209" y="49"/>
                    </a:lnTo>
                    <a:lnTo>
                      <a:pt x="210" y="45"/>
                    </a:lnTo>
                    <a:lnTo>
                      <a:pt x="211" y="42"/>
                    </a:lnTo>
                    <a:lnTo>
                      <a:pt x="212" y="38"/>
                    </a:lnTo>
                    <a:lnTo>
                      <a:pt x="212" y="34"/>
                    </a:lnTo>
                    <a:lnTo>
                      <a:pt x="215" y="30"/>
                    </a:lnTo>
                    <a:lnTo>
                      <a:pt x="215" y="28"/>
                    </a:lnTo>
                    <a:lnTo>
                      <a:pt x="216" y="24"/>
                    </a:lnTo>
                    <a:lnTo>
                      <a:pt x="217" y="22"/>
                    </a:lnTo>
                    <a:lnTo>
                      <a:pt x="219" y="19"/>
                    </a:lnTo>
                    <a:lnTo>
                      <a:pt x="219" y="13"/>
                    </a:lnTo>
                    <a:lnTo>
                      <a:pt x="221" y="10"/>
                    </a:lnTo>
                    <a:lnTo>
                      <a:pt x="221" y="8"/>
                    </a:lnTo>
                    <a:lnTo>
                      <a:pt x="222" y="6"/>
                    </a:lnTo>
                    <a:lnTo>
                      <a:pt x="222" y="5"/>
                    </a:lnTo>
                    <a:lnTo>
                      <a:pt x="225" y="1"/>
                    </a:lnTo>
                    <a:lnTo>
                      <a:pt x="226" y="0"/>
                    </a:lnTo>
                    <a:lnTo>
                      <a:pt x="228" y="0"/>
                    </a:lnTo>
                    <a:lnTo>
                      <a:pt x="228" y="1"/>
                    </a:lnTo>
                    <a:lnTo>
                      <a:pt x="228" y="6"/>
                    </a:lnTo>
                    <a:lnTo>
                      <a:pt x="226" y="9"/>
                    </a:lnTo>
                    <a:lnTo>
                      <a:pt x="226" y="13"/>
                    </a:lnTo>
                    <a:lnTo>
                      <a:pt x="225" y="15"/>
                    </a:lnTo>
                    <a:lnTo>
                      <a:pt x="225" y="19"/>
                    </a:lnTo>
                    <a:lnTo>
                      <a:pt x="224" y="22"/>
                    </a:lnTo>
                    <a:lnTo>
                      <a:pt x="222" y="25"/>
                    </a:lnTo>
                    <a:lnTo>
                      <a:pt x="221" y="29"/>
                    </a:lnTo>
                    <a:lnTo>
                      <a:pt x="220" y="33"/>
                    </a:lnTo>
                    <a:lnTo>
                      <a:pt x="219" y="37"/>
                    </a:lnTo>
                    <a:lnTo>
                      <a:pt x="219" y="42"/>
                    </a:lnTo>
                    <a:lnTo>
                      <a:pt x="217" y="45"/>
                    </a:lnTo>
                    <a:lnTo>
                      <a:pt x="216" y="50"/>
                    </a:lnTo>
                    <a:lnTo>
                      <a:pt x="215" y="54"/>
                    </a:lnTo>
                    <a:lnTo>
                      <a:pt x="214" y="59"/>
                    </a:lnTo>
                    <a:lnTo>
                      <a:pt x="212" y="63"/>
                    </a:lnTo>
                    <a:lnTo>
                      <a:pt x="211" y="67"/>
                    </a:lnTo>
                    <a:lnTo>
                      <a:pt x="210" y="72"/>
                    </a:lnTo>
                    <a:lnTo>
                      <a:pt x="209" y="76"/>
                    </a:lnTo>
                    <a:lnTo>
                      <a:pt x="207" y="79"/>
                    </a:lnTo>
                    <a:lnTo>
                      <a:pt x="207" y="83"/>
                    </a:lnTo>
                    <a:lnTo>
                      <a:pt x="206" y="87"/>
                    </a:lnTo>
                    <a:lnTo>
                      <a:pt x="205" y="91"/>
                    </a:lnTo>
                    <a:lnTo>
                      <a:pt x="204" y="93"/>
                    </a:lnTo>
                    <a:lnTo>
                      <a:pt x="204" y="96"/>
                    </a:lnTo>
                    <a:lnTo>
                      <a:pt x="202" y="98"/>
                    </a:lnTo>
                    <a:lnTo>
                      <a:pt x="202" y="101"/>
                    </a:lnTo>
                    <a:lnTo>
                      <a:pt x="201" y="103"/>
                    </a:lnTo>
                    <a:lnTo>
                      <a:pt x="201" y="106"/>
                    </a:lnTo>
                    <a:lnTo>
                      <a:pt x="197" y="106"/>
                    </a:lnTo>
                    <a:lnTo>
                      <a:pt x="194" y="106"/>
                    </a:lnTo>
                    <a:lnTo>
                      <a:pt x="190" y="106"/>
                    </a:lnTo>
                    <a:lnTo>
                      <a:pt x="187" y="106"/>
                    </a:lnTo>
                    <a:lnTo>
                      <a:pt x="185" y="106"/>
                    </a:lnTo>
                    <a:lnTo>
                      <a:pt x="181" y="106"/>
                    </a:lnTo>
                    <a:lnTo>
                      <a:pt x="178" y="106"/>
                    </a:lnTo>
                    <a:lnTo>
                      <a:pt x="172" y="107"/>
                    </a:lnTo>
                    <a:lnTo>
                      <a:pt x="167" y="108"/>
                    </a:lnTo>
                    <a:lnTo>
                      <a:pt x="165" y="107"/>
                    </a:lnTo>
                    <a:lnTo>
                      <a:pt x="163" y="107"/>
                    </a:lnTo>
                    <a:lnTo>
                      <a:pt x="161" y="107"/>
                    </a:lnTo>
                    <a:lnTo>
                      <a:pt x="158" y="107"/>
                    </a:lnTo>
                    <a:lnTo>
                      <a:pt x="155" y="107"/>
                    </a:lnTo>
                    <a:lnTo>
                      <a:pt x="151" y="106"/>
                    </a:lnTo>
                    <a:lnTo>
                      <a:pt x="147" y="106"/>
                    </a:lnTo>
                    <a:lnTo>
                      <a:pt x="143" y="106"/>
                    </a:lnTo>
                    <a:lnTo>
                      <a:pt x="139" y="105"/>
                    </a:lnTo>
                    <a:lnTo>
                      <a:pt x="136" y="103"/>
                    </a:lnTo>
                    <a:lnTo>
                      <a:pt x="131" y="103"/>
                    </a:lnTo>
                    <a:lnTo>
                      <a:pt x="126" y="102"/>
                    </a:lnTo>
                    <a:lnTo>
                      <a:pt x="122" y="101"/>
                    </a:lnTo>
                    <a:lnTo>
                      <a:pt x="117" y="100"/>
                    </a:lnTo>
                    <a:lnTo>
                      <a:pt x="112" y="98"/>
                    </a:lnTo>
                    <a:lnTo>
                      <a:pt x="107" y="98"/>
                    </a:lnTo>
                    <a:lnTo>
                      <a:pt x="102" y="96"/>
                    </a:lnTo>
                    <a:lnTo>
                      <a:pt x="97" y="96"/>
                    </a:lnTo>
                    <a:lnTo>
                      <a:pt x="92" y="93"/>
                    </a:lnTo>
                    <a:lnTo>
                      <a:pt x="87" y="92"/>
                    </a:lnTo>
                    <a:lnTo>
                      <a:pt x="82" y="91"/>
                    </a:lnTo>
                    <a:lnTo>
                      <a:pt x="77" y="89"/>
                    </a:lnTo>
                    <a:lnTo>
                      <a:pt x="73" y="88"/>
                    </a:lnTo>
                    <a:lnTo>
                      <a:pt x="69" y="88"/>
                    </a:lnTo>
                    <a:lnTo>
                      <a:pt x="64" y="86"/>
                    </a:lnTo>
                    <a:lnTo>
                      <a:pt x="60" y="84"/>
                    </a:lnTo>
                    <a:lnTo>
                      <a:pt x="55" y="83"/>
                    </a:lnTo>
                    <a:lnTo>
                      <a:pt x="53" y="82"/>
                    </a:lnTo>
                    <a:lnTo>
                      <a:pt x="49" y="81"/>
                    </a:lnTo>
                    <a:lnTo>
                      <a:pt x="46" y="79"/>
                    </a:lnTo>
                    <a:lnTo>
                      <a:pt x="44" y="78"/>
                    </a:lnTo>
                    <a:lnTo>
                      <a:pt x="41" y="78"/>
                    </a:lnTo>
                    <a:lnTo>
                      <a:pt x="37" y="76"/>
                    </a:lnTo>
                    <a:lnTo>
                      <a:pt x="34" y="73"/>
                    </a:lnTo>
                    <a:lnTo>
                      <a:pt x="29" y="71"/>
                    </a:lnTo>
                    <a:lnTo>
                      <a:pt x="25" y="68"/>
                    </a:lnTo>
                    <a:lnTo>
                      <a:pt x="21" y="66"/>
                    </a:lnTo>
                    <a:lnTo>
                      <a:pt x="19" y="63"/>
                    </a:lnTo>
                    <a:lnTo>
                      <a:pt x="15" y="61"/>
                    </a:lnTo>
                    <a:lnTo>
                      <a:pt x="12" y="59"/>
                    </a:lnTo>
                    <a:lnTo>
                      <a:pt x="7" y="56"/>
                    </a:lnTo>
                    <a:lnTo>
                      <a:pt x="4" y="53"/>
                    </a:lnTo>
                    <a:lnTo>
                      <a:pt x="1" y="50"/>
                    </a:lnTo>
                    <a:lnTo>
                      <a:pt x="0" y="49"/>
                    </a:lnTo>
                    <a:lnTo>
                      <a:pt x="9" y="47"/>
                    </a:lnTo>
                    <a:close/>
                  </a:path>
                </a:pathLst>
              </a:custGeom>
              <a:solidFill>
                <a:srgbClr val="8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1" name="Freeform 48"/>
              <p:cNvSpPr>
                <a:spLocks/>
              </p:cNvSpPr>
              <p:nvPr/>
            </p:nvSpPr>
            <p:spPr bwMode="auto">
              <a:xfrm>
                <a:off x="-2247" y="1834"/>
                <a:ext cx="45" cy="132"/>
              </a:xfrm>
              <a:custGeom>
                <a:avLst/>
                <a:gdLst>
                  <a:gd name="T0" fmla="*/ 6 w 89"/>
                  <a:gd name="T1" fmla="*/ 1 h 264"/>
                  <a:gd name="T2" fmla="*/ 5 w 89"/>
                  <a:gd name="T3" fmla="*/ 1 h 264"/>
                  <a:gd name="T4" fmla="*/ 5 w 89"/>
                  <a:gd name="T5" fmla="*/ 1 h 264"/>
                  <a:gd name="T6" fmla="*/ 4 w 89"/>
                  <a:gd name="T7" fmla="*/ 1 h 264"/>
                  <a:gd name="T8" fmla="*/ 4 w 89"/>
                  <a:gd name="T9" fmla="*/ 2 h 264"/>
                  <a:gd name="T10" fmla="*/ 4 w 89"/>
                  <a:gd name="T11" fmla="*/ 3 h 264"/>
                  <a:gd name="T12" fmla="*/ 4 w 89"/>
                  <a:gd name="T13" fmla="*/ 4 h 264"/>
                  <a:gd name="T14" fmla="*/ 4 w 89"/>
                  <a:gd name="T15" fmla="*/ 4 h 264"/>
                  <a:gd name="T16" fmla="*/ 4 w 89"/>
                  <a:gd name="T17" fmla="*/ 5 h 264"/>
                  <a:gd name="T18" fmla="*/ 4 w 89"/>
                  <a:gd name="T19" fmla="*/ 5 h 264"/>
                  <a:gd name="T20" fmla="*/ 4 w 89"/>
                  <a:gd name="T21" fmla="*/ 6 h 264"/>
                  <a:gd name="T22" fmla="*/ 4 w 89"/>
                  <a:gd name="T23" fmla="*/ 7 h 264"/>
                  <a:gd name="T24" fmla="*/ 3 w 89"/>
                  <a:gd name="T25" fmla="*/ 7 h 264"/>
                  <a:gd name="T26" fmla="*/ 3 w 89"/>
                  <a:gd name="T27" fmla="*/ 8 h 264"/>
                  <a:gd name="T28" fmla="*/ 3 w 89"/>
                  <a:gd name="T29" fmla="*/ 9 h 264"/>
                  <a:gd name="T30" fmla="*/ 2 w 89"/>
                  <a:gd name="T31" fmla="*/ 10 h 264"/>
                  <a:gd name="T32" fmla="*/ 2 w 89"/>
                  <a:gd name="T33" fmla="*/ 10 h 264"/>
                  <a:gd name="T34" fmla="*/ 2 w 89"/>
                  <a:gd name="T35" fmla="*/ 11 h 264"/>
                  <a:gd name="T36" fmla="*/ 2 w 89"/>
                  <a:gd name="T37" fmla="*/ 12 h 264"/>
                  <a:gd name="T38" fmla="*/ 2 w 89"/>
                  <a:gd name="T39" fmla="*/ 12 h 264"/>
                  <a:gd name="T40" fmla="*/ 2 w 89"/>
                  <a:gd name="T41" fmla="*/ 13 h 264"/>
                  <a:gd name="T42" fmla="*/ 2 w 89"/>
                  <a:gd name="T43" fmla="*/ 13 h 264"/>
                  <a:gd name="T44" fmla="*/ 1 w 89"/>
                  <a:gd name="T45" fmla="*/ 14 h 264"/>
                  <a:gd name="T46" fmla="*/ 0 w 89"/>
                  <a:gd name="T47" fmla="*/ 17 h 264"/>
                  <a:gd name="T48" fmla="*/ 1 w 89"/>
                  <a:gd name="T49" fmla="*/ 17 h 264"/>
                  <a:gd name="T50" fmla="*/ 1 w 89"/>
                  <a:gd name="T51" fmla="*/ 15 h 264"/>
                  <a:gd name="T52" fmla="*/ 1 w 89"/>
                  <a:gd name="T53" fmla="*/ 14 h 264"/>
                  <a:gd name="T54" fmla="*/ 2 w 89"/>
                  <a:gd name="T55" fmla="*/ 14 h 264"/>
                  <a:gd name="T56" fmla="*/ 2 w 89"/>
                  <a:gd name="T57" fmla="*/ 13 h 264"/>
                  <a:gd name="T58" fmla="*/ 2 w 89"/>
                  <a:gd name="T59" fmla="*/ 13 h 264"/>
                  <a:gd name="T60" fmla="*/ 3 w 89"/>
                  <a:gd name="T61" fmla="*/ 12 h 264"/>
                  <a:gd name="T62" fmla="*/ 3 w 89"/>
                  <a:gd name="T63" fmla="*/ 12 h 264"/>
                  <a:gd name="T64" fmla="*/ 3 w 89"/>
                  <a:gd name="T65" fmla="*/ 11 h 264"/>
                  <a:gd name="T66" fmla="*/ 3 w 89"/>
                  <a:gd name="T67" fmla="*/ 10 h 264"/>
                  <a:gd name="T68" fmla="*/ 3 w 89"/>
                  <a:gd name="T69" fmla="*/ 9 h 264"/>
                  <a:gd name="T70" fmla="*/ 3 w 89"/>
                  <a:gd name="T71" fmla="*/ 9 h 264"/>
                  <a:gd name="T72" fmla="*/ 3 w 89"/>
                  <a:gd name="T73" fmla="*/ 9 h 264"/>
                  <a:gd name="T74" fmla="*/ 4 w 89"/>
                  <a:gd name="T75" fmla="*/ 8 h 264"/>
                  <a:gd name="T76" fmla="*/ 4 w 89"/>
                  <a:gd name="T77" fmla="*/ 7 h 264"/>
                  <a:gd name="T78" fmla="*/ 4 w 89"/>
                  <a:gd name="T79" fmla="*/ 6 h 264"/>
                  <a:gd name="T80" fmla="*/ 5 w 89"/>
                  <a:gd name="T81" fmla="*/ 6 h 264"/>
                  <a:gd name="T82" fmla="*/ 5 w 89"/>
                  <a:gd name="T83" fmla="*/ 5 h 264"/>
                  <a:gd name="T84" fmla="*/ 5 w 89"/>
                  <a:gd name="T85" fmla="*/ 4 h 264"/>
                  <a:gd name="T86" fmla="*/ 5 w 89"/>
                  <a:gd name="T87" fmla="*/ 4 h 264"/>
                  <a:gd name="T88" fmla="*/ 5 w 89"/>
                  <a:gd name="T89" fmla="*/ 3 h 264"/>
                  <a:gd name="T90" fmla="*/ 5 w 89"/>
                  <a:gd name="T91" fmla="*/ 2 h 264"/>
                  <a:gd name="T92" fmla="*/ 5 w 89"/>
                  <a:gd name="T93" fmla="*/ 1 h 264"/>
                  <a:gd name="T94" fmla="*/ 5 w 89"/>
                  <a:gd name="T95" fmla="*/ 1 h 264"/>
                  <a:gd name="T96" fmla="*/ 6 w 89"/>
                  <a:gd name="T97" fmla="*/ 1 h 264"/>
                  <a:gd name="T98" fmla="*/ 6 w 89"/>
                  <a:gd name="T99" fmla="*/ 0 h 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
                  <a:gd name="T151" fmla="*/ 0 h 264"/>
                  <a:gd name="T152" fmla="*/ 89 w 89"/>
                  <a:gd name="T153" fmla="*/ 264 h 2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 h="264">
                    <a:moveTo>
                      <a:pt x="89" y="0"/>
                    </a:moveTo>
                    <a:lnTo>
                      <a:pt x="85" y="0"/>
                    </a:lnTo>
                    <a:lnTo>
                      <a:pt x="83" y="1"/>
                    </a:lnTo>
                    <a:lnTo>
                      <a:pt x="79" y="1"/>
                    </a:lnTo>
                    <a:lnTo>
                      <a:pt x="76" y="3"/>
                    </a:lnTo>
                    <a:lnTo>
                      <a:pt x="74" y="6"/>
                    </a:lnTo>
                    <a:lnTo>
                      <a:pt x="70" y="8"/>
                    </a:lnTo>
                    <a:lnTo>
                      <a:pt x="68" y="12"/>
                    </a:lnTo>
                    <a:lnTo>
                      <a:pt x="65" y="16"/>
                    </a:lnTo>
                    <a:lnTo>
                      <a:pt x="63" y="20"/>
                    </a:lnTo>
                    <a:lnTo>
                      <a:pt x="61" y="24"/>
                    </a:lnTo>
                    <a:lnTo>
                      <a:pt x="59" y="29"/>
                    </a:lnTo>
                    <a:lnTo>
                      <a:pt x="58" y="32"/>
                    </a:lnTo>
                    <a:lnTo>
                      <a:pt x="56" y="37"/>
                    </a:lnTo>
                    <a:lnTo>
                      <a:pt x="56" y="42"/>
                    </a:lnTo>
                    <a:lnTo>
                      <a:pt x="55" y="46"/>
                    </a:lnTo>
                    <a:lnTo>
                      <a:pt x="56" y="51"/>
                    </a:lnTo>
                    <a:lnTo>
                      <a:pt x="56" y="54"/>
                    </a:lnTo>
                    <a:lnTo>
                      <a:pt x="56" y="58"/>
                    </a:lnTo>
                    <a:lnTo>
                      <a:pt x="56" y="61"/>
                    </a:lnTo>
                    <a:lnTo>
                      <a:pt x="58" y="64"/>
                    </a:lnTo>
                    <a:lnTo>
                      <a:pt x="58" y="68"/>
                    </a:lnTo>
                    <a:lnTo>
                      <a:pt x="59" y="71"/>
                    </a:lnTo>
                    <a:lnTo>
                      <a:pt x="59" y="75"/>
                    </a:lnTo>
                    <a:lnTo>
                      <a:pt x="59" y="79"/>
                    </a:lnTo>
                    <a:lnTo>
                      <a:pt x="59" y="81"/>
                    </a:lnTo>
                    <a:lnTo>
                      <a:pt x="59" y="84"/>
                    </a:lnTo>
                    <a:lnTo>
                      <a:pt x="59" y="86"/>
                    </a:lnTo>
                    <a:lnTo>
                      <a:pt x="59" y="91"/>
                    </a:lnTo>
                    <a:lnTo>
                      <a:pt x="58" y="95"/>
                    </a:lnTo>
                    <a:lnTo>
                      <a:pt x="58" y="99"/>
                    </a:lnTo>
                    <a:lnTo>
                      <a:pt x="58" y="102"/>
                    </a:lnTo>
                    <a:lnTo>
                      <a:pt x="56" y="105"/>
                    </a:lnTo>
                    <a:lnTo>
                      <a:pt x="55" y="108"/>
                    </a:lnTo>
                    <a:lnTo>
                      <a:pt x="54" y="112"/>
                    </a:lnTo>
                    <a:lnTo>
                      <a:pt x="52" y="114"/>
                    </a:lnTo>
                    <a:lnTo>
                      <a:pt x="52" y="118"/>
                    </a:lnTo>
                    <a:lnTo>
                      <a:pt x="50" y="122"/>
                    </a:lnTo>
                    <a:lnTo>
                      <a:pt x="46" y="127"/>
                    </a:lnTo>
                    <a:lnTo>
                      <a:pt x="44" y="129"/>
                    </a:lnTo>
                    <a:lnTo>
                      <a:pt x="41" y="133"/>
                    </a:lnTo>
                    <a:lnTo>
                      <a:pt x="39" y="136"/>
                    </a:lnTo>
                    <a:lnTo>
                      <a:pt x="36" y="139"/>
                    </a:lnTo>
                    <a:lnTo>
                      <a:pt x="35" y="143"/>
                    </a:lnTo>
                    <a:lnTo>
                      <a:pt x="34" y="147"/>
                    </a:lnTo>
                    <a:lnTo>
                      <a:pt x="32" y="152"/>
                    </a:lnTo>
                    <a:lnTo>
                      <a:pt x="31" y="157"/>
                    </a:lnTo>
                    <a:lnTo>
                      <a:pt x="31" y="162"/>
                    </a:lnTo>
                    <a:lnTo>
                      <a:pt x="31" y="167"/>
                    </a:lnTo>
                    <a:lnTo>
                      <a:pt x="31" y="171"/>
                    </a:lnTo>
                    <a:lnTo>
                      <a:pt x="31" y="175"/>
                    </a:lnTo>
                    <a:lnTo>
                      <a:pt x="31" y="177"/>
                    </a:lnTo>
                    <a:lnTo>
                      <a:pt x="31" y="180"/>
                    </a:lnTo>
                    <a:lnTo>
                      <a:pt x="30" y="183"/>
                    </a:lnTo>
                    <a:lnTo>
                      <a:pt x="30" y="187"/>
                    </a:lnTo>
                    <a:lnTo>
                      <a:pt x="30" y="190"/>
                    </a:lnTo>
                    <a:lnTo>
                      <a:pt x="29" y="193"/>
                    </a:lnTo>
                    <a:lnTo>
                      <a:pt x="29" y="196"/>
                    </a:lnTo>
                    <a:lnTo>
                      <a:pt x="29" y="200"/>
                    </a:lnTo>
                    <a:lnTo>
                      <a:pt x="27" y="203"/>
                    </a:lnTo>
                    <a:lnTo>
                      <a:pt x="26" y="207"/>
                    </a:lnTo>
                    <a:lnTo>
                      <a:pt x="25" y="210"/>
                    </a:lnTo>
                    <a:lnTo>
                      <a:pt x="24" y="214"/>
                    </a:lnTo>
                    <a:lnTo>
                      <a:pt x="22" y="216"/>
                    </a:lnTo>
                    <a:lnTo>
                      <a:pt x="20" y="220"/>
                    </a:lnTo>
                    <a:lnTo>
                      <a:pt x="19" y="222"/>
                    </a:lnTo>
                    <a:lnTo>
                      <a:pt x="17" y="226"/>
                    </a:lnTo>
                    <a:lnTo>
                      <a:pt x="13" y="230"/>
                    </a:lnTo>
                    <a:lnTo>
                      <a:pt x="11" y="234"/>
                    </a:lnTo>
                    <a:lnTo>
                      <a:pt x="10" y="235"/>
                    </a:lnTo>
                    <a:lnTo>
                      <a:pt x="10" y="236"/>
                    </a:lnTo>
                    <a:lnTo>
                      <a:pt x="0" y="259"/>
                    </a:lnTo>
                    <a:lnTo>
                      <a:pt x="5" y="264"/>
                    </a:lnTo>
                    <a:lnTo>
                      <a:pt x="5" y="261"/>
                    </a:lnTo>
                    <a:lnTo>
                      <a:pt x="7" y="258"/>
                    </a:lnTo>
                    <a:lnTo>
                      <a:pt x="7" y="254"/>
                    </a:lnTo>
                    <a:lnTo>
                      <a:pt x="8" y="251"/>
                    </a:lnTo>
                    <a:lnTo>
                      <a:pt x="10" y="249"/>
                    </a:lnTo>
                    <a:lnTo>
                      <a:pt x="11" y="246"/>
                    </a:lnTo>
                    <a:lnTo>
                      <a:pt x="12" y="242"/>
                    </a:lnTo>
                    <a:lnTo>
                      <a:pt x="15" y="239"/>
                    </a:lnTo>
                    <a:lnTo>
                      <a:pt x="15" y="236"/>
                    </a:lnTo>
                    <a:lnTo>
                      <a:pt x="17" y="234"/>
                    </a:lnTo>
                    <a:lnTo>
                      <a:pt x="20" y="229"/>
                    </a:lnTo>
                    <a:lnTo>
                      <a:pt x="22" y="227"/>
                    </a:lnTo>
                    <a:lnTo>
                      <a:pt x="24" y="226"/>
                    </a:lnTo>
                    <a:lnTo>
                      <a:pt x="26" y="222"/>
                    </a:lnTo>
                    <a:lnTo>
                      <a:pt x="29" y="219"/>
                    </a:lnTo>
                    <a:lnTo>
                      <a:pt x="31" y="215"/>
                    </a:lnTo>
                    <a:lnTo>
                      <a:pt x="32" y="211"/>
                    </a:lnTo>
                    <a:lnTo>
                      <a:pt x="34" y="208"/>
                    </a:lnTo>
                    <a:lnTo>
                      <a:pt x="35" y="206"/>
                    </a:lnTo>
                    <a:lnTo>
                      <a:pt x="36" y="203"/>
                    </a:lnTo>
                    <a:lnTo>
                      <a:pt x="36" y="200"/>
                    </a:lnTo>
                    <a:lnTo>
                      <a:pt x="36" y="196"/>
                    </a:lnTo>
                    <a:lnTo>
                      <a:pt x="37" y="192"/>
                    </a:lnTo>
                    <a:lnTo>
                      <a:pt x="37" y="188"/>
                    </a:lnTo>
                    <a:lnTo>
                      <a:pt x="37" y="185"/>
                    </a:lnTo>
                    <a:lnTo>
                      <a:pt x="37" y="181"/>
                    </a:lnTo>
                    <a:lnTo>
                      <a:pt x="37" y="177"/>
                    </a:lnTo>
                    <a:lnTo>
                      <a:pt x="37" y="175"/>
                    </a:lnTo>
                    <a:lnTo>
                      <a:pt x="39" y="169"/>
                    </a:lnTo>
                    <a:lnTo>
                      <a:pt x="39" y="166"/>
                    </a:lnTo>
                    <a:lnTo>
                      <a:pt x="39" y="162"/>
                    </a:lnTo>
                    <a:lnTo>
                      <a:pt x="40" y="158"/>
                    </a:lnTo>
                    <a:lnTo>
                      <a:pt x="40" y="156"/>
                    </a:lnTo>
                    <a:lnTo>
                      <a:pt x="41" y="154"/>
                    </a:lnTo>
                    <a:lnTo>
                      <a:pt x="41" y="152"/>
                    </a:lnTo>
                    <a:lnTo>
                      <a:pt x="41" y="151"/>
                    </a:lnTo>
                    <a:lnTo>
                      <a:pt x="42" y="147"/>
                    </a:lnTo>
                    <a:lnTo>
                      <a:pt x="44" y="144"/>
                    </a:lnTo>
                    <a:lnTo>
                      <a:pt x="45" y="141"/>
                    </a:lnTo>
                    <a:lnTo>
                      <a:pt x="46" y="137"/>
                    </a:lnTo>
                    <a:lnTo>
                      <a:pt x="49" y="133"/>
                    </a:lnTo>
                    <a:lnTo>
                      <a:pt x="51" y="129"/>
                    </a:lnTo>
                    <a:lnTo>
                      <a:pt x="52" y="125"/>
                    </a:lnTo>
                    <a:lnTo>
                      <a:pt x="55" y="120"/>
                    </a:lnTo>
                    <a:lnTo>
                      <a:pt x="58" y="117"/>
                    </a:lnTo>
                    <a:lnTo>
                      <a:pt x="59" y="113"/>
                    </a:lnTo>
                    <a:lnTo>
                      <a:pt x="61" y="110"/>
                    </a:lnTo>
                    <a:lnTo>
                      <a:pt x="63" y="107"/>
                    </a:lnTo>
                    <a:lnTo>
                      <a:pt x="64" y="104"/>
                    </a:lnTo>
                    <a:lnTo>
                      <a:pt x="65" y="103"/>
                    </a:lnTo>
                    <a:lnTo>
                      <a:pt x="65" y="97"/>
                    </a:lnTo>
                    <a:lnTo>
                      <a:pt x="66" y="93"/>
                    </a:lnTo>
                    <a:lnTo>
                      <a:pt x="68" y="86"/>
                    </a:lnTo>
                    <a:lnTo>
                      <a:pt x="68" y="81"/>
                    </a:lnTo>
                    <a:lnTo>
                      <a:pt x="68" y="78"/>
                    </a:lnTo>
                    <a:lnTo>
                      <a:pt x="68" y="75"/>
                    </a:lnTo>
                    <a:lnTo>
                      <a:pt x="68" y="71"/>
                    </a:lnTo>
                    <a:lnTo>
                      <a:pt x="68" y="70"/>
                    </a:lnTo>
                    <a:lnTo>
                      <a:pt x="68" y="65"/>
                    </a:lnTo>
                    <a:lnTo>
                      <a:pt x="68" y="61"/>
                    </a:lnTo>
                    <a:lnTo>
                      <a:pt x="66" y="58"/>
                    </a:lnTo>
                    <a:lnTo>
                      <a:pt x="65" y="52"/>
                    </a:lnTo>
                    <a:lnTo>
                      <a:pt x="65" y="47"/>
                    </a:lnTo>
                    <a:lnTo>
                      <a:pt x="66" y="44"/>
                    </a:lnTo>
                    <a:lnTo>
                      <a:pt x="66" y="37"/>
                    </a:lnTo>
                    <a:lnTo>
                      <a:pt x="66" y="34"/>
                    </a:lnTo>
                    <a:lnTo>
                      <a:pt x="68" y="30"/>
                    </a:lnTo>
                    <a:lnTo>
                      <a:pt x="68" y="29"/>
                    </a:lnTo>
                    <a:lnTo>
                      <a:pt x="69" y="26"/>
                    </a:lnTo>
                    <a:lnTo>
                      <a:pt x="71" y="22"/>
                    </a:lnTo>
                    <a:lnTo>
                      <a:pt x="75" y="19"/>
                    </a:lnTo>
                    <a:lnTo>
                      <a:pt x="79" y="16"/>
                    </a:lnTo>
                    <a:lnTo>
                      <a:pt x="83" y="11"/>
                    </a:lnTo>
                    <a:lnTo>
                      <a:pt x="86" y="8"/>
                    </a:lnTo>
                    <a:lnTo>
                      <a:pt x="89" y="7"/>
                    </a:lnTo>
                    <a:lnTo>
                      <a:pt x="89" y="6"/>
                    </a:lnTo>
                    <a:lnTo>
                      <a:pt x="89"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2" name="Freeform 49"/>
              <p:cNvSpPr>
                <a:spLocks/>
              </p:cNvSpPr>
              <p:nvPr/>
            </p:nvSpPr>
            <p:spPr bwMode="auto">
              <a:xfrm>
                <a:off x="-2237" y="1787"/>
                <a:ext cx="41" cy="23"/>
              </a:xfrm>
              <a:custGeom>
                <a:avLst/>
                <a:gdLst>
                  <a:gd name="T0" fmla="*/ 0 w 83"/>
                  <a:gd name="T1" fmla="*/ 0 h 48"/>
                  <a:gd name="T2" fmla="*/ 0 w 83"/>
                  <a:gd name="T3" fmla="*/ 0 h 48"/>
                  <a:gd name="T4" fmla="*/ 1 w 83"/>
                  <a:gd name="T5" fmla="*/ 0 h 48"/>
                  <a:gd name="T6" fmla="*/ 1 w 83"/>
                  <a:gd name="T7" fmla="*/ 0 h 48"/>
                  <a:gd name="T8" fmla="*/ 2 w 83"/>
                  <a:gd name="T9" fmla="*/ 1 h 48"/>
                  <a:gd name="T10" fmla="*/ 2 w 83"/>
                  <a:gd name="T11" fmla="*/ 1 h 48"/>
                  <a:gd name="T12" fmla="*/ 2 w 83"/>
                  <a:gd name="T13" fmla="*/ 1 h 48"/>
                  <a:gd name="T14" fmla="*/ 3 w 83"/>
                  <a:gd name="T15" fmla="*/ 1 h 48"/>
                  <a:gd name="T16" fmla="*/ 3 w 83"/>
                  <a:gd name="T17" fmla="*/ 2 h 48"/>
                  <a:gd name="T18" fmla="*/ 4 w 83"/>
                  <a:gd name="T19" fmla="*/ 2 h 48"/>
                  <a:gd name="T20" fmla="*/ 4 w 83"/>
                  <a:gd name="T21" fmla="*/ 2 h 48"/>
                  <a:gd name="T22" fmla="*/ 5 w 83"/>
                  <a:gd name="T23" fmla="*/ 2 h 48"/>
                  <a:gd name="T24" fmla="*/ 5 w 83"/>
                  <a:gd name="T25" fmla="*/ 2 h 48"/>
                  <a:gd name="T26" fmla="*/ 4 w 83"/>
                  <a:gd name="T27" fmla="*/ 2 h 48"/>
                  <a:gd name="T28" fmla="*/ 4 w 83"/>
                  <a:gd name="T29" fmla="*/ 2 h 48"/>
                  <a:gd name="T30" fmla="*/ 4 w 83"/>
                  <a:gd name="T31" fmla="*/ 2 h 48"/>
                  <a:gd name="T32" fmla="*/ 3 w 83"/>
                  <a:gd name="T33" fmla="*/ 2 h 48"/>
                  <a:gd name="T34" fmla="*/ 3 w 83"/>
                  <a:gd name="T35" fmla="*/ 2 h 48"/>
                  <a:gd name="T36" fmla="*/ 3 w 83"/>
                  <a:gd name="T37" fmla="*/ 2 h 48"/>
                  <a:gd name="T38" fmla="*/ 2 w 83"/>
                  <a:gd name="T39" fmla="*/ 2 h 48"/>
                  <a:gd name="T40" fmla="*/ 2 w 83"/>
                  <a:gd name="T41" fmla="*/ 2 h 48"/>
                  <a:gd name="T42" fmla="*/ 1 w 83"/>
                  <a:gd name="T43" fmla="*/ 2 h 48"/>
                  <a:gd name="T44" fmla="*/ 1 w 83"/>
                  <a:gd name="T45" fmla="*/ 1 h 48"/>
                  <a:gd name="T46" fmla="*/ 1 w 83"/>
                  <a:gd name="T47" fmla="*/ 1 h 48"/>
                  <a:gd name="T48" fmla="*/ 1 w 83"/>
                  <a:gd name="T49" fmla="*/ 1 h 48"/>
                  <a:gd name="T50" fmla="*/ 1 w 83"/>
                  <a:gd name="T51" fmla="*/ 0 h 48"/>
                  <a:gd name="T52" fmla="*/ 0 w 83"/>
                  <a:gd name="T53" fmla="*/ 0 h 48"/>
                  <a:gd name="T54" fmla="*/ 0 w 83"/>
                  <a:gd name="T55" fmla="*/ 0 h 48"/>
                  <a:gd name="T56" fmla="*/ 0 w 83"/>
                  <a:gd name="T57" fmla="*/ 0 h 48"/>
                  <a:gd name="T58" fmla="*/ 0 w 83"/>
                  <a:gd name="T59" fmla="*/ 0 h 48"/>
                  <a:gd name="T60" fmla="*/ 0 w 83"/>
                  <a:gd name="T61" fmla="*/ 0 h 48"/>
                  <a:gd name="T62" fmla="*/ 0 w 83"/>
                  <a:gd name="T63" fmla="*/ 0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
                  <a:gd name="T97" fmla="*/ 0 h 48"/>
                  <a:gd name="T98" fmla="*/ 83 w 83"/>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 h="48">
                    <a:moveTo>
                      <a:pt x="3" y="3"/>
                    </a:moveTo>
                    <a:lnTo>
                      <a:pt x="6" y="1"/>
                    </a:lnTo>
                    <a:lnTo>
                      <a:pt x="10" y="0"/>
                    </a:lnTo>
                    <a:lnTo>
                      <a:pt x="13" y="0"/>
                    </a:lnTo>
                    <a:lnTo>
                      <a:pt x="16" y="0"/>
                    </a:lnTo>
                    <a:lnTo>
                      <a:pt x="20" y="1"/>
                    </a:lnTo>
                    <a:lnTo>
                      <a:pt x="22" y="4"/>
                    </a:lnTo>
                    <a:lnTo>
                      <a:pt x="26" y="6"/>
                    </a:lnTo>
                    <a:lnTo>
                      <a:pt x="30" y="13"/>
                    </a:lnTo>
                    <a:lnTo>
                      <a:pt x="32" y="18"/>
                    </a:lnTo>
                    <a:lnTo>
                      <a:pt x="35" y="21"/>
                    </a:lnTo>
                    <a:lnTo>
                      <a:pt x="37" y="24"/>
                    </a:lnTo>
                    <a:lnTo>
                      <a:pt x="40" y="28"/>
                    </a:lnTo>
                    <a:lnTo>
                      <a:pt x="45" y="30"/>
                    </a:lnTo>
                    <a:lnTo>
                      <a:pt x="49" y="31"/>
                    </a:lnTo>
                    <a:lnTo>
                      <a:pt x="51" y="31"/>
                    </a:lnTo>
                    <a:lnTo>
                      <a:pt x="56" y="33"/>
                    </a:lnTo>
                    <a:lnTo>
                      <a:pt x="57" y="33"/>
                    </a:lnTo>
                    <a:lnTo>
                      <a:pt x="61" y="33"/>
                    </a:lnTo>
                    <a:lnTo>
                      <a:pt x="64" y="33"/>
                    </a:lnTo>
                    <a:lnTo>
                      <a:pt x="66" y="34"/>
                    </a:lnTo>
                    <a:lnTo>
                      <a:pt x="71" y="35"/>
                    </a:lnTo>
                    <a:lnTo>
                      <a:pt x="76" y="37"/>
                    </a:lnTo>
                    <a:lnTo>
                      <a:pt x="80" y="37"/>
                    </a:lnTo>
                    <a:lnTo>
                      <a:pt x="81" y="38"/>
                    </a:lnTo>
                    <a:lnTo>
                      <a:pt x="83" y="48"/>
                    </a:lnTo>
                    <a:lnTo>
                      <a:pt x="80" y="47"/>
                    </a:lnTo>
                    <a:lnTo>
                      <a:pt x="78" y="45"/>
                    </a:lnTo>
                    <a:lnTo>
                      <a:pt x="74" y="44"/>
                    </a:lnTo>
                    <a:lnTo>
                      <a:pt x="69" y="43"/>
                    </a:lnTo>
                    <a:lnTo>
                      <a:pt x="66" y="42"/>
                    </a:lnTo>
                    <a:lnTo>
                      <a:pt x="64" y="42"/>
                    </a:lnTo>
                    <a:lnTo>
                      <a:pt x="62" y="42"/>
                    </a:lnTo>
                    <a:lnTo>
                      <a:pt x="60" y="40"/>
                    </a:lnTo>
                    <a:lnTo>
                      <a:pt x="57" y="40"/>
                    </a:lnTo>
                    <a:lnTo>
                      <a:pt x="55" y="40"/>
                    </a:lnTo>
                    <a:lnTo>
                      <a:pt x="52" y="40"/>
                    </a:lnTo>
                    <a:lnTo>
                      <a:pt x="49" y="40"/>
                    </a:lnTo>
                    <a:lnTo>
                      <a:pt x="46" y="40"/>
                    </a:lnTo>
                    <a:lnTo>
                      <a:pt x="41" y="39"/>
                    </a:lnTo>
                    <a:lnTo>
                      <a:pt x="39" y="39"/>
                    </a:lnTo>
                    <a:lnTo>
                      <a:pt x="35" y="38"/>
                    </a:lnTo>
                    <a:lnTo>
                      <a:pt x="31" y="37"/>
                    </a:lnTo>
                    <a:lnTo>
                      <a:pt x="27" y="34"/>
                    </a:lnTo>
                    <a:lnTo>
                      <a:pt x="23" y="31"/>
                    </a:lnTo>
                    <a:lnTo>
                      <a:pt x="21" y="28"/>
                    </a:lnTo>
                    <a:lnTo>
                      <a:pt x="21" y="24"/>
                    </a:lnTo>
                    <a:lnTo>
                      <a:pt x="20" y="21"/>
                    </a:lnTo>
                    <a:lnTo>
                      <a:pt x="18" y="19"/>
                    </a:lnTo>
                    <a:lnTo>
                      <a:pt x="17" y="16"/>
                    </a:lnTo>
                    <a:lnTo>
                      <a:pt x="17" y="14"/>
                    </a:lnTo>
                    <a:lnTo>
                      <a:pt x="15" y="11"/>
                    </a:lnTo>
                    <a:lnTo>
                      <a:pt x="13" y="11"/>
                    </a:lnTo>
                    <a:lnTo>
                      <a:pt x="12" y="10"/>
                    </a:lnTo>
                    <a:lnTo>
                      <a:pt x="10" y="10"/>
                    </a:lnTo>
                    <a:lnTo>
                      <a:pt x="6" y="10"/>
                    </a:lnTo>
                    <a:lnTo>
                      <a:pt x="3" y="13"/>
                    </a:lnTo>
                    <a:lnTo>
                      <a:pt x="1" y="13"/>
                    </a:lnTo>
                    <a:lnTo>
                      <a:pt x="0" y="11"/>
                    </a:lnTo>
                    <a:lnTo>
                      <a:pt x="0" y="10"/>
                    </a:lnTo>
                    <a:lnTo>
                      <a:pt x="0" y="9"/>
                    </a:lnTo>
                    <a:lnTo>
                      <a:pt x="2" y="4"/>
                    </a:lnTo>
                    <a:lnTo>
                      <a:pt x="3" y="3"/>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3" name="Freeform 50"/>
              <p:cNvSpPr>
                <a:spLocks/>
              </p:cNvSpPr>
              <p:nvPr/>
            </p:nvSpPr>
            <p:spPr bwMode="auto">
              <a:xfrm>
                <a:off x="-2589" y="1948"/>
                <a:ext cx="179" cy="158"/>
              </a:xfrm>
              <a:custGeom>
                <a:avLst/>
                <a:gdLst>
                  <a:gd name="T0" fmla="*/ 1 w 357"/>
                  <a:gd name="T1" fmla="*/ 10 h 317"/>
                  <a:gd name="T2" fmla="*/ 1 w 357"/>
                  <a:gd name="T3" fmla="*/ 11 h 317"/>
                  <a:gd name="T4" fmla="*/ 2 w 357"/>
                  <a:gd name="T5" fmla="*/ 12 h 317"/>
                  <a:gd name="T6" fmla="*/ 3 w 357"/>
                  <a:gd name="T7" fmla="*/ 13 h 317"/>
                  <a:gd name="T8" fmla="*/ 4 w 357"/>
                  <a:gd name="T9" fmla="*/ 14 h 317"/>
                  <a:gd name="T10" fmla="*/ 4 w 357"/>
                  <a:gd name="T11" fmla="*/ 15 h 317"/>
                  <a:gd name="T12" fmla="*/ 5 w 357"/>
                  <a:gd name="T13" fmla="*/ 16 h 317"/>
                  <a:gd name="T14" fmla="*/ 5 w 357"/>
                  <a:gd name="T15" fmla="*/ 17 h 317"/>
                  <a:gd name="T16" fmla="*/ 6 w 357"/>
                  <a:gd name="T17" fmla="*/ 18 h 317"/>
                  <a:gd name="T18" fmla="*/ 7 w 357"/>
                  <a:gd name="T19" fmla="*/ 19 h 317"/>
                  <a:gd name="T20" fmla="*/ 7 w 357"/>
                  <a:gd name="T21" fmla="*/ 19 h 317"/>
                  <a:gd name="T22" fmla="*/ 8 w 357"/>
                  <a:gd name="T23" fmla="*/ 19 h 317"/>
                  <a:gd name="T24" fmla="*/ 9 w 357"/>
                  <a:gd name="T25" fmla="*/ 19 h 317"/>
                  <a:gd name="T26" fmla="*/ 11 w 357"/>
                  <a:gd name="T27" fmla="*/ 19 h 317"/>
                  <a:gd name="T28" fmla="*/ 12 w 357"/>
                  <a:gd name="T29" fmla="*/ 19 h 317"/>
                  <a:gd name="T30" fmla="*/ 13 w 357"/>
                  <a:gd name="T31" fmla="*/ 19 h 317"/>
                  <a:gd name="T32" fmla="*/ 14 w 357"/>
                  <a:gd name="T33" fmla="*/ 19 h 317"/>
                  <a:gd name="T34" fmla="*/ 14 w 357"/>
                  <a:gd name="T35" fmla="*/ 19 h 317"/>
                  <a:gd name="T36" fmla="*/ 15 w 357"/>
                  <a:gd name="T37" fmla="*/ 18 h 317"/>
                  <a:gd name="T38" fmla="*/ 16 w 357"/>
                  <a:gd name="T39" fmla="*/ 18 h 317"/>
                  <a:gd name="T40" fmla="*/ 17 w 357"/>
                  <a:gd name="T41" fmla="*/ 18 h 317"/>
                  <a:gd name="T42" fmla="*/ 18 w 357"/>
                  <a:gd name="T43" fmla="*/ 17 h 317"/>
                  <a:gd name="T44" fmla="*/ 19 w 357"/>
                  <a:gd name="T45" fmla="*/ 16 h 317"/>
                  <a:gd name="T46" fmla="*/ 20 w 357"/>
                  <a:gd name="T47" fmla="*/ 15 h 317"/>
                  <a:gd name="T48" fmla="*/ 21 w 357"/>
                  <a:gd name="T49" fmla="*/ 13 h 317"/>
                  <a:gd name="T50" fmla="*/ 21 w 357"/>
                  <a:gd name="T51" fmla="*/ 12 h 317"/>
                  <a:gd name="T52" fmla="*/ 22 w 357"/>
                  <a:gd name="T53" fmla="*/ 12 h 317"/>
                  <a:gd name="T54" fmla="*/ 22 w 357"/>
                  <a:gd name="T55" fmla="*/ 11 h 317"/>
                  <a:gd name="T56" fmla="*/ 23 w 357"/>
                  <a:gd name="T57" fmla="*/ 10 h 317"/>
                  <a:gd name="T58" fmla="*/ 23 w 357"/>
                  <a:gd name="T59" fmla="*/ 9 h 317"/>
                  <a:gd name="T60" fmla="*/ 16 w 357"/>
                  <a:gd name="T61" fmla="*/ 2 h 317"/>
                  <a:gd name="T62" fmla="*/ 17 w 357"/>
                  <a:gd name="T63" fmla="*/ 3 h 317"/>
                  <a:gd name="T64" fmla="*/ 18 w 357"/>
                  <a:gd name="T65" fmla="*/ 3 h 317"/>
                  <a:gd name="T66" fmla="*/ 18 w 357"/>
                  <a:gd name="T67" fmla="*/ 4 h 317"/>
                  <a:gd name="T68" fmla="*/ 19 w 357"/>
                  <a:gd name="T69" fmla="*/ 6 h 317"/>
                  <a:gd name="T70" fmla="*/ 20 w 357"/>
                  <a:gd name="T71" fmla="*/ 7 h 317"/>
                  <a:gd name="T72" fmla="*/ 21 w 357"/>
                  <a:gd name="T73" fmla="*/ 8 h 317"/>
                  <a:gd name="T74" fmla="*/ 21 w 357"/>
                  <a:gd name="T75" fmla="*/ 9 h 317"/>
                  <a:gd name="T76" fmla="*/ 21 w 357"/>
                  <a:gd name="T77" fmla="*/ 9 h 317"/>
                  <a:gd name="T78" fmla="*/ 21 w 357"/>
                  <a:gd name="T79" fmla="*/ 10 h 317"/>
                  <a:gd name="T80" fmla="*/ 20 w 357"/>
                  <a:gd name="T81" fmla="*/ 11 h 317"/>
                  <a:gd name="T82" fmla="*/ 20 w 357"/>
                  <a:gd name="T83" fmla="*/ 13 h 317"/>
                  <a:gd name="T84" fmla="*/ 19 w 357"/>
                  <a:gd name="T85" fmla="*/ 14 h 317"/>
                  <a:gd name="T86" fmla="*/ 18 w 357"/>
                  <a:gd name="T87" fmla="*/ 15 h 317"/>
                  <a:gd name="T88" fmla="*/ 17 w 357"/>
                  <a:gd name="T89" fmla="*/ 16 h 317"/>
                  <a:gd name="T90" fmla="*/ 16 w 357"/>
                  <a:gd name="T91" fmla="*/ 17 h 317"/>
                  <a:gd name="T92" fmla="*/ 15 w 357"/>
                  <a:gd name="T93" fmla="*/ 17 h 317"/>
                  <a:gd name="T94" fmla="*/ 14 w 357"/>
                  <a:gd name="T95" fmla="*/ 18 h 317"/>
                  <a:gd name="T96" fmla="*/ 13 w 357"/>
                  <a:gd name="T97" fmla="*/ 18 h 317"/>
                  <a:gd name="T98" fmla="*/ 11 w 357"/>
                  <a:gd name="T99" fmla="*/ 18 h 317"/>
                  <a:gd name="T100" fmla="*/ 10 w 357"/>
                  <a:gd name="T101" fmla="*/ 18 h 317"/>
                  <a:gd name="T102" fmla="*/ 9 w 357"/>
                  <a:gd name="T103" fmla="*/ 18 h 317"/>
                  <a:gd name="T104" fmla="*/ 8 w 357"/>
                  <a:gd name="T105" fmla="*/ 18 h 317"/>
                  <a:gd name="T106" fmla="*/ 0 w 357"/>
                  <a:gd name="T107" fmla="*/ 10 h 3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317"/>
                  <a:gd name="T164" fmla="*/ 357 w 357"/>
                  <a:gd name="T165" fmla="*/ 317 h 3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317">
                    <a:moveTo>
                      <a:pt x="0" y="165"/>
                    </a:moveTo>
                    <a:lnTo>
                      <a:pt x="0" y="166"/>
                    </a:lnTo>
                    <a:lnTo>
                      <a:pt x="1" y="167"/>
                    </a:lnTo>
                    <a:lnTo>
                      <a:pt x="4" y="171"/>
                    </a:lnTo>
                    <a:lnTo>
                      <a:pt x="6" y="175"/>
                    </a:lnTo>
                    <a:lnTo>
                      <a:pt x="9" y="179"/>
                    </a:lnTo>
                    <a:lnTo>
                      <a:pt x="13" y="183"/>
                    </a:lnTo>
                    <a:lnTo>
                      <a:pt x="16" y="189"/>
                    </a:lnTo>
                    <a:lnTo>
                      <a:pt x="20" y="194"/>
                    </a:lnTo>
                    <a:lnTo>
                      <a:pt x="24" y="199"/>
                    </a:lnTo>
                    <a:lnTo>
                      <a:pt x="27" y="203"/>
                    </a:lnTo>
                    <a:lnTo>
                      <a:pt x="29" y="205"/>
                    </a:lnTo>
                    <a:lnTo>
                      <a:pt x="32" y="209"/>
                    </a:lnTo>
                    <a:lnTo>
                      <a:pt x="34" y="211"/>
                    </a:lnTo>
                    <a:lnTo>
                      <a:pt x="37" y="215"/>
                    </a:lnTo>
                    <a:lnTo>
                      <a:pt x="39" y="218"/>
                    </a:lnTo>
                    <a:lnTo>
                      <a:pt x="42" y="222"/>
                    </a:lnTo>
                    <a:lnTo>
                      <a:pt x="44" y="225"/>
                    </a:lnTo>
                    <a:lnTo>
                      <a:pt x="47" y="229"/>
                    </a:lnTo>
                    <a:lnTo>
                      <a:pt x="49" y="232"/>
                    </a:lnTo>
                    <a:lnTo>
                      <a:pt x="52" y="235"/>
                    </a:lnTo>
                    <a:lnTo>
                      <a:pt x="54" y="239"/>
                    </a:lnTo>
                    <a:lnTo>
                      <a:pt x="57" y="243"/>
                    </a:lnTo>
                    <a:lnTo>
                      <a:pt x="59" y="245"/>
                    </a:lnTo>
                    <a:lnTo>
                      <a:pt x="62" y="249"/>
                    </a:lnTo>
                    <a:lnTo>
                      <a:pt x="64" y="253"/>
                    </a:lnTo>
                    <a:lnTo>
                      <a:pt x="67" y="256"/>
                    </a:lnTo>
                    <a:lnTo>
                      <a:pt x="69" y="259"/>
                    </a:lnTo>
                    <a:lnTo>
                      <a:pt x="72" y="262"/>
                    </a:lnTo>
                    <a:lnTo>
                      <a:pt x="74" y="266"/>
                    </a:lnTo>
                    <a:lnTo>
                      <a:pt x="77" y="268"/>
                    </a:lnTo>
                    <a:lnTo>
                      <a:pt x="78" y="272"/>
                    </a:lnTo>
                    <a:lnTo>
                      <a:pt x="81" y="276"/>
                    </a:lnTo>
                    <a:lnTo>
                      <a:pt x="83" y="278"/>
                    </a:lnTo>
                    <a:lnTo>
                      <a:pt x="88" y="283"/>
                    </a:lnTo>
                    <a:lnTo>
                      <a:pt x="92" y="289"/>
                    </a:lnTo>
                    <a:lnTo>
                      <a:pt x="96" y="293"/>
                    </a:lnTo>
                    <a:lnTo>
                      <a:pt x="98" y="298"/>
                    </a:lnTo>
                    <a:lnTo>
                      <a:pt x="101" y="302"/>
                    </a:lnTo>
                    <a:lnTo>
                      <a:pt x="105" y="306"/>
                    </a:lnTo>
                    <a:lnTo>
                      <a:pt x="107" y="311"/>
                    </a:lnTo>
                    <a:lnTo>
                      <a:pt x="110" y="312"/>
                    </a:lnTo>
                    <a:lnTo>
                      <a:pt x="112" y="312"/>
                    </a:lnTo>
                    <a:lnTo>
                      <a:pt x="116" y="313"/>
                    </a:lnTo>
                    <a:lnTo>
                      <a:pt x="121" y="315"/>
                    </a:lnTo>
                    <a:lnTo>
                      <a:pt x="123" y="315"/>
                    </a:lnTo>
                    <a:lnTo>
                      <a:pt x="127" y="315"/>
                    </a:lnTo>
                    <a:lnTo>
                      <a:pt x="131" y="315"/>
                    </a:lnTo>
                    <a:lnTo>
                      <a:pt x="135" y="315"/>
                    </a:lnTo>
                    <a:lnTo>
                      <a:pt x="139" y="315"/>
                    </a:lnTo>
                    <a:lnTo>
                      <a:pt x="142" y="316"/>
                    </a:lnTo>
                    <a:lnTo>
                      <a:pt x="147" y="316"/>
                    </a:lnTo>
                    <a:lnTo>
                      <a:pt x="152" y="317"/>
                    </a:lnTo>
                    <a:lnTo>
                      <a:pt x="157" y="316"/>
                    </a:lnTo>
                    <a:lnTo>
                      <a:pt x="162" y="316"/>
                    </a:lnTo>
                    <a:lnTo>
                      <a:pt x="167" y="316"/>
                    </a:lnTo>
                    <a:lnTo>
                      <a:pt x="174" y="316"/>
                    </a:lnTo>
                    <a:lnTo>
                      <a:pt x="179" y="315"/>
                    </a:lnTo>
                    <a:lnTo>
                      <a:pt x="184" y="315"/>
                    </a:lnTo>
                    <a:lnTo>
                      <a:pt x="188" y="313"/>
                    </a:lnTo>
                    <a:lnTo>
                      <a:pt x="190" y="313"/>
                    </a:lnTo>
                    <a:lnTo>
                      <a:pt x="194" y="313"/>
                    </a:lnTo>
                    <a:lnTo>
                      <a:pt x="196" y="313"/>
                    </a:lnTo>
                    <a:lnTo>
                      <a:pt x="199" y="312"/>
                    </a:lnTo>
                    <a:lnTo>
                      <a:pt x="203" y="311"/>
                    </a:lnTo>
                    <a:lnTo>
                      <a:pt x="205" y="311"/>
                    </a:lnTo>
                    <a:lnTo>
                      <a:pt x="209" y="311"/>
                    </a:lnTo>
                    <a:lnTo>
                      <a:pt x="212" y="310"/>
                    </a:lnTo>
                    <a:lnTo>
                      <a:pt x="215" y="308"/>
                    </a:lnTo>
                    <a:lnTo>
                      <a:pt x="218" y="308"/>
                    </a:lnTo>
                    <a:lnTo>
                      <a:pt x="222" y="308"/>
                    </a:lnTo>
                    <a:lnTo>
                      <a:pt x="224" y="306"/>
                    </a:lnTo>
                    <a:lnTo>
                      <a:pt x="227" y="306"/>
                    </a:lnTo>
                    <a:lnTo>
                      <a:pt x="230" y="305"/>
                    </a:lnTo>
                    <a:lnTo>
                      <a:pt x="234" y="303"/>
                    </a:lnTo>
                    <a:lnTo>
                      <a:pt x="237" y="302"/>
                    </a:lnTo>
                    <a:lnTo>
                      <a:pt x="240" y="301"/>
                    </a:lnTo>
                    <a:lnTo>
                      <a:pt x="243" y="300"/>
                    </a:lnTo>
                    <a:lnTo>
                      <a:pt x="247" y="300"/>
                    </a:lnTo>
                    <a:lnTo>
                      <a:pt x="249" y="297"/>
                    </a:lnTo>
                    <a:lnTo>
                      <a:pt x="252" y="296"/>
                    </a:lnTo>
                    <a:lnTo>
                      <a:pt x="256" y="293"/>
                    </a:lnTo>
                    <a:lnTo>
                      <a:pt x="258" y="292"/>
                    </a:lnTo>
                    <a:lnTo>
                      <a:pt x="263" y="288"/>
                    </a:lnTo>
                    <a:lnTo>
                      <a:pt x="269" y="286"/>
                    </a:lnTo>
                    <a:lnTo>
                      <a:pt x="274" y="281"/>
                    </a:lnTo>
                    <a:lnTo>
                      <a:pt x="279" y="277"/>
                    </a:lnTo>
                    <a:lnTo>
                      <a:pt x="284" y="273"/>
                    </a:lnTo>
                    <a:lnTo>
                      <a:pt x="290" y="269"/>
                    </a:lnTo>
                    <a:lnTo>
                      <a:pt x="295" y="264"/>
                    </a:lnTo>
                    <a:lnTo>
                      <a:pt x="298" y="261"/>
                    </a:lnTo>
                    <a:lnTo>
                      <a:pt x="302" y="256"/>
                    </a:lnTo>
                    <a:lnTo>
                      <a:pt x="306" y="250"/>
                    </a:lnTo>
                    <a:lnTo>
                      <a:pt x="310" y="247"/>
                    </a:lnTo>
                    <a:lnTo>
                      <a:pt x="313" y="242"/>
                    </a:lnTo>
                    <a:lnTo>
                      <a:pt x="317" y="237"/>
                    </a:lnTo>
                    <a:lnTo>
                      <a:pt x="321" y="233"/>
                    </a:lnTo>
                    <a:lnTo>
                      <a:pt x="323" y="228"/>
                    </a:lnTo>
                    <a:lnTo>
                      <a:pt x="326" y="223"/>
                    </a:lnTo>
                    <a:lnTo>
                      <a:pt x="330" y="219"/>
                    </a:lnTo>
                    <a:lnTo>
                      <a:pt x="332" y="215"/>
                    </a:lnTo>
                    <a:lnTo>
                      <a:pt x="335" y="210"/>
                    </a:lnTo>
                    <a:lnTo>
                      <a:pt x="336" y="206"/>
                    </a:lnTo>
                    <a:lnTo>
                      <a:pt x="339" y="203"/>
                    </a:lnTo>
                    <a:lnTo>
                      <a:pt x="341" y="200"/>
                    </a:lnTo>
                    <a:lnTo>
                      <a:pt x="341" y="196"/>
                    </a:lnTo>
                    <a:lnTo>
                      <a:pt x="344" y="193"/>
                    </a:lnTo>
                    <a:lnTo>
                      <a:pt x="345" y="190"/>
                    </a:lnTo>
                    <a:lnTo>
                      <a:pt x="346" y="188"/>
                    </a:lnTo>
                    <a:lnTo>
                      <a:pt x="349" y="183"/>
                    </a:lnTo>
                    <a:lnTo>
                      <a:pt x="350" y="180"/>
                    </a:lnTo>
                    <a:lnTo>
                      <a:pt x="351" y="176"/>
                    </a:lnTo>
                    <a:lnTo>
                      <a:pt x="351" y="174"/>
                    </a:lnTo>
                    <a:lnTo>
                      <a:pt x="352" y="171"/>
                    </a:lnTo>
                    <a:lnTo>
                      <a:pt x="354" y="167"/>
                    </a:lnTo>
                    <a:lnTo>
                      <a:pt x="355" y="162"/>
                    </a:lnTo>
                    <a:lnTo>
                      <a:pt x="355" y="157"/>
                    </a:lnTo>
                    <a:lnTo>
                      <a:pt x="356" y="154"/>
                    </a:lnTo>
                    <a:lnTo>
                      <a:pt x="356" y="150"/>
                    </a:lnTo>
                    <a:lnTo>
                      <a:pt x="356" y="147"/>
                    </a:lnTo>
                    <a:lnTo>
                      <a:pt x="357" y="147"/>
                    </a:lnTo>
                    <a:lnTo>
                      <a:pt x="256" y="0"/>
                    </a:lnTo>
                    <a:lnTo>
                      <a:pt x="256" y="40"/>
                    </a:lnTo>
                    <a:lnTo>
                      <a:pt x="256" y="42"/>
                    </a:lnTo>
                    <a:lnTo>
                      <a:pt x="258" y="44"/>
                    </a:lnTo>
                    <a:lnTo>
                      <a:pt x="259" y="45"/>
                    </a:lnTo>
                    <a:lnTo>
                      <a:pt x="262" y="49"/>
                    </a:lnTo>
                    <a:lnTo>
                      <a:pt x="264" y="52"/>
                    </a:lnTo>
                    <a:lnTo>
                      <a:pt x="267" y="55"/>
                    </a:lnTo>
                    <a:lnTo>
                      <a:pt x="269" y="58"/>
                    </a:lnTo>
                    <a:lnTo>
                      <a:pt x="273" y="62"/>
                    </a:lnTo>
                    <a:lnTo>
                      <a:pt x="277" y="66"/>
                    </a:lnTo>
                    <a:lnTo>
                      <a:pt x="279" y="71"/>
                    </a:lnTo>
                    <a:lnTo>
                      <a:pt x="283" y="74"/>
                    </a:lnTo>
                    <a:lnTo>
                      <a:pt x="287" y="79"/>
                    </a:lnTo>
                    <a:lnTo>
                      <a:pt x="291" y="84"/>
                    </a:lnTo>
                    <a:lnTo>
                      <a:pt x="295" y="89"/>
                    </a:lnTo>
                    <a:lnTo>
                      <a:pt x="298" y="93"/>
                    </a:lnTo>
                    <a:lnTo>
                      <a:pt x="302" y="98"/>
                    </a:lnTo>
                    <a:lnTo>
                      <a:pt x="305" y="103"/>
                    </a:lnTo>
                    <a:lnTo>
                      <a:pt x="308" y="108"/>
                    </a:lnTo>
                    <a:lnTo>
                      <a:pt x="312" y="112"/>
                    </a:lnTo>
                    <a:lnTo>
                      <a:pt x="315" y="117"/>
                    </a:lnTo>
                    <a:lnTo>
                      <a:pt x="318" y="122"/>
                    </a:lnTo>
                    <a:lnTo>
                      <a:pt x="321" y="127"/>
                    </a:lnTo>
                    <a:lnTo>
                      <a:pt x="323" y="131"/>
                    </a:lnTo>
                    <a:lnTo>
                      <a:pt x="326" y="135"/>
                    </a:lnTo>
                    <a:lnTo>
                      <a:pt x="327" y="139"/>
                    </a:lnTo>
                    <a:lnTo>
                      <a:pt x="330" y="142"/>
                    </a:lnTo>
                    <a:lnTo>
                      <a:pt x="331" y="146"/>
                    </a:lnTo>
                    <a:lnTo>
                      <a:pt x="332" y="149"/>
                    </a:lnTo>
                    <a:lnTo>
                      <a:pt x="334" y="151"/>
                    </a:lnTo>
                    <a:lnTo>
                      <a:pt x="334" y="154"/>
                    </a:lnTo>
                    <a:lnTo>
                      <a:pt x="332" y="156"/>
                    </a:lnTo>
                    <a:lnTo>
                      <a:pt x="332" y="159"/>
                    </a:lnTo>
                    <a:lnTo>
                      <a:pt x="331" y="161"/>
                    </a:lnTo>
                    <a:lnTo>
                      <a:pt x="331" y="165"/>
                    </a:lnTo>
                    <a:lnTo>
                      <a:pt x="330" y="167"/>
                    </a:lnTo>
                    <a:lnTo>
                      <a:pt x="327" y="171"/>
                    </a:lnTo>
                    <a:lnTo>
                      <a:pt x="326" y="175"/>
                    </a:lnTo>
                    <a:lnTo>
                      <a:pt x="325" y="180"/>
                    </a:lnTo>
                    <a:lnTo>
                      <a:pt x="322" y="184"/>
                    </a:lnTo>
                    <a:lnTo>
                      <a:pt x="320" y="188"/>
                    </a:lnTo>
                    <a:lnTo>
                      <a:pt x="317" y="193"/>
                    </a:lnTo>
                    <a:lnTo>
                      <a:pt x="316" y="198"/>
                    </a:lnTo>
                    <a:lnTo>
                      <a:pt x="312" y="203"/>
                    </a:lnTo>
                    <a:lnTo>
                      <a:pt x="310" y="208"/>
                    </a:lnTo>
                    <a:lnTo>
                      <a:pt x="307" y="211"/>
                    </a:lnTo>
                    <a:lnTo>
                      <a:pt x="305" y="218"/>
                    </a:lnTo>
                    <a:lnTo>
                      <a:pt x="301" y="222"/>
                    </a:lnTo>
                    <a:lnTo>
                      <a:pt x="297" y="227"/>
                    </a:lnTo>
                    <a:lnTo>
                      <a:pt x="293" y="232"/>
                    </a:lnTo>
                    <a:lnTo>
                      <a:pt x="290" y="237"/>
                    </a:lnTo>
                    <a:lnTo>
                      <a:pt x="286" y="242"/>
                    </a:lnTo>
                    <a:lnTo>
                      <a:pt x="282" y="247"/>
                    </a:lnTo>
                    <a:lnTo>
                      <a:pt x="277" y="250"/>
                    </a:lnTo>
                    <a:lnTo>
                      <a:pt x="273" y="256"/>
                    </a:lnTo>
                    <a:lnTo>
                      <a:pt x="269" y="259"/>
                    </a:lnTo>
                    <a:lnTo>
                      <a:pt x="266" y="263"/>
                    </a:lnTo>
                    <a:lnTo>
                      <a:pt x="261" y="267"/>
                    </a:lnTo>
                    <a:lnTo>
                      <a:pt x="257" y="271"/>
                    </a:lnTo>
                    <a:lnTo>
                      <a:pt x="252" y="273"/>
                    </a:lnTo>
                    <a:lnTo>
                      <a:pt x="248" y="277"/>
                    </a:lnTo>
                    <a:lnTo>
                      <a:pt x="244" y="279"/>
                    </a:lnTo>
                    <a:lnTo>
                      <a:pt x="239" y="282"/>
                    </a:lnTo>
                    <a:lnTo>
                      <a:pt x="234" y="283"/>
                    </a:lnTo>
                    <a:lnTo>
                      <a:pt x="230" y="286"/>
                    </a:lnTo>
                    <a:lnTo>
                      <a:pt x="225" y="287"/>
                    </a:lnTo>
                    <a:lnTo>
                      <a:pt x="220" y="288"/>
                    </a:lnTo>
                    <a:lnTo>
                      <a:pt x="217" y="289"/>
                    </a:lnTo>
                    <a:lnTo>
                      <a:pt x="212" y="291"/>
                    </a:lnTo>
                    <a:lnTo>
                      <a:pt x="206" y="292"/>
                    </a:lnTo>
                    <a:lnTo>
                      <a:pt x="201" y="293"/>
                    </a:lnTo>
                    <a:lnTo>
                      <a:pt x="196" y="293"/>
                    </a:lnTo>
                    <a:lnTo>
                      <a:pt x="193" y="295"/>
                    </a:lnTo>
                    <a:lnTo>
                      <a:pt x="188" y="295"/>
                    </a:lnTo>
                    <a:lnTo>
                      <a:pt x="183" y="296"/>
                    </a:lnTo>
                    <a:lnTo>
                      <a:pt x="178" y="296"/>
                    </a:lnTo>
                    <a:lnTo>
                      <a:pt x="174" y="296"/>
                    </a:lnTo>
                    <a:lnTo>
                      <a:pt x="169" y="297"/>
                    </a:lnTo>
                    <a:lnTo>
                      <a:pt x="165" y="297"/>
                    </a:lnTo>
                    <a:lnTo>
                      <a:pt x="160" y="297"/>
                    </a:lnTo>
                    <a:lnTo>
                      <a:pt x="156" y="297"/>
                    </a:lnTo>
                    <a:lnTo>
                      <a:pt x="152" y="297"/>
                    </a:lnTo>
                    <a:lnTo>
                      <a:pt x="150" y="297"/>
                    </a:lnTo>
                    <a:lnTo>
                      <a:pt x="146" y="297"/>
                    </a:lnTo>
                    <a:lnTo>
                      <a:pt x="142" y="297"/>
                    </a:lnTo>
                    <a:lnTo>
                      <a:pt x="139" y="297"/>
                    </a:lnTo>
                    <a:lnTo>
                      <a:pt x="137" y="297"/>
                    </a:lnTo>
                    <a:lnTo>
                      <a:pt x="132" y="296"/>
                    </a:lnTo>
                    <a:lnTo>
                      <a:pt x="128" y="296"/>
                    </a:lnTo>
                    <a:lnTo>
                      <a:pt x="127" y="296"/>
                    </a:lnTo>
                    <a:lnTo>
                      <a:pt x="126" y="296"/>
                    </a:lnTo>
                    <a:lnTo>
                      <a:pt x="42" y="181"/>
                    </a:lnTo>
                    <a:lnTo>
                      <a:pt x="0" y="165"/>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4" name="Freeform 51"/>
              <p:cNvSpPr>
                <a:spLocks/>
              </p:cNvSpPr>
              <p:nvPr/>
            </p:nvSpPr>
            <p:spPr bwMode="auto">
              <a:xfrm>
                <a:off x="-2592" y="1936"/>
                <a:ext cx="134" cy="105"/>
              </a:xfrm>
              <a:custGeom>
                <a:avLst/>
                <a:gdLst>
                  <a:gd name="T0" fmla="*/ 1 w 268"/>
                  <a:gd name="T1" fmla="*/ 13 h 210"/>
                  <a:gd name="T2" fmla="*/ 1 w 268"/>
                  <a:gd name="T3" fmla="*/ 12 h 210"/>
                  <a:gd name="T4" fmla="*/ 1 w 268"/>
                  <a:gd name="T5" fmla="*/ 11 h 210"/>
                  <a:gd name="T6" fmla="*/ 0 w 268"/>
                  <a:gd name="T7" fmla="*/ 10 h 210"/>
                  <a:gd name="T8" fmla="*/ 0 w 268"/>
                  <a:gd name="T9" fmla="*/ 10 h 210"/>
                  <a:gd name="T10" fmla="*/ 1 w 268"/>
                  <a:gd name="T11" fmla="*/ 9 h 210"/>
                  <a:gd name="T12" fmla="*/ 1 w 268"/>
                  <a:gd name="T13" fmla="*/ 7 h 210"/>
                  <a:gd name="T14" fmla="*/ 1 w 268"/>
                  <a:gd name="T15" fmla="*/ 7 h 210"/>
                  <a:gd name="T16" fmla="*/ 1 w 268"/>
                  <a:gd name="T17" fmla="*/ 7 h 210"/>
                  <a:gd name="T18" fmla="*/ 1 w 268"/>
                  <a:gd name="T19" fmla="*/ 6 h 210"/>
                  <a:gd name="T20" fmla="*/ 2 w 268"/>
                  <a:gd name="T21" fmla="*/ 5 h 210"/>
                  <a:gd name="T22" fmla="*/ 3 w 268"/>
                  <a:gd name="T23" fmla="*/ 3 h 210"/>
                  <a:gd name="T24" fmla="*/ 4 w 268"/>
                  <a:gd name="T25" fmla="*/ 3 h 210"/>
                  <a:gd name="T26" fmla="*/ 5 w 268"/>
                  <a:gd name="T27" fmla="*/ 3 h 210"/>
                  <a:gd name="T28" fmla="*/ 5 w 268"/>
                  <a:gd name="T29" fmla="*/ 2 h 210"/>
                  <a:gd name="T30" fmla="*/ 6 w 268"/>
                  <a:gd name="T31" fmla="*/ 2 h 210"/>
                  <a:gd name="T32" fmla="*/ 7 w 268"/>
                  <a:gd name="T33" fmla="*/ 1 h 210"/>
                  <a:gd name="T34" fmla="*/ 8 w 268"/>
                  <a:gd name="T35" fmla="*/ 1 h 210"/>
                  <a:gd name="T36" fmla="*/ 9 w 268"/>
                  <a:gd name="T37" fmla="*/ 1 h 210"/>
                  <a:gd name="T38" fmla="*/ 9 w 268"/>
                  <a:gd name="T39" fmla="*/ 1 h 210"/>
                  <a:gd name="T40" fmla="*/ 10 w 268"/>
                  <a:gd name="T41" fmla="*/ 1 h 210"/>
                  <a:gd name="T42" fmla="*/ 11 w 268"/>
                  <a:gd name="T43" fmla="*/ 0 h 210"/>
                  <a:gd name="T44" fmla="*/ 12 w 268"/>
                  <a:gd name="T45" fmla="*/ 0 h 210"/>
                  <a:gd name="T46" fmla="*/ 12 w 268"/>
                  <a:gd name="T47" fmla="*/ 0 h 210"/>
                  <a:gd name="T48" fmla="*/ 13 w 268"/>
                  <a:gd name="T49" fmla="*/ 1 h 210"/>
                  <a:gd name="T50" fmla="*/ 14 w 268"/>
                  <a:gd name="T51" fmla="*/ 1 h 210"/>
                  <a:gd name="T52" fmla="*/ 15 w 268"/>
                  <a:gd name="T53" fmla="*/ 1 h 210"/>
                  <a:gd name="T54" fmla="*/ 15 w 268"/>
                  <a:gd name="T55" fmla="*/ 1 h 210"/>
                  <a:gd name="T56" fmla="*/ 17 w 268"/>
                  <a:gd name="T57" fmla="*/ 2 h 210"/>
                  <a:gd name="T58" fmla="*/ 17 w 268"/>
                  <a:gd name="T59" fmla="*/ 2 h 210"/>
                  <a:gd name="T60" fmla="*/ 17 w 268"/>
                  <a:gd name="T61" fmla="*/ 3 h 210"/>
                  <a:gd name="T62" fmla="*/ 17 w 268"/>
                  <a:gd name="T63" fmla="*/ 3 h 210"/>
                  <a:gd name="T64" fmla="*/ 17 w 268"/>
                  <a:gd name="T65" fmla="*/ 5 h 210"/>
                  <a:gd name="T66" fmla="*/ 17 w 268"/>
                  <a:gd name="T67" fmla="*/ 3 h 210"/>
                  <a:gd name="T68" fmla="*/ 15 w 268"/>
                  <a:gd name="T69" fmla="*/ 3 h 210"/>
                  <a:gd name="T70" fmla="*/ 15 w 268"/>
                  <a:gd name="T71" fmla="*/ 3 h 210"/>
                  <a:gd name="T72" fmla="*/ 14 w 268"/>
                  <a:gd name="T73" fmla="*/ 3 h 210"/>
                  <a:gd name="T74" fmla="*/ 14 w 268"/>
                  <a:gd name="T75" fmla="*/ 2 h 210"/>
                  <a:gd name="T76" fmla="*/ 13 w 268"/>
                  <a:gd name="T77" fmla="*/ 2 h 210"/>
                  <a:gd name="T78" fmla="*/ 12 w 268"/>
                  <a:gd name="T79" fmla="*/ 2 h 210"/>
                  <a:gd name="T80" fmla="*/ 11 w 268"/>
                  <a:gd name="T81" fmla="*/ 2 h 210"/>
                  <a:gd name="T82" fmla="*/ 10 w 268"/>
                  <a:gd name="T83" fmla="*/ 2 h 210"/>
                  <a:gd name="T84" fmla="*/ 10 w 268"/>
                  <a:gd name="T85" fmla="*/ 2 h 210"/>
                  <a:gd name="T86" fmla="*/ 9 w 268"/>
                  <a:gd name="T87" fmla="*/ 2 h 210"/>
                  <a:gd name="T88" fmla="*/ 8 w 268"/>
                  <a:gd name="T89" fmla="*/ 3 h 210"/>
                  <a:gd name="T90" fmla="*/ 7 w 268"/>
                  <a:gd name="T91" fmla="*/ 3 h 210"/>
                  <a:gd name="T92" fmla="*/ 6 w 268"/>
                  <a:gd name="T93" fmla="*/ 3 h 210"/>
                  <a:gd name="T94" fmla="*/ 5 w 268"/>
                  <a:gd name="T95" fmla="*/ 3 h 210"/>
                  <a:gd name="T96" fmla="*/ 5 w 268"/>
                  <a:gd name="T97" fmla="*/ 5 h 210"/>
                  <a:gd name="T98" fmla="*/ 4 w 268"/>
                  <a:gd name="T99" fmla="*/ 5 h 210"/>
                  <a:gd name="T100" fmla="*/ 4 w 268"/>
                  <a:gd name="T101" fmla="*/ 6 h 210"/>
                  <a:gd name="T102" fmla="*/ 3 w 268"/>
                  <a:gd name="T103" fmla="*/ 6 h 210"/>
                  <a:gd name="T104" fmla="*/ 2 w 268"/>
                  <a:gd name="T105" fmla="*/ 7 h 210"/>
                  <a:gd name="T106" fmla="*/ 2 w 268"/>
                  <a:gd name="T107" fmla="*/ 7 h 210"/>
                  <a:gd name="T108" fmla="*/ 2 w 268"/>
                  <a:gd name="T109" fmla="*/ 7 h 210"/>
                  <a:gd name="T110" fmla="*/ 1 w 268"/>
                  <a:gd name="T111" fmla="*/ 9 h 210"/>
                  <a:gd name="T112" fmla="*/ 1 w 268"/>
                  <a:gd name="T113" fmla="*/ 10 h 210"/>
                  <a:gd name="T114" fmla="*/ 1 w 268"/>
                  <a:gd name="T115" fmla="*/ 10 h 210"/>
                  <a:gd name="T116" fmla="*/ 1 w 268"/>
                  <a:gd name="T117" fmla="*/ 11 h 210"/>
                  <a:gd name="T118" fmla="*/ 1 w 268"/>
                  <a:gd name="T119" fmla="*/ 12 h 210"/>
                  <a:gd name="T120" fmla="*/ 2 w 268"/>
                  <a:gd name="T121" fmla="*/ 12 h 210"/>
                  <a:gd name="T122" fmla="*/ 2 w 268"/>
                  <a:gd name="T123" fmla="*/ 13 h 210"/>
                  <a:gd name="T124" fmla="*/ 3 w 268"/>
                  <a:gd name="T125" fmla="*/ 13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8"/>
                  <a:gd name="T190" fmla="*/ 0 h 210"/>
                  <a:gd name="T191" fmla="*/ 268 w 268"/>
                  <a:gd name="T192" fmla="*/ 210 h 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8" h="210">
                    <a:moveTo>
                      <a:pt x="14" y="199"/>
                    </a:moveTo>
                    <a:lnTo>
                      <a:pt x="12" y="198"/>
                    </a:lnTo>
                    <a:lnTo>
                      <a:pt x="10" y="195"/>
                    </a:lnTo>
                    <a:lnTo>
                      <a:pt x="9" y="191"/>
                    </a:lnTo>
                    <a:lnTo>
                      <a:pt x="6" y="189"/>
                    </a:lnTo>
                    <a:lnTo>
                      <a:pt x="5" y="185"/>
                    </a:lnTo>
                    <a:lnTo>
                      <a:pt x="4" y="181"/>
                    </a:lnTo>
                    <a:lnTo>
                      <a:pt x="2" y="176"/>
                    </a:lnTo>
                    <a:lnTo>
                      <a:pt x="1" y="171"/>
                    </a:lnTo>
                    <a:lnTo>
                      <a:pt x="0" y="166"/>
                    </a:lnTo>
                    <a:lnTo>
                      <a:pt x="0" y="160"/>
                    </a:lnTo>
                    <a:lnTo>
                      <a:pt x="0" y="156"/>
                    </a:lnTo>
                    <a:lnTo>
                      <a:pt x="0" y="154"/>
                    </a:lnTo>
                    <a:lnTo>
                      <a:pt x="0" y="150"/>
                    </a:lnTo>
                    <a:lnTo>
                      <a:pt x="0" y="147"/>
                    </a:lnTo>
                    <a:lnTo>
                      <a:pt x="1" y="144"/>
                    </a:lnTo>
                    <a:lnTo>
                      <a:pt x="2" y="140"/>
                    </a:lnTo>
                    <a:lnTo>
                      <a:pt x="2" y="136"/>
                    </a:lnTo>
                    <a:lnTo>
                      <a:pt x="5" y="132"/>
                    </a:lnTo>
                    <a:lnTo>
                      <a:pt x="6" y="129"/>
                    </a:lnTo>
                    <a:lnTo>
                      <a:pt x="7" y="125"/>
                    </a:lnTo>
                    <a:lnTo>
                      <a:pt x="9" y="120"/>
                    </a:lnTo>
                    <a:lnTo>
                      <a:pt x="11" y="116"/>
                    </a:lnTo>
                    <a:lnTo>
                      <a:pt x="14" y="111"/>
                    </a:lnTo>
                    <a:lnTo>
                      <a:pt x="16" y="107"/>
                    </a:lnTo>
                    <a:lnTo>
                      <a:pt x="19" y="102"/>
                    </a:lnTo>
                    <a:lnTo>
                      <a:pt x="22" y="98"/>
                    </a:lnTo>
                    <a:lnTo>
                      <a:pt x="25" y="95"/>
                    </a:lnTo>
                    <a:lnTo>
                      <a:pt x="27" y="90"/>
                    </a:lnTo>
                    <a:lnTo>
                      <a:pt x="31" y="86"/>
                    </a:lnTo>
                    <a:lnTo>
                      <a:pt x="35" y="81"/>
                    </a:lnTo>
                    <a:lnTo>
                      <a:pt x="39" y="77"/>
                    </a:lnTo>
                    <a:lnTo>
                      <a:pt x="43" y="73"/>
                    </a:lnTo>
                    <a:lnTo>
                      <a:pt x="46" y="68"/>
                    </a:lnTo>
                    <a:lnTo>
                      <a:pt x="51" y="64"/>
                    </a:lnTo>
                    <a:lnTo>
                      <a:pt x="55" y="59"/>
                    </a:lnTo>
                    <a:lnTo>
                      <a:pt x="59" y="56"/>
                    </a:lnTo>
                    <a:lnTo>
                      <a:pt x="64" y="52"/>
                    </a:lnTo>
                    <a:lnTo>
                      <a:pt x="69" y="49"/>
                    </a:lnTo>
                    <a:lnTo>
                      <a:pt x="73" y="44"/>
                    </a:lnTo>
                    <a:lnTo>
                      <a:pt x="77" y="42"/>
                    </a:lnTo>
                    <a:lnTo>
                      <a:pt x="82" y="38"/>
                    </a:lnTo>
                    <a:lnTo>
                      <a:pt x="87" y="34"/>
                    </a:lnTo>
                    <a:lnTo>
                      <a:pt x="90" y="32"/>
                    </a:lnTo>
                    <a:lnTo>
                      <a:pt x="95" y="28"/>
                    </a:lnTo>
                    <a:lnTo>
                      <a:pt x="99" y="25"/>
                    </a:lnTo>
                    <a:lnTo>
                      <a:pt x="104" y="23"/>
                    </a:lnTo>
                    <a:lnTo>
                      <a:pt x="108" y="20"/>
                    </a:lnTo>
                    <a:lnTo>
                      <a:pt x="113" y="18"/>
                    </a:lnTo>
                    <a:lnTo>
                      <a:pt x="117" y="17"/>
                    </a:lnTo>
                    <a:lnTo>
                      <a:pt x="121" y="15"/>
                    </a:lnTo>
                    <a:lnTo>
                      <a:pt x="124" y="13"/>
                    </a:lnTo>
                    <a:lnTo>
                      <a:pt x="128" y="12"/>
                    </a:lnTo>
                    <a:lnTo>
                      <a:pt x="132" y="9"/>
                    </a:lnTo>
                    <a:lnTo>
                      <a:pt x="137" y="9"/>
                    </a:lnTo>
                    <a:lnTo>
                      <a:pt x="141" y="6"/>
                    </a:lnTo>
                    <a:lnTo>
                      <a:pt x="145" y="5"/>
                    </a:lnTo>
                    <a:lnTo>
                      <a:pt x="148" y="5"/>
                    </a:lnTo>
                    <a:lnTo>
                      <a:pt x="153" y="4"/>
                    </a:lnTo>
                    <a:lnTo>
                      <a:pt x="157" y="3"/>
                    </a:lnTo>
                    <a:lnTo>
                      <a:pt x="161" y="3"/>
                    </a:lnTo>
                    <a:lnTo>
                      <a:pt x="165" y="1"/>
                    </a:lnTo>
                    <a:lnTo>
                      <a:pt x="170" y="1"/>
                    </a:lnTo>
                    <a:lnTo>
                      <a:pt x="172" y="1"/>
                    </a:lnTo>
                    <a:lnTo>
                      <a:pt x="177" y="0"/>
                    </a:lnTo>
                    <a:lnTo>
                      <a:pt x="181" y="0"/>
                    </a:lnTo>
                    <a:lnTo>
                      <a:pt x="185" y="0"/>
                    </a:lnTo>
                    <a:lnTo>
                      <a:pt x="189" y="0"/>
                    </a:lnTo>
                    <a:lnTo>
                      <a:pt x="192" y="0"/>
                    </a:lnTo>
                    <a:lnTo>
                      <a:pt x="196" y="0"/>
                    </a:lnTo>
                    <a:lnTo>
                      <a:pt x="200" y="0"/>
                    </a:lnTo>
                    <a:lnTo>
                      <a:pt x="202" y="0"/>
                    </a:lnTo>
                    <a:lnTo>
                      <a:pt x="206" y="0"/>
                    </a:lnTo>
                    <a:lnTo>
                      <a:pt x="209" y="1"/>
                    </a:lnTo>
                    <a:lnTo>
                      <a:pt x="212" y="1"/>
                    </a:lnTo>
                    <a:lnTo>
                      <a:pt x="219" y="1"/>
                    </a:lnTo>
                    <a:lnTo>
                      <a:pt x="224" y="3"/>
                    </a:lnTo>
                    <a:lnTo>
                      <a:pt x="229" y="4"/>
                    </a:lnTo>
                    <a:lnTo>
                      <a:pt x="233" y="5"/>
                    </a:lnTo>
                    <a:lnTo>
                      <a:pt x="236" y="6"/>
                    </a:lnTo>
                    <a:lnTo>
                      <a:pt x="240" y="8"/>
                    </a:lnTo>
                    <a:lnTo>
                      <a:pt x="244" y="9"/>
                    </a:lnTo>
                    <a:lnTo>
                      <a:pt x="248" y="12"/>
                    </a:lnTo>
                    <a:lnTo>
                      <a:pt x="250" y="13"/>
                    </a:lnTo>
                    <a:lnTo>
                      <a:pt x="253" y="14"/>
                    </a:lnTo>
                    <a:lnTo>
                      <a:pt x="255" y="17"/>
                    </a:lnTo>
                    <a:lnTo>
                      <a:pt x="258" y="18"/>
                    </a:lnTo>
                    <a:lnTo>
                      <a:pt x="262" y="20"/>
                    </a:lnTo>
                    <a:lnTo>
                      <a:pt x="265" y="25"/>
                    </a:lnTo>
                    <a:lnTo>
                      <a:pt x="268" y="29"/>
                    </a:lnTo>
                    <a:lnTo>
                      <a:pt x="268" y="33"/>
                    </a:lnTo>
                    <a:lnTo>
                      <a:pt x="267" y="38"/>
                    </a:lnTo>
                    <a:lnTo>
                      <a:pt x="267" y="43"/>
                    </a:lnTo>
                    <a:lnTo>
                      <a:pt x="265" y="48"/>
                    </a:lnTo>
                    <a:lnTo>
                      <a:pt x="265" y="54"/>
                    </a:lnTo>
                    <a:lnTo>
                      <a:pt x="265" y="58"/>
                    </a:lnTo>
                    <a:lnTo>
                      <a:pt x="265" y="63"/>
                    </a:lnTo>
                    <a:lnTo>
                      <a:pt x="265" y="66"/>
                    </a:lnTo>
                    <a:lnTo>
                      <a:pt x="265" y="67"/>
                    </a:lnTo>
                    <a:lnTo>
                      <a:pt x="264" y="66"/>
                    </a:lnTo>
                    <a:lnTo>
                      <a:pt x="264" y="64"/>
                    </a:lnTo>
                    <a:lnTo>
                      <a:pt x="262" y="61"/>
                    </a:lnTo>
                    <a:lnTo>
                      <a:pt x="260" y="58"/>
                    </a:lnTo>
                    <a:lnTo>
                      <a:pt x="258" y="54"/>
                    </a:lnTo>
                    <a:lnTo>
                      <a:pt x="255" y="49"/>
                    </a:lnTo>
                    <a:lnTo>
                      <a:pt x="251" y="46"/>
                    </a:lnTo>
                    <a:lnTo>
                      <a:pt x="248" y="42"/>
                    </a:lnTo>
                    <a:lnTo>
                      <a:pt x="244" y="38"/>
                    </a:lnTo>
                    <a:lnTo>
                      <a:pt x="241" y="37"/>
                    </a:lnTo>
                    <a:lnTo>
                      <a:pt x="239" y="34"/>
                    </a:lnTo>
                    <a:lnTo>
                      <a:pt x="235" y="33"/>
                    </a:lnTo>
                    <a:lnTo>
                      <a:pt x="231" y="30"/>
                    </a:lnTo>
                    <a:lnTo>
                      <a:pt x="229" y="29"/>
                    </a:lnTo>
                    <a:lnTo>
                      <a:pt x="225" y="28"/>
                    </a:lnTo>
                    <a:lnTo>
                      <a:pt x="221" y="27"/>
                    </a:lnTo>
                    <a:lnTo>
                      <a:pt x="216" y="24"/>
                    </a:lnTo>
                    <a:lnTo>
                      <a:pt x="211" y="24"/>
                    </a:lnTo>
                    <a:lnTo>
                      <a:pt x="206" y="23"/>
                    </a:lnTo>
                    <a:lnTo>
                      <a:pt x="201" y="23"/>
                    </a:lnTo>
                    <a:lnTo>
                      <a:pt x="196" y="23"/>
                    </a:lnTo>
                    <a:lnTo>
                      <a:pt x="190" y="23"/>
                    </a:lnTo>
                    <a:lnTo>
                      <a:pt x="187" y="23"/>
                    </a:lnTo>
                    <a:lnTo>
                      <a:pt x="185" y="24"/>
                    </a:lnTo>
                    <a:lnTo>
                      <a:pt x="181" y="24"/>
                    </a:lnTo>
                    <a:lnTo>
                      <a:pt x="178" y="25"/>
                    </a:lnTo>
                    <a:lnTo>
                      <a:pt x="173" y="25"/>
                    </a:lnTo>
                    <a:lnTo>
                      <a:pt x="170" y="27"/>
                    </a:lnTo>
                    <a:lnTo>
                      <a:pt x="165" y="28"/>
                    </a:lnTo>
                    <a:lnTo>
                      <a:pt x="160" y="28"/>
                    </a:lnTo>
                    <a:lnTo>
                      <a:pt x="156" y="29"/>
                    </a:lnTo>
                    <a:lnTo>
                      <a:pt x="151" y="30"/>
                    </a:lnTo>
                    <a:lnTo>
                      <a:pt x="146" y="32"/>
                    </a:lnTo>
                    <a:lnTo>
                      <a:pt x="141" y="33"/>
                    </a:lnTo>
                    <a:lnTo>
                      <a:pt x="137" y="34"/>
                    </a:lnTo>
                    <a:lnTo>
                      <a:pt x="132" y="37"/>
                    </a:lnTo>
                    <a:lnTo>
                      <a:pt x="127" y="38"/>
                    </a:lnTo>
                    <a:lnTo>
                      <a:pt x="123" y="40"/>
                    </a:lnTo>
                    <a:lnTo>
                      <a:pt x="118" y="42"/>
                    </a:lnTo>
                    <a:lnTo>
                      <a:pt x="114" y="44"/>
                    </a:lnTo>
                    <a:lnTo>
                      <a:pt x="111" y="47"/>
                    </a:lnTo>
                    <a:lnTo>
                      <a:pt x="107" y="49"/>
                    </a:lnTo>
                    <a:lnTo>
                      <a:pt x="103" y="52"/>
                    </a:lnTo>
                    <a:lnTo>
                      <a:pt x="99" y="54"/>
                    </a:lnTo>
                    <a:lnTo>
                      <a:pt x="95" y="57"/>
                    </a:lnTo>
                    <a:lnTo>
                      <a:pt x="92" y="59"/>
                    </a:lnTo>
                    <a:lnTo>
                      <a:pt x="88" y="63"/>
                    </a:lnTo>
                    <a:lnTo>
                      <a:pt x="84" y="66"/>
                    </a:lnTo>
                    <a:lnTo>
                      <a:pt x="82" y="68"/>
                    </a:lnTo>
                    <a:lnTo>
                      <a:pt x="78" y="71"/>
                    </a:lnTo>
                    <a:lnTo>
                      <a:pt x="75" y="74"/>
                    </a:lnTo>
                    <a:lnTo>
                      <a:pt x="72" y="77"/>
                    </a:lnTo>
                    <a:lnTo>
                      <a:pt x="69" y="79"/>
                    </a:lnTo>
                    <a:lnTo>
                      <a:pt x="67" y="82"/>
                    </a:lnTo>
                    <a:lnTo>
                      <a:pt x="63" y="85"/>
                    </a:lnTo>
                    <a:lnTo>
                      <a:pt x="60" y="88"/>
                    </a:lnTo>
                    <a:lnTo>
                      <a:pt x="58" y="91"/>
                    </a:lnTo>
                    <a:lnTo>
                      <a:pt x="56" y="95"/>
                    </a:lnTo>
                    <a:lnTo>
                      <a:pt x="50" y="98"/>
                    </a:lnTo>
                    <a:lnTo>
                      <a:pt x="46" y="105"/>
                    </a:lnTo>
                    <a:lnTo>
                      <a:pt x="43" y="110"/>
                    </a:lnTo>
                    <a:lnTo>
                      <a:pt x="40" y="113"/>
                    </a:lnTo>
                    <a:lnTo>
                      <a:pt x="36" y="117"/>
                    </a:lnTo>
                    <a:lnTo>
                      <a:pt x="35" y="121"/>
                    </a:lnTo>
                    <a:lnTo>
                      <a:pt x="34" y="124"/>
                    </a:lnTo>
                    <a:lnTo>
                      <a:pt x="33" y="126"/>
                    </a:lnTo>
                    <a:lnTo>
                      <a:pt x="30" y="131"/>
                    </a:lnTo>
                    <a:lnTo>
                      <a:pt x="29" y="136"/>
                    </a:lnTo>
                    <a:lnTo>
                      <a:pt x="27" y="140"/>
                    </a:lnTo>
                    <a:lnTo>
                      <a:pt x="27" y="142"/>
                    </a:lnTo>
                    <a:lnTo>
                      <a:pt x="26" y="146"/>
                    </a:lnTo>
                    <a:lnTo>
                      <a:pt x="25" y="149"/>
                    </a:lnTo>
                    <a:lnTo>
                      <a:pt x="24" y="152"/>
                    </a:lnTo>
                    <a:lnTo>
                      <a:pt x="24" y="155"/>
                    </a:lnTo>
                    <a:lnTo>
                      <a:pt x="22" y="159"/>
                    </a:lnTo>
                    <a:lnTo>
                      <a:pt x="22" y="161"/>
                    </a:lnTo>
                    <a:lnTo>
                      <a:pt x="22" y="168"/>
                    </a:lnTo>
                    <a:lnTo>
                      <a:pt x="24" y="173"/>
                    </a:lnTo>
                    <a:lnTo>
                      <a:pt x="24" y="174"/>
                    </a:lnTo>
                    <a:lnTo>
                      <a:pt x="25" y="176"/>
                    </a:lnTo>
                    <a:lnTo>
                      <a:pt x="27" y="180"/>
                    </a:lnTo>
                    <a:lnTo>
                      <a:pt x="29" y="183"/>
                    </a:lnTo>
                    <a:lnTo>
                      <a:pt x="30" y="186"/>
                    </a:lnTo>
                    <a:lnTo>
                      <a:pt x="33" y="189"/>
                    </a:lnTo>
                    <a:lnTo>
                      <a:pt x="34" y="193"/>
                    </a:lnTo>
                    <a:lnTo>
                      <a:pt x="38" y="195"/>
                    </a:lnTo>
                    <a:lnTo>
                      <a:pt x="41" y="202"/>
                    </a:lnTo>
                    <a:lnTo>
                      <a:pt x="45" y="207"/>
                    </a:lnTo>
                    <a:lnTo>
                      <a:pt x="48" y="209"/>
                    </a:lnTo>
                    <a:lnTo>
                      <a:pt x="49" y="210"/>
                    </a:lnTo>
                    <a:lnTo>
                      <a:pt x="14" y="199"/>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5" name="Freeform 52"/>
              <p:cNvSpPr>
                <a:spLocks/>
              </p:cNvSpPr>
              <p:nvPr/>
            </p:nvSpPr>
            <p:spPr bwMode="auto">
              <a:xfrm>
                <a:off x="-2565" y="1961"/>
                <a:ext cx="94" cy="81"/>
              </a:xfrm>
              <a:custGeom>
                <a:avLst/>
                <a:gdLst>
                  <a:gd name="T0" fmla="*/ 1 w 189"/>
                  <a:gd name="T1" fmla="*/ 10 h 161"/>
                  <a:gd name="T2" fmla="*/ 1 w 189"/>
                  <a:gd name="T3" fmla="*/ 10 h 161"/>
                  <a:gd name="T4" fmla="*/ 0 w 189"/>
                  <a:gd name="T5" fmla="*/ 9 h 161"/>
                  <a:gd name="T6" fmla="*/ 0 w 189"/>
                  <a:gd name="T7" fmla="*/ 8 h 161"/>
                  <a:gd name="T8" fmla="*/ 0 w 189"/>
                  <a:gd name="T9" fmla="*/ 7 h 161"/>
                  <a:gd name="T10" fmla="*/ 0 w 189"/>
                  <a:gd name="T11" fmla="*/ 7 h 161"/>
                  <a:gd name="T12" fmla="*/ 0 w 189"/>
                  <a:gd name="T13" fmla="*/ 6 h 161"/>
                  <a:gd name="T14" fmla="*/ 0 w 189"/>
                  <a:gd name="T15" fmla="*/ 5 h 161"/>
                  <a:gd name="T16" fmla="*/ 0 w 189"/>
                  <a:gd name="T17" fmla="*/ 5 h 161"/>
                  <a:gd name="T18" fmla="*/ 1 w 189"/>
                  <a:gd name="T19" fmla="*/ 4 h 161"/>
                  <a:gd name="T20" fmla="*/ 1 w 189"/>
                  <a:gd name="T21" fmla="*/ 4 h 161"/>
                  <a:gd name="T22" fmla="*/ 2 w 189"/>
                  <a:gd name="T23" fmla="*/ 3 h 161"/>
                  <a:gd name="T24" fmla="*/ 2 w 189"/>
                  <a:gd name="T25" fmla="*/ 3 h 161"/>
                  <a:gd name="T26" fmla="*/ 3 w 189"/>
                  <a:gd name="T27" fmla="*/ 2 h 161"/>
                  <a:gd name="T28" fmla="*/ 4 w 189"/>
                  <a:gd name="T29" fmla="*/ 2 h 161"/>
                  <a:gd name="T30" fmla="*/ 5 w 189"/>
                  <a:gd name="T31" fmla="*/ 1 h 161"/>
                  <a:gd name="T32" fmla="*/ 5 w 189"/>
                  <a:gd name="T33" fmla="*/ 1 h 161"/>
                  <a:gd name="T34" fmla="*/ 6 w 189"/>
                  <a:gd name="T35" fmla="*/ 1 h 161"/>
                  <a:gd name="T36" fmla="*/ 7 w 189"/>
                  <a:gd name="T37" fmla="*/ 1 h 161"/>
                  <a:gd name="T38" fmla="*/ 7 w 189"/>
                  <a:gd name="T39" fmla="*/ 0 h 161"/>
                  <a:gd name="T40" fmla="*/ 8 w 189"/>
                  <a:gd name="T41" fmla="*/ 1 h 161"/>
                  <a:gd name="T42" fmla="*/ 9 w 189"/>
                  <a:gd name="T43" fmla="*/ 1 h 161"/>
                  <a:gd name="T44" fmla="*/ 10 w 189"/>
                  <a:gd name="T45" fmla="*/ 1 h 161"/>
                  <a:gd name="T46" fmla="*/ 10 w 189"/>
                  <a:gd name="T47" fmla="*/ 1 h 161"/>
                  <a:gd name="T48" fmla="*/ 11 w 189"/>
                  <a:gd name="T49" fmla="*/ 2 h 161"/>
                  <a:gd name="T50" fmla="*/ 11 w 189"/>
                  <a:gd name="T51" fmla="*/ 3 h 161"/>
                  <a:gd name="T52" fmla="*/ 11 w 189"/>
                  <a:gd name="T53" fmla="*/ 3 h 161"/>
                  <a:gd name="T54" fmla="*/ 11 w 189"/>
                  <a:gd name="T55" fmla="*/ 4 h 161"/>
                  <a:gd name="T56" fmla="*/ 11 w 189"/>
                  <a:gd name="T57" fmla="*/ 4 h 161"/>
                  <a:gd name="T58" fmla="*/ 11 w 189"/>
                  <a:gd name="T59" fmla="*/ 4 h 161"/>
                  <a:gd name="T60" fmla="*/ 11 w 189"/>
                  <a:gd name="T61" fmla="*/ 3 h 161"/>
                  <a:gd name="T62" fmla="*/ 10 w 189"/>
                  <a:gd name="T63" fmla="*/ 2 h 161"/>
                  <a:gd name="T64" fmla="*/ 10 w 189"/>
                  <a:gd name="T65" fmla="*/ 1 h 161"/>
                  <a:gd name="T66" fmla="*/ 9 w 189"/>
                  <a:gd name="T67" fmla="*/ 1 h 161"/>
                  <a:gd name="T68" fmla="*/ 8 w 189"/>
                  <a:gd name="T69" fmla="*/ 1 h 161"/>
                  <a:gd name="T70" fmla="*/ 7 w 189"/>
                  <a:gd name="T71" fmla="*/ 1 h 161"/>
                  <a:gd name="T72" fmla="*/ 7 w 189"/>
                  <a:gd name="T73" fmla="*/ 1 h 161"/>
                  <a:gd name="T74" fmla="*/ 6 w 189"/>
                  <a:gd name="T75" fmla="*/ 1 h 161"/>
                  <a:gd name="T76" fmla="*/ 6 w 189"/>
                  <a:gd name="T77" fmla="*/ 1 h 161"/>
                  <a:gd name="T78" fmla="*/ 5 w 189"/>
                  <a:gd name="T79" fmla="*/ 2 h 161"/>
                  <a:gd name="T80" fmla="*/ 4 w 189"/>
                  <a:gd name="T81" fmla="*/ 2 h 161"/>
                  <a:gd name="T82" fmla="*/ 4 w 189"/>
                  <a:gd name="T83" fmla="*/ 2 h 161"/>
                  <a:gd name="T84" fmla="*/ 3 w 189"/>
                  <a:gd name="T85" fmla="*/ 3 h 161"/>
                  <a:gd name="T86" fmla="*/ 3 w 189"/>
                  <a:gd name="T87" fmla="*/ 3 h 161"/>
                  <a:gd name="T88" fmla="*/ 2 w 189"/>
                  <a:gd name="T89" fmla="*/ 4 h 161"/>
                  <a:gd name="T90" fmla="*/ 1 w 189"/>
                  <a:gd name="T91" fmla="*/ 5 h 161"/>
                  <a:gd name="T92" fmla="*/ 0 w 189"/>
                  <a:gd name="T93" fmla="*/ 6 h 161"/>
                  <a:gd name="T94" fmla="*/ 0 w 189"/>
                  <a:gd name="T95" fmla="*/ 7 h 161"/>
                  <a:gd name="T96" fmla="*/ 0 w 189"/>
                  <a:gd name="T97" fmla="*/ 7 h 161"/>
                  <a:gd name="T98" fmla="*/ 0 w 189"/>
                  <a:gd name="T99" fmla="*/ 8 h 161"/>
                  <a:gd name="T100" fmla="*/ 0 w 189"/>
                  <a:gd name="T101" fmla="*/ 9 h 161"/>
                  <a:gd name="T102" fmla="*/ 1 w 189"/>
                  <a:gd name="T103" fmla="*/ 9 h 161"/>
                  <a:gd name="T104" fmla="*/ 1 w 189"/>
                  <a:gd name="T105" fmla="*/ 10 h 161"/>
                  <a:gd name="T106" fmla="*/ 2 w 189"/>
                  <a:gd name="T107" fmla="*/ 10 h 161"/>
                  <a:gd name="T108" fmla="*/ 2 w 189"/>
                  <a:gd name="T109" fmla="*/ 10 h 161"/>
                  <a:gd name="T110" fmla="*/ 2 w 189"/>
                  <a:gd name="T111" fmla="*/ 10 h 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
                  <a:gd name="T169" fmla="*/ 0 h 161"/>
                  <a:gd name="T170" fmla="*/ 189 w 189"/>
                  <a:gd name="T171" fmla="*/ 161 h 1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 h="161">
                    <a:moveTo>
                      <a:pt x="38" y="160"/>
                    </a:moveTo>
                    <a:lnTo>
                      <a:pt x="34" y="158"/>
                    </a:lnTo>
                    <a:lnTo>
                      <a:pt x="29" y="156"/>
                    </a:lnTo>
                    <a:lnTo>
                      <a:pt x="25" y="153"/>
                    </a:lnTo>
                    <a:lnTo>
                      <a:pt x="21" y="151"/>
                    </a:lnTo>
                    <a:lnTo>
                      <a:pt x="19" y="147"/>
                    </a:lnTo>
                    <a:lnTo>
                      <a:pt x="15" y="144"/>
                    </a:lnTo>
                    <a:lnTo>
                      <a:pt x="11" y="139"/>
                    </a:lnTo>
                    <a:lnTo>
                      <a:pt x="9" y="137"/>
                    </a:lnTo>
                    <a:lnTo>
                      <a:pt x="5" y="132"/>
                    </a:lnTo>
                    <a:lnTo>
                      <a:pt x="4" y="127"/>
                    </a:lnTo>
                    <a:lnTo>
                      <a:pt x="1" y="122"/>
                    </a:lnTo>
                    <a:lnTo>
                      <a:pt x="1" y="117"/>
                    </a:lnTo>
                    <a:lnTo>
                      <a:pt x="0" y="112"/>
                    </a:lnTo>
                    <a:lnTo>
                      <a:pt x="1" y="105"/>
                    </a:lnTo>
                    <a:lnTo>
                      <a:pt x="1" y="103"/>
                    </a:lnTo>
                    <a:lnTo>
                      <a:pt x="2" y="99"/>
                    </a:lnTo>
                    <a:lnTo>
                      <a:pt x="2" y="97"/>
                    </a:lnTo>
                    <a:lnTo>
                      <a:pt x="4" y="93"/>
                    </a:lnTo>
                    <a:lnTo>
                      <a:pt x="5" y="90"/>
                    </a:lnTo>
                    <a:lnTo>
                      <a:pt x="5" y="87"/>
                    </a:lnTo>
                    <a:lnTo>
                      <a:pt x="6" y="84"/>
                    </a:lnTo>
                    <a:lnTo>
                      <a:pt x="9" y="82"/>
                    </a:lnTo>
                    <a:lnTo>
                      <a:pt x="9" y="78"/>
                    </a:lnTo>
                    <a:lnTo>
                      <a:pt x="11" y="75"/>
                    </a:lnTo>
                    <a:lnTo>
                      <a:pt x="13" y="72"/>
                    </a:lnTo>
                    <a:lnTo>
                      <a:pt x="15" y="69"/>
                    </a:lnTo>
                    <a:lnTo>
                      <a:pt x="16" y="65"/>
                    </a:lnTo>
                    <a:lnTo>
                      <a:pt x="19" y="63"/>
                    </a:lnTo>
                    <a:lnTo>
                      <a:pt x="20" y="59"/>
                    </a:lnTo>
                    <a:lnTo>
                      <a:pt x="23" y="56"/>
                    </a:lnTo>
                    <a:lnTo>
                      <a:pt x="25" y="54"/>
                    </a:lnTo>
                    <a:lnTo>
                      <a:pt x="28" y="50"/>
                    </a:lnTo>
                    <a:lnTo>
                      <a:pt x="30" y="46"/>
                    </a:lnTo>
                    <a:lnTo>
                      <a:pt x="33" y="44"/>
                    </a:lnTo>
                    <a:lnTo>
                      <a:pt x="35" y="41"/>
                    </a:lnTo>
                    <a:lnTo>
                      <a:pt x="39" y="39"/>
                    </a:lnTo>
                    <a:lnTo>
                      <a:pt x="41" y="36"/>
                    </a:lnTo>
                    <a:lnTo>
                      <a:pt x="45" y="34"/>
                    </a:lnTo>
                    <a:lnTo>
                      <a:pt x="49" y="30"/>
                    </a:lnTo>
                    <a:lnTo>
                      <a:pt x="52" y="27"/>
                    </a:lnTo>
                    <a:lnTo>
                      <a:pt x="55" y="25"/>
                    </a:lnTo>
                    <a:lnTo>
                      <a:pt x="60" y="22"/>
                    </a:lnTo>
                    <a:lnTo>
                      <a:pt x="64" y="20"/>
                    </a:lnTo>
                    <a:lnTo>
                      <a:pt x="68" y="17"/>
                    </a:lnTo>
                    <a:lnTo>
                      <a:pt x="73" y="15"/>
                    </a:lnTo>
                    <a:lnTo>
                      <a:pt x="77" y="14"/>
                    </a:lnTo>
                    <a:lnTo>
                      <a:pt x="80" y="11"/>
                    </a:lnTo>
                    <a:lnTo>
                      <a:pt x="85" y="10"/>
                    </a:lnTo>
                    <a:lnTo>
                      <a:pt x="89" y="7"/>
                    </a:lnTo>
                    <a:lnTo>
                      <a:pt x="94" y="6"/>
                    </a:lnTo>
                    <a:lnTo>
                      <a:pt x="98" y="5"/>
                    </a:lnTo>
                    <a:lnTo>
                      <a:pt x="102" y="4"/>
                    </a:lnTo>
                    <a:lnTo>
                      <a:pt x="106" y="4"/>
                    </a:lnTo>
                    <a:lnTo>
                      <a:pt x="109" y="2"/>
                    </a:lnTo>
                    <a:lnTo>
                      <a:pt x="113" y="1"/>
                    </a:lnTo>
                    <a:lnTo>
                      <a:pt x="117" y="1"/>
                    </a:lnTo>
                    <a:lnTo>
                      <a:pt x="119" y="0"/>
                    </a:lnTo>
                    <a:lnTo>
                      <a:pt x="123" y="0"/>
                    </a:lnTo>
                    <a:lnTo>
                      <a:pt x="127" y="0"/>
                    </a:lnTo>
                    <a:lnTo>
                      <a:pt x="130" y="0"/>
                    </a:lnTo>
                    <a:lnTo>
                      <a:pt x="133" y="0"/>
                    </a:lnTo>
                    <a:lnTo>
                      <a:pt x="136" y="1"/>
                    </a:lnTo>
                    <a:lnTo>
                      <a:pt x="141" y="1"/>
                    </a:lnTo>
                    <a:lnTo>
                      <a:pt x="147" y="2"/>
                    </a:lnTo>
                    <a:lnTo>
                      <a:pt x="151" y="4"/>
                    </a:lnTo>
                    <a:lnTo>
                      <a:pt x="156" y="5"/>
                    </a:lnTo>
                    <a:lnTo>
                      <a:pt x="158" y="6"/>
                    </a:lnTo>
                    <a:lnTo>
                      <a:pt x="162" y="7"/>
                    </a:lnTo>
                    <a:lnTo>
                      <a:pt x="165" y="10"/>
                    </a:lnTo>
                    <a:lnTo>
                      <a:pt x="167" y="11"/>
                    </a:lnTo>
                    <a:lnTo>
                      <a:pt x="171" y="15"/>
                    </a:lnTo>
                    <a:lnTo>
                      <a:pt x="175" y="20"/>
                    </a:lnTo>
                    <a:lnTo>
                      <a:pt x="176" y="22"/>
                    </a:lnTo>
                    <a:lnTo>
                      <a:pt x="179" y="26"/>
                    </a:lnTo>
                    <a:lnTo>
                      <a:pt x="180" y="29"/>
                    </a:lnTo>
                    <a:lnTo>
                      <a:pt x="182" y="33"/>
                    </a:lnTo>
                    <a:lnTo>
                      <a:pt x="184" y="36"/>
                    </a:lnTo>
                    <a:lnTo>
                      <a:pt x="185" y="39"/>
                    </a:lnTo>
                    <a:lnTo>
                      <a:pt x="186" y="43"/>
                    </a:lnTo>
                    <a:lnTo>
                      <a:pt x="187" y="46"/>
                    </a:lnTo>
                    <a:lnTo>
                      <a:pt x="187" y="49"/>
                    </a:lnTo>
                    <a:lnTo>
                      <a:pt x="189" y="51"/>
                    </a:lnTo>
                    <a:lnTo>
                      <a:pt x="189" y="54"/>
                    </a:lnTo>
                    <a:lnTo>
                      <a:pt x="189" y="58"/>
                    </a:lnTo>
                    <a:lnTo>
                      <a:pt x="185" y="63"/>
                    </a:lnTo>
                    <a:lnTo>
                      <a:pt x="184" y="61"/>
                    </a:lnTo>
                    <a:lnTo>
                      <a:pt x="184" y="60"/>
                    </a:lnTo>
                    <a:lnTo>
                      <a:pt x="184" y="58"/>
                    </a:lnTo>
                    <a:lnTo>
                      <a:pt x="182" y="54"/>
                    </a:lnTo>
                    <a:lnTo>
                      <a:pt x="182" y="50"/>
                    </a:lnTo>
                    <a:lnTo>
                      <a:pt x="181" y="46"/>
                    </a:lnTo>
                    <a:lnTo>
                      <a:pt x="180" y="41"/>
                    </a:lnTo>
                    <a:lnTo>
                      <a:pt x="179" y="38"/>
                    </a:lnTo>
                    <a:lnTo>
                      <a:pt x="176" y="33"/>
                    </a:lnTo>
                    <a:lnTo>
                      <a:pt x="174" y="27"/>
                    </a:lnTo>
                    <a:lnTo>
                      <a:pt x="171" y="22"/>
                    </a:lnTo>
                    <a:lnTo>
                      <a:pt x="169" y="19"/>
                    </a:lnTo>
                    <a:lnTo>
                      <a:pt x="165" y="15"/>
                    </a:lnTo>
                    <a:lnTo>
                      <a:pt x="161" y="12"/>
                    </a:lnTo>
                    <a:lnTo>
                      <a:pt x="156" y="11"/>
                    </a:lnTo>
                    <a:lnTo>
                      <a:pt x="152" y="10"/>
                    </a:lnTo>
                    <a:lnTo>
                      <a:pt x="146" y="9"/>
                    </a:lnTo>
                    <a:lnTo>
                      <a:pt x="141" y="7"/>
                    </a:lnTo>
                    <a:lnTo>
                      <a:pt x="135" y="7"/>
                    </a:lnTo>
                    <a:lnTo>
                      <a:pt x="130" y="7"/>
                    </a:lnTo>
                    <a:lnTo>
                      <a:pt x="126" y="7"/>
                    </a:lnTo>
                    <a:lnTo>
                      <a:pt x="123" y="7"/>
                    </a:lnTo>
                    <a:lnTo>
                      <a:pt x="121" y="9"/>
                    </a:lnTo>
                    <a:lnTo>
                      <a:pt x="118" y="9"/>
                    </a:lnTo>
                    <a:lnTo>
                      <a:pt x="114" y="9"/>
                    </a:lnTo>
                    <a:lnTo>
                      <a:pt x="112" y="10"/>
                    </a:lnTo>
                    <a:lnTo>
                      <a:pt x="108" y="11"/>
                    </a:lnTo>
                    <a:lnTo>
                      <a:pt x="106" y="11"/>
                    </a:lnTo>
                    <a:lnTo>
                      <a:pt x="103" y="11"/>
                    </a:lnTo>
                    <a:lnTo>
                      <a:pt x="99" y="12"/>
                    </a:lnTo>
                    <a:lnTo>
                      <a:pt x="97" y="14"/>
                    </a:lnTo>
                    <a:lnTo>
                      <a:pt x="93" y="15"/>
                    </a:lnTo>
                    <a:lnTo>
                      <a:pt x="91" y="16"/>
                    </a:lnTo>
                    <a:lnTo>
                      <a:pt x="87" y="17"/>
                    </a:lnTo>
                    <a:lnTo>
                      <a:pt x="83" y="19"/>
                    </a:lnTo>
                    <a:lnTo>
                      <a:pt x="80" y="21"/>
                    </a:lnTo>
                    <a:lnTo>
                      <a:pt x="77" y="22"/>
                    </a:lnTo>
                    <a:lnTo>
                      <a:pt x="73" y="24"/>
                    </a:lnTo>
                    <a:lnTo>
                      <a:pt x="70" y="26"/>
                    </a:lnTo>
                    <a:lnTo>
                      <a:pt x="67" y="27"/>
                    </a:lnTo>
                    <a:lnTo>
                      <a:pt x="64" y="30"/>
                    </a:lnTo>
                    <a:lnTo>
                      <a:pt x="60" y="33"/>
                    </a:lnTo>
                    <a:lnTo>
                      <a:pt x="58" y="35"/>
                    </a:lnTo>
                    <a:lnTo>
                      <a:pt x="54" y="38"/>
                    </a:lnTo>
                    <a:lnTo>
                      <a:pt x="50" y="40"/>
                    </a:lnTo>
                    <a:lnTo>
                      <a:pt x="48" y="43"/>
                    </a:lnTo>
                    <a:lnTo>
                      <a:pt x="44" y="45"/>
                    </a:lnTo>
                    <a:lnTo>
                      <a:pt x="41" y="48"/>
                    </a:lnTo>
                    <a:lnTo>
                      <a:pt x="35" y="53"/>
                    </a:lnTo>
                    <a:lnTo>
                      <a:pt x="31" y="58"/>
                    </a:lnTo>
                    <a:lnTo>
                      <a:pt x="26" y="63"/>
                    </a:lnTo>
                    <a:lnTo>
                      <a:pt x="23" y="69"/>
                    </a:lnTo>
                    <a:lnTo>
                      <a:pt x="19" y="74"/>
                    </a:lnTo>
                    <a:lnTo>
                      <a:pt x="18" y="79"/>
                    </a:lnTo>
                    <a:lnTo>
                      <a:pt x="15" y="83"/>
                    </a:lnTo>
                    <a:lnTo>
                      <a:pt x="13" y="88"/>
                    </a:lnTo>
                    <a:lnTo>
                      <a:pt x="11" y="93"/>
                    </a:lnTo>
                    <a:lnTo>
                      <a:pt x="10" y="97"/>
                    </a:lnTo>
                    <a:lnTo>
                      <a:pt x="9" y="100"/>
                    </a:lnTo>
                    <a:lnTo>
                      <a:pt x="9" y="104"/>
                    </a:lnTo>
                    <a:lnTo>
                      <a:pt x="9" y="108"/>
                    </a:lnTo>
                    <a:lnTo>
                      <a:pt x="9" y="112"/>
                    </a:lnTo>
                    <a:lnTo>
                      <a:pt x="9" y="116"/>
                    </a:lnTo>
                    <a:lnTo>
                      <a:pt x="9" y="119"/>
                    </a:lnTo>
                    <a:lnTo>
                      <a:pt x="10" y="122"/>
                    </a:lnTo>
                    <a:lnTo>
                      <a:pt x="13" y="126"/>
                    </a:lnTo>
                    <a:lnTo>
                      <a:pt x="14" y="129"/>
                    </a:lnTo>
                    <a:lnTo>
                      <a:pt x="16" y="133"/>
                    </a:lnTo>
                    <a:lnTo>
                      <a:pt x="18" y="136"/>
                    </a:lnTo>
                    <a:lnTo>
                      <a:pt x="21" y="139"/>
                    </a:lnTo>
                    <a:lnTo>
                      <a:pt x="23" y="142"/>
                    </a:lnTo>
                    <a:lnTo>
                      <a:pt x="26" y="146"/>
                    </a:lnTo>
                    <a:lnTo>
                      <a:pt x="29" y="148"/>
                    </a:lnTo>
                    <a:lnTo>
                      <a:pt x="31" y="151"/>
                    </a:lnTo>
                    <a:lnTo>
                      <a:pt x="36" y="155"/>
                    </a:lnTo>
                    <a:lnTo>
                      <a:pt x="41" y="158"/>
                    </a:lnTo>
                    <a:lnTo>
                      <a:pt x="44" y="158"/>
                    </a:lnTo>
                    <a:lnTo>
                      <a:pt x="45" y="160"/>
                    </a:lnTo>
                    <a:lnTo>
                      <a:pt x="44" y="160"/>
                    </a:lnTo>
                    <a:lnTo>
                      <a:pt x="44" y="161"/>
                    </a:lnTo>
                    <a:lnTo>
                      <a:pt x="39" y="160"/>
                    </a:lnTo>
                    <a:lnTo>
                      <a:pt x="38" y="160"/>
                    </a:lnTo>
                    <a:close/>
                  </a:path>
                </a:pathLst>
              </a:custGeom>
              <a:solidFill>
                <a:srgbClr val="66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6" name="Freeform 53"/>
              <p:cNvSpPr>
                <a:spLocks/>
              </p:cNvSpPr>
              <p:nvPr/>
            </p:nvSpPr>
            <p:spPr bwMode="auto">
              <a:xfrm>
                <a:off x="-2557" y="1997"/>
                <a:ext cx="35" cy="40"/>
              </a:xfrm>
              <a:custGeom>
                <a:avLst/>
                <a:gdLst>
                  <a:gd name="T0" fmla="*/ 0 w 69"/>
                  <a:gd name="T1" fmla="*/ 1 h 79"/>
                  <a:gd name="T2" fmla="*/ 4 w 69"/>
                  <a:gd name="T3" fmla="*/ 5 h 79"/>
                  <a:gd name="T4" fmla="*/ 5 w 69"/>
                  <a:gd name="T5" fmla="*/ 5 h 79"/>
                  <a:gd name="T6" fmla="*/ 1 w 69"/>
                  <a:gd name="T7" fmla="*/ 0 h 79"/>
                  <a:gd name="T8" fmla="*/ 0 w 69"/>
                  <a:gd name="T9" fmla="*/ 1 h 79"/>
                  <a:gd name="T10" fmla="*/ 0 w 69"/>
                  <a:gd name="T11" fmla="*/ 1 h 79"/>
                  <a:gd name="T12" fmla="*/ 0 60000 65536"/>
                  <a:gd name="T13" fmla="*/ 0 60000 65536"/>
                  <a:gd name="T14" fmla="*/ 0 60000 65536"/>
                  <a:gd name="T15" fmla="*/ 0 60000 65536"/>
                  <a:gd name="T16" fmla="*/ 0 60000 65536"/>
                  <a:gd name="T17" fmla="*/ 0 60000 65536"/>
                  <a:gd name="T18" fmla="*/ 0 w 69"/>
                  <a:gd name="T19" fmla="*/ 0 h 79"/>
                  <a:gd name="T20" fmla="*/ 69 w 69"/>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69" h="79">
                    <a:moveTo>
                      <a:pt x="0" y="8"/>
                    </a:moveTo>
                    <a:lnTo>
                      <a:pt x="63" y="79"/>
                    </a:lnTo>
                    <a:lnTo>
                      <a:pt x="69" y="75"/>
                    </a:lnTo>
                    <a:lnTo>
                      <a:pt x="2" y="0"/>
                    </a:lnTo>
                    <a:lnTo>
                      <a:pt x="0" y="8"/>
                    </a:lnTo>
                    <a:close/>
                  </a:path>
                </a:pathLst>
              </a:custGeom>
              <a:solidFill>
                <a:srgbClr val="66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7" name="Freeform 54"/>
              <p:cNvSpPr>
                <a:spLocks/>
              </p:cNvSpPr>
              <p:nvPr/>
            </p:nvSpPr>
            <p:spPr bwMode="auto">
              <a:xfrm>
                <a:off x="-2546" y="1982"/>
                <a:ext cx="35" cy="49"/>
              </a:xfrm>
              <a:custGeom>
                <a:avLst/>
                <a:gdLst>
                  <a:gd name="T0" fmla="*/ 0 w 69"/>
                  <a:gd name="T1" fmla="*/ 1 h 98"/>
                  <a:gd name="T2" fmla="*/ 4 w 69"/>
                  <a:gd name="T3" fmla="*/ 6 h 98"/>
                  <a:gd name="T4" fmla="*/ 5 w 69"/>
                  <a:gd name="T5" fmla="*/ 6 h 98"/>
                  <a:gd name="T6" fmla="*/ 1 w 69"/>
                  <a:gd name="T7" fmla="*/ 0 h 98"/>
                  <a:gd name="T8" fmla="*/ 0 w 69"/>
                  <a:gd name="T9" fmla="*/ 1 h 98"/>
                  <a:gd name="T10" fmla="*/ 0 w 69"/>
                  <a:gd name="T11" fmla="*/ 1 h 98"/>
                  <a:gd name="T12" fmla="*/ 0 60000 65536"/>
                  <a:gd name="T13" fmla="*/ 0 60000 65536"/>
                  <a:gd name="T14" fmla="*/ 0 60000 65536"/>
                  <a:gd name="T15" fmla="*/ 0 60000 65536"/>
                  <a:gd name="T16" fmla="*/ 0 60000 65536"/>
                  <a:gd name="T17" fmla="*/ 0 60000 65536"/>
                  <a:gd name="T18" fmla="*/ 0 w 69"/>
                  <a:gd name="T19" fmla="*/ 0 h 98"/>
                  <a:gd name="T20" fmla="*/ 69 w 69"/>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69" h="98">
                    <a:moveTo>
                      <a:pt x="0" y="6"/>
                    </a:moveTo>
                    <a:lnTo>
                      <a:pt x="64" y="98"/>
                    </a:lnTo>
                    <a:lnTo>
                      <a:pt x="69" y="94"/>
                    </a:lnTo>
                    <a:lnTo>
                      <a:pt x="7" y="0"/>
                    </a:lnTo>
                    <a:lnTo>
                      <a:pt x="0" y="6"/>
                    </a:lnTo>
                    <a:close/>
                  </a:path>
                </a:pathLst>
              </a:custGeom>
              <a:solidFill>
                <a:srgbClr val="66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8" name="Freeform 55"/>
              <p:cNvSpPr>
                <a:spLocks/>
              </p:cNvSpPr>
              <p:nvPr/>
            </p:nvSpPr>
            <p:spPr bwMode="auto">
              <a:xfrm>
                <a:off x="-2529" y="1970"/>
                <a:ext cx="31" cy="51"/>
              </a:xfrm>
              <a:custGeom>
                <a:avLst/>
                <a:gdLst>
                  <a:gd name="T0" fmla="*/ 0 w 62"/>
                  <a:gd name="T1" fmla="*/ 0 h 103"/>
                  <a:gd name="T2" fmla="*/ 0 w 62"/>
                  <a:gd name="T3" fmla="*/ 0 h 103"/>
                  <a:gd name="T4" fmla="*/ 1 w 62"/>
                  <a:gd name="T5" fmla="*/ 0 h 103"/>
                  <a:gd name="T6" fmla="*/ 1 w 62"/>
                  <a:gd name="T7" fmla="*/ 0 h 103"/>
                  <a:gd name="T8" fmla="*/ 1 w 62"/>
                  <a:gd name="T9" fmla="*/ 1 h 103"/>
                  <a:gd name="T10" fmla="*/ 1 w 62"/>
                  <a:gd name="T11" fmla="*/ 1 h 103"/>
                  <a:gd name="T12" fmla="*/ 1 w 62"/>
                  <a:gd name="T13" fmla="*/ 1 h 103"/>
                  <a:gd name="T14" fmla="*/ 1 w 62"/>
                  <a:gd name="T15" fmla="*/ 1 h 103"/>
                  <a:gd name="T16" fmla="*/ 1 w 62"/>
                  <a:gd name="T17" fmla="*/ 1 h 103"/>
                  <a:gd name="T18" fmla="*/ 1 w 62"/>
                  <a:gd name="T19" fmla="*/ 2 h 103"/>
                  <a:gd name="T20" fmla="*/ 2 w 62"/>
                  <a:gd name="T21" fmla="*/ 2 h 103"/>
                  <a:gd name="T22" fmla="*/ 2 w 62"/>
                  <a:gd name="T23" fmla="*/ 2 h 103"/>
                  <a:gd name="T24" fmla="*/ 2 w 62"/>
                  <a:gd name="T25" fmla="*/ 3 h 103"/>
                  <a:gd name="T26" fmla="*/ 2 w 62"/>
                  <a:gd name="T27" fmla="*/ 3 h 103"/>
                  <a:gd name="T28" fmla="*/ 2 w 62"/>
                  <a:gd name="T29" fmla="*/ 3 h 103"/>
                  <a:gd name="T30" fmla="*/ 2 w 62"/>
                  <a:gd name="T31" fmla="*/ 3 h 103"/>
                  <a:gd name="T32" fmla="*/ 3 w 62"/>
                  <a:gd name="T33" fmla="*/ 4 h 103"/>
                  <a:gd name="T34" fmla="*/ 3 w 62"/>
                  <a:gd name="T35" fmla="*/ 4 h 103"/>
                  <a:gd name="T36" fmla="*/ 3 w 62"/>
                  <a:gd name="T37" fmla="*/ 4 h 103"/>
                  <a:gd name="T38" fmla="*/ 3 w 62"/>
                  <a:gd name="T39" fmla="*/ 4 h 103"/>
                  <a:gd name="T40" fmla="*/ 3 w 62"/>
                  <a:gd name="T41" fmla="*/ 5 h 103"/>
                  <a:gd name="T42" fmla="*/ 3 w 62"/>
                  <a:gd name="T43" fmla="*/ 5 h 103"/>
                  <a:gd name="T44" fmla="*/ 4 w 62"/>
                  <a:gd name="T45" fmla="*/ 5 h 103"/>
                  <a:gd name="T46" fmla="*/ 4 w 62"/>
                  <a:gd name="T47" fmla="*/ 5 h 103"/>
                  <a:gd name="T48" fmla="*/ 4 w 62"/>
                  <a:gd name="T49" fmla="*/ 5 h 103"/>
                  <a:gd name="T50" fmla="*/ 4 w 62"/>
                  <a:gd name="T51" fmla="*/ 6 h 103"/>
                  <a:gd name="T52" fmla="*/ 4 w 62"/>
                  <a:gd name="T53" fmla="*/ 6 h 103"/>
                  <a:gd name="T54" fmla="*/ 4 w 62"/>
                  <a:gd name="T55" fmla="*/ 6 h 103"/>
                  <a:gd name="T56" fmla="*/ 4 w 62"/>
                  <a:gd name="T57" fmla="*/ 6 h 103"/>
                  <a:gd name="T58" fmla="*/ 4 w 62"/>
                  <a:gd name="T59" fmla="*/ 6 h 103"/>
                  <a:gd name="T60" fmla="*/ 1 w 62"/>
                  <a:gd name="T61" fmla="*/ 0 h 103"/>
                  <a:gd name="T62" fmla="*/ 0 w 62"/>
                  <a:gd name="T63" fmla="*/ 0 h 103"/>
                  <a:gd name="T64" fmla="*/ 0 w 62"/>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103"/>
                  <a:gd name="T101" fmla="*/ 62 w 62"/>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103">
                    <a:moveTo>
                      <a:pt x="0" y="4"/>
                    </a:moveTo>
                    <a:lnTo>
                      <a:pt x="0" y="6"/>
                    </a:lnTo>
                    <a:lnTo>
                      <a:pt x="2" y="10"/>
                    </a:lnTo>
                    <a:lnTo>
                      <a:pt x="4" y="13"/>
                    </a:lnTo>
                    <a:lnTo>
                      <a:pt x="5" y="17"/>
                    </a:lnTo>
                    <a:lnTo>
                      <a:pt x="7" y="19"/>
                    </a:lnTo>
                    <a:lnTo>
                      <a:pt x="10" y="23"/>
                    </a:lnTo>
                    <a:lnTo>
                      <a:pt x="11" y="27"/>
                    </a:lnTo>
                    <a:lnTo>
                      <a:pt x="14" y="30"/>
                    </a:lnTo>
                    <a:lnTo>
                      <a:pt x="16" y="34"/>
                    </a:lnTo>
                    <a:lnTo>
                      <a:pt x="19" y="39"/>
                    </a:lnTo>
                    <a:lnTo>
                      <a:pt x="21" y="43"/>
                    </a:lnTo>
                    <a:lnTo>
                      <a:pt x="24" y="48"/>
                    </a:lnTo>
                    <a:lnTo>
                      <a:pt x="26" y="53"/>
                    </a:lnTo>
                    <a:lnTo>
                      <a:pt x="30" y="57"/>
                    </a:lnTo>
                    <a:lnTo>
                      <a:pt x="31" y="61"/>
                    </a:lnTo>
                    <a:lnTo>
                      <a:pt x="35" y="66"/>
                    </a:lnTo>
                    <a:lnTo>
                      <a:pt x="38" y="69"/>
                    </a:lnTo>
                    <a:lnTo>
                      <a:pt x="40" y="74"/>
                    </a:lnTo>
                    <a:lnTo>
                      <a:pt x="43" y="77"/>
                    </a:lnTo>
                    <a:lnTo>
                      <a:pt x="44" y="81"/>
                    </a:lnTo>
                    <a:lnTo>
                      <a:pt x="46" y="84"/>
                    </a:lnTo>
                    <a:lnTo>
                      <a:pt x="49" y="88"/>
                    </a:lnTo>
                    <a:lnTo>
                      <a:pt x="50" y="92"/>
                    </a:lnTo>
                    <a:lnTo>
                      <a:pt x="53" y="95"/>
                    </a:lnTo>
                    <a:lnTo>
                      <a:pt x="54" y="96"/>
                    </a:lnTo>
                    <a:lnTo>
                      <a:pt x="55" y="100"/>
                    </a:lnTo>
                    <a:lnTo>
                      <a:pt x="57" y="102"/>
                    </a:lnTo>
                    <a:lnTo>
                      <a:pt x="58" y="103"/>
                    </a:lnTo>
                    <a:lnTo>
                      <a:pt x="62" y="100"/>
                    </a:lnTo>
                    <a:lnTo>
                      <a:pt x="7" y="0"/>
                    </a:lnTo>
                    <a:lnTo>
                      <a:pt x="0" y="4"/>
                    </a:lnTo>
                    <a:close/>
                  </a:path>
                </a:pathLst>
              </a:custGeom>
              <a:solidFill>
                <a:srgbClr val="66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79" name="Freeform 56"/>
              <p:cNvSpPr>
                <a:spLocks/>
              </p:cNvSpPr>
              <p:nvPr/>
            </p:nvSpPr>
            <p:spPr bwMode="auto">
              <a:xfrm>
                <a:off x="-2506" y="1964"/>
                <a:ext cx="26" cy="43"/>
              </a:xfrm>
              <a:custGeom>
                <a:avLst/>
                <a:gdLst>
                  <a:gd name="T0" fmla="*/ 0 w 52"/>
                  <a:gd name="T1" fmla="*/ 0 h 85"/>
                  <a:gd name="T2" fmla="*/ 3 w 52"/>
                  <a:gd name="T3" fmla="*/ 6 h 85"/>
                  <a:gd name="T4" fmla="*/ 3 w 52"/>
                  <a:gd name="T5" fmla="*/ 5 h 85"/>
                  <a:gd name="T6" fmla="*/ 1 w 52"/>
                  <a:gd name="T7" fmla="*/ 1 h 85"/>
                  <a:gd name="T8" fmla="*/ 0 w 52"/>
                  <a:gd name="T9" fmla="*/ 0 h 85"/>
                  <a:gd name="T10" fmla="*/ 0 w 52"/>
                  <a:gd name="T11" fmla="*/ 0 h 85"/>
                  <a:gd name="T12" fmla="*/ 0 60000 65536"/>
                  <a:gd name="T13" fmla="*/ 0 60000 65536"/>
                  <a:gd name="T14" fmla="*/ 0 60000 65536"/>
                  <a:gd name="T15" fmla="*/ 0 60000 65536"/>
                  <a:gd name="T16" fmla="*/ 0 60000 65536"/>
                  <a:gd name="T17" fmla="*/ 0 60000 65536"/>
                  <a:gd name="T18" fmla="*/ 0 w 52"/>
                  <a:gd name="T19" fmla="*/ 0 h 85"/>
                  <a:gd name="T20" fmla="*/ 52 w 52"/>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52" h="85">
                    <a:moveTo>
                      <a:pt x="0" y="0"/>
                    </a:moveTo>
                    <a:lnTo>
                      <a:pt x="47" y="85"/>
                    </a:lnTo>
                    <a:lnTo>
                      <a:pt x="52" y="80"/>
                    </a:lnTo>
                    <a:lnTo>
                      <a:pt x="13" y="1"/>
                    </a:lnTo>
                    <a:lnTo>
                      <a:pt x="0" y="0"/>
                    </a:lnTo>
                    <a:close/>
                  </a:path>
                </a:pathLst>
              </a:custGeom>
              <a:solidFill>
                <a:srgbClr val="66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80" name="Freeform 57"/>
              <p:cNvSpPr>
                <a:spLocks/>
              </p:cNvSpPr>
              <p:nvPr/>
            </p:nvSpPr>
            <p:spPr bwMode="auto">
              <a:xfrm>
                <a:off x="-2544" y="2046"/>
                <a:ext cx="102" cy="41"/>
              </a:xfrm>
              <a:custGeom>
                <a:avLst/>
                <a:gdLst>
                  <a:gd name="T0" fmla="*/ 3 w 206"/>
                  <a:gd name="T1" fmla="*/ 6 h 81"/>
                  <a:gd name="T2" fmla="*/ 3 w 206"/>
                  <a:gd name="T3" fmla="*/ 6 h 81"/>
                  <a:gd name="T4" fmla="*/ 3 w 206"/>
                  <a:gd name="T5" fmla="*/ 6 h 81"/>
                  <a:gd name="T6" fmla="*/ 4 w 206"/>
                  <a:gd name="T7" fmla="*/ 6 h 81"/>
                  <a:gd name="T8" fmla="*/ 4 w 206"/>
                  <a:gd name="T9" fmla="*/ 5 h 81"/>
                  <a:gd name="T10" fmla="*/ 5 w 206"/>
                  <a:gd name="T11" fmla="*/ 5 h 81"/>
                  <a:gd name="T12" fmla="*/ 5 w 206"/>
                  <a:gd name="T13" fmla="*/ 5 h 81"/>
                  <a:gd name="T14" fmla="*/ 6 w 206"/>
                  <a:gd name="T15" fmla="*/ 5 h 81"/>
                  <a:gd name="T16" fmla="*/ 6 w 206"/>
                  <a:gd name="T17" fmla="*/ 5 h 81"/>
                  <a:gd name="T18" fmla="*/ 6 w 206"/>
                  <a:gd name="T19" fmla="*/ 5 h 81"/>
                  <a:gd name="T20" fmla="*/ 7 w 206"/>
                  <a:gd name="T21" fmla="*/ 5 h 81"/>
                  <a:gd name="T22" fmla="*/ 7 w 206"/>
                  <a:gd name="T23" fmla="*/ 5 h 81"/>
                  <a:gd name="T24" fmla="*/ 8 w 206"/>
                  <a:gd name="T25" fmla="*/ 5 h 81"/>
                  <a:gd name="T26" fmla="*/ 8 w 206"/>
                  <a:gd name="T27" fmla="*/ 5 h 81"/>
                  <a:gd name="T28" fmla="*/ 9 w 206"/>
                  <a:gd name="T29" fmla="*/ 4 h 81"/>
                  <a:gd name="T30" fmla="*/ 9 w 206"/>
                  <a:gd name="T31" fmla="*/ 4 h 81"/>
                  <a:gd name="T32" fmla="*/ 10 w 206"/>
                  <a:gd name="T33" fmla="*/ 3 h 81"/>
                  <a:gd name="T34" fmla="*/ 10 w 206"/>
                  <a:gd name="T35" fmla="*/ 3 h 81"/>
                  <a:gd name="T36" fmla="*/ 11 w 206"/>
                  <a:gd name="T37" fmla="*/ 3 h 81"/>
                  <a:gd name="T38" fmla="*/ 11 w 206"/>
                  <a:gd name="T39" fmla="*/ 2 h 81"/>
                  <a:gd name="T40" fmla="*/ 12 w 206"/>
                  <a:gd name="T41" fmla="*/ 1 h 81"/>
                  <a:gd name="T42" fmla="*/ 11 w 206"/>
                  <a:gd name="T43" fmla="*/ 1 h 81"/>
                  <a:gd name="T44" fmla="*/ 11 w 206"/>
                  <a:gd name="T45" fmla="*/ 1 h 81"/>
                  <a:gd name="T46" fmla="*/ 11 w 206"/>
                  <a:gd name="T47" fmla="*/ 2 h 81"/>
                  <a:gd name="T48" fmla="*/ 10 w 206"/>
                  <a:gd name="T49" fmla="*/ 2 h 81"/>
                  <a:gd name="T50" fmla="*/ 10 w 206"/>
                  <a:gd name="T51" fmla="*/ 3 h 81"/>
                  <a:gd name="T52" fmla="*/ 9 w 206"/>
                  <a:gd name="T53" fmla="*/ 3 h 81"/>
                  <a:gd name="T54" fmla="*/ 9 w 206"/>
                  <a:gd name="T55" fmla="*/ 4 h 81"/>
                  <a:gd name="T56" fmla="*/ 8 w 206"/>
                  <a:gd name="T57" fmla="*/ 4 h 81"/>
                  <a:gd name="T58" fmla="*/ 8 w 206"/>
                  <a:gd name="T59" fmla="*/ 4 h 81"/>
                  <a:gd name="T60" fmla="*/ 8 w 206"/>
                  <a:gd name="T61" fmla="*/ 4 h 81"/>
                  <a:gd name="T62" fmla="*/ 7 w 206"/>
                  <a:gd name="T63" fmla="*/ 4 h 81"/>
                  <a:gd name="T64" fmla="*/ 7 w 206"/>
                  <a:gd name="T65" fmla="*/ 4 h 81"/>
                  <a:gd name="T66" fmla="*/ 6 w 206"/>
                  <a:gd name="T67" fmla="*/ 4 h 81"/>
                  <a:gd name="T68" fmla="*/ 6 w 206"/>
                  <a:gd name="T69" fmla="*/ 5 h 81"/>
                  <a:gd name="T70" fmla="*/ 6 w 206"/>
                  <a:gd name="T71" fmla="*/ 5 h 81"/>
                  <a:gd name="T72" fmla="*/ 5 w 206"/>
                  <a:gd name="T73" fmla="*/ 5 h 81"/>
                  <a:gd name="T74" fmla="*/ 5 w 206"/>
                  <a:gd name="T75" fmla="*/ 5 h 81"/>
                  <a:gd name="T76" fmla="*/ 4 w 206"/>
                  <a:gd name="T77" fmla="*/ 5 h 81"/>
                  <a:gd name="T78" fmla="*/ 4 w 206"/>
                  <a:gd name="T79" fmla="*/ 5 h 81"/>
                  <a:gd name="T80" fmla="*/ 3 w 206"/>
                  <a:gd name="T81" fmla="*/ 5 h 81"/>
                  <a:gd name="T82" fmla="*/ 3 w 206"/>
                  <a:gd name="T83" fmla="*/ 5 h 81"/>
                  <a:gd name="T84" fmla="*/ 3 w 206"/>
                  <a:gd name="T85" fmla="*/ 5 h 81"/>
                  <a:gd name="T86" fmla="*/ 2 w 206"/>
                  <a:gd name="T87" fmla="*/ 4 h 81"/>
                  <a:gd name="T88" fmla="*/ 2 w 206"/>
                  <a:gd name="T89" fmla="*/ 4 h 81"/>
                  <a:gd name="T90" fmla="*/ 1 w 206"/>
                  <a:gd name="T91" fmla="*/ 3 h 81"/>
                  <a:gd name="T92" fmla="*/ 1 w 206"/>
                  <a:gd name="T93" fmla="*/ 2 h 81"/>
                  <a:gd name="T94" fmla="*/ 0 w 206"/>
                  <a:gd name="T95" fmla="*/ 2 h 81"/>
                  <a:gd name="T96" fmla="*/ 0 w 206"/>
                  <a:gd name="T97" fmla="*/ 1 h 81"/>
                  <a:gd name="T98" fmla="*/ 0 w 206"/>
                  <a:gd name="T99" fmla="*/ 1 h 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6"/>
                  <a:gd name="T151" fmla="*/ 0 h 81"/>
                  <a:gd name="T152" fmla="*/ 206 w 206"/>
                  <a:gd name="T153" fmla="*/ 81 h 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6" h="81">
                    <a:moveTo>
                      <a:pt x="0" y="13"/>
                    </a:moveTo>
                    <a:lnTo>
                      <a:pt x="48" y="81"/>
                    </a:lnTo>
                    <a:lnTo>
                      <a:pt x="50" y="81"/>
                    </a:lnTo>
                    <a:lnTo>
                      <a:pt x="53" y="81"/>
                    </a:lnTo>
                    <a:lnTo>
                      <a:pt x="57" y="81"/>
                    </a:lnTo>
                    <a:lnTo>
                      <a:pt x="60" y="81"/>
                    </a:lnTo>
                    <a:lnTo>
                      <a:pt x="63" y="81"/>
                    </a:lnTo>
                    <a:lnTo>
                      <a:pt x="68" y="81"/>
                    </a:lnTo>
                    <a:lnTo>
                      <a:pt x="73" y="81"/>
                    </a:lnTo>
                    <a:lnTo>
                      <a:pt x="78" y="80"/>
                    </a:lnTo>
                    <a:lnTo>
                      <a:pt x="81" y="80"/>
                    </a:lnTo>
                    <a:lnTo>
                      <a:pt x="85" y="80"/>
                    </a:lnTo>
                    <a:lnTo>
                      <a:pt x="89" y="79"/>
                    </a:lnTo>
                    <a:lnTo>
                      <a:pt x="91" y="79"/>
                    </a:lnTo>
                    <a:lnTo>
                      <a:pt x="94" y="78"/>
                    </a:lnTo>
                    <a:lnTo>
                      <a:pt x="97" y="78"/>
                    </a:lnTo>
                    <a:lnTo>
                      <a:pt x="100" y="78"/>
                    </a:lnTo>
                    <a:lnTo>
                      <a:pt x="104" y="78"/>
                    </a:lnTo>
                    <a:lnTo>
                      <a:pt x="107" y="76"/>
                    </a:lnTo>
                    <a:lnTo>
                      <a:pt x="111" y="75"/>
                    </a:lnTo>
                    <a:lnTo>
                      <a:pt x="115" y="74"/>
                    </a:lnTo>
                    <a:lnTo>
                      <a:pt x="119" y="74"/>
                    </a:lnTo>
                    <a:lnTo>
                      <a:pt x="121" y="73"/>
                    </a:lnTo>
                    <a:lnTo>
                      <a:pt x="125" y="70"/>
                    </a:lnTo>
                    <a:lnTo>
                      <a:pt x="128" y="69"/>
                    </a:lnTo>
                    <a:lnTo>
                      <a:pt x="131" y="68"/>
                    </a:lnTo>
                    <a:lnTo>
                      <a:pt x="135" y="66"/>
                    </a:lnTo>
                    <a:lnTo>
                      <a:pt x="138" y="65"/>
                    </a:lnTo>
                    <a:lnTo>
                      <a:pt x="141" y="64"/>
                    </a:lnTo>
                    <a:lnTo>
                      <a:pt x="145" y="63"/>
                    </a:lnTo>
                    <a:lnTo>
                      <a:pt x="150" y="59"/>
                    </a:lnTo>
                    <a:lnTo>
                      <a:pt x="155" y="55"/>
                    </a:lnTo>
                    <a:lnTo>
                      <a:pt x="160" y="51"/>
                    </a:lnTo>
                    <a:lnTo>
                      <a:pt x="165" y="47"/>
                    </a:lnTo>
                    <a:lnTo>
                      <a:pt x="168" y="44"/>
                    </a:lnTo>
                    <a:lnTo>
                      <a:pt x="172" y="41"/>
                    </a:lnTo>
                    <a:lnTo>
                      <a:pt x="175" y="37"/>
                    </a:lnTo>
                    <a:lnTo>
                      <a:pt x="178" y="35"/>
                    </a:lnTo>
                    <a:lnTo>
                      <a:pt x="182" y="31"/>
                    </a:lnTo>
                    <a:lnTo>
                      <a:pt x="183" y="31"/>
                    </a:lnTo>
                    <a:lnTo>
                      <a:pt x="206" y="0"/>
                    </a:lnTo>
                    <a:lnTo>
                      <a:pt x="195" y="2"/>
                    </a:lnTo>
                    <a:lnTo>
                      <a:pt x="194" y="3"/>
                    </a:lnTo>
                    <a:lnTo>
                      <a:pt x="192" y="7"/>
                    </a:lnTo>
                    <a:lnTo>
                      <a:pt x="189" y="10"/>
                    </a:lnTo>
                    <a:lnTo>
                      <a:pt x="187" y="13"/>
                    </a:lnTo>
                    <a:lnTo>
                      <a:pt x="184" y="16"/>
                    </a:lnTo>
                    <a:lnTo>
                      <a:pt x="182" y="20"/>
                    </a:lnTo>
                    <a:lnTo>
                      <a:pt x="178" y="24"/>
                    </a:lnTo>
                    <a:lnTo>
                      <a:pt x="174" y="27"/>
                    </a:lnTo>
                    <a:lnTo>
                      <a:pt x="170" y="31"/>
                    </a:lnTo>
                    <a:lnTo>
                      <a:pt x="167" y="36"/>
                    </a:lnTo>
                    <a:lnTo>
                      <a:pt x="162" y="40"/>
                    </a:lnTo>
                    <a:lnTo>
                      <a:pt x="158" y="44"/>
                    </a:lnTo>
                    <a:lnTo>
                      <a:pt x="153" y="46"/>
                    </a:lnTo>
                    <a:lnTo>
                      <a:pt x="149" y="50"/>
                    </a:lnTo>
                    <a:lnTo>
                      <a:pt x="146" y="51"/>
                    </a:lnTo>
                    <a:lnTo>
                      <a:pt x="144" y="52"/>
                    </a:lnTo>
                    <a:lnTo>
                      <a:pt x="141" y="52"/>
                    </a:lnTo>
                    <a:lnTo>
                      <a:pt x="138" y="54"/>
                    </a:lnTo>
                    <a:lnTo>
                      <a:pt x="135" y="55"/>
                    </a:lnTo>
                    <a:lnTo>
                      <a:pt x="131" y="56"/>
                    </a:lnTo>
                    <a:lnTo>
                      <a:pt x="129" y="58"/>
                    </a:lnTo>
                    <a:lnTo>
                      <a:pt x="126" y="59"/>
                    </a:lnTo>
                    <a:lnTo>
                      <a:pt x="123" y="60"/>
                    </a:lnTo>
                    <a:lnTo>
                      <a:pt x="119" y="61"/>
                    </a:lnTo>
                    <a:lnTo>
                      <a:pt x="115" y="61"/>
                    </a:lnTo>
                    <a:lnTo>
                      <a:pt x="111" y="64"/>
                    </a:lnTo>
                    <a:lnTo>
                      <a:pt x="107" y="64"/>
                    </a:lnTo>
                    <a:lnTo>
                      <a:pt x="104" y="65"/>
                    </a:lnTo>
                    <a:lnTo>
                      <a:pt x="101" y="66"/>
                    </a:lnTo>
                    <a:lnTo>
                      <a:pt x="97" y="68"/>
                    </a:lnTo>
                    <a:lnTo>
                      <a:pt x="94" y="68"/>
                    </a:lnTo>
                    <a:lnTo>
                      <a:pt x="90" y="69"/>
                    </a:lnTo>
                    <a:lnTo>
                      <a:pt x="87" y="69"/>
                    </a:lnTo>
                    <a:lnTo>
                      <a:pt x="83" y="70"/>
                    </a:lnTo>
                    <a:lnTo>
                      <a:pt x="80" y="70"/>
                    </a:lnTo>
                    <a:lnTo>
                      <a:pt x="77" y="71"/>
                    </a:lnTo>
                    <a:lnTo>
                      <a:pt x="75" y="71"/>
                    </a:lnTo>
                    <a:lnTo>
                      <a:pt x="71" y="73"/>
                    </a:lnTo>
                    <a:lnTo>
                      <a:pt x="66" y="73"/>
                    </a:lnTo>
                    <a:lnTo>
                      <a:pt x="62" y="74"/>
                    </a:lnTo>
                    <a:lnTo>
                      <a:pt x="58" y="74"/>
                    </a:lnTo>
                    <a:lnTo>
                      <a:pt x="57" y="74"/>
                    </a:lnTo>
                    <a:lnTo>
                      <a:pt x="53" y="73"/>
                    </a:lnTo>
                    <a:lnTo>
                      <a:pt x="51" y="70"/>
                    </a:lnTo>
                    <a:lnTo>
                      <a:pt x="47" y="66"/>
                    </a:lnTo>
                    <a:lnTo>
                      <a:pt x="43" y="64"/>
                    </a:lnTo>
                    <a:lnTo>
                      <a:pt x="39" y="58"/>
                    </a:lnTo>
                    <a:lnTo>
                      <a:pt x="36" y="52"/>
                    </a:lnTo>
                    <a:lnTo>
                      <a:pt x="32" y="47"/>
                    </a:lnTo>
                    <a:lnTo>
                      <a:pt x="28" y="42"/>
                    </a:lnTo>
                    <a:lnTo>
                      <a:pt x="23" y="36"/>
                    </a:lnTo>
                    <a:lnTo>
                      <a:pt x="19" y="31"/>
                    </a:lnTo>
                    <a:lnTo>
                      <a:pt x="17" y="25"/>
                    </a:lnTo>
                    <a:lnTo>
                      <a:pt x="14" y="21"/>
                    </a:lnTo>
                    <a:lnTo>
                      <a:pt x="11" y="17"/>
                    </a:lnTo>
                    <a:lnTo>
                      <a:pt x="9" y="13"/>
                    </a:lnTo>
                    <a:lnTo>
                      <a:pt x="8" y="12"/>
                    </a:lnTo>
                    <a:lnTo>
                      <a:pt x="0" y="13"/>
                    </a:lnTo>
                    <a:close/>
                  </a:path>
                </a:pathLst>
              </a:custGeom>
              <a:solidFill>
                <a:srgbClr val="2985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81" name="Freeform 58"/>
              <p:cNvSpPr>
                <a:spLocks/>
              </p:cNvSpPr>
              <p:nvPr/>
            </p:nvSpPr>
            <p:spPr bwMode="auto">
              <a:xfrm>
                <a:off x="-2458" y="1988"/>
                <a:ext cx="26" cy="40"/>
              </a:xfrm>
              <a:custGeom>
                <a:avLst/>
                <a:gdLst>
                  <a:gd name="T0" fmla="*/ 1 w 51"/>
                  <a:gd name="T1" fmla="*/ 0 h 79"/>
                  <a:gd name="T2" fmla="*/ 1 w 51"/>
                  <a:gd name="T3" fmla="*/ 1 h 79"/>
                  <a:gd name="T4" fmla="*/ 1 w 51"/>
                  <a:gd name="T5" fmla="*/ 1 h 79"/>
                  <a:gd name="T6" fmla="*/ 1 w 51"/>
                  <a:gd name="T7" fmla="*/ 1 h 79"/>
                  <a:gd name="T8" fmla="*/ 1 w 51"/>
                  <a:gd name="T9" fmla="*/ 1 h 79"/>
                  <a:gd name="T10" fmla="*/ 1 w 51"/>
                  <a:gd name="T11" fmla="*/ 1 h 79"/>
                  <a:gd name="T12" fmla="*/ 1 w 51"/>
                  <a:gd name="T13" fmla="*/ 1 h 79"/>
                  <a:gd name="T14" fmla="*/ 1 w 51"/>
                  <a:gd name="T15" fmla="*/ 2 h 79"/>
                  <a:gd name="T16" fmla="*/ 2 w 51"/>
                  <a:gd name="T17" fmla="*/ 2 h 79"/>
                  <a:gd name="T18" fmla="*/ 2 w 51"/>
                  <a:gd name="T19" fmla="*/ 2 h 79"/>
                  <a:gd name="T20" fmla="*/ 2 w 51"/>
                  <a:gd name="T21" fmla="*/ 2 h 79"/>
                  <a:gd name="T22" fmla="*/ 2 w 51"/>
                  <a:gd name="T23" fmla="*/ 3 h 79"/>
                  <a:gd name="T24" fmla="*/ 2 w 51"/>
                  <a:gd name="T25" fmla="*/ 3 h 79"/>
                  <a:gd name="T26" fmla="*/ 2 w 51"/>
                  <a:gd name="T27" fmla="*/ 3 h 79"/>
                  <a:gd name="T28" fmla="*/ 2 w 51"/>
                  <a:gd name="T29" fmla="*/ 3 h 79"/>
                  <a:gd name="T30" fmla="*/ 2 w 51"/>
                  <a:gd name="T31" fmla="*/ 3 h 79"/>
                  <a:gd name="T32" fmla="*/ 3 w 51"/>
                  <a:gd name="T33" fmla="*/ 3 h 79"/>
                  <a:gd name="T34" fmla="*/ 3 w 51"/>
                  <a:gd name="T35" fmla="*/ 4 h 79"/>
                  <a:gd name="T36" fmla="*/ 3 w 51"/>
                  <a:gd name="T37" fmla="*/ 4 h 79"/>
                  <a:gd name="T38" fmla="*/ 3 w 51"/>
                  <a:gd name="T39" fmla="*/ 4 h 79"/>
                  <a:gd name="T40" fmla="*/ 3 w 51"/>
                  <a:gd name="T41" fmla="*/ 4 h 79"/>
                  <a:gd name="T42" fmla="*/ 3 w 51"/>
                  <a:gd name="T43" fmla="*/ 4 h 79"/>
                  <a:gd name="T44" fmla="*/ 3 w 51"/>
                  <a:gd name="T45" fmla="*/ 5 h 79"/>
                  <a:gd name="T46" fmla="*/ 3 w 51"/>
                  <a:gd name="T47" fmla="*/ 5 h 79"/>
                  <a:gd name="T48" fmla="*/ 4 w 51"/>
                  <a:gd name="T49" fmla="*/ 5 h 79"/>
                  <a:gd name="T50" fmla="*/ 4 w 51"/>
                  <a:gd name="T51" fmla="*/ 5 h 79"/>
                  <a:gd name="T52" fmla="*/ 4 w 51"/>
                  <a:gd name="T53" fmla="*/ 5 h 79"/>
                  <a:gd name="T54" fmla="*/ 4 w 51"/>
                  <a:gd name="T55" fmla="*/ 5 h 79"/>
                  <a:gd name="T56" fmla="*/ 4 w 51"/>
                  <a:gd name="T57" fmla="*/ 5 h 79"/>
                  <a:gd name="T58" fmla="*/ 4 w 51"/>
                  <a:gd name="T59" fmla="*/ 5 h 79"/>
                  <a:gd name="T60" fmla="*/ 3 w 51"/>
                  <a:gd name="T61" fmla="*/ 5 h 79"/>
                  <a:gd name="T62" fmla="*/ 0 w 51"/>
                  <a:gd name="T63" fmla="*/ 1 h 79"/>
                  <a:gd name="T64" fmla="*/ 0 w 51"/>
                  <a:gd name="T65" fmla="*/ 1 h 79"/>
                  <a:gd name="T66" fmla="*/ 1 w 51"/>
                  <a:gd name="T67" fmla="*/ 1 h 79"/>
                  <a:gd name="T68" fmla="*/ 1 w 51"/>
                  <a:gd name="T69" fmla="*/ 0 h 79"/>
                  <a:gd name="T70" fmla="*/ 1 w 51"/>
                  <a:gd name="T71" fmla="*/ 0 h 79"/>
                  <a:gd name="T72" fmla="*/ 1 w 51"/>
                  <a:gd name="T73" fmla="*/ 0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79"/>
                  <a:gd name="T113" fmla="*/ 51 w 51"/>
                  <a:gd name="T114" fmla="*/ 79 h 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79">
                    <a:moveTo>
                      <a:pt x="4" y="0"/>
                    </a:moveTo>
                    <a:lnTo>
                      <a:pt x="4" y="1"/>
                    </a:lnTo>
                    <a:lnTo>
                      <a:pt x="5" y="4"/>
                    </a:lnTo>
                    <a:lnTo>
                      <a:pt x="7" y="7"/>
                    </a:lnTo>
                    <a:lnTo>
                      <a:pt x="10" y="11"/>
                    </a:lnTo>
                    <a:lnTo>
                      <a:pt x="11" y="14"/>
                    </a:lnTo>
                    <a:lnTo>
                      <a:pt x="14" y="16"/>
                    </a:lnTo>
                    <a:lnTo>
                      <a:pt x="15" y="20"/>
                    </a:lnTo>
                    <a:lnTo>
                      <a:pt x="17" y="23"/>
                    </a:lnTo>
                    <a:lnTo>
                      <a:pt x="19" y="26"/>
                    </a:lnTo>
                    <a:lnTo>
                      <a:pt x="21" y="29"/>
                    </a:lnTo>
                    <a:lnTo>
                      <a:pt x="22" y="33"/>
                    </a:lnTo>
                    <a:lnTo>
                      <a:pt x="26" y="36"/>
                    </a:lnTo>
                    <a:lnTo>
                      <a:pt x="28" y="39"/>
                    </a:lnTo>
                    <a:lnTo>
                      <a:pt x="30" y="41"/>
                    </a:lnTo>
                    <a:lnTo>
                      <a:pt x="31" y="44"/>
                    </a:lnTo>
                    <a:lnTo>
                      <a:pt x="34" y="48"/>
                    </a:lnTo>
                    <a:lnTo>
                      <a:pt x="35" y="50"/>
                    </a:lnTo>
                    <a:lnTo>
                      <a:pt x="38" y="54"/>
                    </a:lnTo>
                    <a:lnTo>
                      <a:pt x="39" y="57"/>
                    </a:lnTo>
                    <a:lnTo>
                      <a:pt x="41" y="59"/>
                    </a:lnTo>
                    <a:lnTo>
                      <a:pt x="44" y="63"/>
                    </a:lnTo>
                    <a:lnTo>
                      <a:pt x="46" y="67"/>
                    </a:lnTo>
                    <a:lnTo>
                      <a:pt x="48" y="69"/>
                    </a:lnTo>
                    <a:lnTo>
                      <a:pt x="49" y="72"/>
                    </a:lnTo>
                    <a:lnTo>
                      <a:pt x="50" y="74"/>
                    </a:lnTo>
                    <a:lnTo>
                      <a:pt x="51" y="77"/>
                    </a:lnTo>
                    <a:lnTo>
                      <a:pt x="50" y="78"/>
                    </a:lnTo>
                    <a:lnTo>
                      <a:pt x="49" y="78"/>
                    </a:lnTo>
                    <a:lnTo>
                      <a:pt x="45" y="79"/>
                    </a:lnTo>
                    <a:lnTo>
                      <a:pt x="0" y="9"/>
                    </a:lnTo>
                    <a:lnTo>
                      <a:pt x="0" y="4"/>
                    </a:lnTo>
                    <a:lnTo>
                      <a:pt x="1" y="2"/>
                    </a:lnTo>
                    <a:lnTo>
                      <a:pt x="2" y="0"/>
                    </a:lnTo>
                    <a:lnTo>
                      <a:pt x="4" y="0"/>
                    </a:lnTo>
                    <a:close/>
                  </a:path>
                </a:pathLst>
              </a:custGeom>
              <a:solidFill>
                <a:srgbClr val="29852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sp>
            <p:nvSpPr>
              <p:cNvPr id="1082" name="Freeform 59"/>
              <p:cNvSpPr>
                <a:spLocks/>
              </p:cNvSpPr>
              <p:nvPr/>
            </p:nvSpPr>
            <p:spPr bwMode="auto">
              <a:xfrm>
                <a:off x="-2573" y="1961"/>
                <a:ext cx="116" cy="84"/>
              </a:xfrm>
              <a:custGeom>
                <a:avLst/>
                <a:gdLst>
                  <a:gd name="T0" fmla="*/ 1 w 231"/>
                  <a:gd name="T1" fmla="*/ 10 h 168"/>
                  <a:gd name="T2" fmla="*/ 2 w 231"/>
                  <a:gd name="T3" fmla="*/ 10 h 168"/>
                  <a:gd name="T4" fmla="*/ 3 w 231"/>
                  <a:gd name="T5" fmla="*/ 10 h 168"/>
                  <a:gd name="T6" fmla="*/ 4 w 231"/>
                  <a:gd name="T7" fmla="*/ 10 h 168"/>
                  <a:gd name="T8" fmla="*/ 4 w 231"/>
                  <a:gd name="T9" fmla="*/ 10 h 168"/>
                  <a:gd name="T10" fmla="*/ 5 w 231"/>
                  <a:gd name="T11" fmla="*/ 10 h 168"/>
                  <a:gd name="T12" fmla="*/ 6 w 231"/>
                  <a:gd name="T13" fmla="*/ 10 h 168"/>
                  <a:gd name="T14" fmla="*/ 7 w 231"/>
                  <a:gd name="T15" fmla="*/ 9 h 168"/>
                  <a:gd name="T16" fmla="*/ 7 w 231"/>
                  <a:gd name="T17" fmla="*/ 9 h 168"/>
                  <a:gd name="T18" fmla="*/ 8 w 231"/>
                  <a:gd name="T19" fmla="*/ 9 h 168"/>
                  <a:gd name="T20" fmla="*/ 9 w 231"/>
                  <a:gd name="T21" fmla="*/ 7 h 168"/>
                  <a:gd name="T22" fmla="*/ 9 w 231"/>
                  <a:gd name="T23" fmla="*/ 7 h 168"/>
                  <a:gd name="T24" fmla="*/ 10 w 231"/>
                  <a:gd name="T25" fmla="*/ 6 h 168"/>
                  <a:gd name="T26" fmla="*/ 11 w 231"/>
                  <a:gd name="T27" fmla="*/ 6 h 168"/>
                  <a:gd name="T28" fmla="*/ 11 w 231"/>
                  <a:gd name="T29" fmla="*/ 5 h 168"/>
                  <a:gd name="T30" fmla="*/ 12 w 231"/>
                  <a:gd name="T31" fmla="*/ 5 h 168"/>
                  <a:gd name="T32" fmla="*/ 12 w 231"/>
                  <a:gd name="T33" fmla="*/ 5 h 168"/>
                  <a:gd name="T34" fmla="*/ 13 w 231"/>
                  <a:gd name="T35" fmla="*/ 4 h 168"/>
                  <a:gd name="T36" fmla="*/ 13 w 231"/>
                  <a:gd name="T37" fmla="*/ 3 h 168"/>
                  <a:gd name="T38" fmla="*/ 13 w 231"/>
                  <a:gd name="T39" fmla="*/ 3 h 168"/>
                  <a:gd name="T40" fmla="*/ 14 w 231"/>
                  <a:gd name="T41" fmla="*/ 3 h 168"/>
                  <a:gd name="T42" fmla="*/ 14 w 231"/>
                  <a:gd name="T43" fmla="*/ 1 h 168"/>
                  <a:gd name="T44" fmla="*/ 14 w 231"/>
                  <a:gd name="T45" fmla="*/ 1 h 168"/>
                  <a:gd name="T46" fmla="*/ 14 w 231"/>
                  <a:gd name="T47" fmla="*/ 1 h 168"/>
                  <a:gd name="T48" fmla="*/ 14 w 231"/>
                  <a:gd name="T49" fmla="*/ 0 h 168"/>
                  <a:gd name="T50" fmla="*/ 15 w 231"/>
                  <a:gd name="T51" fmla="*/ 1 h 168"/>
                  <a:gd name="T52" fmla="*/ 15 w 231"/>
                  <a:gd name="T53" fmla="*/ 1 h 168"/>
                  <a:gd name="T54" fmla="*/ 15 w 231"/>
                  <a:gd name="T55" fmla="*/ 1 h 168"/>
                  <a:gd name="T56" fmla="*/ 15 w 231"/>
                  <a:gd name="T57" fmla="*/ 1 h 168"/>
                  <a:gd name="T58" fmla="*/ 14 w 231"/>
                  <a:gd name="T59" fmla="*/ 3 h 168"/>
                  <a:gd name="T60" fmla="*/ 14 w 231"/>
                  <a:gd name="T61" fmla="*/ 3 h 168"/>
                  <a:gd name="T62" fmla="*/ 14 w 231"/>
                  <a:gd name="T63" fmla="*/ 3 h 168"/>
                  <a:gd name="T64" fmla="*/ 13 w 231"/>
                  <a:gd name="T65" fmla="*/ 5 h 168"/>
                  <a:gd name="T66" fmla="*/ 13 w 231"/>
                  <a:gd name="T67" fmla="*/ 5 h 168"/>
                  <a:gd name="T68" fmla="*/ 12 w 231"/>
                  <a:gd name="T69" fmla="*/ 5 h 168"/>
                  <a:gd name="T70" fmla="*/ 12 w 231"/>
                  <a:gd name="T71" fmla="*/ 6 h 168"/>
                  <a:gd name="T72" fmla="*/ 11 w 231"/>
                  <a:gd name="T73" fmla="*/ 7 h 168"/>
                  <a:gd name="T74" fmla="*/ 10 w 231"/>
                  <a:gd name="T75" fmla="*/ 7 h 168"/>
                  <a:gd name="T76" fmla="*/ 9 w 231"/>
                  <a:gd name="T77" fmla="*/ 9 h 168"/>
                  <a:gd name="T78" fmla="*/ 9 w 231"/>
                  <a:gd name="T79" fmla="*/ 9 h 168"/>
                  <a:gd name="T80" fmla="*/ 8 w 231"/>
                  <a:gd name="T81" fmla="*/ 10 h 168"/>
                  <a:gd name="T82" fmla="*/ 7 w 231"/>
                  <a:gd name="T83" fmla="*/ 10 h 168"/>
                  <a:gd name="T84" fmla="*/ 6 w 231"/>
                  <a:gd name="T85" fmla="*/ 10 h 168"/>
                  <a:gd name="T86" fmla="*/ 6 w 231"/>
                  <a:gd name="T87" fmla="*/ 11 h 168"/>
                  <a:gd name="T88" fmla="*/ 5 w 231"/>
                  <a:gd name="T89" fmla="*/ 11 h 168"/>
                  <a:gd name="T90" fmla="*/ 4 w 231"/>
                  <a:gd name="T91" fmla="*/ 11 h 168"/>
                  <a:gd name="T92" fmla="*/ 4 w 231"/>
                  <a:gd name="T93" fmla="*/ 11 h 168"/>
                  <a:gd name="T94" fmla="*/ 3 w 231"/>
                  <a:gd name="T95" fmla="*/ 11 h 168"/>
                  <a:gd name="T96" fmla="*/ 2 w 231"/>
                  <a:gd name="T97" fmla="*/ 11 h 168"/>
                  <a:gd name="T98" fmla="*/ 2 w 231"/>
                  <a:gd name="T99" fmla="*/ 11 h 168"/>
                  <a:gd name="T100" fmla="*/ 1 w 231"/>
                  <a:gd name="T101" fmla="*/ 11 h 168"/>
                  <a:gd name="T102" fmla="*/ 0 w 231"/>
                  <a:gd name="T103" fmla="*/ 10 h 1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1"/>
                  <a:gd name="T157" fmla="*/ 0 h 168"/>
                  <a:gd name="T158" fmla="*/ 231 w 231"/>
                  <a:gd name="T159" fmla="*/ 168 h 1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1" h="168">
                    <a:moveTo>
                      <a:pt x="0" y="152"/>
                    </a:moveTo>
                    <a:lnTo>
                      <a:pt x="2" y="153"/>
                    </a:lnTo>
                    <a:lnTo>
                      <a:pt x="6" y="156"/>
                    </a:lnTo>
                    <a:lnTo>
                      <a:pt x="8" y="156"/>
                    </a:lnTo>
                    <a:lnTo>
                      <a:pt x="13" y="157"/>
                    </a:lnTo>
                    <a:lnTo>
                      <a:pt x="18" y="157"/>
                    </a:lnTo>
                    <a:lnTo>
                      <a:pt x="22" y="158"/>
                    </a:lnTo>
                    <a:lnTo>
                      <a:pt x="29" y="158"/>
                    </a:lnTo>
                    <a:lnTo>
                      <a:pt x="34" y="158"/>
                    </a:lnTo>
                    <a:lnTo>
                      <a:pt x="39" y="158"/>
                    </a:lnTo>
                    <a:lnTo>
                      <a:pt x="44" y="158"/>
                    </a:lnTo>
                    <a:lnTo>
                      <a:pt x="49" y="157"/>
                    </a:lnTo>
                    <a:lnTo>
                      <a:pt x="54" y="157"/>
                    </a:lnTo>
                    <a:lnTo>
                      <a:pt x="59" y="156"/>
                    </a:lnTo>
                    <a:lnTo>
                      <a:pt x="64" y="156"/>
                    </a:lnTo>
                    <a:lnTo>
                      <a:pt x="68" y="154"/>
                    </a:lnTo>
                    <a:lnTo>
                      <a:pt x="73" y="154"/>
                    </a:lnTo>
                    <a:lnTo>
                      <a:pt x="78" y="153"/>
                    </a:lnTo>
                    <a:lnTo>
                      <a:pt x="83" y="152"/>
                    </a:lnTo>
                    <a:lnTo>
                      <a:pt x="85" y="151"/>
                    </a:lnTo>
                    <a:lnTo>
                      <a:pt x="89" y="149"/>
                    </a:lnTo>
                    <a:lnTo>
                      <a:pt x="91" y="148"/>
                    </a:lnTo>
                    <a:lnTo>
                      <a:pt x="95" y="147"/>
                    </a:lnTo>
                    <a:lnTo>
                      <a:pt x="98" y="144"/>
                    </a:lnTo>
                    <a:lnTo>
                      <a:pt x="101" y="143"/>
                    </a:lnTo>
                    <a:lnTo>
                      <a:pt x="105" y="140"/>
                    </a:lnTo>
                    <a:lnTo>
                      <a:pt x="109" y="139"/>
                    </a:lnTo>
                    <a:lnTo>
                      <a:pt x="113" y="138"/>
                    </a:lnTo>
                    <a:lnTo>
                      <a:pt x="117" y="135"/>
                    </a:lnTo>
                    <a:lnTo>
                      <a:pt x="120" y="133"/>
                    </a:lnTo>
                    <a:lnTo>
                      <a:pt x="124" y="130"/>
                    </a:lnTo>
                    <a:lnTo>
                      <a:pt x="128" y="128"/>
                    </a:lnTo>
                    <a:lnTo>
                      <a:pt x="132" y="125"/>
                    </a:lnTo>
                    <a:lnTo>
                      <a:pt x="134" y="123"/>
                    </a:lnTo>
                    <a:lnTo>
                      <a:pt x="139" y="120"/>
                    </a:lnTo>
                    <a:lnTo>
                      <a:pt x="142" y="118"/>
                    </a:lnTo>
                    <a:lnTo>
                      <a:pt x="147" y="115"/>
                    </a:lnTo>
                    <a:lnTo>
                      <a:pt x="149" y="113"/>
                    </a:lnTo>
                    <a:lnTo>
                      <a:pt x="154" y="109"/>
                    </a:lnTo>
                    <a:lnTo>
                      <a:pt x="157" y="106"/>
                    </a:lnTo>
                    <a:lnTo>
                      <a:pt x="161" y="104"/>
                    </a:lnTo>
                    <a:lnTo>
                      <a:pt x="164" y="100"/>
                    </a:lnTo>
                    <a:lnTo>
                      <a:pt x="168" y="98"/>
                    </a:lnTo>
                    <a:lnTo>
                      <a:pt x="171" y="94"/>
                    </a:lnTo>
                    <a:lnTo>
                      <a:pt x="174" y="91"/>
                    </a:lnTo>
                    <a:lnTo>
                      <a:pt x="177" y="89"/>
                    </a:lnTo>
                    <a:lnTo>
                      <a:pt x="181" y="86"/>
                    </a:lnTo>
                    <a:lnTo>
                      <a:pt x="182" y="84"/>
                    </a:lnTo>
                    <a:lnTo>
                      <a:pt x="185" y="80"/>
                    </a:lnTo>
                    <a:lnTo>
                      <a:pt x="187" y="76"/>
                    </a:lnTo>
                    <a:lnTo>
                      <a:pt x="190" y="74"/>
                    </a:lnTo>
                    <a:lnTo>
                      <a:pt x="192" y="70"/>
                    </a:lnTo>
                    <a:lnTo>
                      <a:pt x="195" y="67"/>
                    </a:lnTo>
                    <a:lnTo>
                      <a:pt x="196" y="64"/>
                    </a:lnTo>
                    <a:lnTo>
                      <a:pt x="198" y="61"/>
                    </a:lnTo>
                    <a:lnTo>
                      <a:pt x="201" y="59"/>
                    </a:lnTo>
                    <a:lnTo>
                      <a:pt x="202" y="55"/>
                    </a:lnTo>
                    <a:lnTo>
                      <a:pt x="205" y="51"/>
                    </a:lnTo>
                    <a:lnTo>
                      <a:pt x="206" y="49"/>
                    </a:lnTo>
                    <a:lnTo>
                      <a:pt x="208" y="46"/>
                    </a:lnTo>
                    <a:lnTo>
                      <a:pt x="210" y="42"/>
                    </a:lnTo>
                    <a:lnTo>
                      <a:pt x="211" y="40"/>
                    </a:lnTo>
                    <a:lnTo>
                      <a:pt x="213" y="37"/>
                    </a:lnTo>
                    <a:lnTo>
                      <a:pt x="213" y="34"/>
                    </a:lnTo>
                    <a:lnTo>
                      <a:pt x="215" y="30"/>
                    </a:lnTo>
                    <a:lnTo>
                      <a:pt x="216" y="27"/>
                    </a:lnTo>
                    <a:lnTo>
                      <a:pt x="217" y="26"/>
                    </a:lnTo>
                    <a:lnTo>
                      <a:pt x="219" y="20"/>
                    </a:lnTo>
                    <a:lnTo>
                      <a:pt x="220" y="16"/>
                    </a:lnTo>
                    <a:lnTo>
                      <a:pt x="221" y="11"/>
                    </a:lnTo>
                    <a:lnTo>
                      <a:pt x="222" y="8"/>
                    </a:lnTo>
                    <a:lnTo>
                      <a:pt x="222" y="5"/>
                    </a:lnTo>
                    <a:lnTo>
                      <a:pt x="224" y="3"/>
                    </a:lnTo>
                    <a:lnTo>
                      <a:pt x="222" y="1"/>
                    </a:lnTo>
                    <a:lnTo>
                      <a:pt x="224" y="0"/>
                    </a:lnTo>
                    <a:lnTo>
                      <a:pt x="225" y="1"/>
                    </a:lnTo>
                    <a:lnTo>
                      <a:pt x="226" y="5"/>
                    </a:lnTo>
                    <a:lnTo>
                      <a:pt x="227" y="7"/>
                    </a:lnTo>
                    <a:lnTo>
                      <a:pt x="230" y="11"/>
                    </a:lnTo>
                    <a:lnTo>
                      <a:pt x="230" y="12"/>
                    </a:lnTo>
                    <a:lnTo>
                      <a:pt x="231" y="13"/>
                    </a:lnTo>
                    <a:lnTo>
                      <a:pt x="231" y="16"/>
                    </a:lnTo>
                    <a:lnTo>
                      <a:pt x="230" y="17"/>
                    </a:lnTo>
                    <a:lnTo>
                      <a:pt x="230" y="20"/>
                    </a:lnTo>
                    <a:lnTo>
                      <a:pt x="229" y="23"/>
                    </a:lnTo>
                    <a:lnTo>
                      <a:pt x="227" y="27"/>
                    </a:lnTo>
                    <a:lnTo>
                      <a:pt x="226" y="32"/>
                    </a:lnTo>
                    <a:lnTo>
                      <a:pt x="224" y="37"/>
                    </a:lnTo>
                    <a:lnTo>
                      <a:pt x="222" y="40"/>
                    </a:lnTo>
                    <a:lnTo>
                      <a:pt x="221" y="42"/>
                    </a:lnTo>
                    <a:lnTo>
                      <a:pt x="220" y="46"/>
                    </a:lnTo>
                    <a:lnTo>
                      <a:pt x="219" y="49"/>
                    </a:lnTo>
                    <a:lnTo>
                      <a:pt x="217" y="52"/>
                    </a:lnTo>
                    <a:lnTo>
                      <a:pt x="215" y="55"/>
                    </a:lnTo>
                    <a:lnTo>
                      <a:pt x="213" y="59"/>
                    </a:lnTo>
                    <a:lnTo>
                      <a:pt x="212" y="62"/>
                    </a:lnTo>
                    <a:lnTo>
                      <a:pt x="210" y="65"/>
                    </a:lnTo>
                    <a:lnTo>
                      <a:pt x="207" y="70"/>
                    </a:lnTo>
                    <a:lnTo>
                      <a:pt x="205" y="74"/>
                    </a:lnTo>
                    <a:lnTo>
                      <a:pt x="202" y="76"/>
                    </a:lnTo>
                    <a:lnTo>
                      <a:pt x="198" y="80"/>
                    </a:lnTo>
                    <a:lnTo>
                      <a:pt x="196" y="84"/>
                    </a:lnTo>
                    <a:lnTo>
                      <a:pt x="193" y="88"/>
                    </a:lnTo>
                    <a:lnTo>
                      <a:pt x="191" y="91"/>
                    </a:lnTo>
                    <a:lnTo>
                      <a:pt x="187" y="95"/>
                    </a:lnTo>
                    <a:lnTo>
                      <a:pt x="183" y="99"/>
                    </a:lnTo>
                    <a:lnTo>
                      <a:pt x="180" y="101"/>
                    </a:lnTo>
                    <a:lnTo>
                      <a:pt x="176" y="105"/>
                    </a:lnTo>
                    <a:lnTo>
                      <a:pt x="171" y="109"/>
                    </a:lnTo>
                    <a:lnTo>
                      <a:pt x="167" y="113"/>
                    </a:lnTo>
                    <a:lnTo>
                      <a:pt x="163" y="117"/>
                    </a:lnTo>
                    <a:lnTo>
                      <a:pt x="161" y="120"/>
                    </a:lnTo>
                    <a:lnTo>
                      <a:pt x="156" y="123"/>
                    </a:lnTo>
                    <a:lnTo>
                      <a:pt x="152" y="125"/>
                    </a:lnTo>
                    <a:lnTo>
                      <a:pt x="147" y="128"/>
                    </a:lnTo>
                    <a:lnTo>
                      <a:pt x="143" y="132"/>
                    </a:lnTo>
                    <a:lnTo>
                      <a:pt x="139" y="134"/>
                    </a:lnTo>
                    <a:lnTo>
                      <a:pt x="134" y="137"/>
                    </a:lnTo>
                    <a:lnTo>
                      <a:pt x="130" y="139"/>
                    </a:lnTo>
                    <a:lnTo>
                      <a:pt x="127" y="143"/>
                    </a:lnTo>
                    <a:lnTo>
                      <a:pt x="122" y="144"/>
                    </a:lnTo>
                    <a:lnTo>
                      <a:pt x="118" y="147"/>
                    </a:lnTo>
                    <a:lnTo>
                      <a:pt x="114" y="149"/>
                    </a:lnTo>
                    <a:lnTo>
                      <a:pt x="109" y="152"/>
                    </a:lnTo>
                    <a:lnTo>
                      <a:pt x="105" y="153"/>
                    </a:lnTo>
                    <a:lnTo>
                      <a:pt x="101" y="156"/>
                    </a:lnTo>
                    <a:lnTo>
                      <a:pt x="96" y="157"/>
                    </a:lnTo>
                    <a:lnTo>
                      <a:pt x="93" y="159"/>
                    </a:lnTo>
                    <a:lnTo>
                      <a:pt x="89" y="159"/>
                    </a:lnTo>
                    <a:lnTo>
                      <a:pt x="85" y="162"/>
                    </a:lnTo>
                    <a:lnTo>
                      <a:pt x="81" y="163"/>
                    </a:lnTo>
                    <a:lnTo>
                      <a:pt x="78" y="163"/>
                    </a:lnTo>
                    <a:lnTo>
                      <a:pt x="74" y="164"/>
                    </a:lnTo>
                    <a:lnTo>
                      <a:pt x="70" y="166"/>
                    </a:lnTo>
                    <a:lnTo>
                      <a:pt x="68" y="166"/>
                    </a:lnTo>
                    <a:lnTo>
                      <a:pt x="64" y="167"/>
                    </a:lnTo>
                    <a:lnTo>
                      <a:pt x="60" y="167"/>
                    </a:lnTo>
                    <a:lnTo>
                      <a:pt x="57" y="167"/>
                    </a:lnTo>
                    <a:lnTo>
                      <a:pt x="54" y="167"/>
                    </a:lnTo>
                    <a:lnTo>
                      <a:pt x="51" y="167"/>
                    </a:lnTo>
                    <a:lnTo>
                      <a:pt x="47" y="167"/>
                    </a:lnTo>
                    <a:lnTo>
                      <a:pt x="45" y="167"/>
                    </a:lnTo>
                    <a:lnTo>
                      <a:pt x="42" y="167"/>
                    </a:lnTo>
                    <a:lnTo>
                      <a:pt x="40" y="168"/>
                    </a:lnTo>
                    <a:lnTo>
                      <a:pt x="35" y="168"/>
                    </a:lnTo>
                    <a:lnTo>
                      <a:pt x="31" y="168"/>
                    </a:lnTo>
                    <a:lnTo>
                      <a:pt x="26" y="168"/>
                    </a:lnTo>
                    <a:lnTo>
                      <a:pt x="23" y="168"/>
                    </a:lnTo>
                    <a:lnTo>
                      <a:pt x="20" y="167"/>
                    </a:lnTo>
                    <a:lnTo>
                      <a:pt x="17" y="167"/>
                    </a:lnTo>
                    <a:lnTo>
                      <a:pt x="15" y="167"/>
                    </a:lnTo>
                    <a:lnTo>
                      <a:pt x="13" y="167"/>
                    </a:lnTo>
                    <a:lnTo>
                      <a:pt x="11" y="167"/>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GB" altLang="en-US">
                  <a:solidFill>
                    <a:prstClr val="black"/>
                  </a:solidFill>
                </a:endParaRPr>
              </a:p>
            </p:txBody>
          </p:sp>
        </p:grpSp>
        <p:pic>
          <p:nvPicPr>
            <p:cNvPr id="1047" name="Picture 60" descr="BD09294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 y="2001"/>
              <a:ext cx="907"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61" descr="splod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9125" y="285750"/>
            <a:ext cx="2087563" cy="13049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2" name="Text Box 16"/>
          <p:cNvSpPr txBox="1">
            <a:spLocks noChangeArrowheads="1"/>
          </p:cNvSpPr>
          <p:nvPr/>
        </p:nvSpPr>
        <p:spPr bwMode="auto">
          <a:xfrm>
            <a:off x="5857875" y="4214813"/>
            <a:ext cx="29527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GB" altLang="en-US" b="1" u="sng">
                <a:solidFill>
                  <a:prstClr val="black"/>
                </a:solidFill>
              </a:rPr>
              <a:t>Kinaesthetic</a:t>
            </a:r>
            <a:br>
              <a:rPr lang="en-GB" altLang="en-US" b="1" u="sng">
                <a:solidFill>
                  <a:prstClr val="black"/>
                </a:solidFill>
              </a:rPr>
            </a:br>
            <a:r>
              <a:rPr lang="en-GB" altLang="en-US" sz="1600">
                <a:solidFill>
                  <a:prstClr val="black"/>
                </a:solidFill>
              </a:rPr>
              <a:t>Use gesture (and miming) as strategies when introducing new language and later when eliciting it from students.  Gestures are powerful ‘fixing’ agents in memory.</a:t>
            </a:r>
            <a:endParaRPr lang="en-GB" altLang="en-US" sz="1600" b="1" u="sng">
              <a:solidFill>
                <a:prstClr val="black"/>
              </a:solidFill>
            </a:endParaRPr>
          </a:p>
        </p:txBody>
      </p:sp>
      <p:sp>
        <p:nvSpPr>
          <p:cNvPr id="1033" name="Text Box 17"/>
          <p:cNvSpPr txBox="1">
            <a:spLocks noChangeArrowheads="1"/>
          </p:cNvSpPr>
          <p:nvPr/>
        </p:nvSpPr>
        <p:spPr bwMode="auto">
          <a:xfrm>
            <a:off x="428625" y="6202363"/>
            <a:ext cx="6929438" cy="584200"/>
          </a:xfrm>
          <a:prstGeom prst="rect">
            <a:avLst/>
          </a:prstGeom>
          <a:noFill/>
          <a:ln w="285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GB" altLang="en-US" sz="1600">
                <a:solidFill>
                  <a:prstClr val="black"/>
                </a:solidFill>
              </a:rPr>
              <a:t>NB:  Never forget to tell the students WHY you are asking them to act, gesture, sing, mouth, use colour etc.. – they need to know!</a:t>
            </a:r>
          </a:p>
        </p:txBody>
      </p:sp>
      <p:pic>
        <p:nvPicPr>
          <p:cNvPr id="1034" name="Picture 18" descr="physical 3"/>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43813" y="3643313"/>
            <a:ext cx="118268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a:hlinkClick r:id="rId9" action="ppaction://hlinkpres?slideindex=1&amp;slidetitle="/>
          </p:cNvPr>
          <p:cNvGraphicFramePr>
            <a:graphicFrameLocks noChangeAspect="1"/>
          </p:cNvGraphicFramePr>
          <p:nvPr/>
        </p:nvGraphicFramePr>
        <p:xfrm>
          <a:off x="4143375" y="1714500"/>
          <a:ext cx="1857375" cy="2084388"/>
        </p:xfrm>
        <a:graphic>
          <a:graphicData uri="http://schemas.openxmlformats.org/presentationml/2006/ole">
            <mc:AlternateContent xmlns:mc="http://schemas.openxmlformats.org/markup-compatibility/2006">
              <mc:Choice xmlns:v="urn:schemas-microsoft-com:vml" Requires="v">
                <p:oleObj spid="_x0000_s1033" name="Chart" r:id="rId10" imgW="4038600" imgH="4533900" progId="MSGraph.Chart.8">
                  <p:embed followColorScheme="full"/>
                </p:oleObj>
              </mc:Choice>
              <mc:Fallback>
                <p:oleObj name="Chart" r:id="rId10" imgW="4038600" imgH="4533900" progId="MSGraph.Chart.8">
                  <p:embed followColorScheme="full"/>
                  <p:pic>
                    <p:nvPicPr>
                      <p:cNvPr id="0" name=""/>
                      <p:cNvPicPr>
                        <a:picLocks noChangeAspect="1" noChangeArrowheads="1"/>
                      </p:cNvPicPr>
                      <p:nvPr/>
                    </p:nvPicPr>
                    <p:blipFill>
                      <a:blip r:embed="rId11"/>
                      <a:srcRect/>
                      <a:stretch>
                        <a:fillRect/>
                      </a:stretch>
                    </p:blipFill>
                    <p:spPr bwMode="auto">
                      <a:xfrm>
                        <a:off x="4143375" y="1714500"/>
                        <a:ext cx="18573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5" name="Picture 50" descr="Average Retention Diagram.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7188" y="1714500"/>
            <a:ext cx="287655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625" y="40719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7"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3250" y="40719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8" name="TextBox 53"/>
          <p:cNvSpPr txBox="1">
            <a:spLocks noChangeArrowheads="1"/>
          </p:cNvSpPr>
          <p:nvPr/>
        </p:nvSpPr>
        <p:spPr bwMode="auto">
          <a:xfrm>
            <a:off x="2286000" y="1785938"/>
            <a:ext cx="2071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b="1" u="sng">
                <a:solidFill>
                  <a:prstClr val="black"/>
                </a:solidFill>
              </a:rPr>
              <a:t>Keep it active!</a:t>
            </a:r>
            <a:endParaRPr lang="en-US" altLang="en-US" b="1" u="sng">
              <a:solidFill>
                <a:prstClr val="black"/>
              </a:solidFill>
            </a:endParaRPr>
          </a:p>
        </p:txBody>
      </p:sp>
      <p:sp>
        <p:nvSpPr>
          <p:cNvPr id="1039" name="TextBox 54"/>
          <p:cNvSpPr txBox="1">
            <a:spLocks noChangeArrowheads="1"/>
          </p:cNvSpPr>
          <p:nvPr/>
        </p:nvSpPr>
        <p:spPr bwMode="auto">
          <a:xfrm>
            <a:off x="3714750" y="3714750"/>
            <a:ext cx="207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b="1" u="sng">
                <a:solidFill>
                  <a:prstClr val="black"/>
                </a:solidFill>
              </a:rPr>
              <a:t>VKS</a:t>
            </a:r>
            <a:endParaRPr lang="en-US" altLang="en-US" b="1" u="sng">
              <a:solidFill>
                <a:prstClr val="black"/>
              </a:solidFill>
            </a:endParaRPr>
          </a:p>
        </p:txBody>
      </p:sp>
      <p:sp>
        <p:nvSpPr>
          <p:cNvPr id="1040" name="TextBox 55"/>
          <p:cNvSpPr txBox="1">
            <a:spLocks noChangeArrowheads="1"/>
          </p:cNvSpPr>
          <p:nvPr/>
        </p:nvSpPr>
        <p:spPr bwMode="auto">
          <a:xfrm>
            <a:off x="857250" y="3714750"/>
            <a:ext cx="207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b="1" u="sng">
                <a:solidFill>
                  <a:prstClr val="black"/>
                </a:solidFill>
              </a:rPr>
              <a:t>Collective memory</a:t>
            </a:r>
            <a:endParaRPr lang="en-US" altLang="en-US" b="1" u="sng">
              <a:solidFill>
                <a:prstClr val="black"/>
              </a:solidFill>
            </a:endParaRPr>
          </a:p>
        </p:txBody>
      </p:sp>
    </p:spTree>
    <p:extLst>
      <p:ext uri="{BB962C8B-B14F-4D97-AF65-F5344CB8AC3E}">
        <p14:creationId xmlns:p14="http://schemas.microsoft.com/office/powerpoint/2010/main" val="387855221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6" name="Group 18"/>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84" name="Text Box 19"/>
          <p:cNvSpPr txBox="1">
            <a:spLocks noChangeArrowheads="1"/>
          </p:cNvSpPr>
          <p:nvPr/>
        </p:nvSpPr>
        <p:spPr bwMode="auto">
          <a:xfrm>
            <a:off x="34925" y="2909888"/>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Colour coding</a:t>
            </a:r>
          </a:p>
        </p:txBody>
      </p:sp>
      <p:sp>
        <p:nvSpPr>
          <p:cNvPr id="7185" name="Text Box 20"/>
          <p:cNvSpPr txBox="1">
            <a:spLocks noChangeArrowheads="1"/>
          </p:cNvSpPr>
          <p:nvPr/>
        </p:nvSpPr>
        <p:spPr bwMode="auto">
          <a:xfrm>
            <a:off x="3025775" y="2894013"/>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Visual ‘hooks’</a:t>
            </a:r>
          </a:p>
        </p:txBody>
      </p:sp>
      <p:sp>
        <p:nvSpPr>
          <p:cNvPr id="7186" name="Text Box 21"/>
          <p:cNvSpPr txBox="1">
            <a:spLocks noChangeArrowheads="1"/>
          </p:cNvSpPr>
          <p:nvPr/>
        </p:nvSpPr>
        <p:spPr bwMode="auto">
          <a:xfrm>
            <a:off x="6049963" y="2909888"/>
            <a:ext cx="305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Chunking</a:t>
            </a:r>
          </a:p>
        </p:txBody>
      </p:sp>
      <p:sp>
        <p:nvSpPr>
          <p:cNvPr id="7187" name="Text Box 22"/>
          <p:cNvSpPr txBox="1">
            <a:spLocks noChangeArrowheads="1"/>
          </p:cNvSpPr>
          <p:nvPr/>
        </p:nvSpPr>
        <p:spPr bwMode="auto">
          <a:xfrm>
            <a:off x="34925" y="6294438"/>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Mind mapping</a:t>
            </a:r>
          </a:p>
        </p:txBody>
      </p:sp>
      <p:sp>
        <p:nvSpPr>
          <p:cNvPr id="7188" name="Text Box 23"/>
          <p:cNvSpPr txBox="1">
            <a:spLocks noChangeArrowheads="1"/>
          </p:cNvSpPr>
          <p:nvPr/>
        </p:nvSpPr>
        <p:spPr bwMode="auto">
          <a:xfrm>
            <a:off x="3025775" y="6278563"/>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Visual cues</a:t>
            </a:r>
          </a:p>
        </p:txBody>
      </p:sp>
      <p:sp>
        <p:nvSpPr>
          <p:cNvPr id="7189" name="Text Box 24"/>
          <p:cNvSpPr txBox="1">
            <a:spLocks noChangeArrowheads="1"/>
          </p:cNvSpPr>
          <p:nvPr/>
        </p:nvSpPr>
        <p:spPr bwMode="auto">
          <a:xfrm>
            <a:off x="6049963" y="6294438"/>
            <a:ext cx="3059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400">
                <a:solidFill>
                  <a:prstClr val="black"/>
                </a:solidFill>
              </a:rPr>
              <a:t>Collective memory</a:t>
            </a:r>
          </a:p>
        </p:txBody>
      </p:sp>
      <p:pic>
        <p:nvPicPr>
          <p:cNvPr id="7190" name="Picture 25">
            <a:hlinkClick r:id="rId2" action="ppaction://hlinkpres?slideindex=7&amp;slidetitle=Slide 7"/>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562" r="8562"/>
          <a:stretch>
            <a:fillRect/>
          </a:stretch>
        </p:blipFill>
        <p:spPr bwMode="auto">
          <a:xfrm>
            <a:off x="6121400" y="338138"/>
            <a:ext cx="29876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6">
            <a:hlinkClick r:id="rId4" action="ppaction://hlinkpres?slideindex=6&amp;slidetitle=Slide 6"/>
          </p:cNvPr>
          <p:cNvPicPr>
            <a:picLocks noChangeAspect="1" noChangeArrowheads="1"/>
          </p:cNvPicPr>
          <p:nvPr/>
        </p:nvPicPr>
        <p:blipFill>
          <a:blip r:embed="rId5">
            <a:extLst>
              <a:ext uri="{28A0092B-C50C-407E-A947-70E740481C1C}">
                <a14:useLocalDpi xmlns:a14="http://schemas.microsoft.com/office/drawing/2010/main" val="0"/>
              </a:ext>
            </a:extLst>
          </a:blip>
          <a:srcRect l="9448" r="8858"/>
          <a:stretch>
            <a:fillRect/>
          </a:stretch>
        </p:blipFill>
        <p:spPr bwMode="auto">
          <a:xfrm>
            <a:off x="3155950" y="476250"/>
            <a:ext cx="2855913" cy="21859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92" name="Picture 27">
            <a:hlinkClick r:id="rId6" action="ppaction://hlinkpres?slideindex=3&amp;slidetitle=Slide 3"/>
          </p:cNvPr>
          <p:cNvPicPr>
            <a:picLocks noChangeAspect="1" noChangeArrowheads="1"/>
          </p:cNvPicPr>
          <p:nvPr/>
        </p:nvPicPr>
        <p:blipFill>
          <a:blip r:embed="rId7">
            <a:extLst>
              <a:ext uri="{28A0092B-C50C-407E-A947-70E740481C1C}">
                <a14:useLocalDpi xmlns:a14="http://schemas.microsoft.com/office/drawing/2010/main" val="0"/>
              </a:ext>
            </a:extLst>
          </a:blip>
          <a:srcRect l="8858" r="8858"/>
          <a:stretch>
            <a:fillRect/>
          </a:stretch>
        </p:blipFill>
        <p:spPr bwMode="auto">
          <a:xfrm>
            <a:off x="58738" y="476250"/>
            <a:ext cx="2928937" cy="2225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93" name="Picture 28">
            <a:hlinkClick r:id="rId8" action="ppaction://hlinkpres?slideindex=8&amp;slidetitle=Slide 8"/>
          </p:cNvPr>
          <p:cNvPicPr>
            <a:picLocks noChangeAspect="1" noChangeArrowheads="1"/>
          </p:cNvPicPr>
          <p:nvPr/>
        </p:nvPicPr>
        <p:blipFill>
          <a:blip r:embed="rId9" cstate="print">
            <a:extLst>
              <a:ext uri="{28A0092B-C50C-407E-A947-70E740481C1C}">
                <a14:useLocalDpi xmlns:a14="http://schemas.microsoft.com/office/drawing/2010/main" val="0"/>
              </a:ext>
            </a:extLst>
          </a:blip>
          <a:srcRect l="8858" r="8858"/>
          <a:stretch>
            <a:fillRect/>
          </a:stretch>
        </p:blipFill>
        <p:spPr bwMode="auto">
          <a:xfrm>
            <a:off x="179388" y="3857625"/>
            <a:ext cx="2736850" cy="2076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94" name="Picture 29">
            <a:hlinkClick r:id="rId10" action="ppaction://hlinkpres?slideindex=12&amp;slidetitle=Slide 12"/>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8858" r="8858"/>
          <a:stretch>
            <a:fillRect/>
          </a:stretch>
        </p:blipFill>
        <p:spPr bwMode="auto">
          <a:xfrm>
            <a:off x="6156325" y="3644900"/>
            <a:ext cx="2916238" cy="2297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95" name="Picture 30">
            <a:hlinkClick r:id="rId12" action="ppaction://hlinkpres?slideindex=11&amp;slidetitle=Slide 11"/>
          </p:cNvPr>
          <p:cNvPicPr>
            <a:picLocks noChangeAspect="1" noChangeArrowheads="1"/>
          </p:cNvPicPr>
          <p:nvPr/>
        </p:nvPicPr>
        <p:blipFill>
          <a:blip r:embed="rId13">
            <a:extLst>
              <a:ext uri="{28A0092B-C50C-407E-A947-70E740481C1C}">
                <a14:useLocalDpi xmlns:a14="http://schemas.microsoft.com/office/drawing/2010/main" val="0"/>
              </a:ext>
            </a:extLst>
          </a:blip>
          <a:srcRect l="8858" r="8858"/>
          <a:stretch>
            <a:fillRect/>
          </a:stretch>
        </p:blipFill>
        <p:spPr bwMode="auto">
          <a:xfrm>
            <a:off x="3155950" y="3789363"/>
            <a:ext cx="2855913" cy="216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53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smtClean="0"/>
              <a:t>Curriculum 2014: no change</a:t>
            </a:r>
            <a:endParaRPr lang="en-GB" dirty="0"/>
          </a:p>
        </p:txBody>
      </p:sp>
      <p:sp>
        <p:nvSpPr>
          <p:cNvPr id="3" name="Content Placeholder 2"/>
          <p:cNvSpPr>
            <a:spLocks noGrp="1"/>
          </p:cNvSpPr>
          <p:nvPr>
            <p:ph idx="1"/>
          </p:nvPr>
        </p:nvSpPr>
        <p:spPr>
          <a:xfrm>
            <a:off x="467544" y="1639341"/>
            <a:ext cx="8229600" cy="4525963"/>
          </a:xfrm>
        </p:spPr>
        <p:txBody>
          <a:bodyPr>
            <a:normAutofit fontScale="92500" lnSpcReduction="1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47231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56" name="Group 20"/>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304" name="Text Box 21"/>
          <p:cNvSpPr txBox="1">
            <a:spLocks noChangeArrowheads="1"/>
          </p:cNvSpPr>
          <p:nvPr/>
        </p:nvSpPr>
        <p:spPr bwMode="auto">
          <a:xfrm>
            <a:off x="179388" y="1052513"/>
            <a:ext cx="25923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a:t>
            </a:r>
            <a:r>
              <a:rPr lang="en-US" altLang="en-US" sz="3600" b="1">
                <a:solidFill>
                  <a:prstClr val="black"/>
                </a:solidFill>
                <a:latin typeface="Tempus Sans ITC" pitchFamily="82" charset="0"/>
              </a:rPr>
              <a:t>Hola! Buenos días</a:t>
            </a:r>
            <a:r>
              <a:rPr lang="en-US" altLang="en-US" sz="3200" b="1">
                <a:solidFill>
                  <a:prstClr val="black"/>
                </a:solidFill>
                <a:latin typeface="Tempus Sans ITC" pitchFamily="82" charset="0"/>
              </a:rPr>
              <a:t> </a:t>
            </a:r>
            <a:endParaRPr lang="en-GB" altLang="en-US" sz="3200" b="1">
              <a:solidFill>
                <a:prstClr val="black"/>
              </a:solidFill>
              <a:latin typeface="Tempus Sans ITC" pitchFamily="82" charset="0"/>
            </a:endParaRPr>
          </a:p>
        </p:txBody>
      </p:sp>
      <p:sp>
        <p:nvSpPr>
          <p:cNvPr id="12305" name="Text Box 22"/>
          <p:cNvSpPr txBox="1">
            <a:spLocks noChangeArrowheads="1"/>
          </p:cNvSpPr>
          <p:nvPr/>
        </p:nvSpPr>
        <p:spPr bwMode="auto">
          <a:xfrm>
            <a:off x="3275013" y="1052513"/>
            <a:ext cx="25923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¿Cómo te llamas?</a:t>
            </a:r>
            <a:endParaRPr lang="en-GB" altLang="en-US" sz="3200" b="1">
              <a:solidFill>
                <a:prstClr val="black"/>
              </a:solidFill>
              <a:latin typeface="Tempus Sans ITC" pitchFamily="82" charset="0"/>
            </a:endParaRPr>
          </a:p>
        </p:txBody>
      </p:sp>
      <p:sp>
        <p:nvSpPr>
          <p:cNvPr id="12306" name="Text Box 23"/>
          <p:cNvSpPr txBox="1">
            <a:spLocks noChangeArrowheads="1"/>
          </p:cNvSpPr>
          <p:nvPr/>
        </p:nvSpPr>
        <p:spPr bwMode="auto">
          <a:xfrm>
            <a:off x="6227763" y="1052513"/>
            <a:ext cx="259238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¿Cómo se escribe?</a:t>
            </a:r>
          </a:p>
          <a:p>
            <a:pPr fontAlgn="base">
              <a:spcBef>
                <a:spcPct val="50000"/>
              </a:spcBef>
              <a:spcAft>
                <a:spcPct val="0"/>
              </a:spcAft>
              <a:buFontTx/>
              <a:buChar char="•"/>
            </a:pPr>
            <a:endParaRPr lang="en-GB" altLang="en-US" sz="3200" b="1">
              <a:solidFill>
                <a:prstClr val="black"/>
              </a:solidFill>
              <a:latin typeface="Tempus Sans ITC" pitchFamily="82" charset="0"/>
            </a:endParaRPr>
          </a:p>
        </p:txBody>
      </p:sp>
      <p:sp>
        <p:nvSpPr>
          <p:cNvPr id="12307" name="Text Box 24"/>
          <p:cNvSpPr txBox="1">
            <a:spLocks noChangeArrowheads="1"/>
          </p:cNvSpPr>
          <p:nvPr/>
        </p:nvSpPr>
        <p:spPr bwMode="auto">
          <a:xfrm>
            <a:off x="179388" y="4508500"/>
            <a:ext cx="25923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¿Cuántos años tienes?</a:t>
            </a:r>
            <a:endParaRPr lang="en-GB" altLang="en-US" sz="3200" b="1">
              <a:solidFill>
                <a:prstClr val="black"/>
              </a:solidFill>
              <a:latin typeface="Tempus Sans ITC" pitchFamily="82" charset="0"/>
            </a:endParaRPr>
          </a:p>
        </p:txBody>
      </p:sp>
      <p:sp>
        <p:nvSpPr>
          <p:cNvPr id="12308" name="Text Box 25"/>
          <p:cNvSpPr txBox="1">
            <a:spLocks noChangeArrowheads="1"/>
          </p:cNvSpPr>
          <p:nvPr/>
        </p:nvSpPr>
        <p:spPr bwMode="auto">
          <a:xfrm>
            <a:off x="3275013" y="4508500"/>
            <a:ext cx="25923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¿De dónde eres?</a:t>
            </a:r>
          </a:p>
        </p:txBody>
      </p:sp>
      <p:sp>
        <p:nvSpPr>
          <p:cNvPr id="12309" name="Text Box 26"/>
          <p:cNvSpPr txBox="1">
            <a:spLocks noChangeArrowheads="1"/>
          </p:cNvSpPr>
          <p:nvPr/>
        </p:nvSpPr>
        <p:spPr bwMode="auto">
          <a:xfrm>
            <a:off x="6300788" y="4473575"/>
            <a:ext cx="2592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a:t>
            </a:r>
            <a:r>
              <a:rPr lang="en-US" altLang="en-US" sz="3600" b="1">
                <a:solidFill>
                  <a:prstClr val="black"/>
                </a:solidFill>
                <a:latin typeface="Tempus Sans ITC" pitchFamily="82" charset="0"/>
              </a:rPr>
              <a:t>Hasta luego! </a:t>
            </a:r>
            <a:endParaRPr lang="en-GB" altLang="en-US" sz="3200" b="1">
              <a:solidFill>
                <a:prstClr val="black"/>
              </a:solidFill>
              <a:latin typeface="Tempus Sans ITC" pitchFamily="82" charset="0"/>
            </a:endParaRPr>
          </a:p>
        </p:txBody>
      </p:sp>
    </p:spTree>
    <p:extLst>
      <p:ext uri="{BB962C8B-B14F-4D97-AF65-F5344CB8AC3E}">
        <p14:creationId xmlns:p14="http://schemas.microsoft.com/office/powerpoint/2010/main" val="55486023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Group 2"/>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28" name="Text Box 16"/>
          <p:cNvSpPr txBox="1">
            <a:spLocks noChangeArrowheads="1"/>
          </p:cNvSpPr>
          <p:nvPr/>
        </p:nvSpPr>
        <p:spPr bwMode="auto">
          <a:xfrm>
            <a:off x="179388" y="1052513"/>
            <a:ext cx="2592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a:t>
            </a:r>
            <a:r>
              <a:rPr lang="en-US" altLang="en-US" sz="3600" b="1">
                <a:solidFill>
                  <a:prstClr val="black"/>
                </a:solidFill>
                <a:latin typeface="Tempus Sans ITC" pitchFamily="82" charset="0"/>
              </a:rPr>
              <a:t>H…! B….. d…</a:t>
            </a:r>
            <a:endParaRPr lang="en-GB" altLang="en-US" sz="3200" b="1">
              <a:solidFill>
                <a:prstClr val="black"/>
              </a:solidFill>
              <a:latin typeface="Tempus Sans ITC" pitchFamily="82" charset="0"/>
            </a:endParaRPr>
          </a:p>
        </p:txBody>
      </p:sp>
      <p:sp>
        <p:nvSpPr>
          <p:cNvPr id="13329" name="Text Box 17"/>
          <p:cNvSpPr txBox="1">
            <a:spLocks noChangeArrowheads="1"/>
          </p:cNvSpPr>
          <p:nvPr/>
        </p:nvSpPr>
        <p:spPr bwMode="auto">
          <a:xfrm>
            <a:off x="3275013" y="1052513"/>
            <a:ext cx="25923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 t. ll….?</a:t>
            </a:r>
            <a:endParaRPr lang="en-GB" altLang="en-US" sz="3200" b="1">
              <a:solidFill>
                <a:prstClr val="black"/>
              </a:solidFill>
              <a:latin typeface="Tempus Sans ITC" pitchFamily="82" charset="0"/>
            </a:endParaRPr>
          </a:p>
        </p:txBody>
      </p:sp>
      <p:sp>
        <p:nvSpPr>
          <p:cNvPr id="13330" name="Text Box 18"/>
          <p:cNvSpPr txBox="1">
            <a:spLocks noChangeArrowheads="1"/>
          </p:cNvSpPr>
          <p:nvPr/>
        </p:nvSpPr>
        <p:spPr bwMode="auto">
          <a:xfrm>
            <a:off x="6227763" y="1052513"/>
            <a:ext cx="25923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 s. e……?</a:t>
            </a:r>
          </a:p>
          <a:p>
            <a:pPr fontAlgn="base">
              <a:spcBef>
                <a:spcPct val="50000"/>
              </a:spcBef>
              <a:spcAft>
                <a:spcPct val="0"/>
              </a:spcAft>
              <a:buFontTx/>
              <a:buChar char="•"/>
            </a:pPr>
            <a:endParaRPr lang="en-GB" altLang="en-US" sz="3200" b="1">
              <a:solidFill>
                <a:prstClr val="black"/>
              </a:solidFill>
              <a:latin typeface="Tempus Sans ITC" pitchFamily="82" charset="0"/>
            </a:endParaRPr>
          </a:p>
        </p:txBody>
      </p:sp>
      <p:sp>
        <p:nvSpPr>
          <p:cNvPr id="13331" name="Text Box 19"/>
          <p:cNvSpPr txBox="1">
            <a:spLocks noChangeArrowheads="1"/>
          </p:cNvSpPr>
          <p:nvPr/>
        </p:nvSpPr>
        <p:spPr bwMode="auto">
          <a:xfrm>
            <a:off x="179388" y="4508500"/>
            <a:ext cx="25923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¿C…… a… t…..?</a:t>
            </a:r>
            <a:endParaRPr lang="en-GB" altLang="en-US" sz="3200" b="1">
              <a:solidFill>
                <a:prstClr val="black"/>
              </a:solidFill>
              <a:latin typeface="Tempus Sans ITC" pitchFamily="82" charset="0"/>
            </a:endParaRPr>
          </a:p>
        </p:txBody>
      </p:sp>
      <p:sp>
        <p:nvSpPr>
          <p:cNvPr id="13332" name="Text Box 20"/>
          <p:cNvSpPr txBox="1">
            <a:spLocks noChangeArrowheads="1"/>
          </p:cNvSpPr>
          <p:nvPr/>
        </p:nvSpPr>
        <p:spPr bwMode="auto">
          <a:xfrm>
            <a:off x="3275013" y="4508500"/>
            <a:ext cx="25923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¿D. d…. e…?</a:t>
            </a:r>
          </a:p>
        </p:txBody>
      </p:sp>
      <p:sp>
        <p:nvSpPr>
          <p:cNvPr id="13333" name="Text Box 21"/>
          <p:cNvSpPr txBox="1">
            <a:spLocks noChangeArrowheads="1"/>
          </p:cNvSpPr>
          <p:nvPr/>
        </p:nvSpPr>
        <p:spPr bwMode="auto">
          <a:xfrm>
            <a:off x="6300788" y="4473575"/>
            <a:ext cx="2592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US" altLang="en-US" sz="3200" b="1">
                <a:solidFill>
                  <a:prstClr val="black"/>
                </a:solidFill>
                <a:latin typeface="Tempus Sans ITC" pitchFamily="82" charset="0"/>
              </a:rPr>
              <a:t>¡</a:t>
            </a:r>
            <a:r>
              <a:rPr lang="en-US" altLang="en-US" sz="3600" b="1">
                <a:solidFill>
                  <a:prstClr val="black"/>
                </a:solidFill>
                <a:latin typeface="Tempus Sans ITC" pitchFamily="82" charset="0"/>
              </a:rPr>
              <a:t>H…. l….! </a:t>
            </a:r>
            <a:endParaRPr lang="en-GB" altLang="en-US" sz="3200" b="1">
              <a:solidFill>
                <a:prstClr val="black"/>
              </a:solidFill>
              <a:latin typeface="Tempus Sans ITC" pitchFamily="82" charset="0"/>
            </a:endParaRPr>
          </a:p>
        </p:txBody>
      </p:sp>
    </p:spTree>
    <p:extLst>
      <p:ext uri="{BB962C8B-B14F-4D97-AF65-F5344CB8AC3E}">
        <p14:creationId xmlns:p14="http://schemas.microsoft.com/office/powerpoint/2010/main" val="34131102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smtClean="0">
                          <a:ln>
                            <a:noFill/>
                          </a:ln>
                          <a:solidFill>
                            <a:schemeClr val="tx1"/>
                          </a:solidFill>
                          <a:effectLst/>
                          <a:latin typeface="Tempus Sans ITC" pitchFamily="82"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352" name="Picture 22" descr="j035475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2065337"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AutoShape 23">
            <a:hlinkClick r:id="" action="ppaction://noaction" highlightClick="1"/>
          </p:cNvPr>
          <p:cNvSpPr>
            <a:spLocks noChangeArrowheads="1"/>
          </p:cNvSpPr>
          <p:nvPr/>
        </p:nvSpPr>
        <p:spPr bwMode="auto">
          <a:xfrm>
            <a:off x="3995738" y="549275"/>
            <a:ext cx="1441450" cy="2303463"/>
          </a:xfrm>
          <a:prstGeom prst="actionButtonHelp">
            <a:avLst/>
          </a:prstGeom>
          <a:solidFill>
            <a:srgbClr val="FF0000"/>
          </a:solidFill>
          <a:ln w="9525">
            <a:solidFill>
              <a:srgbClr val="FFFF00"/>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endParaRPr>
          </a:p>
        </p:txBody>
      </p:sp>
      <p:pic>
        <p:nvPicPr>
          <p:cNvPr id="14354" name="Picture 24" descr="j02712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4292600"/>
            <a:ext cx="25923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5" descr="whens_ur_birth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754438"/>
            <a:ext cx="2435225"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6" descr="gb-e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4321175"/>
            <a:ext cx="1944688" cy="11636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57" name="Picture 27" descr="school13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1052513"/>
            <a:ext cx="11303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3779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0" y="0"/>
          <a:ext cx="9144000" cy="6858000"/>
        </p:xfrm>
        <a:graphic>
          <a:graphicData uri="http://schemas.openxmlformats.org/drawingml/2006/table">
            <a:tbl>
              <a:tblPr/>
              <a:tblGrid>
                <a:gridCol w="3048000"/>
                <a:gridCol w="3048000"/>
                <a:gridCol w="3048000"/>
              </a:tblGrid>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60" name="Text Box 16"/>
          <p:cNvSpPr txBox="1">
            <a:spLocks noChangeArrowheads="1"/>
          </p:cNvSpPr>
          <p:nvPr/>
        </p:nvSpPr>
        <p:spPr bwMode="auto">
          <a:xfrm>
            <a:off x="34925" y="2909888"/>
            <a:ext cx="305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400">
                <a:solidFill>
                  <a:prstClr val="black"/>
                </a:solidFill>
              </a:rPr>
              <a:t>Physical, mental, social</a:t>
            </a:r>
          </a:p>
        </p:txBody>
      </p:sp>
      <p:sp>
        <p:nvSpPr>
          <p:cNvPr id="6161" name="Text Box 17"/>
          <p:cNvSpPr txBox="1">
            <a:spLocks noChangeArrowheads="1"/>
          </p:cNvSpPr>
          <p:nvPr/>
        </p:nvSpPr>
        <p:spPr bwMode="auto">
          <a:xfrm>
            <a:off x="3025775" y="2894013"/>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Key structures</a:t>
            </a:r>
          </a:p>
        </p:txBody>
      </p:sp>
      <p:sp>
        <p:nvSpPr>
          <p:cNvPr id="6162" name="Text Box 18"/>
          <p:cNvSpPr txBox="1">
            <a:spLocks noChangeArrowheads="1"/>
          </p:cNvSpPr>
          <p:nvPr/>
        </p:nvSpPr>
        <p:spPr bwMode="auto">
          <a:xfrm>
            <a:off x="6049963" y="2909888"/>
            <a:ext cx="305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Vocabulary</a:t>
            </a:r>
          </a:p>
        </p:txBody>
      </p:sp>
      <p:sp>
        <p:nvSpPr>
          <p:cNvPr id="6163" name="Text Box 19"/>
          <p:cNvSpPr txBox="1">
            <a:spLocks noChangeArrowheads="1"/>
          </p:cNvSpPr>
          <p:nvPr/>
        </p:nvSpPr>
        <p:spPr bwMode="auto">
          <a:xfrm>
            <a:off x="34925" y="6294438"/>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Listening skills</a:t>
            </a:r>
          </a:p>
        </p:txBody>
      </p:sp>
      <p:sp>
        <p:nvSpPr>
          <p:cNvPr id="6164" name="Text Box 20"/>
          <p:cNvSpPr txBox="1">
            <a:spLocks noChangeArrowheads="1"/>
          </p:cNvSpPr>
          <p:nvPr/>
        </p:nvSpPr>
        <p:spPr bwMode="auto">
          <a:xfrm>
            <a:off x="3090615" y="5897563"/>
            <a:ext cx="30591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dirty="0" smtClean="0">
                <a:solidFill>
                  <a:prstClr val="black"/>
                </a:solidFill>
              </a:rPr>
              <a:t>Fun / Cultural knowledge</a:t>
            </a:r>
            <a:endParaRPr lang="en-GB" altLang="en-US" sz="2800" dirty="0">
              <a:solidFill>
                <a:prstClr val="black"/>
              </a:solidFill>
            </a:endParaRPr>
          </a:p>
        </p:txBody>
      </p:sp>
      <p:sp>
        <p:nvSpPr>
          <p:cNvPr id="6165" name="Text Box 21"/>
          <p:cNvSpPr txBox="1">
            <a:spLocks noChangeArrowheads="1"/>
          </p:cNvSpPr>
          <p:nvPr/>
        </p:nvSpPr>
        <p:spPr bwMode="auto">
          <a:xfrm>
            <a:off x="6049963" y="6294438"/>
            <a:ext cx="305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Running dictation</a:t>
            </a:r>
          </a:p>
        </p:txBody>
      </p:sp>
      <p:pic>
        <p:nvPicPr>
          <p:cNvPr id="6166" name="Picture 22" descr="K:\Resources\Illustrations\Images\karaoke_sing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14375"/>
            <a:ext cx="2381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23" descr="K:\Resources\Illustrations\Images\Karaoke.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875" y="3786188"/>
            <a:ext cx="21431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4" descr="K:\Resources\Illustrations\Images\point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0563" y="80963"/>
            <a:ext cx="15557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25" descr="K:\Resources\Illustrations\Images\2boomlas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1071563"/>
            <a:ext cx="2027237"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26" descr="C:\Documents and Settings\Administrator\Local Settings\Temporary Internet Files\Content.IE5\CPL00CJ8\MCj0334226000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0875" y="3857625"/>
            <a:ext cx="13811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688" y="500063"/>
            <a:ext cx="20002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0" y="3714750"/>
            <a:ext cx="212725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499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05" name="Group 37"/>
          <p:cNvGraphicFramePr>
            <a:graphicFrameLocks noGrp="1"/>
          </p:cNvGraphicFramePr>
          <p:nvPr/>
        </p:nvGraphicFramePr>
        <p:xfrm>
          <a:off x="0" y="0"/>
          <a:ext cx="9144000" cy="6858001"/>
        </p:xfrm>
        <a:graphic>
          <a:graphicData uri="http://schemas.openxmlformats.org/drawingml/2006/table">
            <a:tbl>
              <a:tblPr/>
              <a:tblGrid>
                <a:gridCol w="3048000"/>
                <a:gridCol w="3048000"/>
                <a:gridCol w="3048000"/>
              </a:tblGrid>
              <a:tr h="2284413">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917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4413">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fontAlgn="base">
                        <a:spcBef>
                          <a:spcPct val="20000"/>
                        </a:spcBef>
                        <a:spcAft>
                          <a:spcPct val="0"/>
                        </a:spcAft>
                        <a:buFont typeface="Arial" pitchFamily="34" charset="0"/>
                        <a:defRPr>
                          <a:solidFill>
                            <a:schemeClr val="tx1"/>
                          </a:solidFill>
                          <a:latin typeface="Calibri" pitchFamily="34" charset="0"/>
                        </a:defRPr>
                      </a:lvl6pPr>
                      <a:lvl7pPr marL="2971800" indent="-228600" fontAlgn="base">
                        <a:spcBef>
                          <a:spcPct val="20000"/>
                        </a:spcBef>
                        <a:spcAft>
                          <a:spcPct val="0"/>
                        </a:spcAft>
                        <a:buFont typeface="Arial" pitchFamily="34" charset="0"/>
                        <a:defRPr>
                          <a:solidFill>
                            <a:schemeClr val="tx1"/>
                          </a:solidFill>
                          <a:latin typeface="Calibri" pitchFamily="34" charset="0"/>
                        </a:defRPr>
                      </a:lvl7pPr>
                      <a:lvl8pPr marL="3429000" indent="-228600" fontAlgn="base">
                        <a:spcBef>
                          <a:spcPct val="20000"/>
                        </a:spcBef>
                        <a:spcAft>
                          <a:spcPct val="0"/>
                        </a:spcAft>
                        <a:buFont typeface="Arial" pitchFamily="34" charset="0"/>
                        <a:defRPr>
                          <a:solidFill>
                            <a:schemeClr val="tx1"/>
                          </a:solidFill>
                          <a:latin typeface="Calibri" pitchFamily="34" charset="0"/>
                        </a:defRPr>
                      </a:lvl8pPr>
                      <a:lvl9pPr marL="3886200" indent="-228600" fontAlgn="base">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7428" name="Picture 38" descr="y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88913"/>
            <a:ext cx="2160588" cy="16208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29" name="Text Box 39"/>
          <p:cNvSpPr txBox="1">
            <a:spLocks noChangeArrowheads="1"/>
          </p:cNvSpPr>
          <p:nvPr/>
        </p:nvSpPr>
        <p:spPr bwMode="auto">
          <a:xfrm>
            <a:off x="34925" y="1773238"/>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Pronouns</a:t>
            </a:r>
          </a:p>
        </p:txBody>
      </p:sp>
      <p:sp>
        <p:nvSpPr>
          <p:cNvPr id="17430" name="Text Box 40"/>
          <p:cNvSpPr txBox="1">
            <a:spLocks noChangeArrowheads="1"/>
          </p:cNvSpPr>
          <p:nvPr/>
        </p:nvSpPr>
        <p:spPr bwMode="auto">
          <a:xfrm>
            <a:off x="3025775" y="1757363"/>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Verbs</a:t>
            </a:r>
          </a:p>
        </p:txBody>
      </p:sp>
      <p:sp>
        <p:nvSpPr>
          <p:cNvPr id="17431" name="Text Box 41"/>
          <p:cNvSpPr txBox="1">
            <a:spLocks noChangeArrowheads="1"/>
          </p:cNvSpPr>
          <p:nvPr/>
        </p:nvSpPr>
        <p:spPr bwMode="auto">
          <a:xfrm>
            <a:off x="6049963" y="1773238"/>
            <a:ext cx="305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Vocabulary</a:t>
            </a:r>
          </a:p>
        </p:txBody>
      </p:sp>
      <p:sp>
        <p:nvSpPr>
          <p:cNvPr id="17432" name="Text Box 42"/>
          <p:cNvSpPr txBox="1">
            <a:spLocks noChangeArrowheads="1"/>
          </p:cNvSpPr>
          <p:nvPr/>
        </p:nvSpPr>
        <p:spPr bwMode="auto">
          <a:xfrm>
            <a:off x="-36513" y="4062413"/>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Physical responses</a:t>
            </a:r>
          </a:p>
        </p:txBody>
      </p:sp>
      <p:sp>
        <p:nvSpPr>
          <p:cNvPr id="17433" name="Text Box 43"/>
          <p:cNvSpPr txBox="1">
            <a:spLocks noChangeArrowheads="1"/>
          </p:cNvSpPr>
          <p:nvPr/>
        </p:nvSpPr>
        <p:spPr bwMode="auto">
          <a:xfrm>
            <a:off x="3025775" y="4076700"/>
            <a:ext cx="3059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Teatro físico</a:t>
            </a:r>
          </a:p>
        </p:txBody>
      </p:sp>
      <p:sp>
        <p:nvSpPr>
          <p:cNvPr id="17434" name="Text Box 44"/>
          <p:cNvSpPr txBox="1">
            <a:spLocks noChangeArrowheads="1"/>
          </p:cNvSpPr>
          <p:nvPr/>
        </p:nvSpPr>
        <p:spPr bwMode="auto">
          <a:xfrm>
            <a:off x="6049963" y="4076700"/>
            <a:ext cx="3059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Walk the talk</a:t>
            </a:r>
          </a:p>
        </p:txBody>
      </p:sp>
      <p:sp>
        <p:nvSpPr>
          <p:cNvPr id="17435" name="Text Box 45"/>
          <p:cNvSpPr txBox="1">
            <a:spLocks noChangeArrowheads="1"/>
          </p:cNvSpPr>
          <p:nvPr/>
        </p:nvSpPr>
        <p:spPr bwMode="auto">
          <a:xfrm>
            <a:off x="-36513" y="6294438"/>
            <a:ext cx="3059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Card sort</a:t>
            </a:r>
          </a:p>
        </p:txBody>
      </p:sp>
      <p:sp>
        <p:nvSpPr>
          <p:cNvPr id="17436" name="Text Box 46"/>
          <p:cNvSpPr txBox="1">
            <a:spLocks noChangeArrowheads="1"/>
          </p:cNvSpPr>
          <p:nvPr/>
        </p:nvSpPr>
        <p:spPr bwMode="auto">
          <a:xfrm>
            <a:off x="3084513" y="6308725"/>
            <a:ext cx="3059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Pictograms</a:t>
            </a:r>
          </a:p>
        </p:txBody>
      </p:sp>
      <p:sp>
        <p:nvSpPr>
          <p:cNvPr id="17437" name="Text Box 47"/>
          <p:cNvSpPr txBox="1">
            <a:spLocks noChangeArrowheads="1"/>
          </p:cNvSpPr>
          <p:nvPr/>
        </p:nvSpPr>
        <p:spPr bwMode="auto">
          <a:xfrm>
            <a:off x="6049963" y="6308725"/>
            <a:ext cx="3059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50000"/>
              </a:spcBef>
              <a:spcAft>
                <a:spcPct val="0"/>
              </a:spcAft>
            </a:pPr>
            <a:r>
              <a:rPr lang="en-GB" altLang="en-US" sz="2800">
                <a:solidFill>
                  <a:prstClr val="black"/>
                </a:solidFill>
              </a:rPr>
              <a:t>Empty your head</a:t>
            </a:r>
          </a:p>
        </p:txBody>
      </p:sp>
      <p:pic>
        <p:nvPicPr>
          <p:cNvPr id="17438" name="Picture 48" descr="physical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60350"/>
            <a:ext cx="16557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492375"/>
            <a:ext cx="21605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21951"/>
          <a:stretch>
            <a:fillRect/>
          </a:stretch>
        </p:blipFill>
        <p:spPr bwMode="auto">
          <a:xfrm>
            <a:off x="3563938" y="4724400"/>
            <a:ext cx="2195512" cy="16494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41" name="Picture 53" descr="cong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333375"/>
            <a:ext cx="273526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54" descr="K:\Resources\Illustrations\Images\skeleton_with_loose_head_hg_clr.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643438"/>
            <a:ext cx="8064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57" descr="C:\Documents and Settings\Administrator\Local Settings\Temporary Internet Files\Content.IE5\CPL00CJ8\MCBD07810_000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5125" y="2357438"/>
            <a:ext cx="15843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58" descr="C:\Documents and Settings\Administrator\My Documents\My Pictures\Microsoft Clip Organizer\j044145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9500" y="5214938"/>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59" descr="K:\Resources\Illustrations\Images\fact_or_opinion.gif"/>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 y="4714875"/>
            <a:ext cx="21431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60" descr="K:\Resources\Illustrations\Images\finger-pointing.gif"/>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63" y="2500313"/>
            <a:ext cx="2238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79646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3079087"/>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Contextualisation</a:t>
                      </a:r>
                      <a:r>
                        <a:rPr lang="en-GB" sz="3200" b="1" kern="1200" baseline="0" dirty="0" smtClean="0">
                          <a:solidFill>
                            <a:schemeClr val="bg1"/>
                          </a:solidFill>
                          <a:effectLst/>
                          <a:latin typeface="+mn-lt"/>
                          <a:ea typeface="+mn-ea"/>
                          <a:cs typeface="+mn-cs"/>
                        </a:rPr>
                        <a:t> and repetition</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25" r="21813"/>
          <a:stretch/>
        </p:blipFill>
        <p:spPr bwMode="auto">
          <a:xfrm>
            <a:off x="179512" y="1415008"/>
            <a:ext cx="3873802" cy="51823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875" r="21875"/>
          <a:stretch/>
        </p:blipFill>
        <p:spPr bwMode="auto">
          <a:xfrm>
            <a:off x="5148064" y="1412776"/>
            <a:ext cx="3888432" cy="5184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918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2716459"/>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Choice of method and language</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66782"/>
            <a:ext cx="6120680" cy="45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6241540" y="3406350"/>
            <a:ext cx="4932548" cy="369332"/>
          </a:xfrm>
          <a:prstGeom prst="rect">
            <a:avLst/>
          </a:prstGeom>
          <a:noFill/>
        </p:spPr>
        <p:txBody>
          <a:bodyPr wrap="square" rtlCol="0">
            <a:spAutoFit/>
          </a:bodyPr>
          <a:lstStyle/>
          <a:p>
            <a:r>
              <a:rPr lang="en-GB" b="1" dirty="0">
                <a:solidFill>
                  <a:prstClr val="black"/>
                </a:solidFill>
              </a:rPr>
              <a:t>VocabMan adapted from MFL resrouces</a:t>
            </a:r>
            <a:endParaRPr lang="en-GB" b="1" dirty="0">
              <a:solidFill>
                <a:prstClr val="black"/>
              </a:solidFill>
            </a:endParaRPr>
          </a:p>
        </p:txBody>
      </p:sp>
    </p:spTree>
    <p:extLst>
      <p:ext uri="{BB962C8B-B14F-4D97-AF65-F5344CB8AC3E}">
        <p14:creationId xmlns:p14="http://schemas.microsoft.com/office/powerpoint/2010/main" val="1562429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612449"/>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3200" b="1" dirty="0" smtClean="0">
                          <a:solidFill>
                            <a:schemeClr val="bg1"/>
                          </a:solidFill>
                        </a:rPr>
                        <a:t>Online possibilities</a:t>
                      </a:r>
                      <a:endParaRPr lang="en-US" sz="3200" b="1" baseline="0"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Vocab Express</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err="1" smtClean="0"/>
                        <a:t>Quizlet</a:t>
                      </a: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428147"/>
            <a:ext cx="2314490" cy="83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5373216"/>
            <a:ext cx="8424936" cy="738664"/>
          </a:xfrm>
          <a:prstGeom prst="rect">
            <a:avLst/>
          </a:prstGeom>
          <a:noFill/>
        </p:spPr>
        <p:txBody>
          <a:bodyPr wrap="square" rtlCol="0">
            <a:spAutoFit/>
          </a:bodyPr>
          <a:lstStyle/>
          <a:p>
            <a:r>
              <a:rPr lang="en-GB" sz="2400" dirty="0">
                <a:solidFill>
                  <a:prstClr val="black"/>
                </a:solidFill>
                <a:hlinkClick r:id="rId4"/>
              </a:rPr>
              <a:t>http://quizlet.com/6985620/gcse-free-time-2-flash-cards</a:t>
            </a:r>
            <a:r>
              <a:rPr lang="en-GB" sz="2400" dirty="0">
                <a:solidFill>
                  <a:prstClr val="black"/>
                </a:solidFill>
                <a:hlinkClick r:id="rId4"/>
              </a:rPr>
              <a:t>/</a:t>
            </a:r>
            <a:r>
              <a:rPr lang="en-GB" sz="2400" dirty="0">
                <a:solidFill>
                  <a:prstClr val="black"/>
                </a:solidFill>
              </a:rPr>
              <a:t> </a:t>
            </a:r>
            <a:endParaRPr lang="en-GB" sz="2400" dirty="0">
              <a:solidFill>
                <a:prstClr val="black"/>
              </a:solidFill>
            </a:endParaRPr>
          </a:p>
          <a:p>
            <a:r>
              <a:rPr lang="en-GB" dirty="0">
                <a:solidFill>
                  <a:prstClr val="black"/>
                </a:solidFill>
              </a:rPr>
              <a:t> </a:t>
            </a:r>
            <a:endParaRPr lang="en-GB" dirty="0">
              <a:solidFill>
                <a:prstClr val="black"/>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965" y="1556792"/>
            <a:ext cx="7398052" cy="1194478"/>
          </a:xfrm>
          <a:prstGeom prst="rect">
            <a:avLst/>
          </a:prstGeom>
        </p:spPr>
      </p:pic>
    </p:spTree>
    <p:extLst>
      <p:ext uri="{BB962C8B-B14F-4D97-AF65-F5344CB8AC3E}">
        <p14:creationId xmlns:p14="http://schemas.microsoft.com/office/powerpoint/2010/main" val="2248703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63624257"/>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36512" y="5085185"/>
            <a:ext cx="4268216" cy="160943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9" name="Oval 8"/>
          <p:cNvSpPr/>
          <p:nvPr/>
        </p:nvSpPr>
        <p:spPr bwMode="auto">
          <a:xfrm>
            <a:off x="4231704" y="4869160"/>
            <a:ext cx="4856854" cy="182545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14462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en-GB" sz="4800" b="1" dirty="0"/>
              <a:t>Progression – a Y3 sequence</a:t>
            </a:r>
            <a:endParaRPr lang="en-US" sz="4800" b="1" dirty="0"/>
          </a:p>
        </p:txBody>
      </p:sp>
      <p:sp>
        <p:nvSpPr>
          <p:cNvPr id="3" name="TextBox 2"/>
          <p:cNvSpPr txBox="1"/>
          <p:nvPr/>
        </p:nvSpPr>
        <p:spPr>
          <a:xfrm>
            <a:off x="214313" y="1285875"/>
            <a:ext cx="8643937" cy="5354638"/>
          </a:xfrm>
          <a:prstGeom prst="rect">
            <a:avLst/>
          </a:prstGeom>
          <a:noFill/>
        </p:spPr>
        <p:txBody>
          <a:bodyPr>
            <a:spAutoFit/>
          </a:bodyPr>
          <a:lstStyle/>
          <a:p>
            <a:pPr>
              <a:defRPr/>
            </a:pPr>
            <a:r>
              <a:rPr lang="en-GB" sz="2400" b="1" dirty="0">
                <a:latin typeface="+mn-lt"/>
              </a:rPr>
              <a:t>Year 3 Term 1</a:t>
            </a:r>
            <a:r>
              <a:rPr lang="en-GB" sz="2400" dirty="0">
                <a:latin typeface="+mn-lt"/>
              </a:rPr>
              <a:t/>
            </a:r>
            <a:br>
              <a:rPr lang="en-GB" sz="2400" dirty="0">
                <a:latin typeface="+mn-lt"/>
              </a:rPr>
            </a:br>
            <a:r>
              <a:rPr lang="en-GB" sz="2400" dirty="0">
                <a:latin typeface="+mn-lt"/>
              </a:rPr>
              <a:t>Year 3 pupils started with the phonics, learning the vowels first and then other key sounds.  They practised these using a variety of activities.  They read rhyming stories, sang songs, practised tongue twisters and had further opportunities to make the sound-written link by listening to words and anticipating their spelling.</a:t>
            </a:r>
            <a:br>
              <a:rPr lang="en-GB" sz="2400" dirty="0">
                <a:latin typeface="+mn-lt"/>
              </a:rPr>
            </a:br>
            <a:r>
              <a:rPr lang="en-GB" sz="2400" dirty="0">
                <a:latin typeface="+mn-lt"/>
              </a:rPr>
              <a:t/>
            </a:r>
            <a:br>
              <a:rPr lang="en-GB" sz="2400" dirty="0">
                <a:latin typeface="+mn-lt"/>
              </a:rPr>
            </a:br>
            <a:r>
              <a:rPr lang="en-GB" sz="2400" b="1" dirty="0">
                <a:latin typeface="+mn-lt"/>
              </a:rPr>
              <a:t>Year 3 Term 2</a:t>
            </a:r>
            <a:r>
              <a:rPr lang="en-GB" sz="2400" dirty="0">
                <a:latin typeface="+mn-lt"/>
              </a:rPr>
              <a:t/>
            </a:r>
            <a:br>
              <a:rPr lang="en-GB" sz="2400" dirty="0">
                <a:latin typeface="+mn-lt"/>
              </a:rPr>
            </a:br>
            <a:r>
              <a:rPr lang="en-GB" sz="2400" dirty="0">
                <a:latin typeface="+mn-lt"/>
              </a:rPr>
              <a:t>In this term pupils learnt some nouns (pencil case and classroom items).  They were made aware of gender through colour coding.  They used the verb forms ‘</a:t>
            </a:r>
            <a:r>
              <a:rPr lang="en-GB" sz="2400" dirty="0" err="1">
                <a:latin typeface="+mn-lt"/>
              </a:rPr>
              <a:t>tengo</a:t>
            </a:r>
            <a:r>
              <a:rPr lang="en-GB" sz="2400" dirty="0">
                <a:latin typeface="+mn-lt"/>
              </a:rPr>
              <a:t> – I have’, ‘</a:t>
            </a:r>
            <a:r>
              <a:rPr lang="en-GB" sz="2400" dirty="0" err="1">
                <a:latin typeface="+mn-lt"/>
              </a:rPr>
              <a:t>es</a:t>
            </a:r>
            <a:r>
              <a:rPr lang="en-GB" sz="2400" dirty="0">
                <a:latin typeface="+mn-lt"/>
              </a:rPr>
              <a:t> – it is’ and implicitly encountered the negative forms of these.</a:t>
            </a:r>
            <a:r>
              <a:rPr lang="en-GB" dirty="0">
                <a:latin typeface="+mn-lt"/>
              </a:rPr>
              <a:t/>
            </a:r>
            <a:br>
              <a:rPr lang="en-GB" dirty="0">
                <a:latin typeface="+mn-lt"/>
              </a:rPr>
            </a:br>
            <a:r>
              <a:rPr lang="en-GB" dirty="0">
                <a:latin typeface="+mn-lt"/>
              </a:rPr>
              <a:t/>
            </a:r>
            <a:br>
              <a:rPr lang="en-GB" dirty="0">
                <a:latin typeface="+mn-lt"/>
              </a:rPr>
            </a:br>
            <a:endParaRPr lang="en-GB" dirty="0">
              <a:latin typeface="+mn-lt"/>
            </a:endParaRPr>
          </a:p>
          <a:p>
            <a:pPr>
              <a:defRPr/>
            </a:pPr>
            <a:endParaRPr lang="en-US" dirty="0">
              <a:latin typeface="+mn-lt"/>
            </a:endParaRPr>
          </a:p>
        </p:txBody>
      </p:sp>
      <p:pic>
        <p:nvPicPr>
          <p:cNvPr id="6" name="Picture 3"/>
          <p:cNvPicPr>
            <a:picLocks noChangeAspect="1"/>
          </p:cNvPicPr>
          <p:nvPr/>
        </p:nvPicPr>
        <p:blipFill>
          <a:blip r:embed="rId2">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393335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55574337"/>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0" y="694946"/>
            <a:ext cx="4268216"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5" name="Oval 4"/>
          <p:cNvSpPr/>
          <p:nvPr/>
        </p:nvSpPr>
        <p:spPr bwMode="auto">
          <a:xfrm>
            <a:off x="4287146" y="543054"/>
            <a:ext cx="4856854"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7" name="Oval 6"/>
          <p:cNvSpPr/>
          <p:nvPr/>
        </p:nvSpPr>
        <p:spPr bwMode="auto">
          <a:xfrm>
            <a:off x="-9103" y="2276872"/>
            <a:ext cx="4268216"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8" name="Oval 7"/>
          <p:cNvSpPr/>
          <p:nvPr/>
        </p:nvSpPr>
        <p:spPr bwMode="auto">
          <a:xfrm>
            <a:off x="4259113" y="2060848"/>
            <a:ext cx="4856854" cy="708829"/>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330502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88" y="285750"/>
            <a:ext cx="8358187" cy="6370638"/>
          </a:xfrm>
          <a:prstGeom prst="rect">
            <a:avLst/>
          </a:prstGeom>
          <a:noFill/>
        </p:spPr>
        <p:txBody>
          <a:bodyPr>
            <a:spAutoFit/>
          </a:bodyPr>
          <a:lstStyle/>
          <a:p>
            <a:pPr>
              <a:defRPr/>
            </a:pPr>
            <a:r>
              <a:rPr lang="en-GB" sz="2400" b="1" dirty="0"/>
              <a:t>Year 3 Term 3</a:t>
            </a:r>
            <a:r>
              <a:rPr lang="en-GB" sz="2400" dirty="0"/>
              <a:t/>
            </a:r>
            <a:br>
              <a:rPr lang="en-GB" sz="2400" dirty="0"/>
            </a:br>
            <a:r>
              <a:rPr lang="en-GB" sz="2400" dirty="0">
                <a:latin typeface="+mn-lt"/>
              </a:rPr>
              <a:t>The theme is </a:t>
            </a:r>
            <a:r>
              <a:rPr lang="en-GB" sz="2400" b="1" dirty="0">
                <a:latin typeface="+mn-lt"/>
              </a:rPr>
              <a:t>animals</a:t>
            </a:r>
            <a:r>
              <a:rPr lang="en-GB" sz="2400" dirty="0">
                <a:latin typeface="+mn-lt"/>
              </a:rPr>
              <a:t> and </a:t>
            </a:r>
            <a:r>
              <a:rPr lang="en-GB" sz="2400" b="1" dirty="0">
                <a:latin typeface="+mn-lt"/>
              </a:rPr>
              <a:t>colours</a:t>
            </a:r>
            <a:r>
              <a:rPr lang="en-GB" sz="2400" dirty="0">
                <a:latin typeface="+mn-lt"/>
              </a:rPr>
              <a:t>.  The linguistic focus is gender, articles (definite &amp; indefinite), plurals and adjectives (position &amp; basic agreement). The grammatical concepts are all based around a core vocabulary of </a:t>
            </a:r>
            <a:r>
              <a:rPr lang="en-GB" sz="2400" b="1" dirty="0">
                <a:latin typeface="+mn-lt"/>
              </a:rPr>
              <a:t>9 animal nouns </a:t>
            </a:r>
            <a:r>
              <a:rPr lang="en-GB" sz="2400" dirty="0">
                <a:latin typeface="+mn-lt"/>
              </a:rPr>
              <a:t>and </a:t>
            </a:r>
            <a:r>
              <a:rPr lang="en-GB" sz="2400" b="1" dirty="0">
                <a:latin typeface="+mn-lt"/>
              </a:rPr>
              <a:t>6 colours </a:t>
            </a:r>
            <a:r>
              <a:rPr lang="en-GB" sz="2400" dirty="0">
                <a:latin typeface="+mn-lt"/>
              </a:rPr>
              <a:t>so nothing so becomes too difficult. </a:t>
            </a:r>
            <a:br>
              <a:rPr lang="en-GB" sz="2400" dirty="0">
                <a:latin typeface="+mn-lt"/>
              </a:rPr>
            </a:br>
            <a:r>
              <a:rPr lang="en-GB" sz="2400" dirty="0">
                <a:latin typeface="+mn-lt"/>
              </a:rPr>
              <a:t/>
            </a:r>
            <a:br>
              <a:rPr lang="en-GB" sz="2400" dirty="0">
                <a:latin typeface="+mn-lt"/>
              </a:rPr>
            </a:br>
            <a:r>
              <a:rPr lang="en-GB" sz="2400" dirty="0">
                <a:latin typeface="+mn-lt"/>
              </a:rPr>
              <a:t>The key verbs are ‘</a:t>
            </a:r>
            <a:r>
              <a:rPr lang="en-GB" sz="2400" dirty="0" err="1">
                <a:latin typeface="+mn-lt"/>
              </a:rPr>
              <a:t>es’</a:t>
            </a:r>
            <a:r>
              <a:rPr lang="en-GB" sz="2400" dirty="0">
                <a:latin typeface="+mn-lt"/>
              </a:rPr>
              <a:t> (he/she/it is), ‘son’ (they are), hay (there is/are). The negative is revisited  and there is also a subtle introduction to ‘</a:t>
            </a:r>
            <a:r>
              <a:rPr lang="en-GB" sz="2400" dirty="0" err="1">
                <a:latin typeface="+mn-lt"/>
              </a:rPr>
              <a:t>también</a:t>
            </a:r>
            <a:r>
              <a:rPr lang="en-GB" sz="2400" dirty="0">
                <a:latin typeface="+mn-lt"/>
              </a:rPr>
              <a:t>’ (also/too/as well), ‘</a:t>
            </a:r>
            <a:r>
              <a:rPr lang="en-GB" sz="2400" dirty="0" err="1">
                <a:latin typeface="+mn-lt"/>
              </a:rPr>
              <a:t>pero</a:t>
            </a:r>
            <a:r>
              <a:rPr lang="en-GB" sz="2400" dirty="0">
                <a:latin typeface="+mn-lt"/>
              </a:rPr>
              <a:t>’ (but).</a:t>
            </a:r>
            <a:br>
              <a:rPr lang="en-GB" sz="2400" dirty="0">
                <a:latin typeface="+mn-lt"/>
              </a:rPr>
            </a:br>
            <a:r>
              <a:rPr lang="en-GB" sz="2400" dirty="0">
                <a:latin typeface="+mn-lt"/>
              </a:rPr>
              <a:t/>
            </a:r>
            <a:br>
              <a:rPr lang="en-GB" sz="2400" dirty="0">
                <a:latin typeface="+mn-lt"/>
              </a:rPr>
            </a:br>
            <a:r>
              <a:rPr lang="en-GB" sz="2400" dirty="0">
                <a:latin typeface="+mn-lt"/>
              </a:rPr>
              <a:t>Pupils are encouraged at all times to strive to work things out for themselves, work in pairs and small groups sharing knowledge, and to speak aloud when possible – thereby building confidence. </a:t>
            </a:r>
            <a:br>
              <a:rPr lang="en-GB" sz="2400" dirty="0">
                <a:latin typeface="+mn-lt"/>
              </a:rPr>
            </a:br>
            <a:r>
              <a:rPr lang="en-GB" sz="2400" dirty="0">
                <a:latin typeface="+mn-lt"/>
              </a:rPr>
              <a:t>Pronunciation, memory, pattern finding, sentence building, autonomy, performance and creativity are the concepts at the heart of these resources.</a:t>
            </a:r>
            <a:endParaRPr lang="en-US" sz="2400" dirty="0">
              <a:latin typeface="+mn-lt"/>
            </a:endParaRPr>
          </a:p>
        </p:txBody>
      </p:sp>
      <p:pic>
        <p:nvPicPr>
          <p:cNvPr id="6" name="Picture 3"/>
          <p:cNvPicPr>
            <a:picLocks noChangeAspect="1"/>
          </p:cNvPicPr>
          <p:nvPr/>
        </p:nvPicPr>
        <p:blipFill>
          <a:blip r:embed="rId2">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087154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3" name="Picture 7" descr="istockphoto_3712750-african-ani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765175"/>
            <a:ext cx="48244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a:hlinkClick r:id="" action="ppaction://noaction">
              <a:snd r:embed="rId4" name="vamos.wav"/>
            </a:hlinkClick>
          </p:cNvPr>
          <p:cNvSpPr txBox="1">
            <a:spLocks noChangeArrowheads="1"/>
          </p:cNvSpPr>
          <p:nvPr/>
        </p:nvSpPr>
        <p:spPr bwMode="auto">
          <a:xfrm>
            <a:off x="323850" y="188913"/>
            <a:ext cx="54721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400">
                <a:solidFill>
                  <a:prstClr val="black"/>
                </a:solidFill>
                <a:latin typeface="Calibri" pitchFamily="34" charset="0"/>
              </a:rPr>
              <a:t>Vamos a aprender…</a:t>
            </a:r>
          </a:p>
        </p:txBody>
      </p:sp>
      <p:sp>
        <p:nvSpPr>
          <p:cNvPr id="137221" name="Text Box 5">
            <a:hlinkClick r:id="" action="ppaction://noaction">
              <a:snd r:embed="rId5" name="animales.wav"/>
            </a:hlinkClick>
          </p:cNvPr>
          <p:cNvSpPr txBox="1">
            <a:spLocks noChangeArrowheads="1"/>
          </p:cNvSpPr>
          <p:nvPr/>
        </p:nvSpPr>
        <p:spPr bwMode="auto">
          <a:xfrm>
            <a:off x="2628900" y="5445125"/>
            <a:ext cx="42481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6600">
                <a:solidFill>
                  <a:prstClr val="black"/>
                </a:solidFill>
                <a:latin typeface="Calibri" pitchFamily="34" charset="0"/>
              </a:rPr>
              <a:t>animales</a:t>
            </a:r>
          </a:p>
        </p:txBody>
      </p:sp>
      <p:pic>
        <p:nvPicPr>
          <p:cNvPr id="5" name="Picture 3"/>
          <p:cNvPicPr>
            <a:picLocks noChangeAspect="1"/>
          </p:cNvPicPr>
          <p:nvPr/>
        </p:nvPicPr>
        <p:blipFill>
          <a:blip r:embed="rId6">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424949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37221"/>
                                        </p:tgtEl>
                                        <p:attrNameLst>
                                          <p:attrName>style.visibility</p:attrName>
                                        </p:attrNameLst>
                                      </p:cBhvr>
                                      <p:to>
                                        <p:strVal val="visible"/>
                                      </p:to>
                                    </p:set>
                                    <p:anim calcmode="discrete" valueType="clr">
                                      <p:cBhvr override="childStyle">
                                        <p:cTn id="11" dur="500"/>
                                        <p:tgtEl>
                                          <p:spTgt spid="137221"/>
                                        </p:tgtEl>
                                        <p:attrNameLst>
                                          <p:attrName>style.color</p:attrName>
                                        </p:attrNameLst>
                                      </p:cBhvr>
                                      <p:tavLst>
                                        <p:tav tm="0">
                                          <p:val>
                                            <p:clrVal>
                                              <a:schemeClr val="accent2"/>
                                            </p:clrVal>
                                          </p:val>
                                        </p:tav>
                                        <p:tav tm="50000">
                                          <p:val>
                                            <p:clrVal>
                                              <a:schemeClr val="hlink"/>
                                            </p:clrVal>
                                          </p:val>
                                        </p:tav>
                                      </p:tavLst>
                                    </p:anim>
                                    <p:anim calcmode="discrete" valueType="clr">
                                      <p:cBhvr>
                                        <p:cTn id="12" dur="500"/>
                                        <p:tgtEl>
                                          <p:spTgt spid="137221"/>
                                        </p:tgtEl>
                                        <p:attrNameLst>
                                          <p:attrName>fillcolor</p:attrName>
                                        </p:attrNameLst>
                                      </p:cBhvr>
                                      <p:tavLst>
                                        <p:tav tm="0">
                                          <p:val>
                                            <p:clrVal>
                                              <a:schemeClr val="accent2"/>
                                            </p:clrVal>
                                          </p:val>
                                        </p:tav>
                                        <p:tav tm="50000">
                                          <p:val>
                                            <p:clrVal>
                                              <a:schemeClr val="hlink"/>
                                            </p:clrVal>
                                          </p:val>
                                        </p:tav>
                                      </p:tavLst>
                                    </p:anim>
                                    <p:set>
                                      <p:cBhvr>
                                        <p:cTn id="13" dur="500"/>
                                        <p:tgtEl>
                                          <p:spTgt spid="1372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4" name="Rectangle 4"/>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3075" name="Picture 5">
            <a:hlinkClick r:id="" action="ppaction://noaction">
              <a:snd r:embed="rId3" name="gato.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313" y="1357313"/>
            <a:ext cx="395922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a:hlinkClick r:id="" action="ppaction://noaction">
              <a:snd r:embed="rId3" name="gat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black"/>
                </a:solidFill>
              </a:rPr>
              <a:t>un gato </a:t>
            </a:r>
          </a:p>
        </p:txBody>
      </p:sp>
    </p:spTree>
    <p:extLst>
      <p:ext uri="{BB962C8B-B14F-4D97-AF65-F5344CB8AC3E}">
        <p14:creationId xmlns:p14="http://schemas.microsoft.com/office/powerpoint/2010/main" val="301591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8"/>
                                        </p:tgtEl>
                                        <p:attrNameLst>
                                          <p:attrName>style.visibility</p:attrName>
                                        </p:attrNameLst>
                                      </p:cBhvr>
                                      <p:to>
                                        <p:strVal val="visible"/>
                                      </p:to>
                                    </p:set>
                                    <p:anim calcmode="discrete" valueType="clr">
                                      <p:cBhvr override="childStyle">
                                        <p:cTn id="7" dur="80"/>
                                        <p:tgtEl>
                                          <p:spTgt spid="153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8"/>
                                        </p:tgtEl>
                                        <p:attrNameLst>
                                          <p:attrName>fillcolor</p:attrName>
                                        </p:attrNameLst>
                                      </p:cBhvr>
                                      <p:tavLst>
                                        <p:tav tm="0">
                                          <p:val>
                                            <p:clrVal>
                                              <a:schemeClr val="accent2"/>
                                            </p:clrVal>
                                          </p:val>
                                        </p:tav>
                                        <p:tav tm="50000">
                                          <p:val>
                                            <p:clrVal>
                                              <a:schemeClr val="hlink"/>
                                            </p:clrVal>
                                          </p:val>
                                        </p:tav>
                                      </p:tavLst>
                                    </p:anim>
                                    <p:set>
                                      <p:cBhvr>
                                        <p:cTn id="9" dur="80"/>
                                        <p:tgtEl>
                                          <p:spTgt spid="153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43" name="Picture 4">
            <a:hlinkClick r:id="" action="ppaction://noaction">
              <a:snd r:embed="rId2" name="rana.wav"/>
            </a:hlinkClick>
          </p:cNvPr>
          <p:cNvPicPr>
            <a:picLocks noChangeAspect="1" noChangeArrowheads="1"/>
          </p:cNvPicPr>
          <p:nvPr/>
        </p:nvPicPr>
        <p:blipFill>
          <a:blip r:embed="rId3">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2700338" y="1412875"/>
            <a:ext cx="38163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hlinkClick r:id="" action="ppaction://noaction">
              <a:snd r:embed="rId2" name="rana.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black"/>
                </a:solidFill>
              </a:rPr>
              <a:t>una rana </a:t>
            </a:r>
          </a:p>
        </p:txBody>
      </p:sp>
    </p:spTree>
    <p:extLst>
      <p:ext uri="{BB962C8B-B14F-4D97-AF65-F5344CB8AC3E}">
        <p14:creationId xmlns:p14="http://schemas.microsoft.com/office/powerpoint/2010/main" val="237675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701"/>
                                        </p:tgtEl>
                                        <p:attrNameLst>
                                          <p:attrName>style.visibility</p:attrName>
                                        </p:attrNameLst>
                                      </p:cBhvr>
                                      <p:to>
                                        <p:strVal val="visible"/>
                                      </p:to>
                                    </p:set>
                                    <p:anim calcmode="discrete" valueType="clr">
                                      <p:cBhvr override="childStyle">
                                        <p:cTn id="7" dur="80"/>
                                        <p:tgtEl>
                                          <p:spTgt spid="29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1"/>
                                        </p:tgtEl>
                                        <p:attrNameLst>
                                          <p:attrName>fillcolor</p:attrName>
                                        </p:attrNameLst>
                                      </p:cBhvr>
                                      <p:tavLst>
                                        <p:tav tm="0">
                                          <p:val>
                                            <p:clrVal>
                                              <a:schemeClr val="accent2"/>
                                            </p:clrVal>
                                          </p:val>
                                        </p:tav>
                                        <p:tav tm="50000">
                                          <p:val>
                                            <p:clrVal>
                                              <a:schemeClr val="hlink"/>
                                            </p:clrVal>
                                          </p:val>
                                        </p:tav>
                                      </p:tavLst>
                                    </p:anim>
                                    <p:set>
                                      <p:cBhvr>
                                        <p:cTn id="9" dur="80"/>
                                        <p:tgtEl>
                                          <p:spTgt spid="297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et-sho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4622"/>
          <a:stretch>
            <a:fillRect/>
          </a:stretch>
        </p:blipFill>
        <p:spPr bwMode="auto">
          <a:xfrm>
            <a:off x="31750" y="-242888"/>
            <a:ext cx="3100388" cy="3240088"/>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a:hlinkClick r:id="" action="ppaction://noaction">
              <a:snd r:embed="rId4" name="fui.wav"/>
            </a:hlinkClick>
          </p:cNvPr>
          <p:cNvSpPr txBox="1">
            <a:spLocks noChangeArrowheads="1"/>
          </p:cNvSpPr>
          <p:nvPr/>
        </p:nvSpPr>
        <p:spPr bwMode="auto">
          <a:xfrm>
            <a:off x="3059113" y="333375"/>
            <a:ext cx="64087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600">
                <a:solidFill>
                  <a:prstClr val="black"/>
                </a:solidFill>
              </a:rPr>
              <a:t>Fui a la tienda de animales y compr</a:t>
            </a:r>
            <a:r>
              <a:rPr lang="en-GB" sz="2600">
                <a:solidFill>
                  <a:prstClr val="black"/>
                </a:solidFill>
                <a:cs typeface="Arial" pitchFamily="34" charset="0"/>
              </a:rPr>
              <a:t>é …</a:t>
            </a:r>
          </a:p>
        </p:txBody>
      </p:sp>
      <p:pic>
        <p:nvPicPr>
          <p:cNvPr id="12292" name="Picture 4">
            <a:hlinkClick r:id="" action="ppaction://noaction">
              <a:snd r:embed="rId5" name="2.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7763" y="1022350"/>
            <a:ext cx="1873250" cy="149225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hlinkClick r:id="" action="ppaction://noaction">
              <a:snd r:embed="rId7" name="3.wav"/>
            </a:hlinkClick>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2852738"/>
            <a:ext cx="2090737" cy="169068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hlinkClick r:id="" action="ppaction://noaction">
              <a:snd r:embed="rId9" name="1.wav"/>
            </a:hlinkClick>
          </p:cNvPr>
          <p:cNvPicPr>
            <a:picLocks noChangeAspect="1" noChangeArrowheads="1"/>
          </p:cNvPicPr>
          <p:nvPr/>
        </p:nvPicPr>
        <p:blipFill>
          <a:blip r:embed="rId10">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3930650" y="1341438"/>
            <a:ext cx="1936750" cy="1141412"/>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a:hlinkClick r:id="" action="ppaction://noaction">
              <a:snd r:embed="rId11" name="8.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7588" y="4868863"/>
            <a:ext cx="230981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hlinkClick r:id="" action="ppaction://noaction">
              <a:snd r:embed="rId13" name="4.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775" y="2852738"/>
            <a:ext cx="2039938"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a:hlinkClick r:id="" action="ppaction://noaction">
              <a:snd r:embed="rId15" name="6.wav"/>
            </a:hlinkClick>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9338" y="3017838"/>
            <a:ext cx="1636712" cy="149066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hlinkClick r:id="" action="ppaction://noaction">
              <a:snd r:embed="rId17" name="7.wav"/>
            </a:hlinkClick>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4868863"/>
            <a:ext cx="2576513" cy="1643062"/>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hlinkClick r:id="" action="ppaction://noaction">
              <a:snd r:embed="rId19" name="5.wav"/>
            </a:hlinkClick>
          </p:cNvPr>
          <p:cNvPicPr>
            <a:picLocks noChangeAspect="1" noChangeArrowheads="1"/>
          </p:cNvPicPr>
          <p:nvPr/>
        </p:nvPicPr>
        <p:blipFill>
          <a:blip r:embed="rId20"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5292725" y="2997200"/>
            <a:ext cx="1754188" cy="144303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hlinkClick r:id="" action="ppaction://noaction">
              <a:snd r:embed="rId21" name="9.wav"/>
            </a:hlinkClick>
          </p:cNvPr>
          <p:cNvPicPr>
            <a:picLocks noChangeAspect="1" noChangeArrowheads="1"/>
          </p:cNvPicPr>
          <p:nvPr/>
        </p:nvPicPr>
        <p:blipFill>
          <a:blip r:embed="rId22" cstate="print">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6515100" y="5157788"/>
            <a:ext cx="1873250" cy="132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GB"/>
              <a:t>(a, the, some)</a:t>
            </a:r>
          </a:p>
        </p:txBody>
      </p:sp>
      <p:sp>
        <p:nvSpPr>
          <p:cNvPr id="2052" name="AutoShape 4">
            <a:hlinkClick r:id="" action="ppaction://noaction" highlightClick="1">
              <a:snd r:embed="rId3" name="un.wav"/>
            </a:hlinkClick>
          </p:cNvPr>
          <p:cNvSpPr>
            <a:spLocks noChangeArrowheads="1"/>
          </p:cNvSpPr>
          <p:nvPr/>
        </p:nvSpPr>
        <p:spPr bwMode="auto">
          <a:xfrm>
            <a:off x="971550" y="260350"/>
            <a:ext cx="1223963" cy="1081088"/>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t>
            </a:r>
          </a:p>
        </p:txBody>
      </p:sp>
      <p:sp>
        <p:nvSpPr>
          <p:cNvPr id="2053" name="AutoShape 5">
            <a:hlinkClick r:id="" action="ppaction://noaction" highlightClick="1">
              <a:snd r:embed="rId4" name="una.wav"/>
            </a:hlinkClick>
          </p:cNvPr>
          <p:cNvSpPr>
            <a:spLocks noChangeArrowheads="1"/>
          </p:cNvSpPr>
          <p:nvPr/>
        </p:nvSpPr>
        <p:spPr bwMode="auto">
          <a:xfrm>
            <a:off x="2339975" y="260350"/>
            <a:ext cx="1223963" cy="1081088"/>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a:t>
            </a:r>
          </a:p>
        </p:txBody>
      </p:sp>
      <p:sp>
        <p:nvSpPr>
          <p:cNvPr id="2054" name="AutoShape 6">
            <a:hlinkClick r:id="" action="ppaction://noaction" highlightClick="1">
              <a:snd r:embed="rId5" name="el.wav"/>
            </a:hlinkClick>
          </p:cNvPr>
          <p:cNvSpPr>
            <a:spLocks noChangeArrowheads="1"/>
          </p:cNvSpPr>
          <p:nvPr/>
        </p:nvSpPr>
        <p:spPr bwMode="auto">
          <a:xfrm>
            <a:off x="5580063" y="260350"/>
            <a:ext cx="1223962" cy="1081088"/>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el</a:t>
            </a:r>
          </a:p>
        </p:txBody>
      </p:sp>
      <p:sp>
        <p:nvSpPr>
          <p:cNvPr id="2055" name="AutoShape 7">
            <a:hlinkClick r:id="" action="ppaction://noaction" highlightClick="1">
              <a:snd r:embed="rId6" name="la.wav"/>
            </a:hlinkClick>
          </p:cNvPr>
          <p:cNvSpPr>
            <a:spLocks noChangeArrowheads="1"/>
          </p:cNvSpPr>
          <p:nvPr/>
        </p:nvSpPr>
        <p:spPr bwMode="auto">
          <a:xfrm>
            <a:off x="6948488" y="260350"/>
            <a:ext cx="1223962" cy="1081088"/>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la</a:t>
            </a:r>
          </a:p>
        </p:txBody>
      </p:sp>
      <p:sp>
        <p:nvSpPr>
          <p:cNvPr id="2056" name="AutoShape 8">
            <a:hlinkClick r:id="" action="ppaction://noaction" highlightClick="1">
              <a:snd r:embed="rId7" name="unos.wav"/>
            </a:hlinkClick>
          </p:cNvPr>
          <p:cNvSpPr>
            <a:spLocks noChangeArrowheads="1"/>
          </p:cNvSpPr>
          <p:nvPr/>
        </p:nvSpPr>
        <p:spPr bwMode="auto">
          <a:xfrm>
            <a:off x="684213" y="5516563"/>
            <a:ext cx="1511300"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unos</a:t>
            </a:r>
          </a:p>
        </p:txBody>
      </p:sp>
      <p:sp>
        <p:nvSpPr>
          <p:cNvPr id="2057" name="AutoShape 9">
            <a:hlinkClick r:id="" action="ppaction://noaction" highlightClick="1">
              <a:snd r:embed="rId8" name="unas.wav"/>
            </a:hlinkClick>
          </p:cNvPr>
          <p:cNvSpPr>
            <a:spLocks noChangeArrowheads="1"/>
          </p:cNvSpPr>
          <p:nvPr/>
        </p:nvSpPr>
        <p:spPr bwMode="auto">
          <a:xfrm>
            <a:off x="2339975" y="5516563"/>
            <a:ext cx="1511300"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unas</a:t>
            </a:r>
          </a:p>
        </p:txBody>
      </p:sp>
      <p:sp>
        <p:nvSpPr>
          <p:cNvPr id="2058" name="AutoShape 10">
            <a:hlinkClick r:id="" action="ppaction://noaction" highlightClick="1">
              <a:snd r:embed="rId9" name="los.wav"/>
            </a:hlinkClick>
          </p:cNvPr>
          <p:cNvSpPr>
            <a:spLocks noChangeArrowheads="1"/>
          </p:cNvSpPr>
          <p:nvPr/>
        </p:nvSpPr>
        <p:spPr bwMode="auto">
          <a:xfrm>
            <a:off x="5580063" y="5516563"/>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los</a:t>
            </a:r>
          </a:p>
        </p:txBody>
      </p:sp>
      <p:sp>
        <p:nvSpPr>
          <p:cNvPr id="2059" name="AutoShape 11">
            <a:hlinkClick r:id="" action="ppaction://noaction" highlightClick="1">
              <a:snd r:embed="rId10" name="las.wav"/>
            </a:hlinkClick>
          </p:cNvPr>
          <p:cNvSpPr>
            <a:spLocks noChangeArrowheads="1"/>
          </p:cNvSpPr>
          <p:nvPr/>
        </p:nvSpPr>
        <p:spPr bwMode="auto">
          <a:xfrm>
            <a:off x="6948488" y="5516563"/>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las</a:t>
            </a:r>
          </a:p>
        </p:txBody>
      </p:sp>
      <p:sp>
        <p:nvSpPr>
          <p:cNvPr id="2061" name="Text Box 13">
            <a:hlinkClick r:id="" action="ppaction://noaction">
              <a:snd r:embed="rId11" name="sing.wav"/>
            </a:hlinkClick>
          </p:cNvPr>
          <p:cNvSpPr txBox="1">
            <a:spLocks noChangeArrowheads="1"/>
          </p:cNvSpPr>
          <p:nvPr/>
        </p:nvSpPr>
        <p:spPr bwMode="auto">
          <a:xfrm>
            <a:off x="1547813" y="2586038"/>
            <a:ext cx="6048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5400">
                <a:solidFill>
                  <a:prstClr val="black"/>
                </a:solidFill>
              </a:rPr>
              <a:t>Singular y plural</a:t>
            </a:r>
          </a:p>
        </p:txBody>
      </p:sp>
    </p:spTree>
    <p:extLst>
      <p:ext uri="{BB962C8B-B14F-4D97-AF65-F5344CB8AC3E}">
        <p14:creationId xmlns:p14="http://schemas.microsoft.com/office/powerpoint/2010/main" val="879849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1776413"/>
            <a:ext cx="4248150" cy="3381375"/>
          </a:xfrm>
          <a:prstGeom prst="rect">
            <a:avLst/>
          </a:prstGeom>
          <a:noFill/>
          <a:extLst>
            <a:ext uri="{909E8E84-426E-40DD-AFC4-6F175D3DCCD1}">
              <a14:hiddenFill xmlns:a14="http://schemas.microsoft.com/office/drawing/2010/main">
                <a:solidFill>
                  <a:srgbClr val="FFFFFF"/>
                </a:solidFill>
              </a14:hiddenFill>
            </a:ext>
          </a:extLst>
        </p:spPr>
      </p:pic>
      <p:sp>
        <p:nvSpPr>
          <p:cNvPr id="3075" name="AutoShape 3">
            <a:hlinkClick r:id="" action="ppaction://noaction" highlightClick="1">
              <a:snd r:embed="rId4" name="31un.wav"/>
            </a:hlinkClick>
          </p:cNvPr>
          <p:cNvSpPr>
            <a:spLocks noChangeArrowheads="1"/>
          </p:cNvSpPr>
          <p:nvPr/>
        </p:nvSpPr>
        <p:spPr bwMode="auto">
          <a:xfrm>
            <a:off x="971550" y="5227638"/>
            <a:ext cx="1223963"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t>
            </a:r>
          </a:p>
        </p:txBody>
      </p:sp>
      <p:sp>
        <p:nvSpPr>
          <p:cNvPr id="3076" name="AutoShape 4">
            <a:hlinkClick r:id="" action="ppaction://noaction" highlightClick="1">
              <a:snd r:embed="rId5" name="malasuerte.wav"/>
            </a:hlinkClick>
          </p:cNvPr>
          <p:cNvSpPr>
            <a:spLocks noChangeArrowheads="1"/>
          </p:cNvSpPr>
          <p:nvPr/>
        </p:nvSpPr>
        <p:spPr bwMode="auto">
          <a:xfrm>
            <a:off x="2339975" y="5227638"/>
            <a:ext cx="1223963"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a:t>
            </a:r>
          </a:p>
        </p:txBody>
      </p:sp>
      <p:sp>
        <p:nvSpPr>
          <p:cNvPr id="3077" name="AutoShape 5">
            <a:hlinkClick r:id="" action="ppaction://noaction" highlightClick="1">
              <a:snd r:embed="rId6" name="31el.wav"/>
            </a:hlinkClick>
          </p:cNvPr>
          <p:cNvSpPr>
            <a:spLocks noChangeArrowheads="1"/>
          </p:cNvSpPr>
          <p:nvPr/>
        </p:nvSpPr>
        <p:spPr bwMode="auto">
          <a:xfrm>
            <a:off x="5580063" y="5227638"/>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el</a:t>
            </a:r>
          </a:p>
        </p:txBody>
      </p:sp>
      <p:sp>
        <p:nvSpPr>
          <p:cNvPr id="3078" name="AutoShape 6">
            <a:hlinkClick r:id="" action="ppaction://noaction" highlightClick="1">
              <a:snd r:embed="rId5" name="malasuerte.wav"/>
            </a:hlinkClick>
          </p:cNvPr>
          <p:cNvSpPr>
            <a:spLocks noChangeArrowheads="1"/>
          </p:cNvSpPr>
          <p:nvPr/>
        </p:nvSpPr>
        <p:spPr bwMode="auto">
          <a:xfrm>
            <a:off x="6948488" y="5227638"/>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la</a:t>
            </a:r>
          </a:p>
        </p:txBody>
      </p:sp>
    </p:spTree>
    <p:extLst>
      <p:ext uri="{BB962C8B-B14F-4D97-AF65-F5344CB8AC3E}">
        <p14:creationId xmlns:p14="http://schemas.microsoft.com/office/powerpoint/2010/main" val="1585124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1844675"/>
            <a:ext cx="4248150" cy="3381375"/>
          </a:xfrm>
          <a:prstGeom prst="rect">
            <a:avLst/>
          </a:prstGeom>
          <a:noFill/>
          <a:extLst>
            <a:ext uri="{909E8E84-426E-40DD-AFC4-6F175D3DCCD1}">
              <a14:hiddenFill xmlns:a14="http://schemas.microsoft.com/office/drawing/2010/main">
                <a:solidFill>
                  <a:srgbClr val="FFFFFF"/>
                </a:solidFill>
              </a14:hiddenFill>
            </a:ext>
          </a:extLst>
        </p:spPr>
      </p:pic>
      <p:sp>
        <p:nvSpPr>
          <p:cNvPr id="18439" name="AutoShape 7">
            <a:hlinkClick r:id="" action="ppaction://noaction" highlightClick="1">
              <a:snd r:embed="rId4" name="31unos.wav"/>
            </a:hlinkClick>
          </p:cNvPr>
          <p:cNvSpPr>
            <a:spLocks noChangeArrowheads="1"/>
          </p:cNvSpPr>
          <p:nvPr/>
        </p:nvSpPr>
        <p:spPr bwMode="auto">
          <a:xfrm>
            <a:off x="684213" y="5516563"/>
            <a:ext cx="1511300"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unos</a:t>
            </a:r>
          </a:p>
        </p:txBody>
      </p:sp>
      <p:sp>
        <p:nvSpPr>
          <p:cNvPr id="18440" name="AutoShape 8">
            <a:hlinkClick r:id="" action="ppaction://noaction" highlightClick="1">
              <a:snd r:embed="rId5" name="malasuerte.wav"/>
            </a:hlinkClick>
          </p:cNvPr>
          <p:cNvSpPr>
            <a:spLocks noChangeArrowheads="1"/>
          </p:cNvSpPr>
          <p:nvPr/>
        </p:nvSpPr>
        <p:spPr bwMode="auto">
          <a:xfrm>
            <a:off x="2339975" y="5516563"/>
            <a:ext cx="1511300"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unas</a:t>
            </a:r>
          </a:p>
        </p:txBody>
      </p:sp>
      <p:sp>
        <p:nvSpPr>
          <p:cNvPr id="18441" name="AutoShape 9">
            <a:hlinkClick r:id="" action="ppaction://noaction" highlightClick="1">
              <a:snd r:embed="rId6" name="31los.wav"/>
            </a:hlinkClick>
          </p:cNvPr>
          <p:cNvSpPr>
            <a:spLocks noChangeArrowheads="1"/>
          </p:cNvSpPr>
          <p:nvPr/>
        </p:nvSpPr>
        <p:spPr bwMode="auto">
          <a:xfrm>
            <a:off x="5580063" y="5516563"/>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los</a:t>
            </a:r>
          </a:p>
        </p:txBody>
      </p:sp>
      <p:sp>
        <p:nvSpPr>
          <p:cNvPr id="18442" name="AutoShape 10">
            <a:hlinkClick r:id="" action="ppaction://noaction" highlightClick="1">
              <a:snd r:embed="rId5" name="malasuerte.wav"/>
            </a:hlinkClick>
          </p:cNvPr>
          <p:cNvSpPr>
            <a:spLocks noChangeArrowheads="1"/>
          </p:cNvSpPr>
          <p:nvPr/>
        </p:nvSpPr>
        <p:spPr bwMode="auto">
          <a:xfrm>
            <a:off x="6948488" y="5516563"/>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prstClr val="white"/>
                </a:solidFill>
              </a:rPr>
              <a:t>las</a:t>
            </a:r>
          </a:p>
        </p:txBody>
      </p:sp>
      <p:pic>
        <p:nvPicPr>
          <p:cNvPr id="18443" name="Picture 1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9288" y="1844675"/>
            <a:ext cx="42481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80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hlinkClick r:id="" action="ppaction://noaction">
              <a:snd r:embed="rId3" name="vm.wav"/>
            </a:hlinkClick>
          </p:cNvPr>
          <p:cNvSpPr txBox="1">
            <a:spLocks noChangeArrowheads="1"/>
          </p:cNvSpPr>
          <p:nvPr/>
        </p:nvSpPr>
        <p:spPr bwMode="auto">
          <a:xfrm>
            <a:off x="971550" y="1773238"/>
            <a:ext cx="7272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400" b="1">
                <a:solidFill>
                  <a:prstClr val="black"/>
                </a:solidFill>
                <a:cs typeface="Arial" charset="0"/>
              </a:rPr>
              <a:t>¿Verdad o mentira?</a:t>
            </a:r>
          </a:p>
        </p:txBody>
      </p:sp>
      <p:pic>
        <p:nvPicPr>
          <p:cNvPr id="2054" name="Picture 6" descr="la-menti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2924175"/>
            <a:ext cx="3792538" cy="37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1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uterCat">
            <a:hlinkClick r:id="" action="ppaction://noaction">
              <a:snd r:embed="rId3" name="19.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4270375" cy="4327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AutoShape 3">
            <a:hlinkClick r:id="" action="ppaction://noaction" highlightClick="1">
              <a:snd r:embed="rId5" name="si.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Verdad </a:t>
            </a:r>
            <a:endParaRPr lang="en-GB" sz="4000">
              <a:solidFill>
                <a:prstClr val="black"/>
              </a:solidFill>
              <a:cs typeface="Arial" charset="0"/>
            </a:endParaRPr>
          </a:p>
        </p:txBody>
      </p:sp>
      <p:sp>
        <p:nvSpPr>
          <p:cNvPr id="3076" name="AutoShape 4">
            <a:hlinkClick r:id="" action="ppaction://noaction" highlightClick="1">
              <a:snd r:embed="rId6" name="no.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Mentira </a:t>
            </a:r>
            <a:endParaRPr lang="en-GB" sz="4000">
              <a:solidFill>
                <a:prstClr val="black"/>
              </a:solidFill>
              <a:cs typeface="Arial" charset="0"/>
            </a:endParaRPr>
          </a:p>
        </p:txBody>
      </p:sp>
      <p:sp>
        <p:nvSpPr>
          <p:cNvPr id="307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cs typeface="Arial" charset="0"/>
              </a:rPr>
              <a:t>¿Verdad o mentira?</a:t>
            </a:r>
          </a:p>
        </p:txBody>
      </p:sp>
    </p:spTree>
    <p:extLst>
      <p:ext uri="{BB962C8B-B14F-4D97-AF65-F5344CB8AC3E}">
        <p14:creationId xmlns:p14="http://schemas.microsoft.com/office/powerpoint/2010/main" val="3149462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lvl="0" indent="-171450">
              <a:buFont typeface="Wingdings" pitchFamily="2" charset="2"/>
              <a:buChar char="§"/>
            </a:pPr>
            <a:r>
              <a:rPr lang="en-GB" sz="2800" dirty="0" smtClean="0"/>
              <a:t> explore </a:t>
            </a:r>
            <a:r>
              <a:rPr lang="en-GB" sz="2800" dirty="0"/>
              <a:t>the patterns and sounds of language through songs and rhymes and </a:t>
            </a:r>
            <a:r>
              <a:rPr lang="en-GB" sz="2800" b="1" dirty="0"/>
              <a:t>link the spelling, sound and meaning of words </a:t>
            </a:r>
          </a:p>
        </p:txBody>
      </p:sp>
      <p:sp>
        <p:nvSpPr>
          <p:cNvPr id="3" name="Rectangle 2"/>
          <p:cNvSpPr/>
          <p:nvPr/>
        </p:nvSpPr>
        <p:spPr>
          <a:xfrm rot="20746334">
            <a:off x="4240032" y="4427772"/>
            <a:ext cx="4572000" cy="1384995"/>
          </a:xfrm>
          <a:prstGeom prst="rect">
            <a:avLst/>
          </a:prstGeom>
        </p:spPr>
        <p:txBody>
          <a:bodyPr>
            <a:spAutoFit/>
          </a:bodyPr>
          <a:lstStyle/>
          <a:p>
            <a:pPr marL="171450" lvl="0" indent="-171450">
              <a:buFont typeface="Wingdings" pitchFamily="2" charset="2"/>
              <a:buChar char="§"/>
            </a:pPr>
            <a:r>
              <a:rPr lang="en-GB" sz="2800" b="1" dirty="0" smtClean="0"/>
              <a:t> transcribe</a:t>
            </a:r>
            <a:r>
              <a:rPr lang="en-GB" sz="2800" dirty="0" smtClean="0"/>
              <a:t> </a:t>
            </a:r>
            <a:r>
              <a:rPr lang="en-GB" sz="2800" dirty="0"/>
              <a:t>words and short sentences that they hear with increasing accuracy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KS2</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929" y="332656"/>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24" y="4017105"/>
            <a:ext cx="3505944" cy="220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063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hlinkClick r:id="" action="ppaction://noaction" highlightClick="1">
              <a:snd r:embed="rId3" name="20v.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Verdad</a:t>
            </a:r>
          </a:p>
        </p:txBody>
      </p:sp>
      <p:sp>
        <p:nvSpPr>
          <p:cNvPr id="8195" name="AutoShape 3">
            <a:hlinkClick r:id="" action="ppaction://noaction" highlightClick="1">
              <a:snd r:embed="rId4" name="21m.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Mentira</a:t>
            </a:r>
          </a:p>
        </p:txBody>
      </p:sp>
      <p:pic>
        <p:nvPicPr>
          <p:cNvPr id="8196" name="Picture 4" descr=" Desktop Wallpapers · Gallery · Animals &#10; Cat and Dog - the Best Friend">
            <a:hlinkClick r:id="" action="ppaction://noaction">
              <a:snd r:embed="rId5" name="21.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487680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cs typeface="Arial" charset="0"/>
              </a:rPr>
              <a:t>¿Verdad o mentira?</a:t>
            </a:r>
          </a:p>
        </p:txBody>
      </p:sp>
    </p:spTree>
    <p:extLst>
      <p:ext uri="{BB962C8B-B14F-4D97-AF65-F5344CB8AC3E}">
        <p14:creationId xmlns:p14="http://schemas.microsoft.com/office/powerpoint/2010/main" val="52987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hlinkClick r:id="" action="ppaction://noaction" highlightClick="1">
              <a:snd r:embed="rId3" name="11v.wav"/>
            </a:hlinkClick>
          </p:cNvPr>
          <p:cNvSpPr>
            <a:spLocks noChangeArrowheads="1"/>
          </p:cNvSpPr>
          <p:nvPr/>
        </p:nvSpPr>
        <p:spPr bwMode="auto">
          <a:xfrm>
            <a:off x="1042988"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Verdad</a:t>
            </a:r>
          </a:p>
        </p:txBody>
      </p:sp>
      <p:sp>
        <p:nvSpPr>
          <p:cNvPr id="22531" name="AutoShape 3">
            <a:hlinkClick r:id="" action="ppaction://noaction" highlightClick="1">
              <a:snd r:embed="rId4" name="11m.wav"/>
            </a:hlinkClick>
          </p:cNvPr>
          <p:cNvSpPr>
            <a:spLocks noChangeArrowheads="1"/>
          </p:cNvSpPr>
          <p:nvPr/>
        </p:nvSpPr>
        <p:spPr bwMode="auto">
          <a:xfrm>
            <a:off x="5364163"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Mentira</a:t>
            </a:r>
          </a:p>
        </p:txBody>
      </p:sp>
      <p:sp>
        <p:nvSpPr>
          <p:cNvPr id="22532" name="Text Box 4">
            <a:hlinkClick r:id="" action="ppaction://noaction">
              <a:snd r:embed="rId5"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cs typeface="Arial" charset="0"/>
              </a:rPr>
              <a:t>¿Verdad o mentira?</a:t>
            </a:r>
          </a:p>
        </p:txBody>
      </p:sp>
      <p:pic>
        <p:nvPicPr>
          <p:cNvPr id="22535" name="Picture 7" descr="Pets%20with%20Personality%20Bott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812800"/>
            <a:ext cx="6638925" cy="304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107950" y="3908425"/>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a:solidFill>
                  <a:prstClr val="black"/>
                </a:solidFill>
              </a:rPr>
              <a:t>En la foto hay tres gatos pero solamente hay dos perros.</a:t>
            </a:r>
          </a:p>
        </p:txBody>
      </p:sp>
    </p:spTree>
    <p:extLst>
      <p:ext uri="{BB962C8B-B14F-4D97-AF65-F5344CB8AC3E}">
        <p14:creationId xmlns:p14="http://schemas.microsoft.com/office/powerpoint/2010/main" val="278846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pop_kaeru_l"/>
          <p:cNvPicPr>
            <a:picLocks noChangeAspect="1" noChangeArrowheads="1"/>
          </p:cNvPicPr>
          <p:nvPr/>
        </p:nvPicPr>
        <p:blipFill>
          <a:blip r:embed="rId3">
            <a:extLst>
              <a:ext uri="{28A0092B-C50C-407E-A947-70E740481C1C}">
                <a14:useLocalDpi xmlns:a14="http://schemas.microsoft.com/office/drawing/2010/main" val="0"/>
              </a:ext>
            </a:extLst>
          </a:blip>
          <a:srcRect t="8875" b="5220"/>
          <a:stretch>
            <a:fillRect/>
          </a:stretch>
        </p:blipFill>
        <p:spPr bwMode="auto">
          <a:xfrm>
            <a:off x="611188" y="819150"/>
            <a:ext cx="4038600" cy="44434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2" name="AutoShape 6">
            <a:hlinkClick r:id="" action="ppaction://noaction" highlightClick="1">
              <a:snd r:embed="rId4" name="15v.wav"/>
            </a:hlinkClick>
          </p:cNvPr>
          <p:cNvSpPr>
            <a:spLocks noChangeArrowheads="1"/>
          </p:cNvSpPr>
          <p:nvPr/>
        </p:nvSpPr>
        <p:spPr bwMode="auto">
          <a:xfrm>
            <a:off x="1042988"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Verdad</a:t>
            </a:r>
          </a:p>
        </p:txBody>
      </p:sp>
      <p:sp>
        <p:nvSpPr>
          <p:cNvPr id="29703" name="AutoShape 7">
            <a:hlinkClick r:id="" action="ppaction://noaction" highlightClick="1">
              <a:snd r:embed="rId5" name="15m.wav"/>
            </a:hlinkClick>
          </p:cNvPr>
          <p:cNvSpPr>
            <a:spLocks noChangeArrowheads="1"/>
          </p:cNvSpPr>
          <p:nvPr/>
        </p:nvSpPr>
        <p:spPr bwMode="auto">
          <a:xfrm>
            <a:off x="5364163"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solidFill>
                  <a:prstClr val="black"/>
                </a:solidFill>
              </a:rPr>
              <a:t>Mentira</a:t>
            </a:r>
          </a:p>
        </p:txBody>
      </p:sp>
      <p:sp>
        <p:nvSpPr>
          <p:cNvPr id="29704" name="Text Box 8">
            <a:hlinkClick r:id="" action="ppaction://noaction">
              <a:snd r:embed="rId6"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cs typeface="Arial" charset="0"/>
              </a:rPr>
              <a:t>¿Verdad o mentira?</a:t>
            </a:r>
          </a:p>
        </p:txBody>
      </p:sp>
      <p:sp>
        <p:nvSpPr>
          <p:cNvPr id="29705" name="Text Box 9"/>
          <p:cNvSpPr txBox="1">
            <a:spLocks noChangeArrowheads="1"/>
          </p:cNvSpPr>
          <p:nvPr/>
        </p:nvSpPr>
        <p:spPr bwMode="auto">
          <a:xfrm>
            <a:off x="4932363" y="2030413"/>
            <a:ext cx="3565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a:solidFill>
                  <a:prstClr val="black"/>
                </a:solidFill>
              </a:rPr>
              <a:t>En la foto hay un gato </a:t>
            </a:r>
            <a:br>
              <a:rPr lang="en-GB" sz="2400">
                <a:solidFill>
                  <a:prstClr val="black"/>
                </a:solidFill>
              </a:rPr>
            </a:br>
            <a:r>
              <a:rPr lang="en-GB" sz="2400">
                <a:solidFill>
                  <a:prstClr val="black"/>
                </a:solidFill>
              </a:rPr>
              <a:t>y una rana.</a:t>
            </a:r>
          </a:p>
        </p:txBody>
      </p:sp>
    </p:spTree>
    <p:extLst>
      <p:ext uri="{BB962C8B-B14F-4D97-AF65-F5344CB8AC3E}">
        <p14:creationId xmlns:p14="http://schemas.microsoft.com/office/powerpoint/2010/main" val="133956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33388" y="11113"/>
            <a:ext cx="1871662" cy="168592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a:hlinkClick r:id="" action="ppaction://noaction">
              <a:snd r:embed="rId4" name="10cabras.wav"/>
            </a:hlinkClick>
          </p:cNvPr>
          <p:cNvSpPr txBox="1">
            <a:spLocks noChangeArrowheads="1"/>
          </p:cNvSpPr>
          <p:nvPr/>
        </p:nvSpPr>
        <p:spPr bwMode="auto">
          <a:xfrm>
            <a:off x="-468313" y="5607050"/>
            <a:ext cx="755967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rPr>
              <a:t>Hay diez cabras</a:t>
            </a:r>
          </a:p>
        </p:txBody>
      </p:sp>
      <p:pic>
        <p:nvPicPr>
          <p:cNvPr id="10246" name="Picture 6"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1700213"/>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3398838"/>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386138" y="444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17335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3432175"/>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194425" y="444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17335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3432175"/>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Goat"/>
          <p:cNvPicPr>
            <a:picLocks noChangeAspect="1" noChangeArrowheads="1"/>
          </p:cNvPicPr>
          <p:nvPr/>
        </p:nvPicPr>
        <p:blipFill>
          <a:blip r:embed="rId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7763" y="5199063"/>
            <a:ext cx="1871662"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959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61988" y="1989138"/>
            <a:ext cx="3838575"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Goat"/>
          <p:cNvPicPr>
            <a:picLocks noChangeAspect="1" noChangeArrowheads="1"/>
          </p:cNvPicPr>
          <p:nvPr/>
        </p:nvPicPr>
        <p:blipFill>
          <a:blip r:embed="rId4">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716463" y="1916113"/>
            <a:ext cx="3838575" cy="3457575"/>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a:hlinkClick r:id="" action="ppaction://noaction">
              <a:snd r:embed="rId5" name="cabras.wav"/>
            </a:hlinkClick>
          </p:cNvPr>
          <p:cNvSpPr txBox="1">
            <a:spLocks noChangeArrowheads="1"/>
          </p:cNvSpPr>
          <p:nvPr/>
        </p:nvSpPr>
        <p:spPr bwMode="auto">
          <a:xfrm>
            <a:off x="755650" y="53578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rPr>
              <a:t>Las cabras hacen ‘mee’.</a:t>
            </a:r>
          </a:p>
        </p:txBody>
      </p:sp>
      <p:sp>
        <p:nvSpPr>
          <p:cNvPr id="12293" name="AutoShape 5"/>
          <p:cNvSpPr>
            <a:spLocks noChangeArrowheads="1"/>
          </p:cNvSpPr>
          <p:nvPr/>
        </p:nvSpPr>
        <p:spPr bwMode="auto">
          <a:xfrm>
            <a:off x="2987675" y="1052513"/>
            <a:ext cx="1728788" cy="969962"/>
          </a:xfrm>
          <a:prstGeom prst="wedgeEllipseCallout">
            <a:avLst>
              <a:gd name="adj1" fmla="val -21074"/>
              <a:gd name="adj2" fmla="val 14738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solidFill>
                  <a:prstClr val="black"/>
                </a:solidFill>
              </a:rPr>
              <a:t>Mee</a:t>
            </a:r>
          </a:p>
        </p:txBody>
      </p:sp>
      <p:sp>
        <p:nvSpPr>
          <p:cNvPr id="12294" name="AutoShape 6"/>
          <p:cNvSpPr>
            <a:spLocks noChangeArrowheads="1"/>
          </p:cNvSpPr>
          <p:nvPr/>
        </p:nvSpPr>
        <p:spPr bwMode="auto">
          <a:xfrm>
            <a:off x="4716463" y="908050"/>
            <a:ext cx="1728787" cy="969963"/>
          </a:xfrm>
          <a:prstGeom prst="wedgeEllipseCallout">
            <a:avLst>
              <a:gd name="adj1" fmla="val 7759"/>
              <a:gd name="adj2" fmla="val 166856"/>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solidFill>
                  <a:prstClr val="black"/>
                </a:solidFill>
              </a:rPr>
              <a:t>Mee</a:t>
            </a:r>
          </a:p>
        </p:txBody>
      </p:sp>
    </p:spTree>
    <p:extLst>
      <p:ext uri="{BB962C8B-B14F-4D97-AF65-F5344CB8AC3E}">
        <p14:creationId xmlns:p14="http://schemas.microsoft.com/office/powerpoint/2010/main" val="34569637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875"/>
            <a:ext cx="2016125" cy="170815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a:hlinkClick r:id="" action="ppaction://noaction">
              <a:snd r:embed="rId4" name="10vacas.wav"/>
            </a:hlinkClick>
          </p:cNvPr>
          <p:cNvSpPr txBox="1">
            <a:spLocks noChangeArrowheads="1"/>
          </p:cNvSpPr>
          <p:nvPr/>
        </p:nvSpPr>
        <p:spPr bwMode="auto">
          <a:xfrm>
            <a:off x="-396875" y="5607050"/>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rPr>
              <a:t>Hay diez vacas</a:t>
            </a:r>
          </a:p>
        </p:txBody>
      </p:sp>
      <p:pic>
        <p:nvPicPr>
          <p:cNvPr id="7175" name="Picture 7"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35138"/>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4861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ist2_2901953_cartoon_cow"/>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5148263"/>
            <a:ext cx="2016125"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ist2_2901953_cartoon_c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sp>
        <p:nvSpPr>
          <p:cNvPr id="15364" name="Text Box 4">
            <a:hlinkClick r:id="" action="ppaction://noaction">
              <a:snd r:embed="rId5" name="vacas.wav"/>
            </a:hlinkClick>
          </p:cNvPr>
          <p:cNvSpPr txBox="1">
            <a:spLocks noChangeArrowheads="1"/>
          </p:cNvSpPr>
          <p:nvPr/>
        </p:nvSpPr>
        <p:spPr bwMode="auto">
          <a:xfrm>
            <a:off x="755650" y="46720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solidFill>
                  <a:prstClr val="black"/>
                </a:solidFill>
              </a:rPr>
              <a:t>Las vacas hacen ‘muu’.</a:t>
            </a:r>
          </a:p>
        </p:txBody>
      </p:sp>
      <p:sp>
        <p:nvSpPr>
          <p:cNvPr id="15365" name="AutoShape 5"/>
          <p:cNvSpPr>
            <a:spLocks noChangeArrowheads="1"/>
          </p:cNvSpPr>
          <p:nvPr/>
        </p:nvSpPr>
        <p:spPr bwMode="auto">
          <a:xfrm>
            <a:off x="1331913" y="188913"/>
            <a:ext cx="1728787" cy="969962"/>
          </a:xfrm>
          <a:prstGeom prst="wedgeEllipseCallout">
            <a:avLst>
              <a:gd name="adj1" fmla="val 53213"/>
              <a:gd name="adj2" fmla="val 165384"/>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solidFill>
                  <a:prstClr val="black"/>
                </a:solidFill>
              </a:rPr>
              <a:t>Muu</a:t>
            </a:r>
          </a:p>
        </p:txBody>
      </p:sp>
      <p:sp>
        <p:nvSpPr>
          <p:cNvPr id="15366" name="AutoShape 6"/>
          <p:cNvSpPr>
            <a:spLocks noChangeArrowheads="1"/>
          </p:cNvSpPr>
          <p:nvPr/>
        </p:nvSpPr>
        <p:spPr bwMode="auto">
          <a:xfrm>
            <a:off x="6156325" y="188913"/>
            <a:ext cx="1728788" cy="969962"/>
          </a:xfrm>
          <a:prstGeom prst="wedgeEllipseCallout">
            <a:avLst>
              <a:gd name="adj1" fmla="val -68458"/>
              <a:gd name="adj2" fmla="val 183551"/>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solidFill>
                  <a:prstClr val="black"/>
                </a:solidFill>
              </a:rPr>
              <a:t>Muu</a:t>
            </a:r>
          </a:p>
        </p:txBody>
      </p:sp>
    </p:spTree>
    <p:extLst>
      <p:ext uri="{BB962C8B-B14F-4D97-AF65-F5344CB8AC3E}">
        <p14:creationId xmlns:p14="http://schemas.microsoft.com/office/powerpoint/2010/main" val="1019778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07950" y="188913"/>
            <a:ext cx="4248150" cy="806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prstClr val="black"/>
                </a:solidFill>
              </a:rPr>
              <a:t>En la granja de mi t</a:t>
            </a:r>
            <a:r>
              <a:rPr lang="en-GB">
                <a:solidFill>
                  <a:prstClr val="black"/>
                </a:solidFill>
                <a:cs typeface="Arial" pitchFamily="34" charset="0"/>
              </a:rPr>
              <a:t>ío i-a-i-a-o</a:t>
            </a:r>
            <a:br>
              <a:rPr lang="en-GB">
                <a:solidFill>
                  <a:prstClr val="black"/>
                </a:solidFill>
                <a:cs typeface="Arial" pitchFamily="34" charset="0"/>
              </a:rPr>
            </a:br>
            <a:r>
              <a:rPr lang="en-GB">
                <a:solidFill>
                  <a:prstClr val="black"/>
                </a:solidFill>
                <a:cs typeface="Arial" pitchFamily="34" charset="0"/>
              </a:rPr>
              <a:t>Hay diez vacas que hacen muu </a:t>
            </a:r>
            <a:r>
              <a:rPr lang="en-GB">
                <a:solidFill>
                  <a:prstClr val="black"/>
                </a:solidFill>
              </a:rPr>
              <a:t>i-a-i-a-o</a:t>
            </a:r>
            <a:br>
              <a:rPr lang="en-GB">
                <a:solidFill>
                  <a:prstClr val="black"/>
                </a:solidFill>
              </a:rPr>
            </a:br>
            <a:r>
              <a:rPr lang="en-GB">
                <a:solidFill>
                  <a:prstClr val="black"/>
                </a:solidFill>
              </a:rPr>
              <a:t>Con una vaca aqu</a:t>
            </a:r>
            <a:r>
              <a:rPr lang="en-GB">
                <a:solidFill>
                  <a:prstClr val="black"/>
                </a:solidFill>
                <a:cs typeface="Arial" pitchFamily="34" charset="0"/>
              </a:rPr>
              <a:t>í y una vaca allá</a:t>
            </a:r>
            <a:br>
              <a:rPr lang="en-GB">
                <a:solidFill>
                  <a:prstClr val="black"/>
                </a:solidFill>
                <a:cs typeface="Arial" pitchFamily="34" charset="0"/>
              </a:rPr>
            </a:br>
            <a:r>
              <a:rPr lang="en-GB">
                <a:solidFill>
                  <a:prstClr val="black"/>
                </a:solidFill>
                <a:cs typeface="Arial" pitchFamily="34" charset="0"/>
              </a:rPr>
              <a:t>Muu muu muu muu</a:t>
            </a:r>
          </a:p>
          <a:p>
            <a:pPr>
              <a:spcBef>
                <a:spcPct val="50000"/>
              </a:spcBef>
            </a:pPr>
            <a:r>
              <a:rPr lang="en-GB">
                <a:solidFill>
                  <a:prstClr val="black"/>
                </a:solidFill>
              </a:rPr>
              <a:t>En la granja de mi tío i-a-i-a-o</a:t>
            </a:r>
            <a:br>
              <a:rPr lang="en-GB">
                <a:solidFill>
                  <a:prstClr val="black"/>
                </a:solidFill>
              </a:rPr>
            </a:br>
            <a:r>
              <a:rPr lang="en-GB">
                <a:solidFill>
                  <a:prstClr val="black"/>
                </a:solidFill>
              </a:rPr>
              <a:t>Hay diez gatos que hacen miau i-a-i-a-o</a:t>
            </a:r>
            <a:br>
              <a:rPr lang="en-GB">
                <a:solidFill>
                  <a:prstClr val="black"/>
                </a:solidFill>
              </a:rPr>
            </a:br>
            <a:r>
              <a:rPr lang="en-GB">
                <a:solidFill>
                  <a:prstClr val="black"/>
                </a:solidFill>
              </a:rPr>
              <a:t>Con un gato aquí y un gato allá</a:t>
            </a:r>
            <a:br>
              <a:rPr lang="en-GB">
                <a:solidFill>
                  <a:prstClr val="black"/>
                </a:solidFill>
              </a:rPr>
            </a:br>
            <a:r>
              <a:rPr lang="en-GB">
                <a:solidFill>
                  <a:prstClr val="black"/>
                </a:solidFill>
              </a:rPr>
              <a:t>Una vaca aquí y una vaca allá </a:t>
            </a:r>
            <a:br>
              <a:rPr lang="en-GB">
                <a:solidFill>
                  <a:prstClr val="black"/>
                </a:solidFill>
              </a:rPr>
            </a:br>
            <a:r>
              <a:rPr lang="en-GB">
                <a:solidFill>
                  <a:prstClr val="black"/>
                </a:solidFill>
              </a:rPr>
              <a:t>Miau miau muu muu</a:t>
            </a:r>
          </a:p>
          <a:p>
            <a:pPr>
              <a:spcBef>
                <a:spcPct val="50000"/>
              </a:spcBef>
            </a:pPr>
            <a:r>
              <a:rPr lang="en-GB">
                <a:solidFill>
                  <a:prstClr val="black"/>
                </a:solidFill>
              </a:rPr>
              <a:t>En la granja de mi tío i-a-i-a-o</a:t>
            </a:r>
            <a:br>
              <a:rPr lang="en-GB">
                <a:solidFill>
                  <a:prstClr val="black"/>
                </a:solidFill>
              </a:rPr>
            </a:br>
            <a:r>
              <a:rPr lang="en-GB">
                <a:solidFill>
                  <a:prstClr val="black"/>
                </a:solidFill>
              </a:rPr>
              <a:t>Hay diez patos que hacen cuac i-a-i-a-o</a:t>
            </a:r>
            <a:br>
              <a:rPr lang="en-GB">
                <a:solidFill>
                  <a:prstClr val="black"/>
                </a:solidFill>
              </a:rPr>
            </a:br>
            <a:r>
              <a:rPr lang="en-GB">
                <a:solidFill>
                  <a:prstClr val="black"/>
                </a:solidFill>
              </a:rPr>
              <a:t>Con un pato aquí y un pato allá</a:t>
            </a:r>
            <a:br>
              <a:rPr lang="en-GB">
                <a:solidFill>
                  <a:prstClr val="black"/>
                </a:solidFill>
              </a:rPr>
            </a:br>
            <a:r>
              <a:rPr lang="en-GB">
                <a:solidFill>
                  <a:prstClr val="black"/>
                </a:solidFill>
              </a:rPr>
              <a:t>Con un gato aquí y un gato allá</a:t>
            </a:r>
            <a:br>
              <a:rPr lang="en-GB">
                <a:solidFill>
                  <a:prstClr val="black"/>
                </a:solidFill>
              </a:rPr>
            </a:br>
            <a:r>
              <a:rPr lang="en-GB">
                <a:solidFill>
                  <a:prstClr val="black"/>
                </a:solidFill>
              </a:rPr>
              <a:t>Una vaca aquí y una vaca allá </a:t>
            </a:r>
            <a:br>
              <a:rPr lang="en-GB">
                <a:solidFill>
                  <a:prstClr val="black"/>
                </a:solidFill>
              </a:rPr>
            </a:br>
            <a:r>
              <a:rPr lang="en-GB">
                <a:solidFill>
                  <a:prstClr val="black"/>
                </a:solidFill>
              </a:rPr>
              <a:t>Cuac cuac miau muu</a:t>
            </a:r>
          </a:p>
          <a:p>
            <a:pPr>
              <a:spcBef>
                <a:spcPct val="50000"/>
              </a:spcBef>
            </a:pPr>
            <a:r>
              <a:rPr lang="en-GB">
                <a:solidFill>
                  <a:prstClr val="black"/>
                </a:solidFill>
              </a:rPr>
              <a:t>En la granja de mi tío i-a-i-a-o</a:t>
            </a:r>
            <a:br>
              <a:rPr lang="en-GB">
                <a:solidFill>
                  <a:prstClr val="black"/>
                </a:solidFill>
              </a:rPr>
            </a:br>
            <a:r>
              <a:rPr lang="en-GB">
                <a:solidFill>
                  <a:prstClr val="black"/>
                </a:solidFill>
              </a:rPr>
              <a:t>Hay diez cabras que hacen mee i-a-i-a-o</a:t>
            </a:r>
            <a:br>
              <a:rPr lang="en-GB">
                <a:solidFill>
                  <a:prstClr val="black"/>
                </a:solidFill>
              </a:rPr>
            </a:br>
            <a:r>
              <a:rPr lang="en-GB">
                <a:solidFill>
                  <a:prstClr val="black"/>
                </a:solidFill>
              </a:rPr>
              <a:t>Con una cabra aquí y una cabra allá</a:t>
            </a:r>
            <a:br>
              <a:rPr lang="en-GB">
                <a:solidFill>
                  <a:prstClr val="black"/>
                </a:solidFill>
              </a:rPr>
            </a:br>
            <a:r>
              <a:rPr lang="en-GB">
                <a:solidFill>
                  <a:prstClr val="black"/>
                </a:solidFill>
              </a:rPr>
              <a:t>Con un pato aquí y un pato allá</a:t>
            </a:r>
            <a:br>
              <a:rPr lang="en-GB">
                <a:solidFill>
                  <a:prstClr val="black"/>
                </a:solidFill>
              </a:rPr>
            </a:br>
            <a:r>
              <a:rPr lang="en-GB">
                <a:solidFill>
                  <a:prstClr val="black"/>
                </a:solidFill>
              </a:rPr>
              <a:t>Con un gato aquí y un gato allá</a:t>
            </a:r>
            <a:br>
              <a:rPr lang="en-GB">
                <a:solidFill>
                  <a:prstClr val="black"/>
                </a:solidFill>
              </a:rPr>
            </a:br>
            <a:r>
              <a:rPr lang="en-GB">
                <a:solidFill>
                  <a:prstClr val="black"/>
                </a:solidFill>
              </a:rPr>
              <a:t>Una vaca aquí y una vaca allá </a:t>
            </a:r>
            <a:br>
              <a:rPr lang="en-GB">
                <a:solidFill>
                  <a:prstClr val="black"/>
                </a:solidFill>
              </a:rPr>
            </a:br>
            <a:r>
              <a:rPr lang="en-GB">
                <a:solidFill>
                  <a:prstClr val="black"/>
                </a:solidFill>
              </a:rPr>
              <a:t>Mee cuac miau muu</a:t>
            </a:r>
          </a:p>
          <a:p>
            <a:pPr>
              <a:spcBef>
                <a:spcPct val="50000"/>
              </a:spcBef>
            </a:pPr>
            <a:endParaRPr lang="en-GB">
              <a:solidFill>
                <a:prstClr val="black"/>
              </a:solidFill>
            </a:endParaRPr>
          </a:p>
          <a:p>
            <a:pPr>
              <a:spcBef>
                <a:spcPct val="50000"/>
              </a:spcBef>
            </a:pPr>
            <a:endParaRPr lang="en-GB">
              <a:solidFill>
                <a:prstClr val="black"/>
              </a:solidFill>
            </a:endParaRPr>
          </a:p>
          <a:p>
            <a:pPr>
              <a:spcBef>
                <a:spcPct val="50000"/>
              </a:spcBef>
            </a:pPr>
            <a:r>
              <a:rPr lang="en-GB">
                <a:solidFill>
                  <a:prstClr val="black"/>
                </a:solidFill>
              </a:rPr>
              <a:t/>
            </a:r>
            <a:br>
              <a:rPr lang="en-GB">
                <a:solidFill>
                  <a:prstClr val="black"/>
                </a:solidFill>
              </a:rPr>
            </a:br>
            <a:endParaRPr lang="en-GB">
              <a:solidFill>
                <a:prstClr val="black"/>
              </a:solidFill>
            </a:endParaRPr>
          </a:p>
        </p:txBody>
      </p:sp>
      <p:sp>
        <p:nvSpPr>
          <p:cNvPr id="18437" name="Text Box 5"/>
          <p:cNvSpPr txBox="1">
            <a:spLocks noChangeArrowheads="1"/>
          </p:cNvSpPr>
          <p:nvPr/>
        </p:nvSpPr>
        <p:spPr bwMode="auto">
          <a:xfrm>
            <a:off x="4859338" y="4437063"/>
            <a:ext cx="41052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solidFill>
                  <a:prstClr val="black"/>
                </a:solidFill>
              </a:rPr>
              <a:t>En la granja de mi tío i-a-i-a-o</a:t>
            </a:r>
            <a:br>
              <a:rPr lang="en-GB">
                <a:solidFill>
                  <a:prstClr val="black"/>
                </a:solidFill>
              </a:rPr>
            </a:br>
            <a:r>
              <a:rPr lang="en-GB">
                <a:solidFill>
                  <a:prstClr val="black"/>
                </a:solidFill>
              </a:rPr>
              <a:t>Hay diez perros que hacen guau i-a-i-a-o</a:t>
            </a:r>
            <a:br>
              <a:rPr lang="en-GB">
                <a:solidFill>
                  <a:prstClr val="black"/>
                </a:solidFill>
              </a:rPr>
            </a:br>
            <a:r>
              <a:rPr lang="en-GB">
                <a:solidFill>
                  <a:prstClr val="black"/>
                </a:solidFill>
              </a:rPr>
              <a:t>Con un perro aquí y un perro allá</a:t>
            </a:r>
            <a:br>
              <a:rPr lang="en-GB">
                <a:solidFill>
                  <a:prstClr val="black"/>
                </a:solidFill>
              </a:rPr>
            </a:br>
            <a:r>
              <a:rPr lang="en-GB">
                <a:solidFill>
                  <a:prstClr val="black"/>
                </a:solidFill>
              </a:rPr>
              <a:t>Una cabra aquí y una cabra allá </a:t>
            </a:r>
            <a:br>
              <a:rPr lang="en-GB">
                <a:solidFill>
                  <a:prstClr val="black"/>
                </a:solidFill>
              </a:rPr>
            </a:br>
            <a:r>
              <a:rPr lang="en-GB">
                <a:solidFill>
                  <a:prstClr val="black"/>
                </a:solidFill>
              </a:rPr>
              <a:t>Con un pato aquí y un pato allá</a:t>
            </a:r>
            <a:br>
              <a:rPr lang="en-GB">
                <a:solidFill>
                  <a:prstClr val="black"/>
                </a:solidFill>
              </a:rPr>
            </a:br>
            <a:r>
              <a:rPr lang="en-GB">
                <a:solidFill>
                  <a:prstClr val="black"/>
                </a:solidFill>
              </a:rPr>
              <a:t>Con un gato aquí y un gato allá</a:t>
            </a:r>
            <a:br>
              <a:rPr lang="en-GB">
                <a:solidFill>
                  <a:prstClr val="black"/>
                </a:solidFill>
              </a:rPr>
            </a:br>
            <a:r>
              <a:rPr lang="en-GB">
                <a:solidFill>
                  <a:prstClr val="black"/>
                </a:solidFill>
              </a:rPr>
              <a:t>Una vaca aquí y una vaca allá </a:t>
            </a:r>
            <a:br>
              <a:rPr lang="en-GB">
                <a:solidFill>
                  <a:prstClr val="black"/>
                </a:solidFill>
              </a:rPr>
            </a:br>
            <a:r>
              <a:rPr lang="en-GB">
                <a:solidFill>
                  <a:prstClr val="black"/>
                </a:solidFill>
              </a:rPr>
              <a:t>Guau mee cuac miau muu</a:t>
            </a:r>
          </a:p>
        </p:txBody>
      </p:sp>
      <p:pic>
        <p:nvPicPr>
          <p:cNvPr id="18440" name="Picture 8" descr="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052513"/>
            <a:ext cx="3711575" cy="2790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9"/>
          <p:cNvSpPr txBox="1">
            <a:spLocks noChangeArrowheads="1"/>
          </p:cNvSpPr>
          <p:nvPr/>
        </p:nvSpPr>
        <p:spPr bwMode="auto">
          <a:xfrm>
            <a:off x="4859338" y="450850"/>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solidFill>
                  <a:prstClr val="black"/>
                </a:solidFill>
              </a:rPr>
              <a:t>En la granja de mi t</a:t>
            </a:r>
            <a:r>
              <a:rPr lang="en-GB" sz="2400" b="1">
                <a:solidFill>
                  <a:prstClr val="black"/>
                </a:solidFill>
                <a:cs typeface="Arial" pitchFamily="34" charset="0"/>
              </a:rPr>
              <a:t>ío</a:t>
            </a:r>
          </a:p>
        </p:txBody>
      </p:sp>
    </p:spTree>
    <p:extLst>
      <p:ext uri="{BB962C8B-B14F-4D97-AF65-F5344CB8AC3E}">
        <p14:creationId xmlns:p14="http://schemas.microsoft.com/office/powerpoint/2010/main" val="3736116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b="1"/>
              <a:t>KS3 Spanish Core Language</a:t>
            </a:r>
          </a:p>
        </p:txBody>
      </p:sp>
      <p:sp>
        <p:nvSpPr>
          <p:cNvPr id="7171" name="Text Box 3"/>
          <p:cNvSpPr txBox="1">
            <a:spLocks noChangeArrowheads="1"/>
          </p:cNvSpPr>
          <p:nvPr/>
        </p:nvSpPr>
        <p:spPr bwMode="auto">
          <a:xfrm>
            <a:off x="179388" y="652463"/>
            <a:ext cx="20161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yo – I</a:t>
            </a:r>
          </a:p>
          <a:p>
            <a:pPr eaLnBrk="1" hangingPunct="1"/>
            <a:r>
              <a:rPr lang="en-GB" altLang="en-US" sz="1200"/>
              <a:t>tú – you</a:t>
            </a:r>
            <a:br>
              <a:rPr lang="en-GB" altLang="en-US" sz="1200"/>
            </a:br>
            <a:r>
              <a:rPr lang="en-GB" altLang="en-US" sz="1200"/>
              <a:t>él/ella – he/she</a:t>
            </a:r>
          </a:p>
          <a:p>
            <a:pPr eaLnBrk="1" hangingPunct="1"/>
            <a:r>
              <a:rPr lang="en-GB" altLang="en-US" sz="1200"/>
              <a:t>Usted – you </a:t>
            </a:r>
            <a:r>
              <a:rPr lang="en-GB" altLang="en-US" sz="1200" b="1"/>
              <a:t>(polite, sing.)</a:t>
            </a:r>
            <a:endParaRPr lang="es-ES" altLang="en-US" sz="1200" b="1"/>
          </a:p>
          <a:p>
            <a:pPr eaLnBrk="1" hangingPunct="1"/>
            <a:r>
              <a:rPr lang="es-ES" altLang="en-US" sz="1200"/>
              <a:t>nosotros – we</a:t>
            </a:r>
          </a:p>
          <a:p>
            <a:pPr eaLnBrk="1" hangingPunct="1"/>
            <a:r>
              <a:rPr lang="es-ES" altLang="en-US" sz="1200"/>
              <a:t>vosotros – you </a:t>
            </a:r>
            <a:r>
              <a:rPr lang="es-ES" altLang="en-US" sz="1200" b="1"/>
              <a:t>(fam.pl.)</a:t>
            </a:r>
          </a:p>
          <a:p>
            <a:pPr eaLnBrk="1" hangingPunct="1"/>
            <a:r>
              <a:rPr lang="es-ES" altLang="en-US" sz="1200"/>
              <a:t>ellos/ellas – they</a:t>
            </a:r>
          </a:p>
          <a:p>
            <a:pPr eaLnBrk="1" hangingPunct="1"/>
            <a:r>
              <a:rPr lang="es-ES" altLang="en-US" sz="1200"/>
              <a:t>Ustedes – you </a:t>
            </a:r>
            <a:r>
              <a:rPr lang="es-ES" altLang="en-US" sz="1200" b="1"/>
              <a:t>(polite, pl.)</a:t>
            </a:r>
            <a:endParaRPr lang="en-GB" altLang="en-US" sz="1200" b="1"/>
          </a:p>
        </p:txBody>
      </p:sp>
      <p:graphicFrame>
        <p:nvGraphicFramePr>
          <p:cNvPr id="12292" name="Group 4"/>
          <p:cNvGraphicFramePr>
            <a:graphicFrameLocks noGrp="1"/>
          </p:cNvGraphicFramePr>
          <p:nvPr>
            <p:extLst>
              <p:ext uri="{D42A27DB-BD31-4B8C-83A1-F6EECF244321}">
                <p14:modId xmlns:p14="http://schemas.microsoft.com/office/powerpoint/2010/main" val="2016499866"/>
              </p:ext>
            </p:extLst>
          </p:nvPr>
        </p:nvGraphicFramePr>
        <p:xfrm>
          <a:off x="2398713" y="438150"/>
          <a:ext cx="2101850" cy="1966490"/>
        </p:xfrm>
        <a:graphic>
          <a:graphicData uri="http://schemas.openxmlformats.org/drawingml/2006/table">
            <a:tbl>
              <a:tblPr/>
              <a:tblGrid>
                <a:gridCol w="877887"/>
                <a:gridCol w="1223963"/>
              </a:tblGrid>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mn-lt"/>
                          <a:ea typeface="SimSun" pitchFamily="2" charset="-122"/>
                          <a:cs typeface="Times New Roman" pitchFamily="18" charset="0"/>
                        </a:rPr>
                        <a:t>tengo</a:t>
                      </a:r>
                      <a:endParaRPr kumimoji="0" lang="es-E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I have</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mn-lt"/>
                          <a:ea typeface="SimSun" pitchFamily="2" charset="-122"/>
                          <a:cs typeface="Times New Roman" pitchFamily="18" charset="0"/>
                        </a:rPr>
                        <a:t>tienes</a:t>
                      </a:r>
                      <a:endParaRPr kumimoji="0" lang="es-E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you have</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tiene</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he/she/you have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r>
                        <a:rPr kumimoji="0" lang="en-GB" sz="900" b="1" i="0" u="none" strike="noStrike" cap="none" normalizeH="0" baseline="0" dirty="0" err="1" smtClean="0">
                          <a:ln>
                            <a:noFill/>
                          </a:ln>
                          <a:solidFill>
                            <a:schemeClr val="tx1"/>
                          </a:solidFill>
                          <a:effectLst/>
                          <a:latin typeface="+mn-lt"/>
                          <a:ea typeface="SimSun" pitchFamily="2" charset="-122"/>
                          <a:cs typeface="Times New Roman" pitchFamily="18" charset="0"/>
                        </a:rPr>
                        <a:t>pol.sing</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tenemos</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we have</a:t>
                      </a:r>
                      <a:endParaRPr kumimoji="0" lang="en-GB"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tenéis</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you have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(fam.pl.)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tienen</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they/you have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(pol.pl.)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95" name="Text Box 27"/>
          <p:cNvSpPr txBox="1">
            <a:spLocks noChangeArrowheads="1"/>
          </p:cNvSpPr>
          <p:nvPr/>
        </p:nvSpPr>
        <p:spPr bwMode="auto">
          <a:xfrm>
            <a:off x="2771775" y="190500"/>
            <a:ext cx="1433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tener – to have</a:t>
            </a:r>
          </a:p>
        </p:txBody>
      </p:sp>
      <p:sp>
        <p:nvSpPr>
          <p:cNvPr id="7196" name="Text Box 28"/>
          <p:cNvSpPr txBox="1">
            <a:spLocks noChangeArrowheads="1"/>
          </p:cNvSpPr>
          <p:nvPr/>
        </p:nvSpPr>
        <p:spPr bwMode="auto">
          <a:xfrm>
            <a:off x="5086350" y="173038"/>
            <a:ext cx="1069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ser – to be</a:t>
            </a:r>
          </a:p>
        </p:txBody>
      </p:sp>
      <p:graphicFrame>
        <p:nvGraphicFramePr>
          <p:cNvPr id="12317" name="Group 29"/>
          <p:cNvGraphicFramePr>
            <a:graphicFrameLocks noGrp="1"/>
          </p:cNvGraphicFramePr>
          <p:nvPr>
            <p:extLst>
              <p:ext uri="{D42A27DB-BD31-4B8C-83A1-F6EECF244321}">
                <p14:modId xmlns:p14="http://schemas.microsoft.com/office/powerpoint/2010/main" val="2941594925"/>
              </p:ext>
            </p:extLst>
          </p:nvPr>
        </p:nvGraphicFramePr>
        <p:xfrm>
          <a:off x="4702175" y="438150"/>
          <a:ext cx="2101850" cy="1966490"/>
        </p:xfrm>
        <a:graphic>
          <a:graphicData uri="http://schemas.openxmlformats.org/drawingml/2006/table">
            <a:tbl>
              <a:tblPr/>
              <a:tblGrid>
                <a:gridCol w="877888"/>
                <a:gridCol w="1223962"/>
              </a:tblGrid>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mn-lt"/>
                          <a:ea typeface="SimSun" pitchFamily="2" charset="-122"/>
                          <a:cs typeface="Times New Roman" pitchFamily="18" charset="0"/>
                        </a:rPr>
                        <a:t>soy</a:t>
                      </a:r>
                      <a:endParaRPr kumimoji="0" lang="es-E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I am</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mn-lt"/>
                          <a:ea typeface="SimSun" pitchFamily="2" charset="-122"/>
                          <a:cs typeface="Times New Roman" pitchFamily="18" charset="0"/>
                        </a:rPr>
                        <a:t>eres</a:t>
                      </a:r>
                      <a:endParaRPr kumimoji="0" lang="es-E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you are</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es</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he/she is/you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r>
                        <a:rPr kumimoji="0" lang="en-GB" sz="900" b="1" i="0" u="none" strike="noStrike" cap="none" normalizeH="0" baseline="0" dirty="0" err="1" smtClean="0">
                          <a:ln>
                            <a:noFill/>
                          </a:ln>
                          <a:solidFill>
                            <a:schemeClr val="tx1"/>
                          </a:solidFill>
                          <a:effectLst/>
                          <a:latin typeface="+mn-lt"/>
                          <a:ea typeface="SimSun" pitchFamily="2" charset="-122"/>
                          <a:cs typeface="Times New Roman" pitchFamily="18" charset="0"/>
                        </a:rPr>
                        <a:t>pol.sing</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somos</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we are</a:t>
                      </a:r>
                      <a:endParaRPr kumimoji="0" lang="en-GB"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sois</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(fam.pl.)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son</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they/you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(pol.pl.)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2340" name="Group 52"/>
          <p:cNvGraphicFramePr>
            <a:graphicFrameLocks noGrp="1"/>
          </p:cNvGraphicFramePr>
          <p:nvPr>
            <p:extLst>
              <p:ext uri="{D42A27DB-BD31-4B8C-83A1-F6EECF244321}">
                <p14:modId xmlns:p14="http://schemas.microsoft.com/office/powerpoint/2010/main" val="3571307345"/>
              </p:ext>
            </p:extLst>
          </p:nvPr>
        </p:nvGraphicFramePr>
        <p:xfrm>
          <a:off x="6934200" y="438150"/>
          <a:ext cx="2101850" cy="1966490"/>
        </p:xfrm>
        <a:graphic>
          <a:graphicData uri="http://schemas.openxmlformats.org/drawingml/2006/table">
            <a:tbl>
              <a:tblPr/>
              <a:tblGrid>
                <a:gridCol w="877888"/>
                <a:gridCol w="1223962"/>
              </a:tblGrid>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mn-lt"/>
                          <a:ea typeface="SimSun" pitchFamily="2" charset="-122"/>
                          <a:cs typeface="Times New Roman" pitchFamily="18" charset="0"/>
                        </a:rPr>
                        <a:t>estoy</a:t>
                      </a:r>
                      <a:endParaRPr kumimoji="0" lang="es-E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I am</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chemeClr val="tx1"/>
                          </a:solidFill>
                          <a:effectLst/>
                          <a:latin typeface="+mn-lt"/>
                          <a:ea typeface="SimSun" pitchFamily="2" charset="-122"/>
                          <a:cs typeface="Times New Roman" pitchFamily="18" charset="0"/>
                        </a:rPr>
                        <a:t>est</a:t>
                      </a:r>
                      <a:r>
                        <a:rPr kumimoji="0" lang="en-US" sz="1200" b="0" i="0" u="none" strike="noStrike" cap="none" normalizeH="0" baseline="0" dirty="0" err="1" smtClean="0">
                          <a:ln>
                            <a:noFill/>
                          </a:ln>
                          <a:solidFill>
                            <a:schemeClr val="tx1"/>
                          </a:solidFill>
                          <a:effectLst/>
                          <a:latin typeface="+mn-lt"/>
                          <a:ea typeface="SimSun" pitchFamily="2" charset="-122"/>
                          <a:cs typeface="Times New Roman" pitchFamily="18" charset="0"/>
                        </a:rPr>
                        <a:t>ás</a:t>
                      </a:r>
                      <a:endParaRPr kumimoji="0" lang="en-U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mn-lt"/>
                          <a:ea typeface="SimSun" pitchFamily="2" charset="-122"/>
                          <a:cs typeface="Times New Roman" pitchFamily="18" charset="0"/>
                        </a:rPr>
                        <a:t>you are</a:t>
                      </a:r>
                      <a:endParaRPr kumimoji="0" lang="es-E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chemeClr val="tx1"/>
                          </a:solidFill>
                          <a:effectLst/>
                          <a:latin typeface="+mn-lt"/>
                          <a:ea typeface="SimSun" pitchFamily="2" charset="-122"/>
                          <a:cs typeface="Times New Roman" pitchFamily="18" charset="0"/>
                        </a:rPr>
                        <a:t>est</a:t>
                      </a:r>
                      <a:r>
                        <a:rPr kumimoji="0" lang="en-US" sz="1200" b="0" i="0" u="none" strike="noStrike" cap="none" normalizeH="0" baseline="0" dirty="0" smtClean="0">
                          <a:ln>
                            <a:noFill/>
                          </a:ln>
                          <a:solidFill>
                            <a:schemeClr val="tx1"/>
                          </a:solidFill>
                          <a:effectLst/>
                          <a:latin typeface="+mn-lt"/>
                          <a:ea typeface="SimSun" pitchFamily="2" charset="-122"/>
                          <a:cs typeface="Times New Roman" pitchFamily="18" charset="0"/>
                        </a:rPr>
                        <a:t>á</a:t>
                      </a:r>
                      <a:endParaRPr kumimoji="0" lang="en-US"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he/she is/you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r>
                        <a:rPr kumimoji="0" lang="en-GB" sz="900" b="1" i="0" u="none" strike="noStrike" cap="none" normalizeH="0" baseline="0" dirty="0" err="1" smtClean="0">
                          <a:ln>
                            <a:noFill/>
                          </a:ln>
                          <a:solidFill>
                            <a:schemeClr val="tx1"/>
                          </a:solidFill>
                          <a:effectLst/>
                          <a:latin typeface="+mn-lt"/>
                          <a:ea typeface="SimSun" pitchFamily="2" charset="-122"/>
                          <a:cs typeface="Times New Roman" pitchFamily="18" charset="0"/>
                        </a:rPr>
                        <a:t>pol.sing</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estamos</a:t>
                      </a:r>
                      <a:endParaRPr kumimoji="0" lang="en-GB"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we are</a:t>
                      </a:r>
                      <a:endParaRPr kumimoji="0" lang="en-GB" sz="1800" b="0"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est</a:t>
                      </a:r>
                      <a:r>
                        <a:rPr kumimoji="0" lang="en-US" sz="1200" b="0" i="0" u="none" strike="noStrike" cap="none" normalizeH="0" baseline="0" smtClean="0">
                          <a:ln>
                            <a:noFill/>
                          </a:ln>
                          <a:solidFill>
                            <a:schemeClr val="tx1"/>
                          </a:solidFill>
                          <a:effectLst/>
                          <a:latin typeface="+mn-lt"/>
                          <a:ea typeface="SimSun" pitchFamily="2" charset="-122"/>
                          <a:cs typeface="Times New Roman" pitchFamily="18" charset="0"/>
                        </a:rPr>
                        <a:t>á</a:t>
                      </a:r>
                      <a:endParaRPr kumimoji="0" lang="en-U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(fam.pl.)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6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mn-lt"/>
                          <a:ea typeface="SimSun" pitchFamily="2" charset="-122"/>
                          <a:cs typeface="Times New Roman" pitchFamily="18" charset="0"/>
                        </a:rPr>
                        <a:t>est</a:t>
                      </a:r>
                      <a:r>
                        <a:rPr kumimoji="0" lang="en-US" sz="1200" b="0" i="0" u="none" strike="noStrike" cap="none" normalizeH="0" baseline="0" smtClean="0">
                          <a:ln>
                            <a:noFill/>
                          </a:ln>
                          <a:solidFill>
                            <a:schemeClr val="tx1"/>
                          </a:solidFill>
                          <a:effectLst/>
                          <a:latin typeface="+mn-lt"/>
                          <a:ea typeface="SimSun" pitchFamily="2" charset="-122"/>
                          <a:cs typeface="Times New Roman" pitchFamily="18" charset="0"/>
                        </a:rPr>
                        <a:t>án</a:t>
                      </a:r>
                      <a:endParaRPr kumimoji="0" lang="en-US" sz="1800" b="0" i="0" u="none" strike="noStrike" cap="none" normalizeH="0" baseline="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mn-lt"/>
                          <a:ea typeface="SimSun" pitchFamily="2" charset="-122"/>
                          <a:cs typeface="Times New Roman" pitchFamily="18" charset="0"/>
                        </a:rPr>
                        <a:t>they/you are </a:t>
                      </a:r>
                      <a:r>
                        <a:rPr kumimoji="0" lang="en-GB" sz="900" b="1" i="0" u="none" strike="noStrike" cap="none" normalizeH="0" baseline="0" dirty="0" smtClean="0">
                          <a:ln>
                            <a:noFill/>
                          </a:ln>
                          <a:solidFill>
                            <a:schemeClr val="tx1"/>
                          </a:solidFill>
                          <a:effectLst/>
                          <a:latin typeface="+mn-lt"/>
                          <a:ea typeface="SimSun" pitchFamily="2" charset="-122"/>
                          <a:cs typeface="Times New Roman" pitchFamily="18" charset="0"/>
                        </a:rPr>
                        <a:t>(pol.pl.)</a:t>
                      </a:r>
                      <a:endParaRPr kumimoji="0" lang="en-GB" sz="1400" b="1" i="0" u="none" strike="noStrike" cap="none" normalizeH="0" baseline="0" dirty="0" smtClean="0">
                        <a:ln>
                          <a:noFill/>
                        </a:ln>
                        <a:solidFill>
                          <a:schemeClr val="tx1"/>
                        </a:solidFill>
                        <a:effectLst/>
                        <a:latin typeface="+mn-lt"/>
                        <a:ea typeface="SimSun" pitchFamily="2" charset="-122"/>
                        <a:cs typeface="Times New Roman" pitchFamily="18"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43" name="Text Box 75"/>
          <p:cNvSpPr txBox="1">
            <a:spLocks noChangeArrowheads="1"/>
          </p:cNvSpPr>
          <p:nvPr/>
        </p:nvSpPr>
        <p:spPr bwMode="auto">
          <a:xfrm>
            <a:off x="7462838" y="190500"/>
            <a:ext cx="1227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estar – to be</a:t>
            </a:r>
          </a:p>
        </p:txBody>
      </p:sp>
      <p:sp>
        <p:nvSpPr>
          <p:cNvPr id="7244" name="Text Box 76"/>
          <p:cNvSpPr txBox="1">
            <a:spLocks noChangeArrowheads="1"/>
          </p:cNvSpPr>
          <p:nvPr/>
        </p:nvSpPr>
        <p:spPr bwMode="auto">
          <a:xfrm>
            <a:off x="522288" y="2282825"/>
            <a:ext cx="1031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Time words</a:t>
            </a:r>
          </a:p>
        </p:txBody>
      </p:sp>
      <p:sp>
        <p:nvSpPr>
          <p:cNvPr id="7245" name="Text Box 77"/>
          <p:cNvSpPr txBox="1">
            <a:spLocks noChangeArrowheads="1"/>
          </p:cNvSpPr>
          <p:nvPr/>
        </p:nvSpPr>
        <p:spPr bwMode="auto">
          <a:xfrm>
            <a:off x="107950" y="2543175"/>
            <a:ext cx="201612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ahora – now</a:t>
            </a:r>
            <a:br>
              <a:rPr lang="en-GB" altLang="en-US" sz="1200"/>
            </a:br>
            <a:r>
              <a:rPr lang="en-GB" altLang="en-US" sz="1200"/>
              <a:t>antes – before</a:t>
            </a:r>
          </a:p>
          <a:p>
            <a:pPr eaLnBrk="1" hangingPunct="1"/>
            <a:r>
              <a:rPr lang="en-GB" altLang="en-US" sz="1200"/>
              <a:t>despu</a:t>
            </a:r>
            <a:r>
              <a:rPr lang="en-US" altLang="en-US" sz="1200">
                <a:cs typeface="Arial" pitchFamily="34" charset="0"/>
              </a:rPr>
              <a:t>és – after</a:t>
            </a:r>
            <a:br>
              <a:rPr lang="en-US" altLang="en-US" sz="1200">
                <a:cs typeface="Arial" pitchFamily="34" charset="0"/>
              </a:rPr>
            </a:br>
            <a:r>
              <a:rPr lang="en-US" altLang="en-US" sz="1200">
                <a:cs typeface="Arial" pitchFamily="34" charset="0"/>
              </a:rPr>
              <a:t>hoy – today</a:t>
            </a:r>
            <a:br>
              <a:rPr lang="en-US" altLang="en-US" sz="1200">
                <a:cs typeface="Arial" pitchFamily="34" charset="0"/>
              </a:rPr>
            </a:br>
            <a:r>
              <a:rPr lang="en-US" altLang="en-US" sz="1200">
                <a:cs typeface="Arial" pitchFamily="34" charset="0"/>
              </a:rPr>
              <a:t>ayer – yesterday</a:t>
            </a:r>
            <a:br>
              <a:rPr lang="en-US" altLang="en-US" sz="1200">
                <a:cs typeface="Arial" pitchFamily="34" charset="0"/>
              </a:rPr>
            </a:br>
            <a:r>
              <a:rPr lang="en-US" altLang="en-US" sz="1200">
                <a:cs typeface="Arial" pitchFamily="34" charset="0"/>
              </a:rPr>
              <a:t>mañana – tomorrow</a:t>
            </a:r>
            <a:br>
              <a:rPr lang="en-US" altLang="en-US" sz="1200">
                <a:cs typeface="Arial" pitchFamily="34" charset="0"/>
              </a:rPr>
            </a:br>
            <a:r>
              <a:rPr lang="en-US" altLang="en-US" sz="1200">
                <a:cs typeface="Arial" pitchFamily="34" charset="0"/>
              </a:rPr>
              <a:t>otra vez  - again</a:t>
            </a:r>
            <a:br>
              <a:rPr lang="en-US" altLang="en-US" sz="1200">
                <a:cs typeface="Arial" pitchFamily="34" charset="0"/>
              </a:rPr>
            </a:br>
            <a:r>
              <a:rPr lang="en-US" altLang="en-US" sz="1200">
                <a:cs typeface="Arial" pitchFamily="34" charset="0"/>
              </a:rPr>
              <a:t>siempre – always</a:t>
            </a:r>
            <a:br>
              <a:rPr lang="en-US" altLang="en-US" sz="1200">
                <a:cs typeface="Arial" pitchFamily="34" charset="0"/>
              </a:rPr>
            </a:br>
            <a:r>
              <a:rPr lang="en-US" altLang="en-US" sz="1200">
                <a:cs typeface="Arial" pitchFamily="34" charset="0"/>
              </a:rPr>
              <a:t>a menudo – often</a:t>
            </a:r>
            <a:br>
              <a:rPr lang="en-US" altLang="en-US" sz="1200">
                <a:cs typeface="Arial" pitchFamily="34" charset="0"/>
              </a:rPr>
            </a:br>
            <a:r>
              <a:rPr lang="en-US" altLang="en-US" sz="1200">
                <a:cs typeface="Arial" pitchFamily="34" charset="0"/>
              </a:rPr>
              <a:t>a veces – sometimes</a:t>
            </a:r>
            <a:br>
              <a:rPr lang="en-US" altLang="en-US" sz="1200">
                <a:cs typeface="Arial" pitchFamily="34" charset="0"/>
              </a:rPr>
            </a:br>
            <a:r>
              <a:rPr lang="en-US" altLang="en-US" sz="1200">
                <a:cs typeface="Arial" pitchFamily="34" charset="0"/>
              </a:rPr>
              <a:t>nunca – never</a:t>
            </a:r>
            <a:br>
              <a:rPr lang="en-US" altLang="en-US" sz="1200">
                <a:cs typeface="Arial" pitchFamily="34" charset="0"/>
              </a:rPr>
            </a:br>
            <a:r>
              <a:rPr lang="en-US" altLang="en-US" sz="1200">
                <a:cs typeface="Arial" pitchFamily="34" charset="0"/>
              </a:rPr>
              <a:t>la semana pasada – last week</a:t>
            </a:r>
            <a:br>
              <a:rPr lang="en-US" altLang="en-US" sz="1200">
                <a:cs typeface="Arial" pitchFamily="34" charset="0"/>
              </a:rPr>
            </a:br>
            <a:r>
              <a:rPr lang="en-US" altLang="en-US" sz="1200">
                <a:cs typeface="Arial" pitchFamily="34" charset="0"/>
              </a:rPr>
              <a:t>la semana que viene – next week</a:t>
            </a:r>
            <a:endParaRPr lang="en-US" altLang="en-US" sz="1200" b="1">
              <a:cs typeface="Arial" pitchFamily="34" charset="0"/>
            </a:endParaRPr>
          </a:p>
        </p:txBody>
      </p:sp>
      <p:sp>
        <p:nvSpPr>
          <p:cNvPr id="7246" name="Text Box 78"/>
          <p:cNvSpPr txBox="1">
            <a:spLocks noChangeArrowheads="1"/>
          </p:cNvSpPr>
          <p:nvPr/>
        </p:nvSpPr>
        <p:spPr bwMode="auto">
          <a:xfrm>
            <a:off x="2627313" y="2357438"/>
            <a:ext cx="1549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Referring to things</a:t>
            </a:r>
          </a:p>
        </p:txBody>
      </p:sp>
      <p:sp>
        <p:nvSpPr>
          <p:cNvPr id="7247" name="Text Box 79"/>
          <p:cNvSpPr txBox="1">
            <a:spLocks noChangeArrowheads="1"/>
          </p:cNvSpPr>
          <p:nvPr/>
        </p:nvSpPr>
        <p:spPr bwMode="auto">
          <a:xfrm>
            <a:off x="2411413" y="2566988"/>
            <a:ext cx="20161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una cosa – a thing</a:t>
            </a:r>
            <a:br>
              <a:rPr lang="en-GB" altLang="en-US" sz="1200"/>
            </a:br>
            <a:r>
              <a:rPr lang="en-GB" altLang="en-US" sz="1200"/>
              <a:t>esto – this</a:t>
            </a:r>
            <a:br>
              <a:rPr lang="en-GB" altLang="en-US" sz="1200"/>
            </a:br>
            <a:r>
              <a:rPr lang="en-GB" altLang="en-US" sz="1200"/>
              <a:t>eso – that</a:t>
            </a:r>
            <a:br>
              <a:rPr lang="en-GB" altLang="en-US" sz="1200"/>
            </a:br>
            <a:r>
              <a:rPr lang="en-GB" altLang="en-US" sz="1200"/>
              <a:t>algo (m</a:t>
            </a:r>
            <a:r>
              <a:rPr lang="en-US" altLang="en-US" sz="1200">
                <a:cs typeface="Arial" pitchFamily="34" charset="0"/>
              </a:rPr>
              <a:t>ás) – something  (else)</a:t>
            </a:r>
            <a:br>
              <a:rPr lang="en-US" altLang="en-US" sz="1200">
                <a:cs typeface="Arial" pitchFamily="34" charset="0"/>
              </a:rPr>
            </a:br>
            <a:r>
              <a:rPr lang="en-US" altLang="en-US" sz="1200">
                <a:cs typeface="Arial" pitchFamily="34" charset="0"/>
              </a:rPr>
              <a:t>otro – (an)other</a:t>
            </a:r>
            <a:br>
              <a:rPr lang="en-US" altLang="en-US" sz="1200">
                <a:cs typeface="Arial" pitchFamily="34" charset="0"/>
              </a:rPr>
            </a:br>
            <a:r>
              <a:rPr lang="en-US" altLang="en-US" sz="1200">
                <a:cs typeface="Arial" pitchFamily="34" charset="0"/>
              </a:rPr>
              <a:t>mucho – a lot</a:t>
            </a:r>
            <a:br>
              <a:rPr lang="en-US" altLang="en-US" sz="1200">
                <a:cs typeface="Arial" pitchFamily="34" charset="0"/>
              </a:rPr>
            </a:br>
            <a:r>
              <a:rPr lang="en-US" altLang="en-US" sz="1200">
                <a:cs typeface="Arial" pitchFamily="34" charset="0"/>
              </a:rPr>
              <a:t>(un) poco – (a) little</a:t>
            </a:r>
          </a:p>
          <a:p>
            <a:pPr eaLnBrk="1" hangingPunct="1"/>
            <a:r>
              <a:rPr lang="en-US" altLang="en-US" sz="1200">
                <a:cs typeface="Arial" pitchFamily="34" charset="0"/>
              </a:rPr>
              <a:t>muy – very</a:t>
            </a:r>
            <a:br>
              <a:rPr lang="en-US" altLang="en-US" sz="1200">
                <a:cs typeface="Arial" pitchFamily="34" charset="0"/>
              </a:rPr>
            </a:br>
            <a:r>
              <a:rPr lang="en-US" altLang="en-US" sz="1200">
                <a:cs typeface="Arial" pitchFamily="34" charset="0"/>
              </a:rPr>
              <a:t>todo – all/everything</a:t>
            </a:r>
            <a:endParaRPr lang="en-US" altLang="en-US" sz="1200" b="1">
              <a:cs typeface="Arial" pitchFamily="34" charset="0"/>
            </a:endParaRPr>
          </a:p>
        </p:txBody>
      </p:sp>
      <p:sp>
        <p:nvSpPr>
          <p:cNvPr id="7248" name="Text Box 80"/>
          <p:cNvSpPr txBox="1">
            <a:spLocks noChangeArrowheads="1"/>
          </p:cNvSpPr>
          <p:nvPr/>
        </p:nvSpPr>
        <p:spPr bwMode="auto">
          <a:xfrm>
            <a:off x="5076825" y="3081338"/>
            <a:ext cx="1100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Making links</a:t>
            </a:r>
          </a:p>
        </p:txBody>
      </p:sp>
      <p:sp>
        <p:nvSpPr>
          <p:cNvPr id="7249" name="Text Box 81"/>
          <p:cNvSpPr txBox="1">
            <a:spLocks noChangeArrowheads="1"/>
          </p:cNvSpPr>
          <p:nvPr/>
        </p:nvSpPr>
        <p:spPr bwMode="auto">
          <a:xfrm>
            <a:off x="4787900" y="3282950"/>
            <a:ext cx="20161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y – and</a:t>
            </a:r>
            <a:br>
              <a:rPr lang="en-GB" altLang="en-US" sz="1200"/>
            </a:br>
            <a:r>
              <a:rPr lang="en-GB" altLang="en-US" sz="1200"/>
              <a:t>o – or</a:t>
            </a:r>
            <a:br>
              <a:rPr lang="en-GB" altLang="en-US" sz="1200"/>
            </a:br>
            <a:r>
              <a:rPr lang="en-GB" altLang="en-US" sz="1200"/>
              <a:t>tambi</a:t>
            </a:r>
            <a:r>
              <a:rPr lang="en-US" altLang="en-US" sz="1200">
                <a:cs typeface="Arial" pitchFamily="34" charset="0"/>
              </a:rPr>
              <a:t>én – also</a:t>
            </a:r>
            <a:br>
              <a:rPr lang="en-US" altLang="en-US" sz="1200">
                <a:cs typeface="Arial" pitchFamily="34" charset="0"/>
              </a:rPr>
            </a:br>
            <a:r>
              <a:rPr lang="en-US" altLang="en-US" sz="1200">
                <a:cs typeface="Arial" pitchFamily="34" charset="0"/>
              </a:rPr>
              <a:t>pero – but</a:t>
            </a:r>
            <a:br>
              <a:rPr lang="en-US" altLang="en-US" sz="1200">
                <a:cs typeface="Arial" pitchFamily="34" charset="0"/>
              </a:rPr>
            </a:br>
            <a:r>
              <a:rPr lang="en-US" altLang="en-US" sz="1200">
                <a:cs typeface="Arial" pitchFamily="34" charset="0"/>
              </a:rPr>
              <a:t>porque – because</a:t>
            </a:r>
            <a:br>
              <a:rPr lang="en-US" altLang="en-US" sz="1200">
                <a:cs typeface="Arial" pitchFamily="34" charset="0"/>
              </a:rPr>
            </a:br>
            <a:r>
              <a:rPr lang="en-US" altLang="en-US" sz="1200">
                <a:cs typeface="Arial" pitchFamily="34" charset="0"/>
              </a:rPr>
              <a:t>con – with</a:t>
            </a:r>
            <a:br>
              <a:rPr lang="en-US" altLang="en-US" sz="1200">
                <a:cs typeface="Arial" pitchFamily="34" charset="0"/>
              </a:rPr>
            </a:br>
            <a:r>
              <a:rPr lang="en-US" altLang="en-US" sz="1200">
                <a:cs typeface="Arial" pitchFamily="34" charset="0"/>
              </a:rPr>
              <a:t>sin - without</a:t>
            </a:r>
            <a:endParaRPr lang="en-US" altLang="en-US" sz="1200" b="1">
              <a:cs typeface="Arial" pitchFamily="34" charset="0"/>
            </a:endParaRPr>
          </a:p>
        </p:txBody>
      </p:sp>
      <p:sp>
        <p:nvSpPr>
          <p:cNvPr id="7250" name="Text Box 82"/>
          <p:cNvSpPr txBox="1">
            <a:spLocks noChangeArrowheads="1"/>
          </p:cNvSpPr>
          <p:nvPr/>
        </p:nvSpPr>
        <p:spPr bwMode="auto">
          <a:xfrm>
            <a:off x="7235825" y="2357438"/>
            <a:ext cx="1455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Asking questions</a:t>
            </a:r>
          </a:p>
        </p:txBody>
      </p:sp>
      <p:sp>
        <p:nvSpPr>
          <p:cNvPr id="7251" name="Text Box 83"/>
          <p:cNvSpPr txBox="1">
            <a:spLocks noChangeArrowheads="1"/>
          </p:cNvSpPr>
          <p:nvPr/>
        </p:nvSpPr>
        <p:spPr bwMode="auto">
          <a:xfrm>
            <a:off x="7019925" y="2570163"/>
            <a:ext cx="20161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cs typeface="Arial" pitchFamily="34" charset="0"/>
              </a:rPr>
              <a:t>¿Por qué? – why?</a:t>
            </a:r>
          </a:p>
          <a:p>
            <a:pPr eaLnBrk="1" hangingPunct="1"/>
            <a:r>
              <a:rPr lang="en-US" altLang="en-US" sz="1200"/>
              <a:t>¿Qué? – what?</a:t>
            </a:r>
          </a:p>
          <a:p>
            <a:pPr eaLnBrk="1" hangingPunct="1"/>
            <a:r>
              <a:rPr lang="en-US" altLang="en-US" sz="1200"/>
              <a:t>¿Cu</a:t>
            </a:r>
            <a:r>
              <a:rPr lang="en-US" altLang="en-US" sz="1200">
                <a:cs typeface="Arial" pitchFamily="34" charset="0"/>
              </a:rPr>
              <a:t>ándo</a:t>
            </a:r>
            <a:r>
              <a:rPr lang="en-US" altLang="en-US" sz="1200"/>
              <a:t>? – when?</a:t>
            </a:r>
          </a:p>
          <a:p>
            <a:pPr eaLnBrk="1" hangingPunct="1"/>
            <a:r>
              <a:rPr lang="en-US" altLang="en-US" sz="1200"/>
              <a:t>¿D</a:t>
            </a:r>
            <a:r>
              <a:rPr lang="en-US" altLang="en-US" sz="1200">
                <a:cs typeface="Arial" pitchFamily="34" charset="0"/>
              </a:rPr>
              <a:t>ónde</a:t>
            </a:r>
            <a:r>
              <a:rPr lang="en-US" altLang="en-US" sz="1200"/>
              <a:t>? – where?</a:t>
            </a:r>
          </a:p>
          <a:p>
            <a:pPr eaLnBrk="1" hangingPunct="1"/>
            <a:r>
              <a:rPr lang="en-US" altLang="en-US" sz="1200"/>
              <a:t>¿Qui</a:t>
            </a:r>
            <a:r>
              <a:rPr lang="en-US" altLang="en-US" sz="1200">
                <a:cs typeface="Arial" pitchFamily="34" charset="0"/>
              </a:rPr>
              <a:t>én</a:t>
            </a:r>
            <a:r>
              <a:rPr lang="en-US" altLang="en-US" sz="1200"/>
              <a:t>? – who?</a:t>
            </a:r>
          </a:p>
          <a:p>
            <a:pPr eaLnBrk="1" hangingPunct="1"/>
            <a:r>
              <a:rPr lang="en-US" altLang="en-US" sz="1200"/>
              <a:t>¿Cu</a:t>
            </a:r>
            <a:r>
              <a:rPr lang="en-US" altLang="en-US" sz="1200">
                <a:cs typeface="Arial" pitchFamily="34" charset="0"/>
              </a:rPr>
              <a:t>ánto(s)</a:t>
            </a:r>
            <a:r>
              <a:rPr lang="en-US" altLang="en-US" sz="1200"/>
              <a:t>? – how much/many?</a:t>
            </a:r>
          </a:p>
          <a:p>
            <a:pPr eaLnBrk="1" hangingPunct="1"/>
            <a:r>
              <a:rPr lang="en-US" altLang="en-US" sz="1200"/>
              <a:t>¿C</a:t>
            </a:r>
            <a:r>
              <a:rPr lang="en-US" altLang="en-US" sz="1200">
                <a:cs typeface="Arial" pitchFamily="34" charset="0"/>
              </a:rPr>
              <a:t>ómo</a:t>
            </a:r>
            <a:r>
              <a:rPr lang="en-US" altLang="en-US" sz="1200"/>
              <a:t>? – how?</a:t>
            </a:r>
          </a:p>
        </p:txBody>
      </p:sp>
      <p:sp>
        <p:nvSpPr>
          <p:cNvPr id="7252" name="Text Box 84"/>
          <p:cNvSpPr txBox="1">
            <a:spLocks noChangeArrowheads="1"/>
          </p:cNvSpPr>
          <p:nvPr/>
        </p:nvSpPr>
        <p:spPr bwMode="auto">
          <a:xfrm>
            <a:off x="4891088" y="2357438"/>
            <a:ext cx="156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Referring to places</a:t>
            </a:r>
          </a:p>
        </p:txBody>
      </p:sp>
      <p:sp>
        <p:nvSpPr>
          <p:cNvPr id="7253" name="Text Box 85"/>
          <p:cNvSpPr txBox="1">
            <a:spLocks noChangeArrowheads="1"/>
          </p:cNvSpPr>
          <p:nvPr/>
        </p:nvSpPr>
        <p:spPr bwMode="auto">
          <a:xfrm>
            <a:off x="4787900" y="2566988"/>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aqu</a:t>
            </a:r>
            <a:r>
              <a:rPr lang="en-US" altLang="en-US" sz="1200">
                <a:cs typeface="Arial" pitchFamily="34" charset="0"/>
              </a:rPr>
              <a:t>í – here</a:t>
            </a:r>
            <a:br>
              <a:rPr lang="en-US" altLang="en-US" sz="1200">
                <a:cs typeface="Arial" pitchFamily="34" charset="0"/>
              </a:rPr>
            </a:br>
            <a:r>
              <a:rPr lang="en-US" altLang="en-US" sz="1200">
                <a:cs typeface="Arial" pitchFamily="34" charset="0"/>
              </a:rPr>
              <a:t>allí - there</a:t>
            </a:r>
            <a:endParaRPr lang="en-US" altLang="en-US" sz="1200" b="1">
              <a:cs typeface="Arial" pitchFamily="34" charset="0"/>
            </a:endParaRPr>
          </a:p>
        </p:txBody>
      </p:sp>
      <p:sp>
        <p:nvSpPr>
          <p:cNvPr id="7254" name="Text Box 86"/>
          <p:cNvSpPr txBox="1">
            <a:spLocks noChangeArrowheads="1"/>
          </p:cNvSpPr>
          <p:nvPr/>
        </p:nvSpPr>
        <p:spPr bwMode="auto">
          <a:xfrm>
            <a:off x="517525" y="56832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Opinions</a:t>
            </a:r>
          </a:p>
        </p:txBody>
      </p:sp>
      <p:sp>
        <p:nvSpPr>
          <p:cNvPr id="7255" name="Text Box 87"/>
          <p:cNvSpPr txBox="1">
            <a:spLocks noChangeArrowheads="1"/>
          </p:cNvSpPr>
          <p:nvPr/>
        </p:nvSpPr>
        <p:spPr bwMode="auto">
          <a:xfrm>
            <a:off x="107950" y="5876925"/>
            <a:ext cx="28082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Pienso que – I think that</a:t>
            </a:r>
          </a:p>
          <a:p>
            <a:pPr eaLnBrk="1" hangingPunct="1"/>
            <a:r>
              <a:rPr lang="en-GB" altLang="en-US" sz="1200"/>
              <a:t>Creo que – I believe that</a:t>
            </a:r>
            <a:br>
              <a:rPr lang="en-GB" altLang="en-US" sz="1200"/>
            </a:br>
            <a:r>
              <a:rPr lang="en-GB" altLang="en-US" sz="1200"/>
              <a:t>Me parece que – it seems that..</a:t>
            </a:r>
            <a:endParaRPr lang="en-US" altLang="en-US" sz="1200" b="1">
              <a:cs typeface="Arial" pitchFamily="34" charset="0"/>
            </a:endParaRPr>
          </a:p>
        </p:txBody>
      </p:sp>
      <p:sp>
        <p:nvSpPr>
          <p:cNvPr id="7256" name="Text Box 88"/>
          <p:cNvSpPr txBox="1">
            <a:spLocks noChangeArrowheads="1"/>
          </p:cNvSpPr>
          <p:nvPr/>
        </p:nvSpPr>
        <p:spPr bwMode="auto">
          <a:xfrm>
            <a:off x="3419475" y="4564063"/>
            <a:ext cx="170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Sentence building</a:t>
            </a:r>
          </a:p>
        </p:txBody>
      </p:sp>
      <p:graphicFrame>
        <p:nvGraphicFramePr>
          <p:cNvPr id="12377" name="Group 89"/>
          <p:cNvGraphicFramePr>
            <a:graphicFrameLocks noGrp="1"/>
          </p:cNvGraphicFramePr>
          <p:nvPr/>
        </p:nvGraphicFramePr>
        <p:xfrm>
          <a:off x="2411413" y="4800600"/>
          <a:ext cx="4608512" cy="1949452"/>
        </p:xfrm>
        <a:graphic>
          <a:graphicData uri="http://schemas.openxmlformats.org/drawingml/2006/table">
            <a:tbl>
              <a:tblPr/>
              <a:tblGrid>
                <a:gridCol w="1584325"/>
                <a:gridCol w="647700"/>
                <a:gridCol w="2376487"/>
              </a:tblGrid>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puedo/puede</a:t>
                      </a:r>
                    </a:p>
                  </a:txBody>
                  <a:tcPr marT="45727" marB="45727" horzOverflow="overflow">
                    <a:lnL cap="flat">
                      <a:noFill/>
                    </a:lnL>
                    <a:lnR w="12700" cap="flat" cmpd="sng" algn="ctr">
                      <a:solidFill>
                        <a:schemeClr val="tx1"/>
                      </a:solidFill>
                      <a:prstDash val="sysDot"/>
                      <a:round/>
                      <a:headEnd type="none" w="med" len="med"/>
                      <a:tailEnd type="none" w="med" len="med"/>
                    </a:lnR>
                    <a:lnT cap="flat">
                      <a:noFill/>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cap="flat">
                      <a:noFill/>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can/he,she can</a:t>
                      </a:r>
                    </a:p>
                  </a:txBody>
                  <a:tcPr marT="45727" marB="45727" horzOverflow="overflow">
                    <a:lnL w="12700" cap="flat" cmpd="sng" algn="ctr">
                      <a:solidFill>
                        <a:schemeClr val="tx1"/>
                      </a:solidFill>
                      <a:prstDash val="sysDot"/>
                      <a:round/>
                      <a:headEnd type="none" w="med" len="med"/>
                      <a:tailEnd type="none" w="med" len="med"/>
                    </a:lnL>
                    <a:lnR cap="flat">
                      <a:noFill/>
                    </a:lnR>
                    <a:lnT cap="flat">
                      <a:noFill/>
                    </a:lnT>
                    <a:lnB w="12700" cap="flat" cmpd="sng" algn="ctr">
                      <a:solidFill>
                        <a:schemeClr val="tx1"/>
                      </a:solidFill>
                      <a:prstDash val="sysDot"/>
                      <a:round/>
                      <a:headEnd type="none" w="med" len="med"/>
                      <a:tailEnd type="none" w="med" len="med"/>
                    </a:lnB>
                    <a:lnTlToBr>
                      <a:noFill/>
                    </a:lnTlToBr>
                    <a:lnBlToTr>
                      <a:noFill/>
                    </a:lnBlToTr>
                    <a:noFill/>
                  </a:tcPr>
                </a:tc>
              </a:tr>
              <a:tr h="303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quiero/quiere</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want to/he,she wants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tengo que/tiene que</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have to/he has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voy a/va a</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 verb</a:t>
                      </a: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I’m going to/he is going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(no) me (le) gusta</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(don’t) like to/he doesn’t like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me (le) encanta</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love to/he loves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me (le)  gustar</a:t>
                      </a:r>
                      <a:r>
                        <a:rPr kumimoji="0" lang="en-US" sz="1200" b="0" i="0" u="none" strike="noStrike" cap="none" normalizeH="0" baseline="0" smtClean="0">
                          <a:ln>
                            <a:noFill/>
                          </a:ln>
                          <a:solidFill>
                            <a:schemeClr val="tx1"/>
                          </a:solidFill>
                          <a:effectLst/>
                          <a:latin typeface="Arial" charset="0"/>
                          <a:cs typeface="Arial" charset="0"/>
                        </a:rPr>
                        <a:t>ía</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I/he/she would like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cap="flat">
                      <a:noFill/>
                    </a:lnB>
                    <a:lnTlToBr>
                      <a:noFill/>
                    </a:lnTlToBr>
                    <a:lnBlToTr>
                      <a:noFill/>
                    </a:lnBlToTr>
                    <a:noFill/>
                  </a:tcPr>
                </a:tc>
              </a:tr>
            </a:tbl>
          </a:graphicData>
        </a:graphic>
      </p:graphicFrame>
      <p:sp>
        <p:nvSpPr>
          <p:cNvPr id="7287" name="Text Box 139"/>
          <p:cNvSpPr txBox="1">
            <a:spLocks noChangeArrowheads="1"/>
          </p:cNvSpPr>
          <p:nvPr/>
        </p:nvSpPr>
        <p:spPr bwMode="auto">
          <a:xfrm>
            <a:off x="628650" y="333375"/>
            <a:ext cx="896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Pronouns</a:t>
            </a:r>
          </a:p>
        </p:txBody>
      </p:sp>
      <p:sp>
        <p:nvSpPr>
          <p:cNvPr id="7288" name="Text Box 140"/>
          <p:cNvSpPr txBox="1">
            <a:spLocks noChangeArrowheads="1"/>
          </p:cNvSpPr>
          <p:nvPr/>
        </p:nvSpPr>
        <p:spPr bwMode="auto">
          <a:xfrm>
            <a:off x="7285038" y="4581525"/>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Saying what you did</a:t>
            </a:r>
          </a:p>
        </p:txBody>
      </p:sp>
      <p:sp>
        <p:nvSpPr>
          <p:cNvPr id="7289" name="Text Box 141"/>
          <p:cNvSpPr txBox="1">
            <a:spLocks noChangeArrowheads="1"/>
          </p:cNvSpPr>
          <p:nvPr/>
        </p:nvSpPr>
        <p:spPr bwMode="auto">
          <a:xfrm>
            <a:off x="7597775" y="4868863"/>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fui – I went</a:t>
            </a:r>
            <a:br>
              <a:rPr lang="en-GB" altLang="en-US" sz="1200"/>
            </a:br>
            <a:r>
              <a:rPr lang="en-GB" altLang="en-US" sz="1200"/>
              <a:t>hice – I did</a:t>
            </a:r>
            <a:br>
              <a:rPr lang="en-GB" altLang="en-US" sz="1200"/>
            </a:br>
            <a:r>
              <a:rPr lang="en-GB" altLang="en-US" sz="1200"/>
              <a:t>v</a:t>
            </a:r>
            <a:r>
              <a:rPr lang="en-US" altLang="en-US" sz="1200">
                <a:cs typeface="Arial" pitchFamily="34" charset="0"/>
              </a:rPr>
              <a:t>í – I saw</a:t>
            </a:r>
            <a:br>
              <a:rPr lang="en-US" altLang="en-US" sz="1200">
                <a:cs typeface="Arial" pitchFamily="34" charset="0"/>
              </a:rPr>
            </a:br>
            <a:r>
              <a:rPr lang="en-US" altLang="en-US" sz="1200">
                <a:cs typeface="Arial" pitchFamily="34" charset="0"/>
              </a:rPr>
              <a:t>jugué – I played</a:t>
            </a:r>
            <a:br>
              <a:rPr lang="en-US" altLang="en-US" sz="1200">
                <a:cs typeface="Arial" pitchFamily="34" charset="0"/>
              </a:rPr>
            </a:br>
            <a:r>
              <a:rPr lang="en-US" altLang="en-US" sz="1200">
                <a:cs typeface="Arial" pitchFamily="34" charset="0"/>
              </a:rPr>
              <a:t>comí – I ate</a:t>
            </a:r>
            <a:br>
              <a:rPr lang="en-US" altLang="en-US" sz="1200">
                <a:cs typeface="Arial" pitchFamily="34" charset="0"/>
              </a:rPr>
            </a:br>
            <a:r>
              <a:rPr lang="en-US" altLang="en-US" sz="1200">
                <a:cs typeface="Arial" pitchFamily="34" charset="0"/>
              </a:rPr>
              <a:t>bebí – I drank</a:t>
            </a:r>
            <a:endParaRPr lang="en-US" altLang="en-US" sz="1200" b="1">
              <a:cs typeface="Arial" pitchFamily="34" charset="0"/>
            </a:endParaRPr>
          </a:p>
        </p:txBody>
      </p:sp>
    </p:spTree>
    <p:extLst>
      <p:ext uri="{BB962C8B-B14F-4D97-AF65-F5344CB8AC3E}">
        <p14:creationId xmlns:p14="http://schemas.microsoft.com/office/powerpoint/2010/main" val="3860213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b="1"/>
              <a:t>KS3 French Core Language</a:t>
            </a:r>
          </a:p>
        </p:txBody>
      </p:sp>
      <p:sp>
        <p:nvSpPr>
          <p:cNvPr id="8195" name="Text Box 3"/>
          <p:cNvSpPr txBox="1">
            <a:spLocks noChangeArrowheads="1"/>
          </p:cNvSpPr>
          <p:nvPr/>
        </p:nvSpPr>
        <p:spPr bwMode="auto">
          <a:xfrm>
            <a:off x="179388" y="652463"/>
            <a:ext cx="2016125"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je – I</a:t>
            </a:r>
          </a:p>
          <a:p>
            <a:pPr eaLnBrk="1" hangingPunct="1"/>
            <a:r>
              <a:rPr lang="en-GB" altLang="en-US" sz="1200"/>
              <a:t>tu – you (</a:t>
            </a:r>
            <a:r>
              <a:rPr lang="en-GB" altLang="en-US" sz="1200" b="1"/>
              <a:t>sing</a:t>
            </a:r>
            <a:r>
              <a:rPr lang="en-GB" altLang="en-US" sz="1200"/>
              <a:t>.)</a:t>
            </a:r>
          </a:p>
          <a:p>
            <a:pPr eaLnBrk="1" hangingPunct="1"/>
            <a:r>
              <a:rPr lang="en-GB" altLang="en-US" sz="1200"/>
              <a:t>il/elle – he/she</a:t>
            </a:r>
          </a:p>
          <a:p>
            <a:pPr eaLnBrk="1" hangingPunct="1"/>
            <a:r>
              <a:rPr lang="es-ES" altLang="en-US" sz="1200"/>
              <a:t>on – we / one</a:t>
            </a:r>
          </a:p>
          <a:p>
            <a:pPr eaLnBrk="1" hangingPunct="1"/>
            <a:endParaRPr lang="es-ES" altLang="en-US" sz="1200"/>
          </a:p>
          <a:p>
            <a:pPr eaLnBrk="1" hangingPunct="1"/>
            <a:r>
              <a:rPr lang="es-ES" altLang="en-US" sz="1200"/>
              <a:t>nous – we</a:t>
            </a:r>
          </a:p>
          <a:p>
            <a:pPr eaLnBrk="1" hangingPunct="1"/>
            <a:r>
              <a:rPr lang="es-ES" altLang="en-US" sz="1200"/>
              <a:t>vous – you (</a:t>
            </a:r>
            <a:r>
              <a:rPr lang="es-ES" altLang="en-US" sz="1200" b="1"/>
              <a:t>pl or formal.)</a:t>
            </a:r>
          </a:p>
          <a:p>
            <a:pPr eaLnBrk="1" hangingPunct="1"/>
            <a:r>
              <a:rPr lang="es-ES" altLang="en-US" sz="1200"/>
              <a:t>ils/elles – they</a:t>
            </a:r>
          </a:p>
          <a:p>
            <a:pPr eaLnBrk="1" hangingPunct="1"/>
            <a:endParaRPr lang="en-GB" altLang="en-US" sz="1200" b="1"/>
          </a:p>
        </p:txBody>
      </p:sp>
      <p:graphicFrame>
        <p:nvGraphicFramePr>
          <p:cNvPr id="17412" name="Group 4"/>
          <p:cNvGraphicFramePr>
            <a:graphicFrameLocks noGrp="1"/>
          </p:cNvGraphicFramePr>
          <p:nvPr>
            <p:extLst>
              <p:ext uri="{D42A27DB-BD31-4B8C-83A1-F6EECF244321}">
                <p14:modId xmlns:p14="http://schemas.microsoft.com/office/powerpoint/2010/main" val="932041663"/>
              </p:ext>
            </p:extLst>
          </p:nvPr>
        </p:nvGraphicFramePr>
        <p:xfrm>
          <a:off x="2051050" y="349251"/>
          <a:ext cx="2449513" cy="1999629"/>
        </p:xfrm>
        <a:graphic>
          <a:graphicData uri="http://schemas.openxmlformats.org/drawingml/2006/table">
            <a:tbl>
              <a:tblPr/>
              <a:tblGrid>
                <a:gridCol w="1022350"/>
                <a:gridCol w="1427163"/>
              </a:tblGrid>
              <a:tr h="3561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j’ai</a:t>
                      </a:r>
                      <a:endParaRPr kumimoji="0" lang="es-ES"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 have</a:t>
                      </a:r>
                      <a:endParaRPr kumimoji="0" lang="es-ES"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8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tu as</a:t>
                      </a:r>
                      <a:endParaRPr kumimoji="0" lang="es-ES"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you</a:t>
                      </a:r>
                      <a:r>
                        <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a:t>
                      </a: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have</a:t>
                      </a:r>
                      <a:endParaRPr kumimoji="0" lang="es-ES"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8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il /elle/on a</a:t>
                      </a: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he/she/we have</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8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nous avons</a:t>
                      </a: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we have</a:t>
                      </a:r>
                      <a:endParaRPr kumimoji="0" lang="en-GB"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2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vous avez</a:t>
                      </a:r>
                      <a:endParaRPr kumimoji="0" lang="en-GB"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you have  (</a:t>
                      </a:r>
                      <a:r>
                        <a:rPr kumimoji="0" lang="en-GB" sz="9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formal or .pl.)</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8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Ils/ elles ont</a:t>
                      </a: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they have</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19" name="Text Box 27"/>
          <p:cNvSpPr txBox="1">
            <a:spLocks noChangeArrowheads="1"/>
          </p:cNvSpPr>
          <p:nvPr/>
        </p:nvSpPr>
        <p:spPr bwMode="auto">
          <a:xfrm>
            <a:off x="2849562" y="44450"/>
            <a:ext cx="1423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dirty="0" err="1"/>
              <a:t>avoir</a:t>
            </a:r>
            <a:r>
              <a:rPr lang="en-GB" altLang="en-US" sz="1400" b="1" dirty="0"/>
              <a:t> – to have</a:t>
            </a:r>
          </a:p>
        </p:txBody>
      </p:sp>
      <p:sp>
        <p:nvSpPr>
          <p:cNvPr id="8220" name="Text Box 28"/>
          <p:cNvSpPr txBox="1">
            <a:spLocks noChangeArrowheads="1"/>
          </p:cNvSpPr>
          <p:nvPr/>
        </p:nvSpPr>
        <p:spPr bwMode="auto">
          <a:xfrm>
            <a:off x="5048250" y="44450"/>
            <a:ext cx="1128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dirty="0" err="1">
                <a:cs typeface="Arial" pitchFamily="34" charset="0"/>
              </a:rPr>
              <a:t>être</a:t>
            </a:r>
            <a:r>
              <a:rPr lang="en-GB" altLang="en-US" sz="1400" b="1" dirty="0"/>
              <a:t> – to be</a:t>
            </a:r>
          </a:p>
        </p:txBody>
      </p:sp>
      <p:graphicFrame>
        <p:nvGraphicFramePr>
          <p:cNvPr id="17437" name="Group 29"/>
          <p:cNvGraphicFramePr>
            <a:graphicFrameLocks noGrp="1"/>
          </p:cNvGraphicFramePr>
          <p:nvPr>
            <p:extLst>
              <p:ext uri="{D42A27DB-BD31-4B8C-83A1-F6EECF244321}">
                <p14:modId xmlns:p14="http://schemas.microsoft.com/office/powerpoint/2010/main" val="1489417931"/>
              </p:ext>
            </p:extLst>
          </p:nvPr>
        </p:nvGraphicFramePr>
        <p:xfrm>
          <a:off x="4572000" y="353394"/>
          <a:ext cx="2160588" cy="1995486"/>
        </p:xfrm>
        <a:graphic>
          <a:graphicData uri="http://schemas.openxmlformats.org/drawingml/2006/table">
            <a:tbl>
              <a:tblPr/>
              <a:tblGrid>
                <a:gridCol w="936104"/>
                <a:gridCol w="1224484"/>
              </a:tblGrid>
              <a:tr h="2842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je </a:t>
                      </a:r>
                      <a:r>
                        <a:rPr kumimoji="0" lang="es-ES" sz="105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suis</a:t>
                      </a:r>
                      <a:endParaRPr kumimoji="0" lang="es-ES"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 am</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4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tu es</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5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you</a:t>
                      </a:r>
                      <a:r>
                        <a:rPr kumimoji="0" lang="es-ES"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are</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25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il/elle/on est</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he/she is/we are</a:t>
                      </a:r>
                      <a:endParaRPr kumimoji="0" lang="en-GB" sz="105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nous sommes</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we are</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vous </a:t>
                      </a:r>
                      <a:r>
                        <a:rPr kumimoji="0" lang="en-US"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êtes</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you are</a:t>
                      </a:r>
                      <a:endParaRPr kumimoji="0" lang="en-GB" sz="105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ils / elles sont</a:t>
                      </a: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they  are </a:t>
                      </a:r>
                      <a:endParaRPr kumimoji="0" lang="en-GB" sz="105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7460" name="Group 52"/>
          <p:cNvGraphicFramePr>
            <a:graphicFrameLocks noGrp="1"/>
          </p:cNvGraphicFramePr>
          <p:nvPr>
            <p:extLst>
              <p:ext uri="{D42A27DB-BD31-4B8C-83A1-F6EECF244321}">
                <p14:modId xmlns:p14="http://schemas.microsoft.com/office/powerpoint/2010/main" val="745248098"/>
              </p:ext>
            </p:extLst>
          </p:nvPr>
        </p:nvGraphicFramePr>
        <p:xfrm>
          <a:off x="6804025" y="349247"/>
          <a:ext cx="2232025" cy="1999633"/>
        </p:xfrm>
        <a:graphic>
          <a:graphicData uri="http://schemas.openxmlformats.org/drawingml/2006/table">
            <a:tbl>
              <a:tblPr/>
              <a:tblGrid>
                <a:gridCol w="1081088"/>
                <a:gridCol w="1150937"/>
              </a:tblGrid>
              <a:tr h="299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je </a:t>
                      </a: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fais</a:t>
                      </a:r>
                      <a:endPar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I do</a:t>
                      </a:r>
                      <a:endParaRPr kumimoji="0" lang="es-ES"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tu </a:t>
                      </a:r>
                      <a:r>
                        <a:rPr kumimoji="0" lang="es-ES" sz="10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fais</a:t>
                      </a:r>
                      <a:endParaRPr kumimoji="0" lang="en-US" sz="16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you do</a:t>
                      </a:r>
                      <a:endParaRPr kumimoji="0" lang="es-ES"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99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il</a:t>
                      </a:r>
                      <a:r>
                        <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 elle/ </a:t>
                      </a: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on</a:t>
                      </a:r>
                      <a:r>
                        <a:rPr kumimoji="0" lang="es-ES"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a:t>
                      </a:r>
                      <a:r>
                        <a:rPr kumimoji="0" lang="es-ES"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fait</a:t>
                      </a:r>
                      <a:endParaRPr kumimoji="0" lang="en-US"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he/she /we do</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nous faisons</a:t>
                      </a:r>
                      <a:endParaRPr kumimoji="0" lang="en-GB"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we do</a:t>
                      </a:r>
                      <a:endParaRPr kumimoji="0" lang="en-GB"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rPr>
                        <a:t>vous faites</a:t>
                      </a:r>
                      <a:endParaRPr kumimoji="0" lang="en-US" sz="1800" b="0"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you do</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99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ils</a:t>
                      </a: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 </a:t>
                      </a:r>
                      <a:r>
                        <a:rPr kumimoji="0" lang="en-GB" sz="1200" b="0" i="0" u="none" strike="noStrike" cap="none" normalizeH="0" baseline="0" dirty="0" err="1" smtClean="0">
                          <a:ln>
                            <a:noFill/>
                          </a:ln>
                          <a:solidFill>
                            <a:schemeClr val="tx1"/>
                          </a:solidFill>
                          <a:effectLst/>
                          <a:latin typeface="Arial" panose="020B0604020202020204" pitchFamily="34" charset="0"/>
                          <a:ea typeface="SimSun" pitchFamily="2" charset="-122"/>
                          <a:cs typeface="Arial" panose="020B0604020202020204" pitchFamily="34" charset="0"/>
                        </a:rPr>
                        <a:t>elles</a:t>
                      </a: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 font</a:t>
                      </a:r>
                      <a:endParaRPr kumimoji="0" lang="en-US" sz="18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rPr>
                        <a:t>they/you do</a:t>
                      </a:r>
                      <a:endParaRPr kumimoji="0" lang="en-GB" sz="14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67" name="Text Box 75"/>
          <p:cNvSpPr txBox="1">
            <a:spLocks noChangeArrowheads="1"/>
          </p:cNvSpPr>
          <p:nvPr/>
        </p:nvSpPr>
        <p:spPr bwMode="auto">
          <a:xfrm>
            <a:off x="7462838" y="44450"/>
            <a:ext cx="118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dirty="0"/>
              <a:t>faire – to do</a:t>
            </a:r>
          </a:p>
        </p:txBody>
      </p:sp>
      <p:sp>
        <p:nvSpPr>
          <p:cNvPr id="8268" name="Text Box 76"/>
          <p:cNvSpPr txBox="1">
            <a:spLocks noChangeArrowheads="1"/>
          </p:cNvSpPr>
          <p:nvPr/>
        </p:nvSpPr>
        <p:spPr bwMode="auto">
          <a:xfrm>
            <a:off x="522288" y="2282825"/>
            <a:ext cx="1031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Time words</a:t>
            </a:r>
          </a:p>
        </p:txBody>
      </p:sp>
      <p:sp>
        <p:nvSpPr>
          <p:cNvPr id="8269" name="Text Box 77"/>
          <p:cNvSpPr txBox="1">
            <a:spLocks noChangeArrowheads="1"/>
          </p:cNvSpPr>
          <p:nvPr/>
        </p:nvSpPr>
        <p:spPr bwMode="auto">
          <a:xfrm>
            <a:off x="107950" y="2543175"/>
            <a:ext cx="23764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maintenant – now</a:t>
            </a:r>
            <a:br>
              <a:rPr lang="en-GB" altLang="en-US" sz="1200"/>
            </a:br>
            <a:r>
              <a:rPr lang="en-GB" altLang="en-US" sz="1200"/>
              <a:t>avant – before</a:t>
            </a:r>
          </a:p>
          <a:p>
            <a:pPr eaLnBrk="1" hangingPunct="1"/>
            <a:r>
              <a:rPr lang="en-GB" altLang="en-US" sz="1200"/>
              <a:t>apr</a:t>
            </a:r>
            <a:r>
              <a:rPr lang="en-US" altLang="en-US" sz="1200">
                <a:cs typeface="Arial" pitchFamily="34" charset="0"/>
              </a:rPr>
              <a:t>ès – after</a:t>
            </a:r>
            <a:br>
              <a:rPr lang="en-US" altLang="en-US" sz="1200">
                <a:cs typeface="Arial" pitchFamily="34" charset="0"/>
              </a:rPr>
            </a:br>
            <a:r>
              <a:rPr lang="en-US" altLang="en-US" sz="1200">
                <a:cs typeface="Arial" pitchFamily="34" charset="0"/>
              </a:rPr>
              <a:t>aujourd’hui – today</a:t>
            </a:r>
            <a:br>
              <a:rPr lang="en-US" altLang="en-US" sz="1200">
                <a:cs typeface="Arial" pitchFamily="34" charset="0"/>
              </a:rPr>
            </a:br>
            <a:r>
              <a:rPr lang="en-US" altLang="en-US" sz="1200">
                <a:cs typeface="Arial" pitchFamily="34" charset="0"/>
              </a:rPr>
              <a:t>hier – yesterday</a:t>
            </a:r>
            <a:br>
              <a:rPr lang="en-US" altLang="en-US" sz="1200">
                <a:cs typeface="Arial" pitchFamily="34" charset="0"/>
              </a:rPr>
            </a:br>
            <a:r>
              <a:rPr lang="en-US" altLang="en-US" sz="1200">
                <a:cs typeface="Arial" pitchFamily="34" charset="0"/>
              </a:rPr>
              <a:t>demain – tomorrow</a:t>
            </a:r>
            <a:br>
              <a:rPr lang="en-US" altLang="en-US" sz="1200">
                <a:cs typeface="Arial" pitchFamily="34" charset="0"/>
              </a:rPr>
            </a:br>
            <a:r>
              <a:rPr lang="en-US" altLang="en-US" sz="1200">
                <a:cs typeface="Arial" pitchFamily="34" charset="0"/>
              </a:rPr>
              <a:t>encore une fois  - again</a:t>
            </a:r>
            <a:br>
              <a:rPr lang="en-US" altLang="en-US" sz="1200">
                <a:cs typeface="Arial" pitchFamily="34" charset="0"/>
              </a:rPr>
            </a:br>
            <a:r>
              <a:rPr lang="en-US" altLang="en-US" sz="1200">
                <a:cs typeface="Arial" pitchFamily="34" charset="0"/>
              </a:rPr>
              <a:t>toujours – always</a:t>
            </a:r>
            <a:br>
              <a:rPr lang="en-US" altLang="en-US" sz="1200">
                <a:cs typeface="Arial" pitchFamily="34" charset="0"/>
              </a:rPr>
            </a:br>
            <a:r>
              <a:rPr lang="en-US" altLang="en-US" sz="1200">
                <a:cs typeface="Arial" pitchFamily="34" charset="0"/>
              </a:rPr>
              <a:t>souvent – often</a:t>
            </a:r>
            <a:br>
              <a:rPr lang="en-US" altLang="en-US" sz="1200">
                <a:cs typeface="Arial" pitchFamily="34" charset="0"/>
              </a:rPr>
            </a:br>
            <a:r>
              <a:rPr lang="en-US" altLang="en-US" sz="1200">
                <a:cs typeface="Arial" pitchFamily="34" charset="0"/>
              </a:rPr>
              <a:t>quelquefois – sometimes</a:t>
            </a:r>
            <a:br>
              <a:rPr lang="en-US" altLang="en-US" sz="1200">
                <a:cs typeface="Arial" pitchFamily="34" charset="0"/>
              </a:rPr>
            </a:br>
            <a:r>
              <a:rPr lang="en-US" altLang="en-US" sz="1200">
                <a:cs typeface="Arial" pitchFamily="34" charset="0"/>
              </a:rPr>
              <a:t>jamais – never</a:t>
            </a:r>
            <a:br>
              <a:rPr lang="en-US" altLang="en-US" sz="1200">
                <a:cs typeface="Arial" pitchFamily="34" charset="0"/>
              </a:rPr>
            </a:br>
            <a:r>
              <a:rPr lang="en-US" altLang="en-US" sz="1200">
                <a:cs typeface="Arial" pitchFamily="34" charset="0"/>
              </a:rPr>
              <a:t>la semaine dernière – last week</a:t>
            </a:r>
            <a:br>
              <a:rPr lang="en-US" altLang="en-US" sz="1200">
                <a:cs typeface="Arial" pitchFamily="34" charset="0"/>
              </a:rPr>
            </a:br>
            <a:r>
              <a:rPr lang="en-US" altLang="en-US" sz="1200">
                <a:cs typeface="Arial" pitchFamily="34" charset="0"/>
              </a:rPr>
              <a:t>la semaine prochaine – next week</a:t>
            </a:r>
            <a:endParaRPr lang="en-US" altLang="en-US" sz="1200" b="1">
              <a:cs typeface="Arial" pitchFamily="34" charset="0"/>
            </a:endParaRPr>
          </a:p>
        </p:txBody>
      </p:sp>
      <p:sp>
        <p:nvSpPr>
          <p:cNvPr id="8270" name="Text Box 78"/>
          <p:cNvSpPr txBox="1">
            <a:spLocks noChangeArrowheads="1"/>
          </p:cNvSpPr>
          <p:nvPr/>
        </p:nvSpPr>
        <p:spPr bwMode="auto">
          <a:xfrm>
            <a:off x="2627313" y="2357438"/>
            <a:ext cx="1549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Referring to things</a:t>
            </a:r>
          </a:p>
        </p:txBody>
      </p:sp>
      <p:sp>
        <p:nvSpPr>
          <p:cNvPr id="8271" name="Text Box 79"/>
          <p:cNvSpPr txBox="1">
            <a:spLocks noChangeArrowheads="1"/>
          </p:cNvSpPr>
          <p:nvPr/>
        </p:nvSpPr>
        <p:spPr bwMode="auto">
          <a:xfrm>
            <a:off x="2411413" y="2566988"/>
            <a:ext cx="20161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une chose – a thing</a:t>
            </a:r>
            <a:br>
              <a:rPr lang="en-GB" altLang="en-US" sz="1200"/>
            </a:br>
            <a:r>
              <a:rPr lang="en-GB" altLang="en-US" sz="1200"/>
              <a:t>ceci – this</a:t>
            </a:r>
            <a:br>
              <a:rPr lang="en-GB" altLang="en-US" sz="1200"/>
            </a:br>
            <a:r>
              <a:rPr lang="en-GB" altLang="en-US" sz="1200"/>
              <a:t>cela – that</a:t>
            </a:r>
            <a:br>
              <a:rPr lang="en-GB" altLang="en-US" sz="1200"/>
            </a:br>
            <a:r>
              <a:rPr lang="en-GB" altLang="en-US" sz="1200"/>
              <a:t>quelque chose</a:t>
            </a:r>
            <a:r>
              <a:rPr lang="en-US" altLang="en-US" sz="1200">
                <a:cs typeface="Arial" pitchFamily="34" charset="0"/>
              </a:rPr>
              <a:t>– something  </a:t>
            </a:r>
            <a:br>
              <a:rPr lang="en-US" altLang="en-US" sz="1200">
                <a:cs typeface="Arial" pitchFamily="34" charset="0"/>
              </a:rPr>
            </a:br>
            <a:r>
              <a:rPr lang="en-US" altLang="en-US" sz="1200">
                <a:cs typeface="Arial" pitchFamily="34" charset="0"/>
              </a:rPr>
              <a:t>(un) autre – (an)other</a:t>
            </a:r>
            <a:br>
              <a:rPr lang="en-US" altLang="en-US" sz="1200">
                <a:cs typeface="Arial" pitchFamily="34" charset="0"/>
              </a:rPr>
            </a:br>
            <a:r>
              <a:rPr lang="en-US" altLang="en-US" sz="1200">
                <a:cs typeface="Arial" pitchFamily="34" charset="0"/>
              </a:rPr>
              <a:t>beaucoup (de) – a lot (of)</a:t>
            </a:r>
            <a:br>
              <a:rPr lang="en-US" altLang="en-US" sz="1200">
                <a:cs typeface="Arial" pitchFamily="34" charset="0"/>
              </a:rPr>
            </a:br>
            <a:r>
              <a:rPr lang="en-US" altLang="en-US" sz="1200">
                <a:cs typeface="Arial" pitchFamily="34" charset="0"/>
              </a:rPr>
              <a:t>(un) peu – (a) little</a:t>
            </a:r>
          </a:p>
          <a:p>
            <a:pPr eaLnBrk="1" hangingPunct="1"/>
            <a:r>
              <a:rPr lang="en-US" altLang="en-US" sz="1200">
                <a:cs typeface="Arial" pitchFamily="34" charset="0"/>
              </a:rPr>
              <a:t>très – very</a:t>
            </a:r>
            <a:br>
              <a:rPr lang="en-US" altLang="en-US" sz="1200">
                <a:cs typeface="Arial" pitchFamily="34" charset="0"/>
              </a:rPr>
            </a:br>
            <a:r>
              <a:rPr lang="en-US" altLang="en-US" sz="1200">
                <a:cs typeface="Arial" pitchFamily="34" charset="0"/>
              </a:rPr>
              <a:t>tout – all/everything</a:t>
            </a:r>
          </a:p>
          <a:p>
            <a:pPr eaLnBrk="1" hangingPunct="1"/>
            <a:r>
              <a:rPr lang="en-US" altLang="en-US" sz="1200">
                <a:cs typeface="Arial" pitchFamily="34" charset="0"/>
              </a:rPr>
              <a:t>trop – too (much)</a:t>
            </a:r>
            <a:endParaRPr lang="en-US" altLang="en-US" sz="1200" b="1">
              <a:cs typeface="Arial" pitchFamily="34" charset="0"/>
            </a:endParaRPr>
          </a:p>
        </p:txBody>
      </p:sp>
      <p:sp>
        <p:nvSpPr>
          <p:cNvPr id="8272" name="Text Box 80"/>
          <p:cNvSpPr txBox="1">
            <a:spLocks noChangeArrowheads="1"/>
          </p:cNvSpPr>
          <p:nvPr/>
        </p:nvSpPr>
        <p:spPr bwMode="auto">
          <a:xfrm>
            <a:off x="5076825" y="3081338"/>
            <a:ext cx="1100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Making links</a:t>
            </a:r>
          </a:p>
        </p:txBody>
      </p:sp>
      <p:sp>
        <p:nvSpPr>
          <p:cNvPr id="8273" name="Text Box 81"/>
          <p:cNvSpPr txBox="1">
            <a:spLocks noChangeArrowheads="1"/>
          </p:cNvSpPr>
          <p:nvPr/>
        </p:nvSpPr>
        <p:spPr bwMode="auto">
          <a:xfrm>
            <a:off x="4787900" y="3282950"/>
            <a:ext cx="20161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et – and</a:t>
            </a:r>
            <a:br>
              <a:rPr lang="en-GB" altLang="en-US" sz="1200"/>
            </a:br>
            <a:r>
              <a:rPr lang="en-GB" altLang="en-US" sz="1200"/>
              <a:t>ou – or</a:t>
            </a:r>
          </a:p>
          <a:p>
            <a:pPr eaLnBrk="1" hangingPunct="1"/>
            <a:r>
              <a:rPr lang="en-GB" altLang="en-US" sz="1200"/>
              <a:t>aussi</a:t>
            </a:r>
            <a:r>
              <a:rPr lang="en-US" altLang="en-US" sz="1200">
                <a:cs typeface="Arial" pitchFamily="34" charset="0"/>
              </a:rPr>
              <a:t> – also</a:t>
            </a:r>
            <a:br>
              <a:rPr lang="en-US" altLang="en-US" sz="1200">
                <a:cs typeface="Arial" pitchFamily="34" charset="0"/>
              </a:rPr>
            </a:br>
            <a:r>
              <a:rPr lang="en-US" altLang="en-US" sz="1200">
                <a:cs typeface="Arial" pitchFamily="34" charset="0"/>
              </a:rPr>
              <a:t>mais – but</a:t>
            </a:r>
            <a:br>
              <a:rPr lang="en-US" altLang="en-US" sz="1200">
                <a:cs typeface="Arial" pitchFamily="34" charset="0"/>
              </a:rPr>
            </a:br>
            <a:r>
              <a:rPr lang="en-US" altLang="en-US" sz="1200">
                <a:cs typeface="Arial" pitchFamily="34" charset="0"/>
              </a:rPr>
              <a:t>parce que – because</a:t>
            </a:r>
            <a:br>
              <a:rPr lang="en-US" altLang="en-US" sz="1200">
                <a:cs typeface="Arial" pitchFamily="34" charset="0"/>
              </a:rPr>
            </a:br>
            <a:r>
              <a:rPr lang="en-US" altLang="en-US" sz="1200">
                <a:cs typeface="Arial" pitchFamily="34" charset="0"/>
              </a:rPr>
              <a:t>avec – with</a:t>
            </a:r>
            <a:br>
              <a:rPr lang="en-US" altLang="en-US" sz="1200">
                <a:cs typeface="Arial" pitchFamily="34" charset="0"/>
              </a:rPr>
            </a:br>
            <a:r>
              <a:rPr lang="en-US" altLang="en-US" sz="1200">
                <a:cs typeface="Arial" pitchFamily="34" charset="0"/>
              </a:rPr>
              <a:t>sans - without</a:t>
            </a:r>
            <a:endParaRPr lang="en-US" altLang="en-US" sz="1200" b="1">
              <a:cs typeface="Arial" pitchFamily="34" charset="0"/>
            </a:endParaRPr>
          </a:p>
        </p:txBody>
      </p:sp>
      <p:sp>
        <p:nvSpPr>
          <p:cNvPr id="8274" name="Text Box 82"/>
          <p:cNvSpPr txBox="1">
            <a:spLocks noChangeArrowheads="1"/>
          </p:cNvSpPr>
          <p:nvPr/>
        </p:nvSpPr>
        <p:spPr bwMode="auto">
          <a:xfrm>
            <a:off x="7235825" y="4724400"/>
            <a:ext cx="14557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Asking questions</a:t>
            </a:r>
          </a:p>
        </p:txBody>
      </p:sp>
      <p:sp>
        <p:nvSpPr>
          <p:cNvPr id="8275" name="Text Box 83"/>
          <p:cNvSpPr txBox="1">
            <a:spLocks noChangeArrowheads="1"/>
          </p:cNvSpPr>
          <p:nvPr/>
        </p:nvSpPr>
        <p:spPr bwMode="auto">
          <a:xfrm>
            <a:off x="6911975" y="5013325"/>
            <a:ext cx="24844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cs typeface="Arial" pitchFamily="34" charset="0"/>
              </a:rPr>
              <a:t>Porquoi? – why?</a:t>
            </a:r>
          </a:p>
          <a:p>
            <a:pPr eaLnBrk="1" hangingPunct="1"/>
            <a:r>
              <a:rPr lang="en-US" altLang="en-US" sz="1200"/>
              <a:t>Qu’est-ce que? – what?</a:t>
            </a:r>
          </a:p>
          <a:p>
            <a:pPr eaLnBrk="1" hangingPunct="1"/>
            <a:r>
              <a:rPr lang="en-US" altLang="en-US" sz="1200"/>
              <a:t>quand? – when?</a:t>
            </a:r>
          </a:p>
          <a:p>
            <a:pPr eaLnBrk="1" hangingPunct="1"/>
            <a:r>
              <a:rPr lang="en-US" altLang="en-US" sz="1200"/>
              <a:t>o</a:t>
            </a:r>
            <a:r>
              <a:rPr lang="en-US" altLang="en-US" sz="1200">
                <a:cs typeface="Arial" pitchFamily="34" charset="0"/>
              </a:rPr>
              <a:t>ù</a:t>
            </a:r>
            <a:r>
              <a:rPr lang="en-US" altLang="en-US" sz="1200"/>
              <a:t>? – where?</a:t>
            </a:r>
          </a:p>
          <a:p>
            <a:pPr eaLnBrk="1" hangingPunct="1"/>
            <a:r>
              <a:rPr lang="en-US" altLang="en-US" sz="1200"/>
              <a:t>Qui? – who?</a:t>
            </a:r>
          </a:p>
          <a:p>
            <a:pPr eaLnBrk="1" hangingPunct="1"/>
            <a:r>
              <a:rPr lang="en-US" altLang="en-US" sz="1200"/>
              <a:t>Combien? – how much/many?</a:t>
            </a:r>
          </a:p>
          <a:p>
            <a:pPr eaLnBrk="1" hangingPunct="1"/>
            <a:r>
              <a:rPr lang="en-US" altLang="en-US" sz="1200"/>
              <a:t>C</a:t>
            </a:r>
            <a:r>
              <a:rPr lang="en-US" altLang="en-US" sz="1200">
                <a:cs typeface="Arial" pitchFamily="34" charset="0"/>
              </a:rPr>
              <a:t>omment</a:t>
            </a:r>
            <a:r>
              <a:rPr lang="en-US" altLang="en-US" sz="1200"/>
              <a:t>? – how?</a:t>
            </a:r>
          </a:p>
        </p:txBody>
      </p:sp>
      <p:sp>
        <p:nvSpPr>
          <p:cNvPr id="8276" name="Text Box 84"/>
          <p:cNvSpPr txBox="1">
            <a:spLocks noChangeArrowheads="1"/>
          </p:cNvSpPr>
          <p:nvPr/>
        </p:nvSpPr>
        <p:spPr bwMode="auto">
          <a:xfrm>
            <a:off x="4891088" y="2357438"/>
            <a:ext cx="156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Referring to places</a:t>
            </a:r>
          </a:p>
        </p:txBody>
      </p:sp>
      <p:sp>
        <p:nvSpPr>
          <p:cNvPr id="8277" name="Text Box 85"/>
          <p:cNvSpPr txBox="1">
            <a:spLocks noChangeArrowheads="1"/>
          </p:cNvSpPr>
          <p:nvPr/>
        </p:nvSpPr>
        <p:spPr bwMode="auto">
          <a:xfrm>
            <a:off x="4787900" y="2566988"/>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ici</a:t>
            </a:r>
            <a:r>
              <a:rPr lang="en-US" altLang="en-US" sz="1200">
                <a:cs typeface="Arial" pitchFamily="34" charset="0"/>
              </a:rPr>
              <a:t> – here</a:t>
            </a:r>
          </a:p>
          <a:p>
            <a:pPr eaLnBrk="1" hangingPunct="1"/>
            <a:r>
              <a:rPr lang="en-US" altLang="en-US" sz="1200">
                <a:latin typeface="Times New Roman" pitchFamily="18" charset="0"/>
                <a:cs typeface="Times New Roman" pitchFamily="18" charset="0"/>
              </a:rPr>
              <a:t>l</a:t>
            </a:r>
            <a:r>
              <a:rPr lang="en-US" altLang="en-US" sz="1200">
                <a:cs typeface="Times New Roman" pitchFamily="18" charset="0"/>
              </a:rPr>
              <a:t>à</a:t>
            </a:r>
            <a:r>
              <a:rPr lang="en-US" altLang="en-US" sz="1200">
                <a:cs typeface="Arial" pitchFamily="34" charset="0"/>
              </a:rPr>
              <a:t>-(bas) – (over) there</a:t>
            </a:r>
            <a:endParaRPr lang="en-US" altLang="en-US" sz="1200" b="1">
              <a:cs typeface="Arial" pitchFamily="34" charset="0"/>
            </a:endParaRPr>
          </a:p>
        </p:txBody>
      </p:sp>
      <p:sp>
        <p:nvSpPr>
          <p:cNvPr id="8278" name="Text Box 86"/>
          <p:cNvSpPr txBox="1">
            <a:spLocks noChangeArrowheads="1"/>
          </p:cNvSpPr>
          <p:nvPr/>
        </p:nvSpPr>
        <p:spPr bwMode="auto">
          <a:xfrm>
            <a:off x="539750" y="5445125"/>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Opinions</a:t>
            </a:r>
          </a:p>
        </p:txBody>
      </p:sp>
      <p:sp>
        <p:nvSpPr>
          <p:cNvPr id="8279" name="Text Box 87"/>
          <p:cNvSpPr txBox="1">
            <a:spLocks noChangeArrowheads="1"/>
          </p:cNvSpPr>
          <p:nvPr/>
        </p:nvSpPr>
        <p:spPr bwMode="auto">
          <a:xfrm>
            <a:off x="0" y="5661025"/>
            <a:ext cx="280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Je pense que – I think that</a:t>
            </a:r>
          </a:p>
          <a:p>
            <a:pPr eaLnBrk="1" hangingPunct="1"/>
            <a:r>
              <a:rPr lang="en-GB" altLang="en-US" sz="1200"/>
              <a:t>Je crois que – I believe that</a:t>
            </a:r>
            <a:br>
              <a:rPr lang="en-GB" altLang="en-US" sz="1200"/>
            </a:br>
            <a:r>
              <a:rPr lang="en-GB" altLang="en-US" sz="1200"/>
              <a:t>Il me semble que – it seems that..</a:t>
            </a:r>
          </a:p>
          <a:p>
            <a:pPr eaLnBrk="1" hangingPunct="1"/>
            <a:r>
              <a:rPr lang="en-GB" altLang="en-US" sz="1200"/>
              <a:t>A mon avis.. – in my opinion..</a:t>
            </a:r>
            <a:endParaRPr lang="en-US" altLang="en-US" sz="1200" b="1">
              <a:cs typeface="Arial" pitchFamily="34" charset="0"/>
            </a:endParaRPr>
          </a:p>
        </p:txBody>
      </p:sp>
      <p:sp>
        <p:nvSpPr>
          <p:cNvPr id="8280" name="Text Box 88"/>
          <p:cNvSpPr txBox="1">
            <a:spLocks noChangeArrowheads="1"/>
          </p:cNvSpPr>
          <p:nvPr/>
        </p:nvSpPr>
        <p:spPr bwMode="auto">
          <a:xfrm>
            <a:off x="3419475" y="4564063"/>
            <a:ext cx="170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Sentence building</a:t>
            </a:r>
          </a:p>
        </p:txBody>
      </p:sp>
      <p:graphicFrame>
        <p:nvGraphicFramePr>
          <p:cNvPr id="17497" name="Group 89"/>
          <p:cNvGraphicFramePr>
            <a:graphicFrameLocks noGrp="1"/>
          </p:cNvGraphicFramePr>
          <p:nvPr/>
        </p:nvGraphicFramePr>
        <p:xfrm>
          <a:off x="2484438" y="4724400"/>
          <a:ext cx="4464050" cy="1949452"/>
        </p:xfrm>
        <a:graphic>
          <a:graphicData uri="http://schemas.openxmlformats.org/drawingml/2006/table">
            <a:tbl>
              <a:tblPr/>
              <a:tblGrid>
                <a:gridCol w="1604962"/>
                <a:gridCol w="625475"/>
                <a:gridCol w="2233613"/>
              </a:tblGrid>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Je peux / on peut</a:t>
                      </a:r>
                    </a:p>
                  </a:txBody>
                  <a:tcPr marT="45727" marB="45727" horzOverflow="overflow">
                    <a:lnL cap="flat">
                      <a:noFill/>
                    </a:lnL>
                    <a:lnR w="12700" cap="flat" cmpd="sng" algn="ctr">
                      <a:solidFill>
                        <a:schemeClr val="tx1"/>
                      </a:solidFill>
                      <a:prstDash val="sysDot"/>
                      <a:round/>
                      <a:headEnd type="none" w="med" len="med"/>
                      <a:tailEnd type="none" w="med" len="med"/>
                    </a:lnR>
                    <a:lnT cap="flat">
                      <a:noFill/>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cap="flat">
                      <a:noFill/>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can /   you/we can...</a:t>
                      </a:r>
                    </a:p>
                  </a:txBody>
                  <a:tcPr marT="45727" marB="45727" horzOverflow="overflow">
                    <a:lnL w="12700" cap="flat" cmpd="sng" algn="ctr">
                      <a:solidFill>
                        <a:schemeClr val="tx1"/>
                      </a:solidFill>
                      <a:prstDash val="sysDot"/>
                      <a:round/>
                      <a:headEnd type="none" w="med" len="med"/>
                      <a:tailEnd type="none" w="med" len="med"/>
                    </a:lnL>
                    <a:lnR cap="flat">
                      <a:noFill/>
                    </a:lnR>
                    <a:lnT cap="flat">
                      <a:noFill/>
                    </a:lnT>
                    <a:lnB w="12700" cap="flat" cmpd="sng" algn="ctr">
                      <a:solidFill>
                        <a:schemeClr val="tx1"/>
                      </a:solidFill>
                      <a:prstDash val="sysDot"/>
                      <a:round/>
                      <a:headEnd type="none" w="med" len="med"/>
                      <a:tailEnd type="none" w="med" len="med"/>
                    </a:lnB>
                    <a:lnTlToBr>
                      <a:noFill/>
                    </a:lnTlToBr>
                    <a:lnBlToTr>
                      <a:noFill/>
                    </a:lnBlToTr>
                    <a:noFill/>
                  </a:tcPr>
                </a:tc>
              </a:tr>
              <a:tr h="303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Je veux </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want to.. </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Je dois</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have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Je vais / on va</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 verb</a:t>
                      </a: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I’m going to/we’re going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J’aime /je n’aime pas</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like to  / I don’t like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J’aime beaucoup</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love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74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Je voudrais</a:t>
                      </a:r>
                    </a:p>
                  </a:txBody>
                  <a:tcPr marT="45727" marB="45727"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27" marB="45727"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 would like to…</a:t>
                      </a:r>
                    </a:p>
                  </a:txBody>
                  <a:tcPr marT="45727" marB="45727"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cap="flat">
                      <a:noFill/>
                    </a:lnB>
                    <a:lnTlToBr>
                      <a:noFill/>
                    </a:lnTlToBr>
                    <a:lnBlToTr>
                      <a:noFill/>
                    </a:lnBlToTr>
                    <a:noFill/>
                  </a:tcPr>
                </a:tc>
              </a:tr>
            </a:tbl>
          </a:graphicData>
        </a:graphic>
      </p:graphicFrame>
      <p:sp>
        <p:nvSpPr>
          <p:cNvPr id="8311" name="Text Box 139"/>
          <p:cNvSpPr txBox="1">
            <a:spLocks noChangeArrowheads="1"/>
          </p:cNvSpPr>
          <p:nvPr/>
        </p:nvSpPr>
        <p:spPr bwMode="auto">
          <a:xfrm>
            <a:off x="628650" y="333375"/>
            <a:ext cx="896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Pronouns</a:t>
            </a:r>
          </a:p>
        </p:txBody>
      </p:sp>
      <p:sp>
        <p:nvSpPr>
          <p:cNvPr id="8312" name="Text Box 140"/>
          <p:cNvSpPr txBox="1">
            <a:spLocks noChangeArrowheads="1"/>
          </p:cNvSpPr>
          <p:nvPr/>
        </p:nvSpPr>
        <p:spPr bwMode="auto">
          <a:xfrm>
            <a:off x="6948488" y="2565400"/>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b="1"/>
              <a:t>Saying what you did</a:t>
            </a:r>
          </a:p>
        </p:txBody>
      </p:sp>
      <p:sp>
        <p:nvSpPr>
          <p:cNvPr id="8313" name="Text Box 141"/>
          <p:cNvSpPr txBox="1">
            <a:spLocks noChangeArrowheads="1"/>
          </p:cNvSpPr>
          <p:nvPr/>
        </p:nvSpPr>
        <p:spPr bwMode="auto">
          <a:xfrm>
            <a:off x="6948488" y="2924175"/>
            <a:ext cx="244792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Je suis all</a:t>
            </a:r>
            <a:r>
              <a:rPr lang="en-US" altLang="en-US" sz="1200">
                <a:cs typeface="Arial" pitchFamily="34" charset="0"/>
              </a:rPr>
              <a:t>é(e)</a:t>
            </a:r>
            <a:r>
              <a:rPr lang="en-GB" altLang="en-US" sz="1200"/>
              <a:t> – I went</a:t>
            </a:r>
            <a:br>
              <a:rPr lang="en-GB" altLang="en-US" sz="1200"/>
            </a:br>
            <a:r>
              <a:rPr lang="en-GB" altLang="en-US" sz="1200"/>
              <a:t>j’ai fait– I did</a:t>
            </a:r>
          </a:p>
          <a:p>
            <a:pPr eaLnBrk="1" hangingPunct="1"/>
            <a:r>
              <a:rPr lang="en-GB" altLang="en-US" sz="1200"/>
              <a:t>J’ai vu </a:t>
            </a:r>
            <a:r>
              <a:rPr lang="en-US" altLang="en-US" sz="1200">
                <a:cs typeface="Arial" pitchFamily="34" charset="0"/>
              </a:rPr>
              <a:t> – I saw</a:t>
            </a:r>
            <a:br>
              <a:rPr lang="en-US" altLang="en-US" sz="1200">
                <a:cs typeface="Arial" pitchFamily="34" charset="0"/>
              </a:rPr>
            </a:br>
            <a:r>
              <a:rPr lang="en-US" altLang="en-US" sz="1200">
                <a:cs typeface="Arial" pitchFamily="34" charset="0"/>
              </a:rPr>
              <a:t>j’ai joué – I played</a:t>
            </a:r>
            <a:br>
              <a:rPr lang="en-US" altLang="en-US" sz="1200">
                <a:cs typeface="Arial" pitchFamily="34" charset="0"/>
              </a:rPr>
            </a:br>
            <a:r>
              <a:rPr lang="en-US" altLang="en-US" sz="1200">
                <a:cs typeface="Arial" pitchFamily="34" charset="0"/>
              </a:rPr>
              <a:t>j’ai mangé – I ate</a:t>
            </a:r>
            <a:br>
              <a:rPr lang="en-US" altLang="en-US" sz="1200">
                <a:cs typeface="Arial" pitchFamily="34" charset="0"/>
              </a:rPr>
            </a:br>
            <a:r>
              <a:rPr lang="en-US" altLang="en-US" sz="1200">
                <a:cs typeface="Arial" pitchFamily="34" charset="0"/>
              </a:rPr>
              <a:t>j’ai bu – I drank</a:t>
            </a:r>
          </a:p>
          <a:p>
            <a:pPr eaLnBrk="1" hangingPunct="1"/>
            <a:r>
              <a:rPr lang="en-US" altLang="en-US" sz="1200">
                <a:cs typeface="Arial" pitchFamily="34" charset="0"/>
              </a:rPr>
              <a:t>J’ai regardé – I watched</a:t>
            </a:r>
          </a:p>
          <a:p>
            <a:pPr eaLnBrk="1" hangingPunct="1"/>
            <a:r>
              <a:rPr lang="en-US" altLang="en-US" sz="1200">
                <a:cs typeface="Arial" pitchFamily="34" charset="0"/>
              </a:rPr>
              <a:t>J’ai travaillé – I worked</a:t>
            </a:r>
          </a:p>
          <a:p>
            <a:pPr eaLnBrk="1" hangingPunct="1"/>
            <a:r>
              <a:rPr lang="en-US" altLang="en-US" sz="1200">
                <a:cs typeface="Arial" pitchFamily="34" charset="0"/>
              </a:rPr>
              <a:t>J’ai voyagé – I travelled</a:t>
            </a:r>
            <a:endParaRPr lang="en-US" altLang="en-US" sz="1200" b="1">
              <a:cs typeface="Arial" pitchFamily="34" charset="0"/>
            </a:endParaRPr>
          </a:p>
        </p:txBody>
      </p:sp>
    </p:spTree>
    <p:extLst>
      <p:ext uri="{BB962C8B-B14F-4D97-AF65-F5344CB8AC3E}">
        <p14:creationId xmlns:p14="http://schemas.microsoft.com/office/powerpoint/2010/main" val="2831762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27100"/>
          </a:xfrm>
        </p:spPr>
        <p:style>
          <a:lnRef idx="3">
            <a:schemeClr val="lt1"/>
          </a:lnRef>
          <a:fillRef idx="1">
            <a:schemeClr val="accent3"/>
          </a:fillRef>
          <a:effectRef idx="1">
            <a:schemeClr val="accent3"/>
          </a:effectRef>
          <a:fontRef idx="minor">
            <a:schemeClr val="lt1"/>
          </a:fontRef>
        </p:style>
        <p:txBody>
          <a:bodyPr rtlCol="0">
            <a:normAutofit fontScale="90000"/>
          </a:bodyPr>
          <a:lstStyle/>
          <a:p>
            <a:pPr algn="l" eaLnBrk="1" fontAlgn="auto" hangingPunct="1">
              <a:spcAft>
                <a:spcPts val="0"/>
              </a:spcAft>
              <a:defRPr/>
            </a:pPr>
            <a:r>
              <a:rPr lang="en-GB" sz="4800" b="1" dirty="0" smtClean="0">
                <a:latin typeface="Segoe Print" pitchFamily="2" charset="0"/>
              </a:rPr>
              <a:t>Conversations from Lesson 1</a:t>
            </a:r>
            <a:endParaRPr lang="fr-FR" sz="4800" b="1" dirty="0">
              <a:latin typeface="Segoe Print" pitchFamily="2" charset="0"/>
            </a:endParaRPr>
          </a:p>
        </p:txBody>
      </p:sp>
      <p:pic>
        <p:nvPicPr>
          <p:cNvPr id="27650" name="Picture 2"/>
          <p:cNvPicPr>
            <a:picLocks noChangeAspect="1" noChangeArrowheads="1"/>
          </p:cNvPicPr>
          <p:nvPr/>
        </p:nvPicPr>
        <p:blipFill>
          <a:blip r:embed="rId3"/>
          <a:srcRect/>
          <a:stretch>
            <a:fillRect/>
          </a:stretch>
        </p:blipFill>
        <p:spPr bwMode="auto">
          <a:xfrm>
            <a:off x="1547813" y="1452563"/>
            <a:ext cx="6119812" cy="4911725"/>
          </a:xfrm>
          <a:prstGeom prst="rect">
            <a:avLst/>
          </a:prstGeom>
          <a:noFill/>
          <a:ln w="9525">
            <a:noFill/>
            <a:miter lim="800000"/>
            <a:headEnd/>
            <a:tailEnd/>
          </a:ln>
        </p:spPr>
      </p:pic>
      <p:pic>
        <p:nvPicPr>
          <p:cNvPr id="27651"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92529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07950" y="82550"/>
            <a:ext cx="216058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a:t>Asking questions</a:t>
            </a:r>
          </a:p>
          <a:p>
            <a:pPr eaLnBrk="1" hangingPunct="1">
              <a:spcBef>
                <a:spcPct val="50000"/>
              </a:spcBef>
            </a:pPr>
            <a:r>
              <a:rPr lang="en-GB" altLang="en-US" sz="1300"/>
              <a:t>Wer? Who?</a:t>
            </a:r>
            <a:br>
              <a:rPr lang="en-GB" altLang="en-US" sz="1300"/>
            </a:br>
            <a:r>
              <a:rPr lang="en-GB" altLang="en-US" sz="1300"/>
              <a:t>Wo? Where?</a:t>
            </a:r>
            <a:br>
              <a:rPr lang="en-GB" altLang="en-US" sz="1300"/>
            </a:br>
            <a:r>
              <a:rPr lang="en-GB" altLang="en-US" sz="1300"/>
              <a:t>Was? What?   </a:t>
            </a:r>
            <a:br>
              <a:rPr lang="en-GB" altLang="en-US" sz="1300"/>
            </a:br>
            <a:r>
              <a:rPr lang="en-GB" altLang="en-US" sz="1300"/>
              <a:t>Wann? When?</a:t>
            </a:r>
            <a:br>
              <a:rPr lang="en-GB" altLang="en-US" sz="1300"/>
            </a:br>
            <a:r>
              <a:rPr lang="en-GB" altLang="en-US" sz="1300"/>
              <a:t>Warum? Why?</a:t>
            </a:r>
            <a:br>
              <a:rPr lang="en-GB" altLang="en-US" sz="1300"/>
            </a:br>
            <a:r>
              <a:rPr lang="en-GB" altLang="en-US" sz="1300"/>
              <a:t>Wie? How?</a:t>
            </a:r>
            <a:br>
              <a:rPr lang="en-GB" altLang="en-US" sz="1300"/>
            </a:br>
            <a:r>
              <a:rPr lang="en-GB" altLang="en-US" sz="1300"/>
              <a:t>Wie viel? How much? </a:t>
            </a:r>
            <a:br>
              <a:rPr lang="en-GB" altLang="en-US" sz="1300"/>
            </a:br>
            <a:r>
              <a:rPr lang="en-GB" altLang="en-US" sz="1300"/>
              <a:t>Wie viele? How many?</a:t>
            </a:r>
          </a:p>
        </p:txBody>
      </p:sp>
      <p:graphicFrame>
        <p:nvGraphicFramePr>
          <p:cNvPr id="19459" name="Group 3"/>
          <p:cNvGraphicFramePr>
            <a:graphicFrameLocks noGrp="1"/>
          </p:cNvGraphicFramePr>
          <p:nvPr/>
        </p:nvGraphicFramePr>
        <p:xfrm>
          <a:off x="2268538" y="128588"/>
          <a:ext cx="6408737" cy="2925920"/>
        </p:xfrm>
        <a:graphic>
          <a:graphicData uri="http://schemas.openxmlformats.org/drawingml/2006/table">
            <a:tbl>
              <a:tblPr/>
              <a:tblGrid>
                <a:gridCol w="792162"/>
                <a:gridCol w="1008063"/>
                <a:gridCol w="865187"/>
                <a:gridCol w="792163"/>
                <a:gridCol w="719137"/>
                <a:gridCol w="720725"/>
                <a:gridCol w="719138"/>
                <a:gridCol w="792162"/>
              </a:tblGrid>
              <a:tr h="4571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pronouns</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wohnen: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live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haben: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have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sein: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be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tragen: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wear</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helfen: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help</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sehen:</a:t>
                      </a:r>
                      <a:br>
                        <a:rPr kumimoji="0" lang="en-GB" sz="1200" b="0" i="0" u="none" strike="noStrike" cap="none" normalizeH="0" baseline="0" smtClean="0">
                          <a:ln>
                            <a:noFill/>
                          </a:ln>
                          <a:solidFill>
                            <a:schemeClr val="tx1"/>
                          </a:solidFill>
                          <a:effectLst/>
                          <a:latin typeface="Arial" charset="0"/>
                        </a:rPr>
                      </a:br>
                      <a:r>
                        <a:rPr kumimoji="0" lang="en-GB" sz="1200" b="0" i="0" u="none" strike="noStrike" cap="none" normalizeH="0" baseline="0" smtClean="0">
                          <a:ln>
                            <a:noFill/>
                          </a:ln>
                          <a:solidFill>
                            <a:schemeClr val="tx1"/>
                          </a:solidFill>
                          <a:effectLst/>
                          <a:latin typeface="Arial" charset="0"/>
                        </a:rPr>
                        <a:t>to see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ich</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bin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du</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you (sing.)</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bist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t>
                      </a:r>
                      <a:r>
                        <a:rPr kumimoji="0" lang="en-GB" sz="1200" b="0" i="0" u="none" strike="noStrike" cap="none" normalizeH="0" baseline="0" smtClean="0">
                          <a:ln>
                            <a:noFill/>
                          </a:ln>
                          <a:solidFill>
                            <a:schemeClr val="tx1"/>
                          </a:solidFill>
                          <a:effectLst/>
                          <a:latin typeface="Arial" charset="0"/>
                          <a:cs typeface="Arial" charset="0"/>
                        </a:rPr>
                        <a:t>ägst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hilfst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siehst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er/es/sie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he/it/she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t>
                      </a:r>
                      <a:r>
                        <a:rPr kumimoji="0" lang="en-GB" sz="1200" b="0" i="0" u="none" strike="noStrike" cap="none" normalizeH="0" baseline="0" smtClean="0">
                          <a:ln>
                            <a:noFill/>
                          </a:ln>
                          <a:solidFill>
                            <a:schemeClr val="tx1"/>
                          </a:solidFill>
                          <a:effectLst/>
                          <a:latin typeface="Arial" charset="0"/>
                          <a:cs typeface="Arial" charset="0"/>
                        </a:rPr>
                        <a:t>ägt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hilft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sieht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man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(every)one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ist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t>
                      </a:r>
                      <a:r>
                        <a:rPr kumimoji="0" lang="en-GB" sz="1200" b="0" i="0" u="none" strike="noStrike" cap="none" normalizeH="0" baseline="0" smtClean="0">
                          <a:ln>
                            <a:noFill/>
                          </a:ln>
                          <a:solidFill>
                            <a:schemeClr val="tx1"/>
                          </a:solidFill>
                          <a:effectLst/>
                          <a:latin typeface="Arial" charset="0"/>
                          <a:cs typeface="Arial" charset="0"/>
                        </a:rPr>
                        <a:t>ägt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hilft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sieht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wir</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sind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sehen</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ihr</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you (pl.)</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seid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you (formal)</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sind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sehen</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they</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wohnen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haben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sind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tragen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helfen</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sehen</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20" name="Text Box 104"/>
          <p:cNvSpPr txBox="1">
            <a:spLocks noChangeArrowheads="1"/>
          </p:cNvSpPr>
          <p:nvPr/>
        </p:nvSpPr>
        <p:spPr bwMode="auto">
          <a:xfrm>
            <a:off x="107950" y="2070100"/>
            <a:ext cx="216058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a:t>Time</a:t>
            </a:r>
          </a:p>
          <a:p>
            <a:pPr eaLnBrk="1" hangingPunct="1">
              <a:spcBef>
                <a:spcPct val="50000"/>
              </a:spcBef>
            </a:pPr>
            <a:r>
              <a:rPr lang="en-GB" altLang="en-US" sz="1300"/>
              <a:t>jetzt: now</a:t>
            </a:r>
            <a:br>
              <a:rPr lang="en-GB" altLang="en-US" sz="1300"/>
            </a:br>
            <a:r>
              <a:rPr lang="en-GB" altLang="en-US" sz="1300"/>
              <a:t>heute: today</a:t>
            </a:r>
            <a:br>
              <a:rPr lang="en-GB" altLang="en-US" sz="1300"/>
            </a:br>
            <a:r>
              <a:rPr lang="en-GB" altLang="en-US" sz="1300"/>
              <a:t>morgen: tomorrow</a:t>
            </a:r>
            <a:br>
              <a:rPr lang="en-GB" altLang="en-US" sz="1300"/>
            </a:br>
            <a:r>
              <a:rPr lang="en-GB" altLang="en-US" sz="1300"/>
              <a:t>gestern: yesterday</a:t>
            </a:r>
            <a:br>
              <a:rPr lang="en-GB" altLang="en-US" sz="1300"/>
            </a:br>
            <a:r>
              <a:rPr lang="en-GB" altLang="en-US" sz="1300"/>
              <a:t>letzte Woche: last week</a:t>
            </a:r>
            <a:br>
              <a:rPr lang="en-GB" altLang="en-US" sz="1300"/>
            </a:br>
            <a:r>
              <a:rPr lang="en-GB" altLang="en-US" sz="1300"/>
              <a:t>n</a:t>
            </a:r>
            <a:r>
              <a:rPr lang="en-GB" altLang="en-US" sz="1300">
                <a:cs typeface="Arial" pitchFamily="34" charset="0"/>
              </a:rPr>
              <a:t>ächste Woche: next week</a:t>
            </a:r>
            <a:br>
              <a:rPr lang="en-GB" altLang="en-US" sz="1300">
                <a:cs typeface="Arial" pitchFamily="34" charset="0"/>
              </a:rPr>
            </a:br>
            <a:r>
              <a:rPr lang="en-GB" altLang="en-US" sz="1300">
                <a:cs typeface="Arial" pitchFamily="34" charset="0"/>
              </a:rPr>
              <a:t>diese Woche: this week</a:t>
            </a:r>
            <a:br>
              <a:rPr lang="en-GB" altLang="en-US" sz="1300">
                <a:cs typeface="Arial" pitchFamily="34" charset="0"/>
              </a:rPr>
            </a:br>
            <a:r>
              <a:rPr lang="en-GB" altLang="en-US" sz="1300">
                <a:cs typeface="Arial" pitchFamily="34" charset="0"/>
              </a:rPr>
              <a:t>nie: never</a:t>
            </a:r>
            <a:br>
              <a:rPr lang="en-GB" altLang="en-US" sz="1300">
                <a:cs typeface="Arial" pitchFamily="34" charset="0"/>
              </a:rPr>
            </a:br>
            <a:r>
              <a:rPr lang="en-GB" altLang="en-US" sz="1300">
                <a:cs typeface="Arial" pitchFamily="34" charset="0"/>
              </a:rPr>
              <a:t>manchmal: sometimes</a:t>
            </a:r>
            <a:br>
              <a:rPr lang="en-GB" altLang="en-US" sz="1300">
                <a:cs typeface="Arial" pitchFamily="34" charset="0"/>
              </a:rPr>
            </a:br>
            <a:r>
              <a:rPr lang="en-GB" altLang="en-US" sz="1300">
                <a:cs typeface="Arial" pitchFamily="34" charset="0"/>
              </a:rPr>
              <a:t>oft: often</a:t>
            </a:r>
            <a:br>
              <a:rPr lang="en-GB" altLang="en-US" sz="1300">
                <a:cs typeface="Arial" pitchFamily="34" charset="0"/>
              </a:rPr>
            </a:br>
            <a:r>
              <a:rPr lang="en-GB" altLang="en-US" sz="1300">
                <a:cs typeface="Arial" pitchFamily="34" charset="0"/>
              </a:rPr>
              <a:t>immer: always</a:t>
            </a:r>
            <a:br>
              <a:rPr lang="en-GB" altLang="en-US" sz="1300">
                <a:cs typeface="Arial" pitchFamily="34" charset="0"/>
              </a:rPr>
            </a:br>
            <a:r>
              <a:rPr lang="en-GB" altLang="en-US" sz="1300">
                <a:cs typeface="Arial" pitchFamily="34" charset="0"/>
              </a:rPr>
              <a:t>dann: then</a:t>
            </a:r>
          </a:p>
        </p:txBody>
      </p:sp>
      <p:sp>
        <p:nvSpPr>
          <p:cNvPr id="9321" name="Text Box 105"/>
          <p:cNvSpPr txBox="1">
            <a:spLocks noChangeArrowheads="1"/>
          </p:cNvSpPr>
          <p:nvPr/>
        </p:nvSpPr>
        <p:spPr bwMode="auto">
          <a:xfrm>
            <a:off x="107950" y="4879975"/>
            <a:ext cx="216058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a:t>Things</a:t>
            </a:r>
          </a:p>
          <a:p>
            <a:pPr eaLnBrk="1" hangingPunct="1">
              <a:spcBef>
                <a:spcPct val="50000"/>
              </a:spcBef>
            </a:pPr>
            <a:r>
              <a:rPr lang="en-GB" altLang="en-US" sz="1300"/>
              <a:t>das: that</a:t>
            </a:r>
            <a:br>
              <a:rPr lang="en-GB" altLang="en-US" sz="1300"/>
            </a:br>
            <a:r>
              <a:rPr lang="en-GB" altLang="en-US" sz="1300"/>
              <a:t>etwas: something</a:t>
            </a:r>
            <a:br>
              <a:rPr lang="en-GB" altLang="en-US" sz="1300"/>
            </a:br>
            <a:r>
              <a:rPr lang="en-GB" altLang="en-US" sz="1300"/>
              <a:t>nichts: nothing</a:t>
            </a:r>
            <a:br>
              <a:rPr lang="en-GB" altLang="en-US" sz="1300"/>
            </a:br>
            <a:r>
              <a:rPr lang="en-GB" altLang="en-US" sz="1300"/>
              <a:t>viel: much</a:t>
            </a:r>
            <a:br>
              <a:rPr lang="en-GB" altLang="en-US" sz="1300"/>
            </a:br>
            <a:r>
              <a:rPr lang="en-GB" altLang="en-US" sz="1300"/>
              <a:t>viele: many</a:t>
            </a:r>
            <a:br>
              <a:rPr lang="en-GB" altLang="en-US" sz="1300"/>
            </a:br>
            <a:r>
              <a:rPr lang="en-GB" altLang="en-US" sz="1300"/>
              <a:t>ein bisschen: a bit</a:t>
            </a:r>
            <a:br>
              <a:rPr lang="en-GB" altLang="en-US" sz="1300"/>
            </a:br>
            <a:r>
              <a:rPr lang="en-GB" altLang="en-US" sz="1300"/>
              <a:t>sehr: very</a:t>
            </a:r>
            <a:br>
              <a:rPr lang="en-GB" altLang="en-US" sz="1300"/>
            </a:br>
            <a:r>
              <a:rPr lang="en-GB" altLang="en-US" sz="1300"/>
              <a:t>zu: too</a:t>
            </a:r>
          </a:p>
        </p:txBody>
      </p:sp>
      <p:graphicFrame>
        <p:nvGraphicFramePr>
          <p:cNvPr id="19562" name="Group 106"/>
          <p:cNvGraphicFramePr>
            <a:graphicFrameLocks noGrp="1"/>
          </p:cNvGraphicFramePr>
          <p:nvPr/>
        </p:nvGraphicFramePr>
        <p:xfrm>
          <a:off x="2051050" y="5008563"/>
          <a:ext cx="4752975" cy="1737024"/>
        </p:xfrm>
        <a:graphic>
          <a:graphicData uri="http://schemas.openxmlformats.org/drawingml/2006/table">
            <a:tbl>
              <a:tblPr/>
              <a:tblGrid>
                <a:gridCol w="1681163"/>
                <a:gridCol w="1198562"/>
                <a:gridCol w="1873250"/>
              </a:tblGrid>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kann/man kann</a:t>
                      </a:r>
                    </a:p>
                  </a:txBody>
                  <a:tcPr marT="45692" marB="45692" horzOverflow="overflow">
                    <a:lnL cap="flat">
                      <a:noFill/>
                    </a:lnL>
                    <a:lnR w="12700" cap="flat" cmpd="sng" algn="ctr">
                      <a:solidFill>
                        <a:schemeClr val="tx1"/>
                      </a:solidFill>
                      <a:prstDash val="sysDot"/>
                      <a:round/>
                      <a:headEnd type="none" w="med" len="med"/>
                      <a:tailEnd type="none" w="med" len="med"/>
                    </a:lnR>
                    <a:lnT cap="flat">
                      <a:noFill/>
                    </a:lnT>
                    <a:lnB w="12700" cap="flat" cmpd="sng" algn="ctr">
                      <a:solidFill>
                        <a:schemeClr val="tx1"/>
                      </a:solidFill>
                      <a:prstDash val="sysDot"/>
                      <a:round/>
                      <a:headEnd type="none" w="med" len="med"/>
                      <a:tailEnd type="none" w="med" len="med"/>
                    </a:lnB>
                    <a:lnTlToBr>
                      <a:noFill/>
                    </a:lnTlToBr>
                    <a:lnBlToTr>
                      <a:noFill/>
                    </a:lnBlToTr>
                    <a:noFill/>
                  </a:tcPr>
                </a:tc>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
                      </a:r>
                      <a:br>
                        <a:rPr kumimoji="0" lang="en-GB" sz="1300" b="0" i="0" u="none" strike="noStrike" cap="none" normalizeH="0" baseline="0" smtClean="0">
                          <a:ln>
                            <a:noFill/>
                          </a:ln>
                          <a:solidFill>
                            <a:schemeClr val="tx1"/>
                          </a:solidFill>
                          <a:effectLst/>
                          <a:latin typeface="Arial" charset="0"/>
                        </a:rPr>
                      </a:br>
                      <a:r>
                        <a:rPr kumimoji="0" lang="en-GB" sz="1300" b="0" i="0" u="none" strike="noStrike" cap="none" normalizeH="0" baseline="0" smtClean="0">
                          <a:ln>
                            <a:noFill/>
                          </a:ln>
                          <a:solidFill>
                            <a:schemeClr val="tx1"/>
                          </a:solidFill>
                          <a:effectLst/>
                          <a:latin typeface="Arial" charset="0"/>
                        </a:rPr>
                        <a:t/>
                      </a:r>
                      <a:br>
                        <a:rPr kumimoji="0" lang="en-GB" sz="1300" b="0" i="0" u="none" strike="noStrike" cap="none" normalizeH="0" baseline="0" smtClean="0">
                          <a:ln>
                            <a:noFill/>
                          </a:ln>
                          <a:solidFill>
                            <a:schemeClr val="tx1"/>
                          </a:solidFill>
                          <a:effectLst/>
                          <a:latin typeface="Arial" charset="0"/>
                        </a:rPr>
                      </a:br>
                      <a:r>
                        <a:rPr kumimoji="0" lang="en-GB" sz="1300" b="0" i="0" u="none" strike="noStrike" cap="none" normalizeH="0" baseline="0" smtClean="0">
                          <a:ln>
                            <a:noFill/>
                          </a:ln>
                          <a:solidFill>
                            <a:schemeClr val="tx1"/>
                          </a:solidFill>
                          <a:effectLst/>
                          <a:latin typeface="Arial" charset="0"/>
                        </a:rPr>
                        <a:t>+ infinitive     </a:t>
                      </a:r>
                      <a:br>
                        <a:rPr kumimoji="0" lang="en-GB" sz="1300" b="0" i="0" u="none" strike="noStrike" cap="none" normalizeH="0" baseline="0" smtClean="0">
                          <a:ln>
                            <a:noFill/>
                          </a:ln>
                          <a:solidFill>
                            <a:schemeClr val="tx1"/>
                          </a:solidFill>
                          <a:effectLst/>
                          <a:latin typeface="Arial" charset="0"/>
                        </a:rPr>
                      </a:br>
                      <a:r>
                        <a:rPr kumimoji="0" lang="en-GB" sz="1300" b="0" i="0" u="none" strike="noStrike" cap="none" normalizeH="0" baseline="0" smtClean="0">
                          <a:ln>
                            <a:noFill/>
                          </a:ln>
                          <a:solidFill>
                            <a:schemeClr val="tx1"/>
                          </a:solidFill>
                          <a:effectLst/>
                          <a:latin typeface="Arial" charset="0"/>
                        </a:rPr>
                        <a:t>   verb</a:t>
                      </a:r>
                      <a:br>
                        <a:rPr kumimoji="0" lang="en-GB" sz="1300" b="0" i="0" u="none" strike="noStrike" cap="none" normalizeH="0" baseline="0" smtClean="0">
                          <a:ln>
                            <a:noFill/>
                          </a:ln>
                          <a:solidFill>
                            <a:schemeClr val="tx1"/>
                          </a:solidFill>
                          <a:effectLst/>
                          <a:latin typeface="Arial" charset="0"/>
                        </a:rPr>
                      </a:br>
                      <a:r>
                        <a:rPr kumimoji="0" lang="en-GB" sz="1300" b="0" i="0" u="none" strike="noStrike" cap="none" normalizeH="0" baseline="0" smtClean="0">
                          <a:ln>
                            <a:noFill/>
                          </a:ln>
                          <a:solidFill>
                            <a:schemeClr val="tx1"/>
                          </a:solidFill>
                          <a:effectLst/>
                          <a:latin typeface="Arial" charset="0"/>
                        </a:rPr>
                        <a:t>(at end of sentence)</a:t>
                      </a:r>
                    </a:p>
                  </a:txBody>
                  <a:tcPr marT="45692" marB="45692"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am/you are able to…</a:t>
                      </a:r>
                    </a:p>
                  </a:txBody>
                  <a:tcPr marT="45692" marB="45692" horzOverflow="overflow">
                    <a:lnL w="12700" cap="flat" cmpd="sng" algn="ctr">
                      <a:solidFill>
                        <a:schemeClr val="tx1"/>
                      </a:solidFill>
                      <a:prstDash val="sysDot"/>
                      <a:round/>
                      <a:headEnd type="none" w="med" len="med"/>
                      <a:tailEnd type="none" w="med" len="med"/>
                    </a:lnL>
                    <a:lnR cap="flat">
                      <a:noFill/>
                    </a:lnR>
                    <a:lnT cap="flat">
                      <a:noFill/>
                    </a:lnT>
                    <a:lnB w="12700" cap="flat" cmpd="sng" algn="ctr">
                      <a:solidFill>
                        <a:schemeClr val="tx1"/>
                      </a:solidFill>
                      <a:prstDash val="sysDot"/>
                      <a:round/>
                      <a:headEnd type="none" w="med" len="med"/>
                      <a:tailEnd type="none" w="med" len="med"/>
                    </a:lnB>
                    <a:lnTlToBr>
                      <a:noFill/>
                    </a:lnTlToBr>
                    <a:lnBlToTr>
                      <a:noFill/>
                    </a:lnBlToTr>
                    <a:noFill/>
                  </a:tcPr>
                </a:tc>
              </a:tr>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will</a:t>
                      </a:r>
                    </a:p>
                  </a:txBody>
                  <a:tcPr marT="45692" marB="45692"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want to …</a:t>
                      </a:r>
                    </a:p>
                  </a:txBody>
                  <a:tcPr marT="45692" marB="45692"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muss</a:t>
                      </a:r>
                    </a:p>
                  </a:txBody>
                  <a:tcPr marT="45692" marB="45692"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have to …</a:t>
                      </a:r>
                    </a:p>
                  </a:txBody>
                  <a:tcPr marT="45692" marB="45692"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werde</a:t>
                      </a:r>
                    </a:p>
                  </a:txBody>
                  <a:tcPr marT="45692" marB="45692"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will …</a:t>
                      </a:r>
                    </a:p>
                  </a:txBody>
                  <a:tcPr marT="45692" marB="45692"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mag</a:t>
                      </a:r>
                    </a:p>
                  </a:txBody>
                  <a:tcPr marT="45692" marB="45692"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like to …</a:t>
                      </a:r>
                    </a:p>
                  </a:txBody>
                  <a:tcPr marT="45692" marB="45692"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r>
              <a:tr h="289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Ich m</a:t>
                      </a:r>
                      <a:r>
                        <a:rPr kumimoji="0" lang="en-GB" sz="1300" b="0" i="0" u="none" strike="noStrike" cap="none" normalizeH="0" baseline="0" smtClean="0">
                          <a:ln>
                            <a:noFill/>
                          </a:ln>
                          <a:solidFill>
                            <a:schemeClr val="tx1"/>
                          </a:solidFill>
                          <a:effectLst/>
                          <a:latin typeface="Arial" charset="0"/>
                          <a:cs typeface="Arial" charset="0"/>
                        </a:rPr>
                        <a:t>öchte</a:t>
                      </a:r>
                    </a:p>
                  </a:txBody>
                  <a:tcPr marT="45692" marB="45692" horzOverflow="overflow">
                    <a:lnL cap="flat">
                      <a:noFill/>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cap="flat">
                      <a:noFill/>
                    </a:lnB>
                    <a:lnTlToBr>
                      <a:noFill/>
                    </a:lnTlToBr>
                    <a:lnBlToTr>
                      <a:noFill/>
                    </a:lnBlToTr>
                    <a:noFill/>
                  </a:tcPr>
                </a:tc>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300" b="0" i="0" u="none" strike="noStrike" cap="none" normalizeH="0" baseline="0" smtClean="0">
                          <a:ln>
                            <a:noFill/>
                          </a:ln>
                          <a:solidFill>
                            <a:schemeClr val="tx1"/>
                          </a:solidFill>
                          <a:effectLst/>
                          <a:latin typeface="Arial" charset="0"/>
                        </a:rPr>
                        <a:t>I would like to …</a:t>
                      </a:r>
                    </a:p>
                  </a:txBody>
                  <a:tcPr marT="45692" marB="45692" horzOverflow="overflow">
                    <a:lnL w="12700" cap="flat" cmpd="sng" algn="ctr">
                      <a:solidFill>
                        <a:schemeClr val="tx1"/>
                      </a:solidFill>
                      <a:prstDash val="sysDot"/>
                      <a:round/>
                      <a:headEnd type="none" w="med" len="med"/>
                      <a:tailEnd type="none" w="med" len="med"/>
                    </a:lnL>
                    <a:lnR cap="flat">
                      <a:noFill/>
                    </a:lnR>
                    <a:lnT w="12700" cap="flat" cmpd="sng" algn="ctr">
                      <a:solidFill>
                        <a:schemeClr val="tx1"/>
                      </a:solidFill>
                      <a:prstDash val="sysDot"/>
                      <a:round/>
                      <a:headEnd type="none" w="med" len="med"/>
                      <a:tailEnd type="none" w="med" len="med"/>
                    </a:lnT>
                    <a:lnB cap="flat">
                      <a:noFill/>
                    </a:lnB>
                    <a:lnTlToBr>
                      <a:noFill/>
                    </a:lnTlToBr>
                    <a:lnBlToTr>
                      <a:noFill/>
                    </a:lnBlToTr>
                    <a:noFill/>
                  </a:tcPr>
                </a:tc>
              </a:tr>
            </a:tbl>
          </a:graphicData>
        </a:graphic>
      </p:graphicFrame>
      <p:sp>
        <p:nvSpPr>
          <p:cNvPr id="9348" name="Text Box 150"/>
          <p:cNvSpPr txBox="1">
            <a:spLocks noChangeArrowheads="1"/>
          </p:cNvSpPr>
          <p:nvPr/>
        </p:nvSpPr>
        <p:spPr bwMode="auto">
          <a:xfrm>
            <a:off x="3008313" y="4724400"/>
            <a:ext cx="25923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1300" b="1"/>
              <a:t>Sentence building</a:t>
            </a:r>
          </a:p>
        </p:txBody>
      </p:sp>
      <p:sp>
        <p:nvSpPr>
          <p:cNvPr id="9349" name="Text Box 151"/>
          <p:cNvSpPr txBox="1">
            <a:spLocks noChangeArrowheads="1"/>
          </p:cNvSpPr>
          <p:nvPr/>
        </p:nvSpPr>
        <p:spPr bwMode="auto">
          <a:xfrm>
            <a:off x="2195513" y="3143250"/>
            <a:ext cx="38163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a:t>Opinions</a:t>
            </a:r>
          </a:p>
          <a:p>
            <a:pPr eaLnBrk="1" hangingPunct="1">
              <a:spcBef>
                <a:spcPct val="50000"/>
              </a:spcBef>
            </a:pPr>
            <a:r>
              <a:rPr lang="en-GB" altLang="en-US" sz="1300"/>
              <a:t>Ich mag …(nicht): I (don’t) like …</a:t>
            </a:r>
            <a:br>
              <a:rPr lang="en-GB" altLang="en-US" sz="1300"/>
            </a:br>
            <a:r>
              <a:rPr lang="en-GB" altLang="en-US" sz="1300"/>
              <a:t>Ich liebe …: I love …</a:t>
            </a:r>
            <a:br>
              <a:rPr lang="en-GB" altLang="en-US" sz="1300"/>
            </a:br>
            <a:r>
              <a:rPr lang="en-GB" altLang="en-US" sz="1300"/>
              <a:t>Ich hasse …: I hate …</a:t>
            </a:r>
            <a:br>
              <a:rPr lang="en-GB" altLang="en-US" sz="1300"/>
            </a:br>
            <a:r>
              <a:rPr lang="en-GB" altLang="en-US" sz="1300"/>
              <a:t>Ich finde … : I find …</a:t>
            </a:r>
            <a:br>
              <a:rPr lang="en-GB" altLang="en-US" sz="1300"/>
            </a:br>
            <a:r>
              <a:rPr lang="en-GB" altLang="en-US" sz="1300"/>
              <a:t>Meiner Meinung nach …: In my opinion</a:t>
            </a:r>
            <a:br>
              <a:rPr lang="en-GB" altLang="en-US" sz="1300"/>
            </a:br>
            <a:r>
              <a:rPr lang="en-GB" altLang="en-US" sz="1300"/>
              <a:t>Ich denke/glaube, dass … :I think/believe that …</a:t>
            </a:r>
          </a:p>
        </p:txBody>
      </p:sp>
      <p:sp>
        <p:nvSpPr>
          <p:cNvPr id="9350" name="Text Box 152"/>
          <p:cNvSpPr txBox="1">
            <a:spLocks noChangeArrowheads="1"/>
          </p:cNvSpPr>
          <p:nvPr/>
        </p:nvSpPr>
        <p:spPr bwMode="auto">
          <a:xfrm>
            <a:off x="6372225" y="3068638"/>
            <a:ext cx="277177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a:t>Saying what you did</a:t>
            </a:r>
          </a:p>
          <a:p>
            <a:pPr eaLnBrk="1" hangingPunct="1">
              <a:spcBef>
                <a:spcPct val="50000"/>
              </a:spcBef>
            </a:pPr>
            <a:r>
              <a:rPr lang="en-GB" altLang="en-US" sz="1300"/>
              <a:t>Ich habe … gemacht: I did …</a:t>
            </a:r>
            <a:br>
              <a:rPr lang="en-GB" altLang="en-US" sz="1300"/>
            </a:br>
            <a:r>
              <a:rPr lang="en-GB" altLang="en-US" sz="1300"/>
              <a:t>Ich habe … gespielt: I played …</a:t>
            </a:r>
            <a:br>
              <a:rPr lang="en-GB" altLang="en-US" sz="1300"/>
            </a:br>
            <a:r>
              <a:rPr lang="en-GB" altLang="en-US" sz="1300"/>
              <a:t>Ich habe … gesehen: I saw …</a:t>
            </a:r>
            <a:br>
              <a:rPr lang="en-GB" altLang="en-US" sz="1300"/>
            </a:br>
            <a:r>
              <a:rPr lang="en-GB" altLang="en-US" sz="1300"/>
              <a:t>Ich habe … gegessen: I ate …</a:t>
            </a:r>
            <a:br>
              <a:rPr lang="en-GB" altLang="en-US" sz="1300"/>
            </a:br>
            <a:r>
              <a:rPr lang="en-GB" altLang="en-US" sz="1300"/>
              <a:t>Ich habe … getrunken: I drank …</a:t>
            </a:r>
            <a:br>
              <a:rPr lang="en-GB" altLang="en-US" sz="1300"/>
            </a:br>
            <a:r>
              <a:rPr lang="en-GB" altLang="en-US" sz="1300"/>
              <a:t>Ich bin … gegangen: I went …</a:t>
            </a:r>
            <a:br>
              <a:rPr lang="en-GB" altLang="en-US" sz="1300"/>
            </a:br>
            <a:r>
              <a:rPr lang="en-GB" altLang="en-US" sz="1300"/>
              <a:t>Ich bin … gefahren: I travelled …</a:t>
            </a:r>
          </a:p>
        </p:txBody>
      </p:sp>
      <p:sp>
        <p:nvSpPr>
          <p:cNvPr id="9351" name="Text Box 153"/>
          <p:cNvSpPr txBox="1">
            <a:spLocks noChangeArrowheads="1"/>
          </p:cNvSpPr>
          <p:nvPr/>
        </p:nvSpPr>
        <p:spPr bwMode="auto">
          <a:xfrm>
            <a:off x="6875463" y="4879975"/>
            <a:ext cx="216058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300" b="1" dirty="0"/>
              <a:t>Conjunctions</a:t>
            </a:r>
          </a:p>
          <a:p>
            <a:pPr eaLnBrk="1" hangingPunct="1">
              <a:spcBef>
                <a:spcPct val="50000"/>
              </a:spcBef>
            </a:pPr>
            <a:r>
              <a:rPr lang="en-GB" altLang="en-US" sz="1300" dirty="0"/>
              <a:t>und: and</a:t>
            </a:r>
            <a:br>
              <a:rPr lang="en-GB" altLang="en-US" sz="1300" dirty="0"/>
            </a:br>
            <a:r>
              <a:rPr lang="en-GB" altLang="en-US" sz="1300" dirty="0" err="1"/>
              <a:t>aber</a:t>
            </a:r>
            <a:r>
              <a:rPr lang="en-GB" altLang="en-US" sz="1300" dirty="0"/>
              <a:t>: but</a:t>
            </a:r>
            <a:br>
              <a:rPr lang="en-GB" altLang="en-US" sz="1300" dirty="0"/>
            </a:br>
            <a:r>
              <a:rPr lang="en-GB" altLang="en-US" sz="1300" dirty="0" err="1"/>
              <a:t>oder</a:t>
            </a:r>
            <a:r>
              <a:rPr lang="en-GB" altLang="en-US" sz="1300" dirty="0"/>
              <a:t>: or</a:t>
            </a:r>
            <a:br>
              <a:rPr lang="en-GB" altLang="en-US" sz="1300" dirty="0"/>
            </a:br>
            <a:r>
              <a:rPr lang="en-GB" altLang="en-US" sz="1300" dirty="0" err="1"/>
              <a:t>denn</a:t>
            </a:r>
            <a:r>
              <a:rPr lang="en-GB" altLang="en-US" sz="1300" dirty="0"/>
              <a:t>: because/for</a:t>
            </a:r>
            <a:br>
              <a:rPr lang="en-GB" altLang="en-US" sz="1300" dirty="0"/>
            </a:br>
            <a:r>
              <a:rPr lang="en-GB" altLang="en-US" sz="1300" dirty="0" err="1" smtClean="0"/>
              <a:t>auch</a:t>
            </a:r>
            <a:r>
              <a:rPr lang="en-GB" altLang="en-US" sz="1300" dirty="0"/>
              <a:t>: also</a:t>
            </a:r>
            <a:br>
              <a:rPr lang="en-GB" altLang="en-US" sz="1300" dirty="0"/>
            </a:br>
            <a:r>
              <a:rPr lang="en-GB" altLang="en-US" sz="1300" dirty="0" err="1" smtClean="0"/>
              <a:t>weil</a:t>
            </a:r>
            <a:r>
              <a:rPr lang="en-GB" altLang="en-US" sz="1300" dirty="0"/>
              <a:t>: because</a:t>
            </a:r>
          </a:p>
        </p:txBody>
      </p:sp>
      <p:sp>
        <p:nvSpPr>
          <p:cNvPr id="9352" name="Text Box 154"/>
          <p:cNvSpPr txBox="1">
            <a:spLocks noChangeArrowheads="1"/>
          </p:cNvSpPr>
          <p:nvPr/>
        </p:nvSpPr>
        <p:spPr bwMode="auto">
          <a:xfrm>
            <a:off x="8702675" y="52388"/>
            <a:ext cx="54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b="1"/>
              <a:t>KS3 German Core Language</a:t>
            </a:r>
          </a:p>
        </p:txBody>
      </p:sp>
    </p:spTree>
    <p:extLst>
      <p:ext uri="{BB962C8B-B14F-4D97-AF65-F5344CB8AC3E}">
        <p14:creationId xmlns:p14="http://schemas.microsoft.com/office/powerpoint/2010/main" val="41557558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Group 2"/>
          <p:cNvGraphicFramePr>
            <a:graphicFrameLocks noGrp="1"/>
          </p:cNvGraphicFramePr>
          <p:nvPr/>
        </p:nvGraphicFramePr>
        <p:xfrm>
          <a:off x="0" y="0"/>
          <a:ext cx="9144000" cy="6945318"/>
        </p:xfrm>
        <a:graphic>
          <a:graphicData uri="http://schemas.openxmlformats.org/drawingml/2006/table">
            <a:tbl>
              <a:tblPr/>
              <a:tblGrid>
                <a:gridCol w="2286000"/>
                <a:gridCol w="2286000"/>
                <a:gridCol w="2286000"/>
                <a:gridCol w="2286000"/>
              </a:tblGrid>
              <a:tr h="9448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rPr>
                        <a:t>la educaci</a:t>
                      </a:r>
                      <a:r>
                        <a:rPr kumimoji="0" lang="en-US" sz="2400" b="0" i="0" u="none" strike="noStrike" cap="none" normalizeH="0" baseline="0" smtClean="0">
                          <a:ln>
                            <a:noFill/>
                          </a:ln>
                          <a:solidFill>
                            <a:schemeClr val="tx1"/>
                          </a:solidFill>
                          <a:effectLst/>
                          <a:latin typeface="Arial" charset="0"/>
                          <a:cs typeface="Arial" charset="0"/>
                        </a:rPr>
                        <a:t>ón física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me gusta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aburridos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las matem</a:t>
                      </a:r>
                      <a:r>
                        <a:rPr kumimoji="0" lang="en-US" sz="2800" b="0" i="0" u="none" strike="noStrike" cap="none" normalizeH="0" baseline="0" smtClean="0">
                          <a:ln>
                            <a:noFill/>
                          </a:ln>
                          <a:solidFill>
                            <a:schemeClr val="tx1"/>
                          </a:solidFill>
                          <a:effectLst/>
                          <a:latin typeface="Arial" charset="0"/>
                          <a:cs typeface="Arial" charset="0"/>
                        </a:rPr>
                        <a:t>áticas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a veces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nunca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normalmente</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tambi</a:t>
                      </a:r>
                      <a:r>
                        <a:rPr kumimoji="0" lang="en-US" sz="2800" b="0" i="0" u="none" strike="noStrike" cap="none" normalizeH="0" baseline="0" smtClean="0">
                          <a:ln>
                            <a:noFill/>
                          </a:ln>
                          <a:solidFill>
                            <a:schemeClr val="tx1"/>
                          </a:solidFill>
                          <a:effectLst/>
                          <a:latin typeface="Arial" charset="0"/>
                          <a:cs typeface="Arial" charset="0"/>
                        </a:rPr>
                        <a:t>én</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las ciencias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me gustan</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pero</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el ingl</a:t>
                      </a:r>
                      <a:r>
                        <a:rPr kumimoji="0" lang="en-US" sz="2800" b="0" i="0" u="none" strike="noStrike" cap="none" normalizeH="0" baseline="0" smtClean="0">
                          <a:ln>
                            <a:noFill/>
                          </a:ln>
                          <a:solidFill>
                            <a:schemeClr val="tx1"/>
                          </a:solidFill>
                          <a:effectLst/>
                          <a:latin typeface="Arial" charset="0"/>
                          <a:cs typeface="Arial" charset="0"/>
                        </a:rPr>
                        <a:t>és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interesantes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aburridos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bueno</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es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siempre</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a:t>
                      </a:r>
                      <a:r>
                        <a:rPr kumimoji="0" lang="en-US" sz="2800" b="0" i="0" u="none" strike="noStrike" cap="none" normalizeH="0" baseline="0" smtClean="0">
                          <a:ln>
                            <a:noFill/>
                          </a:ln>
                          <a:solidFill>
                            <a:schemeClr val="tx1"/>
                          </a:solidFill>
                          <a:effectLst/>
                          <a:latin typeface="Arial" charset="0"/>
                          <a:cs typeface="Arial" charset="0"/>
                        </a:rPr>
                        <a:t>ácil</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la tecnolog</a:t>
                      </a:r>
                      <a:r>
                        <a:rPr kumimoji="0" lang="en-US" sz="2800" b="0" i="0" u="none" strike="noStrike" cap="none" normalizeH="0" baseline="0" smtClean="0">
                          <a:ln>
                            <a:noFill/>
                          </a:ln>
                          <a:solidFill>
                            <a:schemeClr val="tx1"/>
                          </a:solidFill>
                          <a:effectLst/>
                          <a:latin typeface="Arial" charset="0"/>
                          <a:cs typeface="Arial" charset="0"/>
                        </a:rPr>
                        <a:t>ía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a:t>
                      </a:r>
                      <a:r>
                        <a:rPr kumimoji="0" lang="en-US" sz="2800" b="0" i="0" u="none" strike="noStrike" cap="none" normalizeH="0" baseline="0" smtClean="0">
                          <a:ln>
                            <a:noFill/>
                          </a:ln>
                          <a:solidFill>
                            <a:schemeClr val="tx1"/>
                          </a:solidFill>
                          <a:effectLst/>
                          <a:latin typeface="Arial" charset="0"/>
                          <a:cs typeface="Arial" charset="0"/>
                        </a:rPr>
                        <a:t>áciles</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la geograf</a:t>
                      </a:r>
                      <a:r>
                        <a:rPr kumimoji="0" lang="en-US" sz="2800" b="0" i="0" u="none" strike="noStrike" cap="none" normalizeH="0" baseline="0" smtClean="0">
                          <a:ln>
                            <a:noFill/>
                          </a:ln>
                          <a:solidFill>
                            <a:schemeClr val="tx1"/>
                          </a:solidFill>
                          <a:effectLst/>
                          <a:latin typeface="Arial" charset="0"/>
                          <a:cs typeface="Arial" charset="0"/>
                        </a:rPr>
                        <a:t>ía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el espa</a:t>
                      </a:r>
                      <a:r>
                        <a:rPr kumimoji="0" lang="en-US" sz="2800" b="0" i="0" u="none" strike="noStrike" cap="none" normalizeH="0" baseline="0" smtClean="0">
                          <a:ln>
                            <a:noFill/>
                          </a:ln>
                          <a:solidFill>
                            <a:schemeClr val="tx1"/>
                          </a:solidFill>
                          <a:effectLst/>
                          <a:latin typeface="Arial" charset="0"/>
                          <a:cs typeface="Arial" charset="0"/>
                        </a:rPr>
                        <a:t>ñol</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son</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y</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porque</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porque</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relajante</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odio</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r h="8572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la m</a:t>
                      </a:r>
                      <a:r>
                        <a:rPr kumimoji="0" lang="en-US" sz="2800" b="0" i="0" u="none" strike="noStrike" cap="none" normalizeH="0" baseline="0" smtClean="0">
                          <a:ln>
                            <a:noFill/>
                          </a:ln>
                          <a:solidFill>
                            <a:schemeClr val="tx1"/>
                          </a:solidFill>
                          <a:effectLst/>
                          <a:latin typeface="Arial" charset="0"/>
                          <a:cs typeface="Arial" charset="0"/>
                        </a:rPr>
                        <a:t>úsica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me encanta</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no</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rPr>
                        <a:t>me gusta mucho</a:t>
                      </a:r>
                    </a:p>
                  </a:txBody>
                  <a:tcPr marT="45718" marB="45718" anchor="ctr" horzOverflow="overflow">
                    <a:lnL w="57150" cap="flat" cmpd="sng" algn="ctr">
                      <a:solidFill>
                        <a:schemeClr val="tx1"/>
                      </a:solidFill>
                      <a:prstDash val="sysDash"/>
                      <a:round/>
                      <a:headEnd type="none" w="med" len="med"/>
                      <a:tailEnd type="none" w="med" len="med"/>
                    </a:lnL>
                    <a:lnR w="57150" cap="flat" cmpd="sng" algn="ctr">
                      <a:solidFill>
                        <a:schemeClr val="tx1"/>
                      </a:solidFill>
                      <a:prstDash val="sysDash"/>
                      <a:round/>
                      <a:headEnd type="none" w="med" len="med"/>
                      <a:tailEnd type="none" w="med" len="med"/>
                    </a:lnR>
                    <a:lnT w="57150" cap="flat" cmpd="sng" algn="ctr">
                      <a:solidFill>
                        <a:schemeClr val="tx1"/>
                      </a:solidFill>
                      <a:prstDash val="sysDash"/>
                      <a:round/>
                      <a:headEnd type="none" w="med" len="med"/>
                      <a:tailEnd type="none" w="med" len="med"/>
                    </a:lnT>
                    <a:lnB w="57150" cap="flat" cmpd="sng" algn="ctr">
                      <a:solidFill>
                        <a:schemeClr val="tx1"/>
                      </a:solidFill>
                      <a:prstDash val="sysDash"/>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37211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2117725"/>
            <a:ext cx="9144000" cy="519113"/>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2800" b="1" i="1">
                <a:solidFill>
                  <a:schemeClr val="bg1"/>
                </a:solidFill>
              </a:rPr>
              <a:t>verbo + sustantivo + connectador + verbo</a:t>
            </a:r>
          </a:p>
        </p:txBody>
      </p:sp>
      <p:sp>
        <p:nvSpPr>
          <p:cNvPr id="38915" name="Text Box 3"/>
          <p:cNvSpPr txBox="1">
            <a:spLocks noChangeArrowheads="1"/>
          </p:cNvSpPr>
          <p:nvPr/>
        </p:nvSpPr>
        <p:spPr bwMode="auto">
          <a:xfrm>
            <a:off x="0" y="3270250"/>
            <a:ext cx="9180513" cy="519113"/>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2800" b="1" i="1">
                <a:solidFill>
                  <a:schemeClr val="bg1"/>
                </a:solidFill>
              </a:rPr>
              <a:t>indicativo del tiempo + verbo + sustantivo</a:t>
            </a:r>
          </a:p>
        </p:txBody>
      </p:sp>
      <p:sp>
        <p:nvSpPr>
          <p:cNvPr id="12292" name="Text Box 4"/>
          <p:cNvSpPr txBox="1">
            <a:spLocks noChangeArrowheads="1"/>
          </p:cNvSpPr>
          <p:nvPr/>
        </p:nvSpPr>
        <p:spPr bwMode="auto">
          <a:xfrm>
            <a:off x="0" y="404813"/>
            <a:ext cx="9180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800" b="1" i="1"/>
              <a:t>Como hacer frases en espa</a:t>
            </a:r>
            <a:r>
              <a:rPr lang="en-US" altLang="en-US" sz="2800" b="1" i="1">
                <a:cs typeface="Arial" pitchFamily="34" charset="0"/>
              </a:rPr>
              <a:t>ñol</a:t>
            </a:r>
          </a:p>
        </p:txBody>
      </p:sp>
      <p:sp>
        <p:nvSpPr>
          <p:cNvPr id="12293" name="Text Box 5"/>
          <p:cNvSpPr txBox="1">
            <a:spLocks noChangeArrowheads="1"/>
          </p:cNvSpPr>
          <p:nvPr/>
        </p:nvSpPr>
        <p:spPr bwMode="auto">
          <a:xfrm>
            <a:off x="34925" y="1109663"/>
            <a:ext cx="9180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800" b="1" i="1"/>
              <a:t>Por ejemplo:</a:t>
            </a:r>
            <a:endParaRPr lang="en-US" altLang="en-US" sz="2800" b="1" i="1">
              <a:cs typeface="Arial" pitchFamily="34" charset="0"/>
            </a:endParaRPr>
          </a:p>
        </p:txBody>
      </p:sp>
      <p:sp>
        <p:nvSpPr>
          <p:cNvPr id="38918" name="Text Box 6"/>
          <p:cNvSpPr txBox="1">
            <a:spLocks noChangeArrowheads="1"/>
          </p:cNvSpPr>
          <p:nvPr/>
        </p:nvSpPr>
        <p:spPr bwMode="auto">
          <a:xfrm>
            <a:off x="34925" y="2693988"/>
            <a:ext cx="9180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800" b="1" i="1"/>
              <a:t>Odio el ingl</a:t>
            </a:r>
            <a:r>
              <a:rPr lang="en-US" altLang="en-US" sz="2800" b="1" i="1">
                <a:cs typeface="Arial" pitchFamily="34" charset="0"/>
              </a:rPr>
              <a:t>és y detesto la geografía.</a:t>
            </a:r>
          </a:p>
        </p:txBody>
      </p:sp>
      <p:sp>
        <p:nvSpPr>
          <p:cNvPr id="38919" name="Text Box 7"/>
          <p:cNvSpPr txBox="1">
            <a:spLocks noChangeArrowheads="1"/>
          </p:cNvSpPr>
          <p:nvPr/>
        </p:nvSpPr>
        <p:spPr bwMode="auto">
          <a:xfrm>
            <a:off x="34925" y="3846513"/>
            <a:ext cx="9180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800" b="1" i="1"/>
              <a:t>A veces me encanta el espa</a:t>
            </a:r>
            <a:r>
              <a:rPr lang="en-US" altLang="en-US" sz="2800" b="1" i="1">
                <a:cs typeface="Arial" pitchFamily="34" charset="0"/>
              </a:rPr>
              <a:t>ñol.</a:t>
            </a:r>
          </a:p>
        </p:txBody>
      </p:sp>
    </p:spTree>
    <p:extLst>
      <p:ext uri="{BB962C8B-B14F-4D97-AF65-F5344CB8AC3E}">
        <p14:creationId xmlns:p14="http://schemas.microsoft.com/office/powerpoint/2010/main" val="3329309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ppt_x</p:attrName>
                                        </p:attrNameLst>
                                      </p:cBhvr>
                                      <p:tavLst>
                                        <p:tav tm="0">
                                          <p:val>
                                            <p:strVal val="#ppt_x-.2"/>
                                          </p:val>
                                        </p:tav>
                                        <p:tav tm="100000">
                                          <p:val>
                                            <p:strVal val="#ppt_x"/>
                                          </p:val>
                                        </p:tav>
                                      </p:tavLst>
                                    </p:anim>
                                    <p:anim calcmode="lin" valueType="num">
                                      <p:cBhvr>
                                        <p:cTn id="8" dur="1000" fill="hold"/>
                                        <p:tgtEl>
                                          <p:spTgt spid="389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89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8918"/>
                                        </p:tgtEl>
                                        <p:attrNameLst>
                                          <p:attrName>style.visibility</p:attrName>
                                        </p:attrNameLst>
                                      </p:cBhvr>
                                      <p:to>
                                        <p:strVal val="visible"/>
                                      </p:to>
                                    </p:set>
                                    <p:animEffect transition="in" filter="dissolve">
                                      <p:cBhvr>
                                        <p:cTn id="14" dur="500"/>
                                        <p:tgtEl>
                                          <p:spTgt spid="389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8915"/>
                                        </p:tgtEl>
                                        <p:attrNameLst>
                                          <p:attrName>style.visibility</p:attrName>
                                        </p:attrNameLst>
                                      </p:cBhvr>
                                      <p:to>
                                        <p:strVal val="visible"/>
                                      </p:to>
                                    </p:set>
                                    <p:anim calcmode="lin" valueType="num">
                                      <p:cBhvr>
                                        <p:cTn id="19" dur="1000" fill="hold"/>
                                        <p:tgtEl>
                                          <p:spTgt spid="38915"/>
                                        </p:tgtEl>
                                        <p:attrNameLst>
                                          <p:attrName>ppt_x</p:attrName>
                                        </p:attrNameLst>
                                      </p:cBhvr>
                                      <p:tavLst>
                                        <p:tav tm="0">
                                          <p:val>
                                            <p:strVal val="#ppt_x-.2"/>
                                          </p:val>
                                        </p:tav>
                                        <p:tav tm="100000">
                                          <p:val>
                                            <p:strVal val="#ppt_x"/>
                                          </p:val>
                                        </p:tav>
                                      </p:tavLst>
                                    </p:anim>
                                    <p:anim calcmode="lin" valueType="num">
                                      <p:cBhvr>
                                        <p:cTn id="20" dur="1000" fill="hold"/>
                                        <p:tgtEl>
                                          <p:spTgt spid="3891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89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919"/>
                                        </p:tgtEl>
                                        <p:attrNameLst>
                                          <p:attrName>style.visibility</p:attrName>
                                        </p:attrNameLst>
                                      </p:cBhvr>
                                      <p:to>
                                        <p:strVal val="visible"/>
                                      </p:to>
                                    </p:set>
                                    <p:animEffect transition="in" filter="dissolve">
                                      <p:cBhvr>
                                        <p:cTn id="26"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8" grpId="0"/>
      <p:bldP spid="389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26988"/>
            <a:ext cx="9144000" cy="1655763"/>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a:solidFill>
                  <a:schemeClr val="bg1"/>
                </a:solidFill>
                <a:latin typeface="X-Files" pitchFamily="34" charset="0"/>
              </a:rPr>
              <a:t>Intentad hacer la frase m</a:t>
            </a:r>
            <a:r>
              <a:rPr lang="en-US" altLang="en-US" sz="2800">
                <a:solidFill>
                  <a:schemeClr val="bg1"/>
                </a:solidFill>
                <a:latin typeface="X-Files" pitchFamily="34" charset="0"/>
                <a:cs typeface="Arial" pitchFamily="34" charset="0"/>
              </a:rPr>
              <a:t>ás larga</a:t>
            </a:r>
          </a:p>
        </p:txBody>
      </p:sp>
      <p:sp>
        <p:nvSpPr>
          <p:cNvPr id="40963" name="Rectangle 3"/>
          <p:cNvSpPr>
            <a:spLocks noChangeArrowheads="1"/>
          </p:cNvSpPr>
          <p:nvPr/>
        </p:nvSpPr>
        <p:spPr bwMode="auto">
          <a:xfrm>
            <a:off x="0" y="1628775"/>
            <a:ext cx="9180513" cy="1800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a:latin typeface="X-Files" pitchFamily="34" charset="0"/>
              </a:rPr>
              <a:t>Intentad hacer la frase m</a:t>
            </a:r>
            <a:r>
              <a:rPr lang="en-US" altLang="en-US" sz="2800">
                <a:latin typeface="X-Files" pitchFamily="34" charset="0"/>
                <a:cs typeface="Arial" pitchFamily="34" charset="0"/>
              </a:rPr>
              <a:t>ás corta</a:t>
            </a:r>
          </a:p>
        </p:txBody>
      </p:sp>
      <p:sp>
        <p:nvSpPr>
          <p:cNvPr id="40964" name="Rectangle 4"/>
          <p:cNvSpPr>
            <a:spLocks noChangeArrowheads="1"/>
          </p:cNvSpPr>
          <p:nvPr/>
        </p:nvSpPr>
        <p:spPr bwMode="auto">
          <a:xfrm>
            <a:off x="0" y="3429000"/>
            <a:ext cx="9180513" cy="1728788"/>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a:solidFill>
                  <a:schemeClr val="bg1"/>
                </a:solidFill>
                <a:latin typeface="X-Files" pitchFamily="34" charset="0"/>
              </a:rPr>
              <a:t>Intentad hacer la frase con los m</a:t>
            </a:r>
            <a:r>
              <a:rPr lang="en-US" altLang="en-US" sz="2800">
                <a:solidFill>
                  <a:schemeClr val="bg1"/>
                </a:solidFill>
                <a:latin typeface="X-Files" pitchFamily="34" charset="0"/>
                <a:cs typeface="Arial" pitchFamily="34" charset="0"/>
              </a:rPr>
              <a:t>ás verbos</a:t>
            </a:r>
          </a:p>
        </p:txBody>
      </p:sp>
      <p:sp>
        <p:nvSpPr>
          <p:cNvPr id="40965" name="Rectangle 5"/>
          <p:cNvSpPr>
            <a:spLocks noChangeArrowheads="1"/>
          </p:cNvSpPr>
          <p:nvPr/>
        </p:nvSpPr>
        <p:spPr bwMode="auto">
          <a:xfrm>
            <a:off x="0" y="5157788"/>
            <a:ext cx="9180513" cy="173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400">
                <a:latin typeface="X-Files" pitchFamily="34" charset="0"/>
              </a:rPr>
              <a:t>Intentad hacer la frase con los m</a:t>
            </a:r>
            <a:r>
              <a:rPr lang="en-US" altLang="en-US" sz="2400">
                <a:latin typeface="X-Files" pitchFamily="34" charset="0"/>
                <a:cs typeface="Arial" pitchFamily="34" charset="0"/>
              </a:rPr>
              <a:t>ás sustantivos</a:t>
            </a:r>
          </a:p>
        </p:txBody>
      </p:sp>
      <p:grpSp>
        <p:nvGrpSpPr>
          <p:cNvPr id="13318" name="Group 6"/>
          <p:cNvGrpSpPr>
            <a:grpSpLocks/>
          </p:cNvGrpSpPr>
          <p:nvPr/>
        </p:nvGrpSpPr>
        <p:grpSpPr bwMode="auto">
          <a:xfrm>
            <a:off x="8316913" y="6265863"/>
            <a:ext cx="865187" cy="592137"/>
            <a:chOff x="4195" y="73"/>
            <a:chExt cx="545" cy="373"/>
          </a:xfrm>
        </p:grpSpPr>
        <p:pic>
          <p:nvPicPr>
            <p:cNvPr id="13319" name="Picture 7" descr="espa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5" y="73"/>
              <a:ext cx="49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4332" y="119"/>
              <a:ext cx="4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800">
                  <a:latin typeface="Viner Hand ITC" pitchFamily="66" charset="0"/>
                  <a:cs typeface="Arial" pitchFamily="34" charset="0"/>
                </a:rPr>
                <a:t>©</a:t>
              </a:r>
              <a:r>
                <a:rPr lang="en-GB" altLang="en-US" sz="1400">
                  <a:latin typeface="Viner Hand ITC" pitchFamily="66" charset="0"/>
                  <a:cs typeface="Arial" pitchFamily="34" charset="0"/>
                </a:rPr>
                <a:t>rh05</a:t>
              </a:r>
            </a:p>
          </p:txBody>
        </p:sp>
      </p:grpSp>
    </p:spTree>
    <p:extLst>
      <p:ext uri="{BB962C8B-B14F-4D97-AF65-F5344CB8AC3E}">
        <p14:creationId xmlns:p14="http://schemas.microsoft.com/office/powerpoint/2010/main" val="359222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1000" fill="hold"/>
                                        <p:tgtEl>
                                          <p:spTgt spid="40962"/>
                                        </p:tgtEl>
                                        <p:attrNameLst>
                                          <p:attrName>ppt_x</p:attrName>
                                        </p:attrNameLst>
                                      </p:cBhvr>
                                      <p:tavLst>
                                        <p:tav tm="0">
                                          <p:val>
                                            <p:strVal val="0-#ppt_w/2"/>
                                          </p:val>
                                        </p:tav>
                                        <p:tav tm="100000">
                                          <p:val>
                                            <p:strVal val="#ppt_x"/>
                                          </p:val>
                                        </p:tav>
                                      </p:tavLst>
                                    </p:anim>
                                    <p:anim calcmode="lin" valueType="num">
                                      <p:cBhvr additive="base">
                                        <p:cTn id="8"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additive="base">
                                        <p:cTn id="13" dur="1000" fill="hold"/>
                                        <p:tgtEl>
                                          <p:spTgt spid="40963"/>
                                        </p:tgtEl>
                                        <p:attrNameLst>
                                          <p:attrName>ppt_x</p:attrName>
                                        </p:attrNameLst>
                                      </p:cBhvr>
                                      <p:tavLst>
                                        <p:tav tm="0">
                                          <p:val>
                                            <p:strVal val="1+#ppt_w/2"/>
                                          </p:val>
                                        </p:tav>
                                        <p:tav tm="100000">
                                          <p:val>
                                            <p:strVal val="#ppt_x"/>
                                          </p:val>
                                        </p:tav>
                                      </p:tavLst>
                                    </p:anim>
                                    <p:anim calcmode="lin" valueType="num">
                                      <p:cBhvr additive="base">
                                        <p:cTn id="14" dur="1000" fill="hold"/>
                                        <p:tgtEl>
                                          <p:spTgt spid="4096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4"/>
                                        </p:tgtEl>
                                        <p:attrNameLst>
                                          <p:attrName>style.visibility</p:attrName>
                                        </p:attrNameLst>
                                      </p:cBhvr>
                                      <p:to>
                                        <p:strVal val="visible"/>
                                      </p:to>
                                    </p:set>
                                    <p:anim calcmode="lin" valueType="num">
                                      <p:cBhvr additive="base">
                                        <p:cTn id="19" dur="1000" fill="hold"/>
                                        <p:tgtEl>
                                          <p:spTgt spid="40964"/>
                                        </p:tgtEl>
                                        <p:attrNameLst>
                                          <p:attrName>ppt_x</p:attrName>
                                        </p:attrNameLst>
                                      </p:cBhvr>
                                      <p:tavLst>
                                        <p:tav tm="0">
                                          <p:val>
                                            <p:strVal val="0-#ppt_w/2"/>
                                          </p:val>
                                        </p:tav>
                                        <p:tav tm="100000">
                                          <p:val>
                                            <p:strVal val="#ppt_x"/>
                                          </p:val>
                                        </p:tav>
                                      </p:tavLst>
                                    </p:anim>
                                    <p:anim calcmode="lin" valueType="num">
                                      <p:cBhvr additive="base">
                                        <p:cTn id="20" dur="10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0965"/>
                                        </p:tgtEl>
                                        <p:attrNameLst>
                                          <p:attrName>style.visibility</p:attrName>
                                        </p:attrNameLst>
                                      </p:cBhvr>
                                      <p:to>
                                        <p:strVal val="visible"/>
                                      </p:to>
                                    </p:set>
                                    <p:anim calcmode="lin" valueType="num">
                                      <p:cBhvr additive="base">
                                        <p:cTn id="25" dur="1000" fill="hold"/>
                                        <p:tgtEl>
                                          <p:spTgt spid="40965"/>
                                        </p:tgtEl>
                                        <p:attrNameLst>
                                          <p:attrName>ppt_x</p:attrName>
                                        </p:attrNameLst>
                                      </p:cBhvr>
                                      <p:tavLst>
                                        <p:tav tm="0">
                                          <p:val>
                                            <p:strVal val="1+#ppt_w/2"/>
                                          </p:val>
                                        </p:tav>
                                        <p:tav tm="100000">
                                          <p:val>
                                            <p:strVal val="#ppt_x"/>
                                          </p:val>
                                        </p:tav>
                                      </p:tavLst>
                                    </p:anim>
                                    <p:anim calcmode="lin" valueType="num">
                                      <p:cBhvr additive="base">
                                        <p:cTn id="26" dur="1000" fill="hold"/>
                                        <p:tgtEl>
                                          <p:spTgt spid="409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3" grpId="0" animBg="1"/>
      <p:bldP spid="40964" grpId="0" animBg="1"/>
      <p:bldP spid="4096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1143000" y="949325"/>
            <a:ext cx="6781800" cy="5486400"/>
          </a:xfrm>
          <a:prstGeom prst="flowChartExtra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US" altLang="en-US" sz="1200">
              <a:latin typeface="Times New Roman" pitchFamily="18" charset="0"/>
            </a:endParaRPr>
          </a:p>
        </p:txBody>
      </p:sp>
      <p:sp>
        <p:nvSpPr>
          <p:cNvPr id="45059" name="Text Box 3"/>
          <p:cNvSpPr txBox="1">
            <a:spLocks noChangeArrowheads="1"/>
          </p:cNvSpPr>
          <p:nvPr/>
        </p:nvSpPr>
        <p:spPr bwMode="auto">
          <a:xfrm>
            <a:off x="4038600" y="1863725"/>
            <a:ext cx="9906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a:t>
            </a:r>
          </a:p>
        </p:txBody>
      </p:sp>
      <p:sp>
        <p:nvSpPr>
          <p:cNvPr id="45060" name="Text Box 4"/>
          <p:cNvSpPr txBox="1">
            <a:spLocks noChangeArrowheads="1"/>
          </p:cNvSpPr>
          <p:nvPr/>
        </p:nvSpPr>
        <p:spPr bwMode="auto">
          <a:xfrm>
            <a:off x="3581400" y="2435225"/>
            <a:ext cx="19050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 d</a:t>
            </a:r>
            <a:r>
              <a:rPr lang="en-US" altLang="en-US" sz="2000">
                <a:latin typeface="Tahoma" pitchFamily="34" charset="0"/>
                <a:cs typeface="Tahoma" pitchFamily="34" charset="0"/>
              </a:rPr>
              <a:t>éteste</a:t>
            </a:r>
            <a:endParaRPr lang="en-US" altLang="en-US" sz="2000">
              <a:latin typeface="Tahoma" pitchFamily="34" charset="0"/>
            </a:endParaRPr>
          </a:p>
        </p:txBody>
      </p:sp>
      <p:sp>
        <p:nvSpPr>
          <p:cNvPr id="45061" name="Text Box 5"/>
          <p:cNvSpPr txBox="1">
            <a:spLocks noChangeArrowheads="1"/>
          </p:cNvSpPr>
          <p:nvPr/>
        </p:nvSpPr>
        <p:spPr bwMode="auto">
          <a:xfrm>
            <a:off x="3124200" y="3121025"/>
            <a:ext cx="27432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 d</a:t>
            </a:r>
            <a:r>
              <a:rPr lang="en-US" altLang="en-US" sz="2000">
                <a:latin typeface="Tahoma" pitchFamily="34" charset="0"/>
                <a:cs typeface="Tahoma" pitchFamily="34" charset="0"/>
              </a:rPr>
              <a:t>éteste faire</a:t>
            </a:r>
            <a:endParaRPr lang="en-US" altLang="en-US" sz="2000">
              <a:latin typeface="Tahoma" pitchFamily="34" charset="0"/>
            </a:endParaRPr>
          </a:p>
          <a:p>
            <a:pPr algn="ctr"/>
            <a:endParaRPr lang="en-US" altLang="en-US" sz="2000">
              <a:latin typeface="Tahoma" pitchFamily="34" charset="0"/>
            </a:endParaRPr>
          </a:p>
        </p:txBody>
      </p:sp>
      <p:sp>
        <p:nvSpPr>
          <p:cNvPr id="45062" name="Text Box 6"/>
          <p:cNvSpPr txBox="1">
            <a:spLocks noChangeArrowheads="1"/>
          </p:cNvSpPr>
          <p:nvPr/>
        </p:nvSpPr>
        <p:spPr bwMode="auto">
          <a:xfrm>
            <a:off x="2590800" y="3921125"/>
            <a:ext cx="3810000" cy="571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 d</a:t>
            </a:r>
            <a:r>
              <a:rPr lang="en-US" altLang="en-US" sz="2000">
                <a:latin typeface="Tahoma" pitchFamily="34" charset="0"/>
                <a:cs typeface="Tahoma" pitchFamily="34" charset="0"/>
              </a:rPr>
              <a:t>éteste faire de la danse</a:t>
            </a:r>
          </a:p>
        </p:txBody>
      </p:sp>
      <p:sp>
        <p:nvSpPr>
          <p:cNvPr id="45063" name="Text Box 7"/>
          <p:cNvSpPr txBox="1">
            <a:spLocks noChangeArrowheads="1"/>
          </p:cNvSpPr>
          <p:nvPr/>
        </p:nvSpPr>
        <p:spPr bwMode="auto">
          <a:xfrm>
            <a:off x="2209800" y="4721225"/>
            <a:ext cx="46482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 d</a:t>
            </a:r>
            <a:r>
              <a:rPr lang="en-US" altLang="en-US" sz="2000">
                <a:latin typeface="Tahoma" pitchFamily="34" charset="0"/>
                <a:cs typeface="Tahoma" pitchFamily="34" charset="0"/>
              </a:rPr>
              <a:t>éteste faire de la danse au collège</a:t>
            </a:r>
          </a:p>
          <a:p>
            <a:pPr algn="ctr"/>
            <a:endParaRPr lang="en-US" altLang="en-US" sz="2000">
              <a:latin typeface="Tahoma" pitchFamily="34" charset="0"/>
            </a:endParaRPr>
          </a:p>
        </p:txBody>
      </p:sp>
      <p:sp>
        <p:nvSpPr>
          <p:cNvPr id="45064" name="Text Box 8"/>
          <p:cNvSpPr txBox="1">
            <a:spLocks noChangeArrowheads="1"/>
          </p:cNvSpPr>
          <p:nvPr/>
        </p:nvSpPr>
        <p:spPr bwMode="auto">
          <a:xfrm>
            <a:off x="1676400" y="5521325"/>
            <a:ext cx="5715000" cy="685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a:latin typeface="Tahoma" pitchFamily="34" charset="0"/>
              </a:rPr>
              <a:t>Je d</a:t>
            </a:r>
            <a:r>
              <a:rPr lang="en-US" altLang="en-US" sz="2000">
                <a:latin typeface="Tahoma" pitchFamily="34" charset="0"/>
                <a:cs typeface="Tahoma" pitchFamily="34" charset="0"/>
              </a:rPr>
              <a:t>éteste faire de la danse au collège parce que c’est moche!</a:t>
            </a:r>
          </a:p>
        </p:txBody>
      </p:sp>
      <p:sp>
        <p:nvSpPr>
          <p:cNvPr id="15369" name="Text Box 9"/>
          <p:cNvSpPr txBox="1">
            <a:spLocks noChangeArrowheads="1"/>
          </p:cNvSpPr>
          <p:nvPr/>
        </p:nvSpPr>
        <p:spPr bwMode="auto">
          <a:xfrm>
            <a:off x="6477000" y="457200"/>
            <a:ext cx="1676400" cy="11430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latin typeface="Tempus Sans ITC" pitchFamily="82" charset="0"/>
              </a:rPr>
              <a:t>avec = with</a:t>
            </a:r>
          </a:p>
          <a:p>
            <a:r>
              <a:rPr lang="en-US" altLang="en-US" sz="1400">
                <a:latin typeface="Tempus Sans ITC" pitchFamily="82" charset="0"/>
              </a:rPr>
              <a:t>et = and</a:t>
            </a:r>
          </a:p>
          <a:p>
            <a:r>
              <a:rPr lang="en-US" altLang="en-US" sz="1400">
                <a:latin typeface="Tempus Sans ITC" pitchFamily="82" charset="0"/>
              </a:rPr>
              <a:t>mais = but</a:t>
            </a:r>
          </a:p>
          <a:p>
            <a:r>
              <a:rPr lang="en-US" altLang="en-US" sz="1400">
                <a:latin typeface="Tempus Sans ITC" pitchFamily="82" charset="0"/>
              </a:rPr>
              <a:t>parce que = because</a:t>
            </a:r>
          </a:p>
        </p:txBody>
      </p:sp>
      <p:sp>
        <p:nvSpPr>
          <p:cNvPr id="45066" name="Text Box 10"/>
          <p:cNvSpPr txBox="1">
            <a:spLocks noChangeArrowheads="1"/>
          </p:cNvSpPr>
          <p:nvPr/>
        </p:nvSpPr>
        <p:spPr bwMode="auto">
          <a:xfrm>
            <a:off x="381000" y="533400"/>
            <a:ext cx="3810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5000">
                <a:latin typeface="Times New Roman" pitchFamily="18" charset="0"/>
              </a:rPr>
              <a:t>La pyramide</a:t>
            </a:r>
          </a:p>
        </p:txBody>
      </p:sp>
      <p:sp>
        <p:nvSpPr>
          <p:cNvPr id="45067" name="Text Box 11"/>
          <p:cNvSpPr txBox="1">
            <a:spLocks noChangeArrowheads="1"/>
          </p:cNvSpPr>
          <p:nvPr/>
        </p:nvSpPr>
        <p:spPr bwMode="auto">
          <a:xfrm>
            <a:off x="5334000" y="1828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sujet (je, tu..)</a:t>
            </a:r>
          </a:p>
        </p:txBody>
      </p:sp>
      <p:sp>
        <p:nvSpPr>
          <p:cNvPr id="45068" name="Text Box 12"/>
          <p:cNvSpPr txBox="1">
            <a:spLocks noChangeArrowheads="1"/>
          </p:cNvSpPr>
          <p:nvPr/>
        </p:nvSpPr>
        <p:spPr bwMode="auto">
          <a:xfrm>
            <a:off x="5486400" y="2438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 + opinion</a:t>
            </a:r>
          </a:p>
        </p:txBody>
      </p:sp>
      <p:sp>
        <p:nvSpPr>
          <p:cNvPr id="45069" name="Text Box 13"/>
          <p:cNvSpPr txBox="1">
            <a:spLocks noChangeArrowheads="1"/>
          </p:cNvSpPr>
          <p:nvPr/>
        </p:nvSpPr>
        <p:spPr bwMode="auto">
          <a:xfrm>
            <a:off x="59436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 verbe (infinitif)</a:t>
            </a:r>
          </a:p>
        </p:txBody>
      </p:sp>
      <p:sp>
        <p:nvSpPr>
          <p:cNvPr id="45070" name="Text Box 14"/>
          <p:cNvSpPr txBox="1">
            <a:spLocks noChangeArrowheads="1"/>
          </p:cNvSpPr>
          <p:nvPr/>
        </p:nvSpPr>
        <p:spPr bwMode="auto">
          <a:xfrm>
            <a:off x="6477000" y="3962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 sport</a:t>
            </a:r>
          </a:p>
        </p:txBody>
      </p:sp>
      <p:sp>
        <p:nvSpPr>
          <p:cNvPr id="45071" name="Text Box 15"/>
          <p:cNvSpPr txBox="1">
            <a:spLocks noChangeArrowheads="1"/>
          </p:cNvSpPr>
          <p:nvPr/>
        </p:nvSpPr>
        <p:spPr bwMode="auto">
          <a:xfrm>
            <a:off x="6934200" y="4724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 extra</a:t>
            </a:r>
          </a:p>
        </p:txBody>
      </p:sp>
      <p:sp>
        <p:nvSpPr>
          <p:cNvPr id="45072" name="Text Box 16"/>
          <p:cNvSpPr txBox="1">
            <a:spLocks noChangeArrowheads="1"/>
          </p:cNvSpPr>
          <p:nvPr/>
        </p:nvSpPr>
        <p:spPr bwMode="auto">
          <a:xfrm>
            <a:off x="7543800" y="563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2400">
                <a:latin typeface="Tahoma" pitchFamily="34" charset="0"/>
              </a:rPr>
              <a:t>+ extra</a:t>
            </a:r>
          </a:p>
        </p:txBody>
      </p:sp>
    </p:spTree>
    <p:extLst>
      <p:ext uri="{BB962C8B-B14F-4D97-AF65-F5344CB8AC3E}">
        <p14:creationId xmlns:p14="http://schemas.microsoft.com/office/powerpoint/2010/main" val="502991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6"/>
                                        </p:tgtEl>
                                        <p:attrNameLst>
                                          <p:attrName>style.visibility</p:attrName>
                                        </p:attrNameLst>
                                      </p:cBhvr>
                                      <p:to>
                                        <p:strVal val="visible"/>
                                      </p:to>
                                    </p:set>
                                    <p:anim calcmode="lin" valueType="num">
                                      <p:cBhvr additive="base">
                                        <p:cTn id="7" dur="500" fill="hold"/>
                                        <p:tgtEl>
                                          <p:spTgt spid="45066"/>
                                        </p:tgtEl>
                                        <p:attrNameLst>
                                          <p:attrName>ppt_x</p:attrName>
                                        </p:attrNameLst>
                                      </p:cBhvr>
                                      <p:tavLst>
                                        <p:tav tm="0">
                                          <p:val>
                                            <p:strVal val="0-#ppt_w/2"/>
                                          </p:val>
                                        </p:tav>
                                        <p:tav tm="100000">
                                          <p:val>
                                            <p:strVal val="#ppt_x"/>
                                          </p:val>
                                        </p:tav>
                                      </p:tavLst>
                                    </p:anim>
                                    <p:anim calcmode="lin" valueType="num">
                                      <p:cBhvr additive="base">
                                        <p:cTn id="8" dur="500" fill="hold"/>
                                        <p:tgtEl>
                                          <p:spTgt spid="450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gtEl>
                                        <p:attrNameLst>
                                          <p:attrName>style.visibility</p:attrName>
                                        </p:attrNameLst>
                                      </p:cBhvr>
                                      <p:to>
                                        <p:strVal val="visible"/>
                                      </p:to>
                                    </p:set>
                                    <p:anim calcmode="lin" valueType="num">
                                      <p:cBhvr additive="base">
                                        <p:cTn id="13" dur="500" fill="hold"/>
                                        <p:tgtEl>
                                          <p:spTgt spid="45059"/>
                                        </p:tgtEl>
                                        <p:attrNameLst>
                                          <p:attrName>ppt_x</p:attrName>
                                        </p:attrNameLst>
                                      </p:cBhvr>
                                      <p:tavLst>
                                        <p:tav tm="0">
                                          <p:val>
                                            <p:strVal val="0-#ppt_w/2"/>
                                          </p:val>
                                        </p:tav>
                                        <p:tav tm="100000">
                                          <p:val>
                                            <p:strVal val="#ppt_x"/>
                                          </p:val>
                                        </p:tav>
                                      </p:tavLst>
                                    </p:anim>
                                    <p:anim calcmode="lin" valueType="num">
                                      <p:cBhvr additive="base">
                                        <p:cTn id="14" dur="500" fill="hold"/>
                                        <p:tgtEl>
                                          <p:spTgt spid="4505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5067"/>
                                        </p:tgtEl>
                                        <p:attrNameLst>
                                          <p:attrName>style.visibility</p:attrName>
                                        </p:attrNameLst>
                                      </p:cBhvr>
                                      <p:to>
                                        <p:strVal val="visible"/>
                                      </p:to>
                                    </p:set>
                                    <p:anim calcmode="lin" valueType="num">
                                      <p:cBhvr additive="base">
                                        <p:cTn id="19" dur="500" fill="hold"/>
                                        <p:tgtEl>
                                          <p:spTgt spid="45067"/>
                                        </p:tgtEl>
                                        <p:attrNameLst>
                                          <p:attrName>ppt_x</p:attrName>
                                        </p:attrNameLst>
                                      </p:cBhvr>
                                      <p:tavLst>
                                        <p:tav tm="0">
                                          <p:val>
                                            <p:strVal val="#ppt_x"/>
                                          </p:val>
                                        </p:tav>
                                        <p:tav tm="100000">
                                          <p:val>
                                            <p:strVal val="#ppt_x"/>
                                          </p:val>
                                        </p:tav>
                                      </p:tavLst>
                                    </p:anim>
                                    <p:anim calcmode="lin" valueType="num">
                                      <p:cBhvr additive="base">
                                        <p:cTn id="20" dur="500" fill="hold"/>
                                        <p:tgtEl>
                                          <p:spTgt spid="4506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0"/>
                                        </p:tgtEl>
                                        <p:attrNameLst>
                                          <p:attrName>style.visibility</p:attrName>
                                        </p:attrNameLst>
                                      </p:cBhvr>
                                      <p:to>
                                        <p:strVal val="visible"/>
                                      </p:to>
                                    </p:set>
                                    <p:anim calcmode="lin" valueType="num">
                                      <p:cBhvr additive="base">
                                        <p:cTn id="25" dur="500" fill="hold"/>
                                        <p:tgtEl>
                                          <p:spTgt spid="45060"/>
                                        </p:tgtEl>
                                        <p:attrNameLst>
                                          <p:attrName>ppt_x</p:attrName>
                                        </p:attrNameLst>
                                      </p:cBhvr>
                                      <p:tavLst>
                                        <p:tav tm="0">
                                          <p:val>
                                            <p:strVal val="0-#ppt_w/2"/>
                                          </p:val>
                                        </p:tav>
                                        <p:tav tm="100000">
                                          <p:val>
                                            <p:strVal val="#ppt_x"/>
                                          </p:val>
                                        </p:tav>
                                      </p:tavLst>
                                    </p:anim>
                                    <p:anim calcmode="lin" valueType="num">
                                      <p:cBhvr additive="base">
                                        <p:cTn id="26"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5068"/>
                                        </p:tgtEl>
                                        <p:attrNameLst>
                                          <p:attrName>style.visibility</p:attrName>
                                        </p:attrNameLst>
                                      </p:cBhvr>
                                      <p:to>
                                        <p:strVal val="visible"/>
                                      </p:to>
                                    </p:set>
                                    <p:anim calcmode="lin" valueType="num">
                                      <p:cBhvr additive="base">
                                        <p:cTn id="31" dur="500" fill="hold"/>
                                        <p:tgtEl>
                                          <p:spTgt spid="45068"/>
                                        </p:tgtEl>
                                        <p:attrNameLst>
                                          <p:attrName>ppt_x</p:attrName>
                                        </p:attrNameLst>
                                      </p:cBhvr>
                                      <p:tavLst>
                                        <p:tav tm="0">
                                          <p:val>
                                            <p:strVal val="#ppt_x"/>
                                          </p:val>
                                        </p:tav>
                                        <p:tav tm="100000">
                                          <p:val>
                                            <p:strVal val="#ppt_x"/>
                                          </p:val>
                                        </p:tav>
                                      </p:tavLst>
                                    </p:anim>
                                    <p:anim calcmode="lin" valueType="num">
                                      <p:cBhvr additive="base">
                                        <p:cTn id="32" dur="500" fill="hold"/>
                                        <p:tgtEl>
                                          <p:spTgt spid="45068"/>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1"/>
                                        </p:tgtEl>
                                        <p:attrNameLst>
                                          <p:attrName>style.visibility</p:attrName>
                                        </p:attrNameLst>
                                      </p:cBhvr>
                                      <p:to>
                                        <p:strVal val="visible"/>
                                      </p:to>
                                    </p:set>
                                    <p:anim calcmode="lin" valueType="num">
                                      <p:cBhvr additive="base">
                                        <p:cTn id="37" dur="500" fill="hold"/>
                                        <p:tgtEl>
                                          <p:spTgt spid="45061"/>
                                        </p:tgtEl>
                                        <p:attrNameLst>
                                          <p:attrName>ppt_x</p:attrName>
                                        </p:attrNameLst>
                                      </p:cBhvr>
                                      <p:tavLst>
                                        <p:tav tm="0">
                                          <p:val>
                                            <p:strVal val="0-#ppt_w/2"/>
                                          </p:val>
                                        </p:tav>
                                        <p:tav tm="100000">
                                          <p:val>
                                            <p:strVal val="#ppt_x"/>
                                          </p:val>
                                        </p:tav>
                                      </p:tavLst>
                                    </p:anim>
                                    <p:anim calcmode="lin" valueType="num">
                                      <p:cBhvr additive="base">
                                        <p:cTn id="3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5069"/>
                                        </p:tgtEl>
                                        <p:attrNameLst>
                                          <p:attrName>style.visibility</p:attrName>
                                        </p:attrNameLst>
                                      </p:cBhvr>
                                      <p:to>
                                        <p:strVal val="visible"/>
                                      </p:to>
                                    </p:set>
                                    <p:anim calcmode="lin" valueType="num">
                                      <p:cBhvr additive="base">
                                        <p:cTn id="43" dur="500" fill="hold"/>
                                        <p:tgtEl>
                                          <p:spTgt spid="45069"/>
                                        </p:tgtEl>
                                        <p:attrNameLst>
                                          <p:attrName>ppt_x</p:attrName>
                                        </p:attrNameLst>
                                      </p:cBhvr>
                                      <p:tavLst>
                                        <p:tav tm="0">
                                          <p:val>
                                            <p:strVal val="#ppt_x"/>
                                          </p:val>
                                        </p:tav>
                                        <p:tav tm="100000">
                                          <p:val>
                                            <p:strVal val="#ppt_x"/>
                                          </p:val>
                                        </p:tav>
                                      </p:tavLst>
                                    </p:anim>
                                    <p:anim calcmode="lin" valueType="num">
                                      <p:cBhvr additive="base">
                                        <p:cTn id="44" dur="500" fill="hold"/>
                                        <p:tgtEl>
                                          <p:spTgt spid="45069"/>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2"/>
                                        </p:tgtEl>
                                        <p:attrNameLst>
                                          <p:attrName>style.visibility</p:attrName>
                                        </p:attrNameLst>
                                      </p:cBhvr>
                                      <p:to>
                                        <p:strVal val="visible"/>
                                      </p:to>
                                    </p:set>
                                    <p:anim calcmode="lin" valueType="num">
                                      <p:cBhvr additive="base">
                                        <p:cTn id="49" dur="500" fill="hold"/>
                                        <p:tgtEl>
                                          <p:spTgt spid="45062"/>
                                        </p:tgtEl>
                                        <p:attrNameLst>
                                          <p:attrName>ppt_x</p:attrName>
                                        </p:attrNameLst>
                                      </p:cBhvr>
                                      <p:tavLst>
                                        <p:tav tm="0">
                                          <p:val>
                                            <p:strVal val="0-#ppt_w/2"/>
                                          </p:val>
                                        </p:tav>
                                        <p:tav tm="100000">
                                          <p:val>
                                            <p:strVal val="#ppt_x"/>
                                          </p:val>
                                        </p:tav>
                                      </p:tavLst>
                                    </p:anim>
                                    <p:anim calcmode="lin" valueType="num">
                                      <p:cBhvr additive="base">
                                        <p:cTn id="50"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5070"/>
                                        </p:tgtEl>
                                        <p:attrNameLst>
                                          <p:attrName>style.visibility</p:attrName>
                                        </p:attrNameLst>
                                      </p:cBhvr>
                                      <p:to>
                                        <p:strVal val="visible"/>
                                      </p:to>
                                    </p:set>
                                    <p:anim calcmode="lin" valueType="num">
                                      <p:cBhvr additive="base">
                                        <p:cTn id="55" dur="500" fill="hold"/>
                                        <p:tgtEl>
                                          <p:spTgt spid="45070"/>
                                        </p:tgtEl>
                                        <p:attrNameLst>
                                          <p:attrName>ppt_x</p:attrName>
                                        </p:attrNameLst>
                                      </p:cBhvr>
                                      <p:tavLst>
                                        <p:tav tm="0">
                                          <p:val>
                                            <p:strVal val="#ppt_x"/>
                                          </p:val>
                                        </p:tav>
                                        <p:tav tm="100000">
                                          <p:val>
                                            <p:strVal val="#ppt_x"/>
                                          </p:val>
                                        </p:tav>
                                      </p:tavLst>
                                    </p:anim>
                                    <p:anim calcmode="lin" valueType="num">
                                      <p:cBhvr additive="base">
                                        <p:cTn id="56" dur="500" fill="hold"/>
                                        <p:tgtEl>
                                          <p:spTgt spid="45070"/>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3"/>
                                        </p:tgtEl>
                                        <p:attrNameLst>
                                          <p:attrName>style.visibility</p:attrName>
                                        </p:attrNameLst>
                                      </p:cBhvr>
                                      <p:to>
                                        <p:strVal val="visible"/>
                                      </p:to>
                                    </p:set>
                                    <p:anim calcmode="lin" valueType="num">
                                      <p:cBhvr additive="base">
                                        <p:cTn id="61" dur="500" fill="hold"/>
                                        <p:tgtEl>
                                          <p:spTgt spid="45063"/>
                                        </p:tgtEl>
                                        <p:attrNameLst>
                                          <p:attrName>ppt_x</p:attrName>
                                        </p:attrNameLst>
                                      </p:cBhvr>
                                      <p:tavLst>
                                        <p:tav tm="0">
                                          <p:val>
                                            <p:strVal val="0-#ppt_w/2"/>
                                          </p:val>
                                        </p:tav>
                                        <p:tav tm="100000">
                                          <p:val>
                                            <p:strVal val="#ppt_x"/>
                                          </p:val>
                                        </p:tav>
                                      </p:tavLst>
                                    </p:anim>
                                    <p:anim calcmode="lin" valueType="num">
                                      <p:cBhvr additive="base">
                                        <p:cTn id="62" dur="500" fill="hold"/>
                                        <p:tgtEl>
                                          <p:spTgt spid="4506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5071"/>
                                        </p:tgtEl>
                                        <p:attrNameLst>
                                          <p:attrName>style.visibility</p:attrName>
                                        </p:attrNameLst>
                                      </p:cBhvr>
                                      <p:to>
                                        <p:strVal val="visible"/>
                                      </p:to>
                                    </p:set>
                                    <p:anim calcmode="lin" valueType="num">
                                      <p:cBhvr additive="base">
                                        <p:cTn id="67" dur="500" fill="hold"/>
                                        <p:tgtEl>
                                          <p:spTgt spid="45071"/>
                                        </p:tgtEl>
                                        <p:attrNameLst>
                                          <p:attrName>ppt_x</p:attrName>
                                        </p:attrNameLst>
                                      </p:cBhvr>
                                      <p:tavLst>
                                        <p:tav tm="0">
                                          <p:val>
                                            <p:strVal val="#ppt_x"/>
                                          </p:val>
                                        </p:tav>
                                        <p:tav tm="100000">
                                          <p:val>
                                            <p:strVal val="#ppt_x"/>
                                          </p:val>
                                        </p:tav>
                                      </p:tavLst>
                                    </p:anim>
                                    <p:anim calcmode="lin" valueType="num">
                                      <p:cBhvr additive="base">
                                        <p:cTn id="68" dur="500" fill="hold"/>
                                        <p:tgtEl>
                                          <p:spTgt spid="45071"/>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4"/>
                                        </p:tgtEl>
                                        <p:attrNameLst>
                                          <p:attrName>style.visibility</p:attrName>
                                        </p:attrNameLst>
                                      </p:cBhvr>
                                      <p:to>
                                        <p:strVal val="visible"/>
                                      </p:to>
                                    </p:set>
                                    <p:anim calcmode="lin" valueType="num">
                                      <p:cBhvr additive="base">
                                        <p:cTn id="73" dur="500" fill="hold"/>
                                        <p:tgtEl>
                                          <p:spTgt spid="45064"/>
                                        </p:tgtEl>
                                        <p:attrNameLst>
                                          <p:attrName>ppt_x</p:attrName>
                                        </p:attrNameLst>
                                      </p:cBhvr>
                                      <p:tavLst>
                                        <p:tav tm="0">
                                          <p:val>
                                            <p:strVal val="0-#ppt_w/2"/>
                                          </p:val>
                                        </p:tav>
                                        <p:tav tm="100000">
                                          <p:val>
                                            <p:strVal val="#ppt_x"/>
                                          </p:val>
                                        </p:tav>
                                      </p:tavLst>
                                    </p:anim>
                                    <p:anim calcmode="lin" valueType="num">
                                      <p:cBhvr additive="base">
                                        <p:cTn id="74" dur="500" fill="hold"/>
                                        <p:tgtEl>
                                          <p:spTgt spid="45064"/>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45072"/>
                                        </p:tgtEl>
                                        <p:attrNameLst>
                                          <p:attrName>style.visibility</p:attrName>
                                        </p:attrNameLst>
                                      </p:cBhvr>
                                      <p:to>
                                        <p:strVal val="visible"/>
                                      </p:to>
                                    </p:set>
                                    <p:anim calcmode="lin" valueType="num">
                                      <p:cBhvr additive="base">
                                        <p:cTn id="79" dur="500" fill="hold"/>
                                        <p:tgtEl>
                                          <p:spTgt spid="45072"/>
                                        </p:tgtEl>
                                        <p:attrNameLst>
                                          <p:attrName>ppt_x</p:attrName>
                                        </p:attrNameLst>
                                      </p:cBhvr>
                                      <p:tavLst>
                                        <p:tav tm="0">
                                          <p:val>
                                            <p:strVal val="#ppt_x"/>
                                          </p:val>
                                        </p:tav>
                                        <p:tav tm="100000">
                                          <p:val>
                                            <p:strVal val="#ppt_x"/>
                                          </p:val>
                                        </p:tav>
                                      </p:tavLst>
                                    </p:anim>
                                    <p:anim calcmode="lin" valueType="num">
                                      <p:cBhvr additive="base">
                                        <p:cTn id="80" dur="500" fill="hold"/>
                                        <p:tgtEl>
                                          <p:spTgt spid="450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autoUpdateAnimBg="0"/>
      <p:bldP spid="45060" grpId="0" animBg="1" autoUpdateAnimBg="0"/>
      <p:bldP spid="45061" grpId="0" animBg="1" autoUpdateAnimBg="0"/>
      <p:bldP spid="45062" grpId="0" animBg="1" autoUpdateAnimBg="0"/>
      <p:bldP spid="45063" grpId="0" animBg="1" autoUpdateAnimBg="0"/>
      <p:bldP spid="45064" grpId="0" animBg="1" autoUpdateAnimBg="0"/>
      <p:bldP spid="45066" grpId="0" autoUpdateAnimBg="0"/>
      <p:bldP spid="45067" grpId="0" autoUpdateAnimBg="0"/>
      <p:bldP spid="45068" grpId="0" autoUpdateAnimBg="0"/>
      <p:bldP spid="45069" grpId="0" autoUpdateAnimBg="0"/>
      <p:bldP spid="45070" grpId="0" autoUpdateAnimBg="0"/>
      <p:bldP spid="45071" grpId="0" autoUpdateAnimBg="0"/>
      <p:bldP spid="4507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990600" y="1600200"/>
            <a:ext cx="73152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4800">
                <a:latin typeface="Tahoma" pitchFamily="34" charset="0"/>
              </a:rPr>
              <a:t>Using your pyramid sheet write as long a sentence as you can!</a:t>
            </a:r>
          </a:p>
        </p:txBody>
      </p:sp>
      <p:sp>
        <p:nvSpPr>
          <p:cNvPr id="46083" name="Text Box 3"/>
          <p:cNvSpPr txBox="1">
            <a:spLocks noChangeArrowheads="1"/>
          </p:cNvSpPr>
          <p:nvPr/>
        </p:nvSpPr>
        <p:spPr bwMode="auto">
          <a:xfrm>
            <a:off x="990600" y="533400"/>
            <a:ext cx="731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4800">
                <a:latin typeface="Tahoma" pitchFamily="34" charset="0"/>
              </a:rPr>
              <a:t>A challenge!</a:t>
            </a:r>
          </a:p>
        </p:txBody>
      </p:sp>
      <p:sp>
        <p:nvSpPr>
          <p:cNvPr id="46084" name="Text Box 4"/>
          <p:cNvSpPr txBox="1">
            <a:spLocks noChangeArrowheads="1"/>
          </p:cNvSpPr>
          <p:nvPr/>
        </p:nvSpPr>
        <p:spPr bwMode="auto">
          <a:xfrm>
            <a:off x="1042988" y="3949700"/>
            <a:ext cx="7315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4000">
                <a:latin typeface="Tahoma" pitchFamily="34" charset="0"/>
              </a:rPr>
              <a:t>Remember that you can link 2 ‘pyramid’ sentences with an ‘et’ or ‘mais’ to extend the length &amp; interest</a:t>
            </a:r>
          </a:p>
        </p:txBody>
      </p:sp>
      <p:pic>
        <p:nvPicPr>
          <p:cNvPr id="5" name="Picture 3"/>
          <p:cNvPicPr>
            <a:picLocks noChangeAspect="1"/>
          </p:cNvPicPr>
          <p:nvPr/>
        </p:nvPicPr>
        <p:blipFill>
          <a:blip r:embed="rId2">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132365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dissolve">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dissolve">
                                      <p:cBhvr>
                                        <p:cTn id="12" dur="500"/>
                                        <p:tgtEl>
                                          <p:spTgt spid="460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dissolv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utoUpdateAnimBg="0"/>
      <p:bldP spid="46083" grpId="0" autoUpdateAnimBg="0"/>
      <p:bldP spid="4608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990600" y="1600200"/>
            <a:ext cx="73152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4800">
                <a:latin typeface="Tahoma" pitchFamily="34" charset="0"/>
              </a:rPr>
              <a:t>Memorise one of your 2 pyramid sentences and say it to your partner or a teacher</a:t>
            </a:r>
          </a:p>
        </p:txBody>
      </p:sp>
      <p:sp>
        <p:nvSpPr>
          <p:cNvPr id="47107" name="Text Box 3"/>
          <p:cNvSpPr txBox="1">
            <a:spLocks noChangeArrowheads="1"/>
          </p:cNvSpPr>
          <p:nvPr/>
        </p:nvSpPr>
        <p:spPr bwMode="auto">
          <a:xfrm>
            <a:off x="990600" y="533400"/>
            <a:ext cx="7315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4800">
                <a:latin typeface="Tahoma" pitchFamily="34" charset="0"/>
              </a:rPr>
              <a:t>The next challenge!</a:t>
            </a:r>
          </a:p>
        </p:txBody>
      </p:sp>
      <p:pic>
        <p:nvPicPr>
          <p:cNvPr id="5" name="Picture 3"/>
          <p:cNvPicPr>
            <a:picLocks noChangeAspect="1"/>
          </p:cNvPicPr>
          <p:nvPr/>
        </p:nvPicPr>
        <p:blipFill>
          <a:blip r:embed="rId2">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76410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dissolve">
                                      <p:cBhvr>
                                        <p:cTn id="12"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P spid="4710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5410200" y="762000"/>
          <a:ext cx="3467100" cy="5334000"/>
        </p:xfrm>
        <a:graphic>
          <a:graphicData uri="http://schemas.openxmlformats.org/presentationml/2006/ole">
            <mc:AlternateContent xmlns:mc="http://schemas.openxmlformats.org/markup-compatibility/2006">
              <mc:Choice xmlns:v="urn:schemas-microsoft-com:vml" Requires="v">
                <p:oleObj spid="_x0000_s2062" name="Bitmap Image" r:id="rId4" imgW="7771429" imgH="11952381" progId="Paint.Picture">
                  <p:embed/>
                </p:oleObj>
              </mc:Choice>
              <mc:Fallback>
                <p:oleObj name="Bitmap Image" r:id="rId4" imgW="7771429" imgH="119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762000"/>
                        <a:ext cx="34671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3"/>
          <p:cNvGraphicFramePr>
            <a:graphicFrameLocks noChangeAspect="1"/>
          </p:cNvGraphicFramePr>
          <p:nvPr/>
        </p:nvGraphicFramePr>
        <p:xfrm>
          <a:off x="228600" y="393700"/>
          <a:ext cx="4725988" cy="6070600"/>
        </p:xfrm>
        <a:graphic>
          <a:graphicData uri="http://schemas.openxmlformats.org/presentationml/2006/ole">
            <mc:AlternateContent xmlns:mc="http://schemas.openxmlformats.org/markup-compatibility/2006">
              <mc:Choice xmlns:v="urn:schemas-microsoft-com:vml" Requires="v">
                <p:oleObj spid="_x0000_s2063" name="Bitmap Image" r:id="rId6" imgW="18333333" imgH="23552381" progId="Paint.Picture">
                  <p:embed/>
                </p:oleObj>
              </mc:Choice>
              <mc:Fallback>
                <p:oleObj name="Bitmap Image" r:id="rId6" imgW="18333333" imgH="235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93700"/>
                        <a:ext cx="4725988"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p:cNvPicPr>
            <a:picLocks noChangeAspect="1"/>
          </p:cNvPicPr>
          <p:nvPr/>
        </p:nvPicPr>
        <p:blipFill>
          <a:blip r:embed="rId8">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752744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Group 2"/>
          <p:cNvGraphicFramePr>
            <a:graphicFrameLocks noGrp="1"/>
          </p:cNvGraphicFramePr>
          <p:nvPr/>
        </p:nvGraphicFramePr>
        <p:xfrm>
          <a:off x="3348038" y="620713"/>
          <a:ext cx="2519362" cy="4248154"/>
        </p:xfrm>
        <a:graphic>
          <a:graphicData uri="http://schemas.openxmlformats.org/drawingml/2006/table">
            <a:tbl>
              <a:tblPr/>
              <a:tblGrid>
                <a:gridCol w="1276350"/>
                <a:gridCol w="285750"/>
                <a:gridCol w="477837"/>
                <a:gridCol w="479425"/>
              </a:tblGrid>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endParaRPr kumimoji="0" lang="en-GB"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 er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–re/ir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Past - avoir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Past - etre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Futur proche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Negatives- variety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cs typeface="Arial" charset="0"/>
                        </a:rPr>
                        <a:t>Questions - variety</a:t>
                      </a:r>
                      <a:endParaRPr kumimoji="0" lang="en-GB" sz="1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Links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Pouvoir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Extras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208" name="Group 64"/>
          <p:cNvGraphicFramePr>
            <a:graphicFrameLocks noGrp="1"/>
          </p:cNvGraphicFramePr>
          <p:nvPr/>
        </p:nvGraphicFramePr>
        <p:xfrm>
          <a:off x="6300788" y="609600"/>
          <a:ext cx="2592387" cy="4259264"/>
        </p:xfrm>
        <a:graphic>
          <a:graphicData uri="http://schemas.openxmlformats.org/drawingml/2006/table">
            <a:tbl>
              <a:tblPr/>
              <a:tblGrid>
                <a:gridCol w="1311275"/>
                <a:gridCol w="295275"/>
                <a:gridCol w="492125"/>
                <a:gridCol w="493712"/>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endParaRPr kumimoji="0" lang="en-GB"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Past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Future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Imperfect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Negatives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Opinions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Reasons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Links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Clauses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Detail/Extras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270" name="Group 126"/>
          <p:cNvGraphicFramePr>
            <a:graphicFrameLocks noGrp="1"/>
          </p:cNvGraphicFramePr>
          <p:nvPr/>
        </p:nvGraphicFramePr>
        <p:xfrm>
          <a:off x="523875" y="609600"/>
          <a:ext cx="2463800" cy="4259264"/>
        </p:xfrm>
        <a:graphic>
          <a:graphicData uri="http://schemas.openxmlformats.org/drawingml/2006/table">
            <a:tbl>
              <a:tblPr/>
              <a:tblGrid>
                <a:gridCol w="1246188"/>
                <a:gridCol w="280987"/>
                <a:gridCol w="466725"/>
                <a:gridCol w="469900"/>
              </a:tblGrid>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endParaRPr kumimoji="0" lang="en-GB"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avoir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etre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–er vbs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Negatives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Questions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Opinions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Links “et” “mais”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Reasons “parce 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Extras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663" name="Text Box 183"/>
          <p:cNvSpPr txBox="1">
            <a:spLocks noChangeArrowheads="1"/>
          </p:cNvSpPr>
          <p:nvPr/>
        </p:nvSpPr>
        <p:spPr bwMode="auto">
          <a:xfrm>
            <a:off x="250825" y="6021388"/>
            <a:ext cx="8496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3200"/>
              <a:t>The French KS3 tick grids</a:t>
            </a:r>
          </a:p>
        </p:txBody>
      </p:sp>
      <p:sp>
        <p:nvSpPr>
          <p:cNvPr id="20664" name="Text Box 184"/>
          <p:cNvSpPr txBox="1">
            <a:spLocks noChangeArrowheads="1"/>
          </p:cNvSpPr>
          <p:nvPr/>
        </p:nvSpPr>
        <p:spPr bwMode="auto">
          <a:xfrm>
            <a:off x="323850" y="5373688"/>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2400"/>
              <a:t>Year 7 French</a:t>
            </a:r>
          </a:p>
        </p:txBody>
      </p:sp>
      <p:sp>
        <p:nvSpPr>
          <p:cNvPr id="20665" name="Text Box 185"/>
          <p:cNvSpPr txBox="1">
            <a:spLocks noChangeArrowheads="1"/>
          </p:cNvSpPr>
          <p:nvPr/>
        </p:nvSpPr>
        <p:spPr bwMode="auto">
          <a:xfrm>
            <a:off x="3419475" y="5348288"/>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2400"/>
              <a:t>Year 8 French</a:t>
            </a:r>
          </a:p>
        </p:txBody>
      </p:sp>
      <p:sp>
        <p:nvSpPr>
          <p:cNvPr id="20666" name="Text Box 186"/>
          <p:cNvSpPr txBox="1">
            <a:spLocks noChangeArrowheads="1"/>
          </p:cNvSpPr>
          <p:nvPr/>
        </p:nvSpPr>
        <p:spPr bwMode="auto">
          <a:xfrm>
            <a:off x="6659563" y="5300663"/>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2400"/>
              <a:t>Year 9 French</a:t>
            </a:r>
          </a:p>
        </p:txBody>
      </p:sp>
      <p:pic>
        <p:nvPicPr>
          <p:cNvPr id="9" name="Picture 3"/>
          <p:cNvPicPr>
            <a:picLocks noChangeAspect="1"/>
          </p:cNvPicPr>
          <p:nvPr/>
        </p:nvPicPr>
        <p:blipFill>
          <a:blip r:embed="rId2">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489850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79388" y="260350"/>
            <a:ext cx="87852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Prepare the text for your PowerPoint presentation on your family.  You will need  5 slides only (but you can add additional slides if you wish) and you may add in photos or drawings at home.  In this lesson, you will be planning and writing the text. Include the following information:</a:t>
            </a:r>
          </a:p>
        </p:txBody>
      </p:sp>
      <p:sp>
        <p:nvSpPr>
          <p:cNvPr id="23555" name="Text Box 3"/>
          <p:cNvSpPr txBox="1">
            <a:spLocks noChangeArrowheads="1"/>
          </p:cNvSpPr>
          <p:nvPr/>
        </p:nvSpPr>
        <p:spPr bwMode="auto">
          <a:xfrm>
            <a:off x="250825" y="2227263"/>
            <a:ext cx="864235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en-GB" altLang="en-US" sz="2800"/>
              <a:t>  a description of yourself</a:t>
            </a:r>
          </a:p>
          <a:p>
            <a:pPr eaLnBrk="1" hangingPunct="1">
              <a:spcBef>
                <a:spcPct val="50000"/>
              </a:spcBef>
              <a:buFontTx/>
              <a:buChar char="•"/>
            </a:pPr>
            <a:r>
              <a:rPr lang="en-GB" altLang="en-US" sz="2800"/>
              <a:t>  how many people in your family and who they are</a:t>
            </a:r>
          </a:p>
          <a:p>
            <a:pPr eaLnBrk="1" hangingPunct="1">
              <a:spcBef>
                <a:spcPct val="50000"/>
              </a:spcBef>
              <a:buFontTx/>
              <a:buChar char="•"/>
            </a:pPr>
            <a:r>
              <a:rPr lang="en-GB" altLang="en-US" sz="2800"/>
              <a:t>  a detailed description of one family member and a comparison of yourself with that person</a:t>
            </a:r>
          </a:p>
          <a:p>
            <a:pPr eaLnBrk="1" hangingPunct="1">
              <a:spcBef>
                <a:spcPct val="50000"/>
              </a:spcBef>
              <a:buFontTx/>
              <a:buChar char="•"/>
            </a:pPr>
            <a:r>
              <a:rPr lang="en-GB" altLang="en-US" sz="2800"/>
              <a:t>  a description of the hobbies and interests you and your family have</a:t>
            </a:r>
          </a:p>
          <a:p>
            <a:pPr eaLnBrk="1" hangingPunct="1">
              <a:spcBef>
                <a:spcPct val="50000"/>
              </a:spcBef>
              <a:buFontTx/>
              <a:buChar char="•"/>
            </a:pPr>
            <a:r>
              <a:rPr lang="en-GB" altLang="en-US" sz="2800"/>
              <a:t>  a description of your plans for next weekend</a:t>
            </a:r>
          </a:p>
        </p:txBody>
      </p:sp>
      <p:sp>
        <p:nvSpPr>
          <p:cNvPr id="23556" name="Text Box 4"/>
          <p:cNvSpPr txBox="1">
            <a:spLocks noChangeArrowheads="1"/>
          </p:cNvSpPr>
          <p:nvPr/>
        </p:nvSpPr>
        <p:spPr bwMode="auto">
          <a:xfrm>
            <a:off x="323850" y="1554163"/>
            <a:ext cx="8424863" cy="617537"/>
          </a:xfrm>
          <a:prstGeom prst="rect">
            <a:avLst/>
          </a:prstGeom>
          <a:noFill/>
          <a:ln w="38100">
            <a:solidFill>
              <a:srgbClr val="66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altLang="en-US" sz="3200"/>
              <a:t>Year 8 End of Unit project</a:t>
            </a:r>
          </a:p>
        </p:txBody>
      </p:sp>
      <p:pic>
        <p:nvPicPr>
          <p:cNvPr id="5"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65848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a:srcRect/>
          <a:stretch>
            <a:fillRect/>
          </a:stretch>
        </p:blipFill>
        <p:spPr bwMode="auto">
          <a:xfrm>
            <a:off x="250825" y="692150"/>
            <a:ext cx="8677275" cy="1146175"/>
          </a:xfrm>
          <a:prstGeom prst="rect">
            <a:avLst/>
          </a:prstGeom>
          <a:noFill/>
          <a:ln w="9525">
            <a:noFill/>
            <a:miter lim="800000"/>
            <a:headEnd/>
            <a:tailEnd/>
          </a:ln>
        </p:spPr>
      </p:pic>
      <p:pic>
        <p:nvPicPr>
          <p:cNvPr id="29698" name="Picture 3"/>
          <p:cNvPicPr>
            <a:picLocks noChangeAspect="1" noChangeArrowheads="1"/>
          </p:cNvPicPr>
          <p:nvPr/>
        </p:nvPicPr>
        <p:blipFill>
          <a:blip r:embed="rId4"/>
          <a:srcRect/>
          <a:stretch>
            <a:fillRect/>
          </a:stretch>
        </p:blipFill>
        <p:spPr bwMode="auto">
          <a:xfrm>
            <a:off x="720725" y="2205038"/>
            <a:ext cx="7737475" cy="4318000"/>
          </a:xfrm>
          <a:prstGeom prst="rect">
            <a:avLst/>
          </a:prstGeom>
          <a:noFill/>
          <a:ln w="9525">
            <a:noFill/>
            <a:miter lim="800000"/>
            <a:headEnd/>
            <a:tailEnd/>
          </a:ln>
        </p:spPr>
      </p:pic>
      <p:pic>
        <p:nvPicPr>
          <p:cNvPr id="5" name="Picture 3"/>
          <p:cNvPicPr>
            <a:picLocks noChangeAspect="1"/>
          </p:cNvPicPr>
          <p:nvPr/>
        </p:nvPicPr>
        <p:blipFill>
          <a:blip r:embed="rId5">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268240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Group 2"/>
          <p:cNvGraphicFramePr>
            <a:graphicFrameLocks noGrp="1"/>
          </p:cNvGraphicFramePr>
          <p:nvPr/>
        </p:nvGraphicFramePr>
        <p:xfrm>
          <a:off x="5867400" y="476250"/>
          <a:ext cx="2808288" cy="4629422"/>
        </p:xfrm>
        <a:graphic>
          <a:graphicData uri="http://schemas.openxmlformats.org/drawingml/2006/table">
            <a:tbl>
              <a:tblPr/>
              <a:tblGrid>
                <a:gridCol w="1420813"/>
                <a:gridCol w="320675"/>
                <a:gridCol w="534987"/>
                <a:gridCol w="531813"/>
              </a:tblGrid>
              <a:tr h="4539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endParaRPr kumimoji="0" lang="en-GB" sz="16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sym typeface="Wingdings" pitchFamily="2" charset="2"/>
                        </a:rPr>
                        <a:t></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Present (reg &amp; irreg)</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Future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Preterite</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Imperfect</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smCheck">
                      <a:fgClr>
                        <a:schemeClr val="bg2"/>
                      </a:fgClr>
                      <a:bgClr>
                        <a:schemeClr val="bg1"/>
                      </a:bgClr>
                    </a:patt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Verb &amp; infinitive</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links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opinions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3</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reasons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adjectives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questions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negatives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comp./sup.</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spelling errors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24654" name="Line 78"/>
          <p:cNvSpPr>
            <a:spLocks noChangeShapeType="1"/>
          </p:cNvSpPr>
          <p:nvPr/>
        </p:nvSpPr>
        <p:spPr bwMode="auto">
          <a:xfrm flipH="1" flipV="1">
            <a:off x="4572000" y="981075"/>
            <a:ext cx="129540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55" name="Text Box 79"/>
          <p:cNvSpPr txBox="1">
            <a:spLocks noChangeArrowheads="1"/>
          </p:cNvSpPr>
          <p:nvPr/>
        </p:nvSpPr>
        <p:spPr bwMode="auto">
          <a:xfrm>
            <a:off x="684213" y="333375"/>
            <a:ext cx="3816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a:t>Use verb forms other than ‘I’ and choose some ‘radical’ verbs and other irregulars – e.g. ser/tener/jugar/hacer/pensar</a:t>
            </a:r>
          </a:p>
        </p:txBody>
      </p:sp>
      <p:sp>
        <p:nvSpPr>
          <p:cNvPr id="24656" name="Line 80"/>
          <p:cNvSpPr>
            <a:spLocks noChangeShapeType="1"/>
          </p:cNvSpPr>
          <p:nvPr/>
        </p:nvSpPr>
        <p:spPr bwMode="auto">
          <a:xfrm flipH="1">
            <a:off x="4427538" y="1628775"/>
            <a:ext cx="1439862"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57" name="Text Box 81"/>
          <p:cNvSpPr txBox="1">
            <a:spLocks noChangeArrowheads="1"/>
          </p:cNvSpPr>
          <p:nvPr/>
        </p:nvSpPr>
        <p:spPr bwMode="auto">
          <a:xfrm>
            <a:off x="539750" y="1557338"/>
            <a:ext cx="3816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a:t>Say a little about your plans for next weekend and what the rest of your family will be doing too.</a:t>
            </a:r>
          </a:p>
        </p:txBody>
      </p:sp>
      <p:sp>
        <p:nvSpPr>
          <p:cNvPr id="24658" name="Line 82"/>
          <p:cNvSpPr>
            <a:spLocks noChangeShapeType="1"/>
          </p:cNvSpPr>
          <p:nvPr/>
        </p:nvSpPr>
        <p:spPr bwMode="auto">
          <a:xfrm flipH="1">
            <a:off x="4427538" y="2565400"/>
            <a:ext cx="1439862"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59" name="Text Box 83"/>
          <p:cNvSpPr txBox="1">
            <a:spLocks noChangeArrowheads="1"/>
          </p:cNvSpPr>
          <p:nvPr/>
        </p:nvSpPr>
        <p:spPr bwMode="auto">
          <a:xfrm>
            <a:off x="395288" y="2565400"/>
            <a:ext cx="3816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a:t>You use this when you say you like doing something – i.e. me gusta bailar.  </a:t>
            </a:r>
          </a:p>
        </p:txBody>
      </p:sp>
      <p:sp>
        <p:nvSpPr>
          <p:cNvPr id="24660" name="Line 84"/>
          <p:cNvSpPr>
            <a:spLocks noChangeShapeType="1"/>
          </p:cNvSpPr>
          <p:nvPr/>
        </p:nvSpPr>
        <p:spPr bwMode="auto">
          <a:xfrm flipH="1">
            <a:off x="4356100" y="2852738"/>
            <a:ext cx="15113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1" name="Text Box 85"/>
          <p:cNvSpPr txBox="1">
            <a:spLocks noChangeArrowheads="1"/>
          </p:cNvSpPr>
          <p:nvPr/>
        </p:nvSpPr>
        <p:spPr bwMode="auto">
          <a:xfrm>
            <a:off x="539750" y="3279775"/>
            <a:ext cx="3816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a:t>Links are ways to join sentences or halves of sentences together – e.g. y, tambi</a:t>
            </a:r>
            <a:r>
              <a:rPr lang="en-US" altLang="en-US" sz="1600">
                <a:cs typeface="Arial" pitchFamily="34" charset="0"/>
              </a:rPr>
              <a:t>én, pero, sin embargo, después, luego</a:t>
            </a:r>
            <a:r>
              <a:rPr lang="en-GB" altLang="en-US" sz="1600"/>
              <a:t>  </a:t>
            </a:r>
          </a:p>
        </p:txBody>
      </p:sp>
      <p:sp>
        <p:nvSpPr>
          <p:cNvPr id="24662" name="Line 86"/>
          <p:cNvSpPr>
            <a:spLocks noChangeShapeType="1"/>
          </p:cNvSpPr>
          <p:nvPr/>
        </p:nvSpPr>
        <p:spPr bwMode="auto">
          <a:xfrm flipH="1">
            <a:off x="4500563" y="3141663"/>
            <a:ext cx="1366837"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3" name="Text Box 87"/>
          <p:cNvSpPr txBox="1">
            <a:spLocks noChangeArrowheads="1"/>
          </p:cNvSpPr>
          <p:nvPr/>
        </p:nvSpPr>
        <p:spPr bwMode="auto">
          <a:xfrm>
            <a:off x="539750" y="4403725"/>
            <a:ext cx="3816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1600"/>
              <a:t>As well as ‘me gusta’ etc.. Why not also include pienso que, creo que, a mi parecer, me parece que, en mi opini</a:t>
            </a:r>
            <a:r>
              <a:rPr lang="en-US" altLang="en-US" sz="1600">
                <a:cs typeface="Arial" pitchFamily="34" charset="0"/>
              </a:rPr>
              <a:t>ón</a:t>
            </a:r>
          </a:p>
        </p:txBody>
      </p:sp>
      <p:sp>
        <p:nvSpPr>
          <p:cNvPr id="24664" name="Line 88"/>
          <p:cNvSpPr>
            <a:spLocks noChangeShapeType="1"/>
          </p:cNvSpPr>
          <p:nvPr/>
        </p:nvSpPr>
        <p:spPr bwMode="auto">
          <a:xfrm flipH="1">
            <a:off x="5292725" y="3502025"/>
            <a:ext cx="574675" cy="574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5" name="Text Box 89"/>
          <p:cNvSpPr txBox="1">
            <a:spLocks noChangeArrowheads="1"/>
          </p:cNvSpPr>
          <p:nvPr/>
        </p:nvSpPr>
        <p:spPr bwMode="auto">
          <a:xfrm>
            <a:off x="4284663" y="4292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porque = because!</a:t>
            </a:r>
          </a:p>
        </p:txBody>
      </p:sp>
      <p:sp>
        <p:nvSpPr>
          <p:cNvPr id="24666" name="Line 90"/>
          <p:cNvSpPr>
            <a:spLocks noChangeShapeType="1"/>
          </p:cNvSpPr>
          <p:nvPr/>
        </p:nvSpPr>
        <p:spPr bwMode="auto">
          <a:xfrm flipH="1">
            <a:off x="4356100" y="3717925"/>
            <a:ext cx="1511300" cy="15827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7" name="Text Box 91"/>
          <p:cNvSpPr txBox="1">
            <a:spLocks noChangeArrowheads="1"/>
          </p:cNvSpPr>
          <p:nvPr/>
        </p:nvSpPr>
        <p:spPr bwMode="auto">
          <a:xfrm>
            <a:off x="3419475" y="5300663"/>
            <a:ext cx="1295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p.2 – 4 vocabulary book</a:t>
            </a:r>
          </a:p>
        </p:txBody>
      </p:sp>
      <p:sp>
        <p:nvSpPr>
          <p:cNvPr id="24668" name="Line 92"/>
          <p:cNvSpPr>
            <a:spLocks noChangeShapeType="1"/>
          </p:cNvSpPr>
          <p:nvPr/>
        </p:nvSpPr>
        <p:spPr bwMode="auto">
          <a:xfrm flipH="1">
            <a:off x="5508625" y="4654550"/>
            <a:ext cx="358775"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9" name="Text Box 93"/>
          <p:cNvSpPr txBox="1">
            <a:spLocks noChangeArrowheads="1"/>
          </p:cNvSpPr>
          <p:nvPr/>
        </p:nvSpPr>
        <p:spPr bwMode="auto">
          <a:xfrm>
            <a:off x="5724525" y="5608638"/>
            <a:ext cx="26638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see p.5 vocabulary book</a:t>
            </a:r>
            <a:br>
              <a:rPr lang="en-GB" altLang="en-US"/>
            </a:br>
            <a:r>
              <a:rPr lang="en-GB" altLang="en-US"/>
              <a:t>e.g. nicer than, funnier than, bigger than..</a:t>
            </a:r>
          </a:p>
        </p:txBody>
      </p:sp>
      <p:pic>
        <p:nvPicPr>
          <p:cNvPr id="19"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4289703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4672013" cy="642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1" name="Group 3"/>
          <p:cNvGraphicFramePr>
            <a:graphicFrameLocks noGrp="1"/>
          </p:cNvGraphicFramePr>
          <p:nvPr/>
        </p:nvGraphicFramePr>
        <p:xfrm>
          <a:off x="5148263" y="1108075"/>
          <a:ext cx="3744912" cy="5273674"/>
        </p:xfrm>
        <a:graphic>
          <a:graphicData uri="http://schemas.openxmlformats.org/drawingml/2006/table">
            <a:tbl>
              <a:tblPr/>
              <a:tblGrid>
                <a:gridCol w="558800"/>
                <a:gridCol w="3186112"/>
              </a:tblGrid>
              <a:tr h="417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Auxiliary verb required/incorrect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Adj</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Wrong position or agreement error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G</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Gender error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I</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Infinitive verb required</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Meaning unclear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Plural required</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PP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Past participle required/error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Sp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Spelling error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Tense incorrect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Verb required/incorrect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80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WO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Word order incorrect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smtClean="0">
                          <a:ln>
                            <a:noFill/>
                          </a:ln>
                          <a:solidFill>
                            <a:schemeClr val="tx1"/>
                          </a:solidFill>
                          <a:effectLst/>
                          <a:latin typeface="Tahoma" pitchFamily="34" charset="0"/>
                        </a:rPr>
                        <a: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Incorrect use of </a:t>
                      </a:r>
                      <a:r>
                        <a:rPr kumimoji="0" lang="en-GB" sz="1600" b="0" i="0" u="none" strike="noStrike" cap="none" normalizeH="0" baseline="0" smtClean="0">
                          <a:ln>
                            <a:noFill/>
                          </a:ln>
                          <a:solidFill>
                            <a:schemeClr val="tx1"/>
                          </a:solidFill>
                          <a:effectLst/>
                          <a:latin typeface="Arial" charset="0"/>
                          <a:cs typeface="Arial" charset="0"/>
                        </a:rPr>
                        <a:t>à/de</a:t>
                      </a:r>
                      <a:endParaRPr kumimoji="0" lang="en-GB" sz="1600" b="0" i="0" u="none" strike="noStrike" cap="none" normalizeH="0" baseline="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68" name="WordArt 44"/>
          <p:cNvSpPr>
            <a:spLocks noChangeArrowheads="1" noChangeShapeType="1" noTextEdit="1"/>
          </p:cNvSpPr>
          <p:nvPr/>
        </p:nvSpPr>
        <p:spPr bwMode="auto">
          <a:xfrm>
            <a:off x="5148263" y="549275"/>
            <a:ext cx="3816350" cy="3587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chemeClr val="tx2"/>
                </a:solidFill>
                <a:latin typeface="Arial Black"/>
              </a:rPr>
              <a:t>Marking code for writing</a:t>
            </a:r>
          </a:p>
        </p:txBody>
      </p:sp>
    </p:spTree>
    <p:extLst>
      <p:ext uri="{BB962C8B-B14F-4D97-AF65-F5344CB8AC3E}">
        <p14:creationId xmlns:p14="http://schemas.microsoft.com/office/powerpoint/2010/main" val="5032786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smtClean="0"/>
              <a:t>Curriculum 2014: no change</a:t>
            </a:r>
            <a:endParaRPr lang="en-GB" dirty="0"/>
          </a:p>
        </p:txBody>
      </p:sp>
      <p:sp>
        <p:nvSpPr>
          <p:cNvPr id="3" name="Content Placeholder 2"/>
          <p:cNvSpPr>
            <a:spLocks noGrp="1"/>
          </p:cNvSpPr>
          <p:nvPr>
            <p:ph idx="1"/>
          </p:nvPr>
        </p:nvSpPr>
        <p:spPr>
          <a:xfrm>
            <a:off x="467544" y="1639341"/>
            <a:ext cx="8229600" cy="4525963"/>
          </a:xfrm>
        </p:spPr>
        <p:txBody>
          <a:bodyPr>
            <a:normAutofit fontScale="92500" lnSpcReduction="1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36299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9009043"/>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a:t>
                      </a:r>
                      <a:r>
                        <a:rPr lang="en-GB" sz="1200" b="1" kern="1200" dirty="0" smtClean="0">
                          <a:solidFill>
                            <a:schemeClr val="tx1"/>
                          </a:solidFill>
                          <a:effectLst/>
                          <a:latin typeface="+mn-lt"/>
                          <a:ea typeface="+mn-ea"/>
                          <a:cs typeface="+mn-cs"/>
                        </a:rPr>
                        <a:t>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9" name="Oval 8"/>
          <p:cNvSpPr/>
          <p:nvPr/>
        </p:nvSpPr>
        <p:spPr bwMode="auto">
          <a:xfrm>
            <a:off x="4231704" y="1484784"/>
            <a:ext cx="4856854" cy="41224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7" name="Oval 6"/>
          <p:cNvSpPr/>
          <p:nvPr/>
        </p:nvSpPr>
        <p:spPr bwMode="auto">
          <a:xfrm>
            <a:off x="-252536" y="3573016"/>
            <a:ext cx="4856854" cy="864096"/>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8" name="Oval 7"/>
          <p:cNvSpPr/>
          <p:nvPr/>
        </p:nvSpPr>
        <p:spPr bwMode="auto">
          <a:xfrm>
            <a:off x="4238922" y="3416796"/>
            <a:ext cx="4856854" cy="864096"/>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10" name="Oval 9"/>
          <p:cNvSpPr/>
          <p:nvPr/>
        </p:nvSpPr>
        <p:spPr bwMode="auto">
          <a:xfrm>
            <a:off x="3993553" y="2705100"/>
            <a:ext cx="4856854" cy="864096"/>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11" name="Oval 10"/>
          <p:cNvSpPr/>
          <p:nvPr/>
        </p:nvSpPr>
        <p:spPr bwMode="auto">
          <a:xfrm>
            <a:off x="4231704" y="4374604"/>
            <a:ext cx="4856854" cy="864096"/>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12" name="Oval 11"/>
          <p:cNvSpPr/>
          <p:nvPr/>
        </p:nvSpPr>
        <p:spPr bwMode="auto">
          <a:xfrm>
            <a:off x="4179642" y="5661248"/>
            <a:ext cx="4856854" cy="29697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89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smtClean="0"/>
              <a:t>Curriculum 2014: </a:t>
            </a:r>
            <a:r>
              <a:rPr lang="en-GB" dirty="0"/>
              <a:t>W</a:t>
            </a:r>
            <a:r>
              <a:rPr lang="en-GB" dirty="0" smtClean="0"/>
              <a:t>hat is new?</a:t>
            </a:r>
            <a:endParaRPr lang="en-GB" dirty="0"/>
          </a:p>
        </p:txBody>
      </p:sp>
      <p:sp>
        <p:nvSpPr>
          <p:cNvPr id="3" name="Content Placeholder 2"/>
          <p:cNvSpPr>
            <a:spLocks noGrp="1"/>
          </p:cNvSpPr>
          <p:nvPr>
            <p:ph idx="1"/>
          </p:nvPr>
        </p:nvSpPr>
        <p:spPr>
          <a:xfrm>
            <a:off x="467544" y="1639341"/>
            <a:ext cx="8229600" cy="4525963"/>
          </a:xfrm>
        </p:spPr>
        <p:txBody>
          <a:bodyPr>
            <a:normAutofit fontScale="85000" lnSpcReduction="10000"/>
          </a:bodyPr>
          <a:lstStyle/>
          <a:p>
            <a:r>
              <a:rPr lang="en-GB" dirty="0" smtClean="0"/>
              <a:t>Formal </a:t>
            </a:r>
            <a:r>
              <a:rPr lang="en-GB" dirty="0"/>
              <a:t>modes of </a:t>
            </a:r>
            <a:r>
              <a:rPr lang="en-GB" dirty="0" smtClean="0"/>
              <a:t>address</a:t>
            </a:r>
          </a:p>
          <a:p>
            <a:r>
              <a:rPr lang="en-GB" dirty="0" smtClean="0"/>
              <a:t>KS2 </a:t>
            </a:r>
            <a:r>
              <a:rPr lang="en-GB" dirty="0"/>
              <a:t>– ability to deduce the meaning of new words inserted into familiar text, and use of </a:t>
            </a:r>
            <a:r>
              <a:rPr lang="en-GB" dirty="0" smtClean="0"/>
              <a:t>dictionary</a:t>
            </a:r>
          </a:p>
          <a:p>
            <a:r>
              <a:rPr lang="en-GB" dirty="0" smtClean="0"/>
              <a:t>Read </a:t>
            </a:r>
            <a:r>
              <a:rPr lang="en-GB" dirty="0"/>
              <a:t>literary texts in the language, such as stories, songs, poems and letters (let’s not forget using film in all this</a:t>
            </a:r>
            <a:r>
              <a:rPr lang="en-GB" dirty="0" smtClean="0"/>
              <a:t>!)</a:t>
            </a:r>
          </a:p>
          <a:p>
            <a:r>
              <a:rPr lang="en-GB" dirty="0" smtClean="0"/>
              <a:t>Translate into English</a:t>
            </a:r>
          </a:p>
          <a:p>
            <a:r>
              <a:rPr lang="en-GB" dirty="0" smtClean="0"/>
              <a:t>Translate </a:t>
            </a:r>
            <a:r>
              <a:rPr lang="en-GB" dirty="0"/>
              <a:t>into the foreign </a:t>
            </a:r>
            <a:r>
              <a:rPr lang="en-GB" dirty="0" smtClean="0"/>
              <a:t>language</a:t>
            </a:r>
          </a:p>
          <a:p>
            <a:r>
              <a:rPr lang="en-GB" dirty="0" smtClean="0"/>
              <a:t>Use </a:t>
            </a:r>
            <a:r>
              <a:rPr lang="en-GB" dirty="0"/>
              <a:t>voices and moods </a:t>
            </a:r>
            <a:r>
              <a:rPr lang="en-GB" dirty="0" smtClean="0"/>
              <a:t>(does this mean passive </a:t>
            </a:r>
            <a:r>
              <a:rPr lang="en-GB" dirty="0"/>
              <a:t>and </a:t>
            </a:r>
            <a:r>
              <a:rPr lang="en-GB" dirty="0" smtClean="0"/>
              <a:t>subjunctive?!)</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872804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1241"/>
          <a:stretch/>
        </p:blipFill>
        <p:spPr>
          <a:xfrm>
            <a:off x="683568" y="116741"/>
            <a:ext cx="7920880" cy="6574696"/>
          </a:xfrm>
          <a:prstGeom prst="rect">
            <a:avLst/>
          </a:prstGeom>
        </p:spPr>
      </p:pic>
      <p:sp>
        <p:nvSpPr>
          <p:cNvPr id="2" name="Rectangle 1"/>
          <p:cNvSpPr/>
          <p:nvPr/>
        </p:nvSpPr>
        <p:spPr>
          <a:xfrm rot="20692773">
            <a:off x="510152" y="3836056"/>
            <a:ext cx="8915741" cy="2062103"/>
          </a:xfrm>
          <a:prstGeom prst="rect">
            <a:avLst/>
          </a:prstGeom>
        </p:spPr>
        <p:txBody>
          <a:bodyPr wrap="square">
            <a:spAutoFit/>
          </a:bodyPr>
          <a:lstStyle/>
          <a:p>
            <a:pPr marL="171450" lvl="0" indent="-171450">
              <a:buFont typeface="Wingdings" pitchFamily="2" charset="2"/>
              <a:buChar char="§"/>
            </a:pPr>
            <a:r>
              <a:rPr lang="en-GB" sz="3200" b="1" dirty="0" smtClean="0"/>
              <a:t> read </a:t>
            </a:r>
            <a:r>
              <a:rPr lang="en-GB" sz="3200" b="1" dirty="0"/>
              <a:t>literary texts in the language, such as stories, songs, poems and letters, to stimulate ideas, develop creative expression and expand understanding of the language and culture </a:t>
            </a:r>
          </a:p>
        </p:txBody>
      </p:sp>
      <p:sp>
        <p:nvSpPr>
          <p:cNvPr id="4" name="Rectangle 3"/>
          <p:cNvSpPr/>
          <p:nvPr/>
        </p:nvSpPr>
        <p:spPr>
          <a:xfrm>
            <a:off x="827584" y="260648"/>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003036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22" y="217155"/>
            <a:ext cx="7724210" cy="6380197"/>
          </a:xfrm>
          <a:prstGeom prst="rect">
            <a:avLst/>
          </a:prstGeom>
        </p:spPr>
      </p:pic>
    </p:spTree>
    <p:extLst>
      <p:ext uri="{BB962C8B-B14F-4D97-AF65-F5344CB8AC3E}">
        <p14:creationId xmlns:p14="http://schemas.microsoft.com/office/powerpoint/2010/main" val="2218392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2246769"/>
          </a:xfrm>
          <a:prstGeom prst="rect">
            <a:avLst/>
          </a:prstGeom>
        </p:spPr>
        <p:txBody>
          <a:bodyPr wrap="square">
            <a:spAutoFit/>
          </a:bodyPr>
          <a:lstStyle/>
          <a:p>
            <a:r>
              <a:rPr lang="de-DE" sz="2800" b="1" dirty="0"/>
              <a:t>Kanne</a:t>
            </a:r>
          </a:p>
          <a:p>
            <a:r>
              <a:rPr lang="de-DE" sz="2800" dirty="0"/>
              <a:t>Als der Mann ins Zimmer kam, sagte die Teekanne gerade zur Teetasse: »Schönes Wetter heute.«</a:t>
            </a:r>
            <a:br>
              <a:rPr lang="de-DE" sz="2800" dirty="0"/>
            </a:br>
            <a:r>
              <a:rPr lang="de-DE" sz="2800" dirty="0"/>
              <a:t>»Oh«, rief der Mann, »meine Teekanne redet?«</a:t>
            </a:r>
            <a:br>
              <a:rPr lang="de-DE" sz="2800" dirty="0"/>
            </a:br>
            <a:r>
              <a:rPr lang="de-DE" sz="2800" dirty="0"/>
              <a:t>»Oh«, rief die Teekanne, »mein Mann redet?«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708920"/>
            <a:ext cx="4993607" cy="36678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2464936"/>
            <a:ext cx="2599556" cy="3899334"/>
          </a:xfrm>
          <a:prstGeom prst="rect">
            <a:avLst/>
          </a:prstGeom>
        </p:spPr>
      </p:pic>
    </p:spTree>
    <p:extLst>
      <p:ext uri="{BB962C8B-B14F-4D97-AF65-F5344CB8AC3E}">
        <p14:creationId xmlns:p14="http://schemas.microsoft.com/office/powerpoint/2010/main" val="30845601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4536504" cy="6740307"/>
          </a:xfrm>
          <a:prstGeom prst="rect">
            <a:avLst/>
          </a:prstGeom>
          <a:noFill/>
        </p:spPr>
        <p:txBody>
          <a:bodyPr wrap="square" rtlCol="0">
            <a:spAutoFit/>
          </a:bodyPr>
          <a:lstStyle/>
          <a:p>
            <a:r>
              <a:rPr lang="en-GB" sz="2400" u="sng" dirty="0" err="1" smtClean="0">
                <a:latin typeface="Segoe Print" pitchFamily="2" charset="0"/>
              </a:rPr>
              <a:t>Donnerstag</a:t>
            </a:r>
            <a:r>
              <a:rPr lang="en-GB" sz="2400" dirty="0" smtClean="0">
                <a:latin typeface="Segoe Print" pitchFamily="2" charset="0"/>
              </a:rPr>
              <a:t/>
            </a:r>
            <a:br>
              <a:rPr lang="en-GB" sz="2400" dirty="0" smtClean="0">
                <a:latin typeface="Segoe Print" pitchFamily="2" charset="0"/>
              </a:rPr>
            </a:br>
            <a:r>
              <a:rPr lang="en-GB" sz="2400" dirty="0" smtClean="0">
                <a:latin typeface="Segoe Print" pitchFamily="2" charset="0"/>
              </a:rPr>
              <a:t/>
            </a:r>
            <a:br>
              <a:rPr lang="en-GB" sz="2400" dirty="0" smtClean="0">
                <a:latin typeface="Segoe Print" pitchFamily="2" charset="0"/>
              </a:rPr>
            </a:br>
            <a:r>
              <a:rPr lang="en-GB" sz="2400" dirty="0" err="1" smtClean="0">
                <a:latin typeface="Segoe Print" pitchFamily="2" charset="0"/>
              </a:rPr>
              <a:t>Wir</a:t>
            </a:r>
            <a:r>
              <a:rPr lang="en-GB" sz="2400" dirty="0" smtClean="0">
                <a:latin typeface="Segoe Print" pitchFamily="2" charset="0"/>
              </a:rPr>
              <a:t> </a:t>
            </a:r>
            <a:r>
              <a:rPr lang="en-GB" sz="2400" dirty="0" err="1" smtClean="0">
                <a:latin typeface="Segoe Print" pitchFamily="2" charset="0"/>
              </a:rPr>
              <a:t>sind</a:t>
            </a:r>
            <a:r>
              <a:rPr lang="en-GB" sz="2400" dirty="0" smtClean="0">
                <a:latin typeface="Segoe Print" pitchFamily="2" charset="0"/>
              </a:rPr>
              <a:t> </a:t>
            </a:r>
            <a:r>
              <a:rPr lang="en-GB" sz="2400" dirty="0" err="1" smtClean="0">
                <a:latin typeface="Segoe Print" pitchFamily="2" charset="0"/>
              </a:rPr>
              <a:t>heute</a:t>
            </a:r>
            <a:r>
              <a:rPr lang="en-GB" sz="2400" dirty="0" smtClean="0">
                <a:latin typeface="Segoe Print" pitchFamily="2" charset="0"/>
              </a:rPr>
              <a:t> </a:t>
            </a:r>
            <a:r>
              <a:rPr lang="en-GB" sz="2400" dirty="0" err="1" smtClean="0">
                <a:latin typeface="Segoe Print" pitchFamily="2" charset="0"/>
              </a:rPr>
              <a:t>mit</a:t>
            </a:r>
            <a:r>
              <a:rPr lang="en-GB" sz="2400" dirty="0" smtClean="0">
                <a:latin typeface="Segoe Print" pitchFamily="2" charset="0"/>
              </a:rPr>
              <a:t> </a:t>
            </a:r>
            <a:r>
              <a:rPr lang="en-GB" sz="2400" dirty="0" err="1" smtClean="0">
                <a:latin typeface="Segoe Print" pitchFamily="2" charset="0"/>
              </a:rPr>
              <a:t>dem</a:t>
            </a:r>
            <a:r>
              <a:rPr lang="en-GB" sz="2400" dirty="0" smtClean="0">
                <a:latin typeface="Segoe Print" pitchFamily="2" charset="0"/>
              </a:rPr>
              <a:t> </a:t>
            </a:r>
            <a:r>
              <a:rPr lang="en-GB" sz="2400" dirty="0" err="1" smtClean="0">
                <a:latin typeface="Segoe Print" pitchFamily="2" charset="0"/>
              </a:rPr>
              <a:t>Schulbus</a:t>
            </a:r>
            <a:r>
              <a:rPr lang="en-GB" sz="2400" dirty="0" smtClean="0">
                <a:latin typeface="Segoe Print" pitchFamily="2" charset="0"/>
              </a:rPr>
              <a:t> an </a:t>
            </a:r>
            <a:r>
              <a:rPr lang="en-GB" sz="2400" dirty="0" err="1" smtClean="0">
                <a:latin typeface="Segoe Print" pitchFamily="2" charset="0"/>
              </a:rPr>
              <a:t>Omas</a:t>
            </a:r>
            <a:r>
              <a:rPr lang="en-GB" sz="2400" dirty="0" smtClean="0">
                <a:latin typeface="Segoe Print" pitchFamily="2" charset="0"/>
              </a:rPr>
              <a:t> </a:t>
            </a:r>
            <a:r>
              <a:rPr lang="en-GB" sz="2400" dirty="0" err="1" smtClean="0">
                <a:latin typeface="Segoe Print" pitchFamily="2" charset="0"/>
              </a:rPr>
              <a:t>Haus</a:t>
            </a:r>
            <a:r>
              <a:rPr lang="en-GB" sz="2400" dirty="0" smtClean="0">
                <a:latin typeface="Segoe Print" pitchFamily="2" charset="0"/>
              </a:rPr>
              <a:t> </a:t>
            </a:r>
            <a:r>
              <a:rPr lang="en-GB" sz="2400" dirty="0" err="1" smtClean="0">
                <a:latin typeface="Segoe Print" pitchFamily="2" charset="0"/>
              </a:rPr>
              <a:t>vorbeigefahren</a:t>
            </a:r>
            <a:r>
              <a:rPr lang="en-GB" sz="2400" dirty="0" smtClean="0">
                <a:latin typeface="Segoe Print" pitchFamily="2" charset="0"/>
              </a:rPr>
              <a:t>.  </a:t>
            </a:r>
            <a:r>
              <a:rPr lang="en-GB" sz="2400" dirty="0" err="1" smtClean="0">
                <a:latin typeface="Segoe Print" pitchFamily="2" charset="0"/>
              </a:rPr>
              <a:t>Irgendjemand</a:t>
            </a:r>
            <a:r>
              <a:rPr lang="en-GB" sz="2400" dirty="0" smtClean="0">
                <a:latin typeface="Segoe Print" pitchFamily="2" charset="0"/>
              </a:rPr>
              <a:t> hat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gestern</a:t>
            </a:r>
            <a:r>
              <a:rPr lang="en-GB" sz="2400" dirty="0" smtClean="0">
                <a:latin typeface="Segoe Print" pitchFamily="2" charset="0"/>
              </a:rPr>
              <a:t> </a:t>
            </a:r>
            <a:r>
              <a:rPr lang="en-GB" sz="2400" dirty="0" err="1" smtClean="0">
                <a:latin typeface="Segoe Print" pitchFamily="2" charset="0"/>
              </a:rPr>
              <a:t>Nacht</a:t>
            </a:r>
            <a:r>
              <a:rPr lang="en-GB" sz="2400" dirty="0" smtClean="0">
                <a:latin typeface="Segoe Print" pitchFamily="2" charset="0"/>
              </a:rPr>
              <a:t> in </a:t>
            </a:r>
            <a:r>
              <a:rPr lang="en-GB" sz="2400" dirty="0" err="1" smtClean="0">
                <a:latin typeface="Segoe Print" pitchFamily="2" charset="0"/>
              </a:rPr>
              <a:t>Klopapier</a:t>
            </a:r>
            <a:r>
              <a:rPr lang="en-GB" sz="2400" dirty="0" smtClean="0">
                <a:latin typeface="Segoe Print" pitchFamily="2" charset="0"/>
              </a:rPr>
              <a:t> </a:t>
            </a:r>
            <a:r>
              <a:rPr lang="en-GB" sz="2400" dirty="0" err="1" smtClean="0">
                <a:latin typeface="Segoe Print" pitchFamily="2" charset="0"/>
              </a:rPr>
              <a:t>eingewickelt</a:t>
            </a:r>
            <a:r>
              <a:rPr lang="en-GB" sz="2400" dirty="0" smtClean="0">
                <a:latin typeface="Segoe Print" pitchFamily="2" charset="0"/>
              </a:rPr>
              <a:t>, was </a:t>
            </a:r>
            <a:r>
              <a:rPr lang="en-GB" sz="2400" dirty="0" err="1" smtClean="0">
                <a:latin typeface="Segoe Print" pitchFamily="2" charset="0"/>
              </a:rPr>
              <a:t>mich</a:t>
            </a:r>
            <a:r>
              <a:rPr lang="en-GB" sz="2400" dirty="0" smtClean="0">
                <a:latin typeface="Segoe Print" pitchFamily="2" charset="0"/>
              </a:rPr>
              <a:t> </a:t>
            </a:r>
            <a:r>
              <a:rPr lang="en-GB" sz="2400" dirty="0" err="1" smtClean="0">
                <a:latin typeface="Segoe Print" pitchFamily="2" charset="0"/>
              </a:rPr>
              <a:t>nicht</a:t>
            </a:r>
            <a:r>
              <a:rPr lang="en-GB" sz="2400" dirty="0" smtClean="0">
                <a:latin typeface="Segoe Print" pitchFamily="2" charset="0"/>
              </a:rPr>
              <a:t> </a:t>
            </a:r>
            <a:r>
              <a:rPr lang="en-GB" sz="2400" dirty="0" err="1" smtClean="0">
                <a:latin typeface="Segoe Print" pitchFamily="2" charset="0"/>
              </a:rPr>
              <a:t>wirklich</a:t>
            </a:r>
            <a:r>
              <a:rPr lang="en-GB" sz="2400" dirty="0" smtClean="0">
                <a:latin typeface="Segoe Print" pitchFamily="2" charset="0"/>
              </a:rPr>
              <a:t> </a:t>
            </a:r>
            <a:r>
              <a:rPr lang="en-GB" sz="2400" dirty="0" err="1" smtClean="0">
                <a:latin typeface="Segoe Print" pitchFamily="2" charset="0"/>
              </a:rPr>
              <a:t>gewundert</a:t>
            </a:r>
            <a:r>
              <a:rPr lang="en-GB" sz="2400" dirty="0" smtClean="0">
                <a:latin typeface="Segoe Print" pitchFamily="2" charset="0"/>
              </a:rPr>
              <a:t> hat.  </a:t>
            </a:r>
            <a:br>
              <a:rPr lang="en-GB" sz="2400" dirty="0" smtClean="0">
                <a:latin typeface="Segoe Print" pitchFamily="2" charset="0"/>
              </a:rPr>
            </a:br>
            <a:r>
              <a:rPr lang="en-GB" sz="2400" dirty="0" err="1" smtClean="0">
                <a:latin typeface="Segoe Print" pitchFamily="2" charset="0"/>
              </a:rPr>
              <a:t>Irgendwie</a:t>
            </a:r>
            <a:r>
              <a:rPr lang="en-GB" sz="2400" dirty="0" smtClean="0">
                <a:latin typeface="Segoe Print" pitchFamily="2" charset="0"/>
              </a:rPr>
              <a:t> tut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mir</a:t>
            </a:r>
            <a:r>
              <a:rPr lang="en-GB" sz="2400" dirty="0" smtClean="0">
                <a:latin typeface="Segoe Print" pitchFamily="2" charset="0"/>
              </a:rPr>
              <a:t> </a:t>
            </a:r>
            <a:r>
              <a:rPr lang="en-GB" sz="2400" dirty="0" err="1" smtClean="0">
                <a:latin typeface="Segoe Print" pitchFamily="2" charset="0"/>
              </a:rPr>
              <a:t>Leid</a:t>
            </a:r>
            <a:r>
              <a:rPr lang="en-GB" sz="2400" dirty="0" smtClean="0">
                <a:latin typeface="Segoe Print" pitchFamily="2" charset="0"/>
              </a:rPr>
              <a:t>, </a:t>
            </a:r>
            <a:r>
              <a:rPr lang="en-GB" sz="2400" dirty="0" err="1" smtClean="0">
                <a:latin typeface="Segoe Print" pitchFamily="2" charset="0"/>
              </a:rPr>
              <a:t>denn</a:t>
            </a:r>
            <a:r>
              <a:rPr lang="en-GB" sz="2400" dirty="0" smtClean="0">
                <a:latin typeface="Segoe Print" pitchFamily="2" charset="0"/>
              </a:rPr>
              <a:t> </a:t>
            </a:r>
            <a:r>
              <a:rPr lang="en-GB" sz="2400" dirty="0" err="1" smtClean="0">
                <a:latin typeface="Segoe Print" pitchFamily="2" charset="0"/>
              </a:rPr>
              <a:t>es</a:t>
            </a:r>
            <a:r>
              <a:rPr lang="en-GB" sz="2400" dirty="0" smtClean="0">
                <a:latin typeface="Segoe Print" pitchFamily="2" charset="0"/>
              </a:rPr>
              <a:t> </a:t>
            </a:r>
            <a:r>
              <a:rPr lang="en-GB" sz="2400" dirty="0" err="1" smtClean="0">
                <a:latin typeface="Segoe Print" pitchFamily="2" charset="0"/>
              </a:rPr>
              <a:t>wird</a:t>
            </a:r>
            <a:r>
              <a:rPr lang="en-GB" sz="2400" dirty="0" smtClean="0">
                <a:latin typeface="Segoe Print" pitchFamily="2" charset="0"/>
              </a:rPr>
              <a:t> </a:t>
            </a:r>
            <a:r>
              <a:rPr lang="en-GB" sz="2400" dirty="0" err="1" smtClean="0">
                <a:latin typeface="Segoe Print" pitchFamily="2" charset="0"/>
              </a:rPr>
              <a:t>sicher</a:t>
            </a:r>
            <a:r>
              <a:rPr lang="en-GB" sz="2400" dirty="0" smtClean="0">
                <a:latin typeface="Segoe Print" pitchFamily="2" charset="0"/>
              </a:rPr>
              <a:t> </a:t>
            </a:r>
            <a:r>
              <a:rPr lang="en-GB" sz="2400" dirty="0" err="1" smtClean="0">
                <a:latin typeface="Segoe Print" pitchFamily="2" charset="0"/>
              </a:rPr>
              <a:t>ganz</a:t>
            </a:r>
            <a:r>
              <a:rPr lang="en-GB" sz="2400" dirty="0" smtClean="0">
                <a:latin typeface="Segoe Print" pitchFamily="2" charset="0"/>
              </a:rPr>
              <a:t> </a:t>
            </a:r>
            <a:r>
              <a:rPr lang="en-GB" sz="2400" dirty="0" err="1" smtClean="0">
                <a:latin typeface="Segoe Print" pitchFamily="2" charset="0"/>
              </a:rPr>
              <a:t>schön</a:t>
            </a:r>
            <a:r>
              <a:rPr lang="en-GB" sz="2400" dirty="0" smtClean="0">
                <a:latin typeface="Segoe Print" pitchFamily="2" charset="0"/>
              </a:rPr>
              <a:t> </a:t>
            </a:r>
            <a:r>
              <a:rPr lang="en-GB" sz="2400" dirty="0" err="1" smtClean="0">
                <a:latin typeface="Segoe Print" pitchFamily="2" charset="0"/>
              </a:rPr>
              <a:t>lange</a:t>
            </a:r>
            <a:r>
              <a:rPr lang="en-GB" sz="2400" dirty="0" smtClean="0">
                <a:latin typeface="Segoe Print" pitchFamily="2" charset="0"/>
              </a:rPr>
              <a:t> </a:t>
            </a:r>
            <a:r>
              <a:rPr lang="en-GB" sz="2400" dirty="0" err="1" smtClean="0">
                <a:latin typeface="Segoe Print" pitchFamily="2" charset="0"/>
              </a:rPr>
              <a:t>dauern</a:t>
            </a:r>
            <a:r>
              <a:rPr lang="en-GB" sz="2400" dirty="0" smtClean="0">
                <a:latin typeface="Segoe Print" pitchFamily="2" charset="0"/>
              </a:rPr>
              <a:t>, das </a:t>
            </a:r>
            <a:r>
              <a:rPr lang="en-GB" sz="2400" dirty="0" err="1" smtClean="0">
                <a:latin typeface="Segoe Print" pitchFamily="2" charset="0"/>
              </a:rPr>
              <a:t>alles</a:t>
            </a:r>
            <a:r>
              <a:rPr lang="en-GB" sz="2400" dirty="0" smtClean="0">
                <a:latin typeface="Segoe Print" pitchFamily="2" charset="0"/>
              </a:rPr>
              <a:t> </a:t>
            </a:r>
            <a:r>
              <a:rPr lang="en-GB" sz="2400" dirty="0" err="1" smtClean="0">
                <a:latin typeface="Segoe Print" pitchFamily="2" charset="0"/>
              </a:rPr>
              <a:t>aufzuräumen</a:t>
            </a:r>
            <a:r>
              <a:rPr lang="en-GB" sz="2400" dirty="0" smtClean="0">
                <a:latin typeface="Segoe Print" pitchFamily="2" charset="0"/>
              </a:rPr>
              <a:t>.  </a:t>
            </a:r>
            <a:r>
              <a:rPr lang="en-GB" sz="2400" dirty="0" err="1" smtClean="0">
                <a:latin typeface="Segoe Print" pitchFamily="2" charset="0"/>
              </a:rPr>
              <a:t>Andererseits</a:t>
            </a:r>
            <a:r>
              <a:rPr lang="en-GB" sz="2400" dirty="0" smtClean="0">
                <a:latin typeface="Segoe Print" pitchFamily="2" charset="0"/>
              </a:rPr>
              <a:t> hat </a:t>
            </a:r>
            <a:r>
              <a:rPr lang="en-GB" sz="2400" dirty="0" err="1" smtClean="0">
                <a:latin typeface="Segoe Print" pitchFamily="2" charset="0"/>
              </a:rPr>
              <a:t>Oma</a:t>
            </a:r>
            <a:r>
              <a:rPr lang="en-GB" sz="2400" dirty="0" smtClean="0">
                <a:latin typeface="Segoe Print" pitchFamily="2" charset="0"/>
              </a:rPr>
              <a:t> </a:t>
            </a:r>
            <a:r>
              <a:rPr lang="en-GB" sz="2400" dirty="0" err="1" smtClean="0">
                <a:latin typeface="Segoe Print" pitchFamily="2" charset="0"/>
              </a:rPr>
              <a:t>als</a:t>
            </a:r>
            <a:r>
              <a:rPr lang="en-GB" sz="2400" dirty="0" smtClean="0">
                <a:latin typeface="Segoe Print" pitchFamily="2" charset="0"/>
              </a:rPr>
              <a:t> </a:t>
            </a:r>
            <a:r>
              <a:rPr lang="en-GB" sz="2400" dirty="0" err="1" smtClean="0">
                <a:latin typeface="Segoe Print" pitchFamily="2" charset="0"/>
              </a:rPr>
              <a:t>Rentnerin</a:t>
            </a:r>
            <a:r>
              <a:rPr lang="en-GB" sz="2400" dirty="0" smtClean="0">
                <a:latin typeface="Segoe Print" pitchFamily="2" charset="0"/>
              </a:rPr>
              <a:t> </a:t>
            </a:r>
            <a:r>
              <a:rPr lang="en-GB" sz="2400" dirty="0" err="1" smtClean="0">
                <a:latin typeface="Segoe Print" pitchFamily="2" charset="0"/>
              </a:rPr>
              <a:t>heute</a:t>
            </a:r>
            <a:r>
              <a:rPr lang="en-GB" sz="2400" dirty="0" smtClean="0">
                <a:latin typeface="Segoe Print" pitchFamily="2" charset="0"/>
              </a:rPr>
              <a:t> </a:t>
            </a:r>
            <a:r>
              <a:rPr lang="en-GB" sz="2400" dirty="0" err="1" smtClean="0">
                <a:latin typeface="Segoe Print" pitchFamily="2" charset="0"/>
              </a:rPr>
              <a:t>bestimmt</a:t>
            </a:r>
            <a:r>
              <a:rPr lang="en-GB" sz="2400" dirty="0" smtClean="0">
                <a:latin typeface="Segoe Print" pitchFamily="2" charset="0"/>
              </a:rPr>
              <a:t> eh </a:t>
            </a:r>
            <a:r>
              <a:rPr lang="en-GB" sz="2400" dirty="0" err="1" smtClean="0">
                <a:latin typeface="Segoe Print" pitchFamily="2" charset="0"/>
              </a:rPr>
              <a:t>nichts</a:t>
            </a:r>
            <a:r>
              <a:rPr lang="en-GB" sz="2400" dirty="0" smtClean="0">
                <a:latin typeface="Segoe Print" pitchFamily="2" charset="0"/>
              </a:rPr>
              <a:t> </a:t>
            </a:r>
            <a:r>
              <a:rPr lang="en-GB" sz="2400" dirty="0" err="1" smtClean="0">
                <a:latin typeface="Segoe Print" pitchFamily="2" charset="0"/>
              </a:rPr>
              <a:t>vorgehabt</a:t>
            </a:r>
            <a:r>
              <a:rPr lang="en-GB" sz="2400" dirty="0" smtClean="0">
                <a:latin typeface="Segoe Print" pitchFamily="2" charset="0"/>
              </a:rPr>
              <a:t>.</a:t>
            </a:r>
            <a:br>
              <a:rPr lang="en-GB" sz="2400" dirty="0" smtClean="0">
                <a:latin typeface="Segoe Print" pitchFamily="2" charset="0"/>
              </a:rPr>
            </a:br>
            <a:endParaRPr lang="en-GB" sz="2400" dirty="0">
              <a:latin typeface="Segoe Print"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88840"/>
            <a:ext cx="4199878" cy="281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7715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476672"/>
            <a:ext cx="4752528" cy="6247864"/>
          </a:xfrm>
          <a:prstGeom prst="rect">
            <a:avLst/>
          </a:prstGeom>
          <a:noFill/>
        </p:spPr>
        <p:txBody>
          <a:bodyPr wrap="square" rtlCol="0">
            <a:spAutoFit/>
          </a:bodyPr>
          <a:lstStyle/>
          <a:p>
            <a:r>
              <a:rPr lang="en-GB" sz="2000" dirty="0" err="1" smtClean="0"/>
              <a:t>Liebe</a:t>
            </a:r>
            <a:r>
              <a:rPr lang="en-GB" sz="2000" dirty="0" smtClean="0"/>
              <a:t> Kitty!</a:t>
            </a:r>
            <a:br>
              <a:rPr lang="en-GB" sz="2000" dirty="0" smtClean="0"/>
            </a:br>
            <a:r>
              <a:rPr lang="en-GB" sz="2000" dirty="0" err="1" smtClean="0"/>
              <a:t>Gestern</a:t>
            </a:r>
            <a:r>
              <a:rPr lang="en-GB" sz="2000" dirty="0" smtClean="0"/>
              <a:t> </a:t>
            </a:r>
            <a:r>
              <a:rPr lang="en-GB" sz="2000" dirty="0" err="1" smtClean="0"/>
              <a:t>hatte</a:t>
            </a:r>
            <a:r>
              <a:rPr lang="en-GB" sz="2000" dirty="0" smtClean="0"/>
              <a:t> Peter </a:t>
            </a:r>
            <a:r>
              <a:rPr lang="en-GB" sz="2000" dirty="0" err="1" smtClean="0"/>
              <a:t>Geburtstag</a:t>
            </a:r>
            <a:r>
              <a:rPr lang="en-GB" sz="2000" dirty="0" smtClean="0"/>
              <a:t>.  </a:t>
            </a:r>
            <a:r>
              <a:rPr lang="en-GB" sz="2000" dirty="0" err="1" smtClean="0"/>
              <a:t>Er</a:t>
            </a:r>
            <a:r>
              <a:rPr lang="en-GB" sz="2000" dirty="0" smtClean="0"/>
              <a:t> hat </a:t>
            </a:r>
            <a:r>
              <a:rPr lang="en-GB" sz="2000" dirty="0" err="1" smtClean="0"/>
              <a:t>h</a:t>
            </a:r>
            <a:r>
              <a:rPr lang="en-GB" sz="2000" dirty="0" err="1" smtClean="0">
                <a:latin typeface="Calibri"/>
              </a:rPr>
              <a:t>übsche</a:t>
            </a:r>
            <a:r>
              <a:rPr lang="en-GB" sz="2000" dirty="0" smtClean="0">
                <a:latin typeface="Calibri"/>
              </a:rPr>
              <a:t> </a:t>
            </a:r>
            <a:r>
              <a:rPr lang="en-GB" sz="2000" dirty="0" err="1" smtClean="0">
                <a:latin typeface="Calibri"/>
              </a:rPr>
              <a:t>Geschenke</a:t>
            </a:r>
            <a:r>
              <a:rPr lang="en-GB" sz="2000" dirty="0" smtClean="0">
                <a:latin typeface="Calibri"/>
              </a:rPr>
              <a:t>, </a:t>
            </a:r>
            <a:r>
              <a:rPr lang="en-GB" sz="2000" dirty="0" err="1" smtClean="0">
                <a:latin typeface="Calibri"/>
              </a:rPr>
              <a:t>unter</a:t>
            </a:r>
            <a:r>
              <a:rPr lang="en-GB" sz="2000" dirty="0" smtClean="0">
                <a:latin typeface="Calibri"/>
              </a:rPr>
              <a:t> </a:t>
            </a:r>
            <a:r>
              <a:rPr lang="en-GB" sz="2000" dirty="0" err="1" smtClean="0">
                <a:latin typeface="Calibri"/>
              </a:rPr>
              <a:t>anderen</a:t>
            </a:r>
            <a:r>
              <a:rPr lang="en-GB" sz="2000" dirty="0" smtClean="0">
                <a:latin typeface="Calibri"/>
              </a:rPr>
              <a:t> </a:t>
            </a:r>
            <a:r>
              <a:rPr lang="en-GB" sz="2000" dirty="0" err="1" smtClean="0">
                <a:latin typeface="Calibri"/>
              </a:rPr>
              <a:t>ein</a:t>
            </a:r>
            <a:r>
              <a:rPr lang="en-GB" sz="2000" dirty="0" smtClean="0">
                <a:latin typeface="Calibri"/>
              </a:rPr>
              <a:t> </a:t>
            </a:r>
            <a:r>
              <a:rPr lang="en-GB" sz="2000" dirty="0" err="1" smtClean="0">
                <a:latin typeface="Calibri"/>
              </a:rPr>
              <a:t>schönes</a:t>
            </a:r>
            <a:r>
              <a:rPr lang="en-GB" sz="2000" dirty="0" smtClean="0">
                <a:latin typeface="Calibri"/>
              </a:rPr>
              <a:t> Spiel, </a:t>
            </a:r>
            <a:r>
              <a:rPr lang="en-GB" sz="2000" dirty="0" err="1" smtClean="0">
                <a:latin typeface="Calibri"/>
              </a:rPr>
              <a:t>einen</a:t>
            </a:r>
            <a:r>
              <a:rPr lang="en-GB" sz="2000" dirty="0" smtClean="0">
                <a:latin typeface="Calibri"/>
              </a:rPr>
              <a:t> </a:t>
            </a:r>
            <a:r>
              <a:rPr lang="en-GB" sz="2000" dirty="0" err="1" smtClean="0">
                <a:latin typeface="Calibri"/>
              </a:rPr>
              <a:t>Rasierapparat</a:t>
            </a:r>
            <a:r>
              <a:rPr lang="en-GB" sz="2000" dirty="0" smtClean="0">
                <a:latin typeface="Calibri"/>
              </a:rPr>
              <a:t> und </a:t>
            </a:r>
            <a:r>
              <a:rPr lang="en-GB" sz="2000" dirty="0" err="1" smtClean="0">
                <a:latin typeface="Calibri"/>
              </a:rPr>
              <a:t>einen</a:t>
            </a:r>
            <a:r>
              <a:rPr lang="en-GB" sz="2000" dirty="0" smtClean="0">
                <a:latin typeface="Calibri"/>
              </a:rPr>
              <a:t> </a:t>
            </a:r>
            <a:r>
              <a:rPr lang="en-GB" sz="2000" dirty="0" err="1" smtClean="0">
                <a:latin typeface="Calibri"/>
              </a:rPr>
              <a:t>Zigarettenanzünder</a:t>
            </a:r>
            <a:r>
              <a:rPr lang="en-GB" sz="2000" dirty="0" smtClean="0">
                <a:latin typeface="Calibri"/>
              </a:rPr>
              <a:t> </a:t>
            </a:r>
            <a:r>
              <a:rPr lang="en-GB" sz="2000" dirty="0" err="1" smtClean="0">
                <a:latin typeface="Calibri"/>
              </a:rPr>
              <a:t>bekommen</a:t>
            </a:r>
            <a:r>
              <a:rPr lang="en-GB" sz="2000" dirty="0" smtClean="0">
                <a:latin typeface="Calibri"/>
              </a:rPr>
              <a:t>, </a:t>
            </a:r>
            <a:r>
              <a:rPr lang="en-GB" sz="2000" dirty="0" err="1" smtClean="0">
                <a:latin typeface="Calibri"/>
              </a:rPr>
              <a:t>weniger</a:t>
            </a:r>
            <a:r>
              <a:rPr lang="en-GB" sz="2000" dirty="0" smtClean="0">
                <a:latin typeface="Calibri"/>
              </a:rPr>
              <a:t> </a:t>
            </a:r>
            <a:r>
              <a:rPr lang="en-GB" sz="2000" dirty="0" err="1" smtClean="0">
                <a:latin typeface="Calibri"/>
              </a:rPr>
              <a:t>weil</a:t>
            </a:r>
            <a:r>
              <a:rPr lang="en-GB" sz="2000" dirty="0" smtClean="0">
                <a:latin typeface="Calibri"/>
              </a:rPr>
              <a:t> </a:t>
            </a:r>
            <a:r>
              <a:rPr lang="en-GB" sz="2000" dirty="0" err="1" smtClean="0">
                <a:latin typeface="Calibri"/>
              </a:rPr>
              <a:t>er</a:t>
            </a:r>
            <a:r>
              <a:rPr lang="en-GB" sz="2000" dirty="0" smtClean="0">
                <a:latin typeface="Calibri"/>
              </a:rPr>
              <a:t> </a:t>
            </a:r>
            <a:r>
              <a:rPr lang="en-GB" sz="2000" dirty="0" err="1" smtClean="0">
                <a:latin typeface="Calibri"/>
              </a:rPr>
              <a:t>raucht</a:t>
            </a:r>
            <a:r>
              <a:rPr lang="en-GB" sz="2000" dirty="0" smtClean="0">
                <a:latin typeface="Calibri"/>
              </a:rPr>
              <a:t>, </a:t>
            </a:r>
            <a:r>
              <a:rPr lang="en-GB" sz="2000" dirty="0" err="1" smtClean="0">
                <a:latin typeface="Calibri"/>
              </a:rPr>
              <a:t>sondern</a:t>
            </a:r>
            <a:r>
              <a:rPr lang="en-GB" sz="2000" dirty="0" smtClean="0">
                <a:latin typeface="Calibri"/>
              </a:rPr>
              <a:t> </a:t>
            </a:r>
            <a:r>
              <a:rPr lang="en-GB" sz="2000" dirty="0" err="1" smtClean="0">
                <a:latin typeface="Calibri"/>
              </a:rPr>
              <a:t>weil</a:t>
            </a:r>
            <a:r>
              <a:rPr lang="en-GB" sz="2000" dirty="0" smtClean="0">
                <a:latin typeface="Calibri"/>
              </a:rPr>
              <a:t> </a:t>
            </a:r>
            <a:r>
              <a:rPr lang="en-GB" sz="2000" dirty="0" err="1" smtClean="0">
                <a:latin typeface="Calibri"/>
              </a:rPr>
              <a:t>es</a:t>
            </a:r>
            <a:r>
              <a:rPr lang="en-GB" sz="2000" dirty="0" smtClean="0">
                <a:latin typeface="Calibri"/>
              </a:rPr>
              <a:t> </a:t>
            </a:r>
            <a:r>
              <a:rPr lang="en-GB" sz="2000" dirty="0" err="1" smtClean="0">
                <a:latin typeface="Calibri"/>
              </a:rPr>
              <a:t>schick</a:t>
            </a:r>
            <a:r>
              <a:rPr lang="en-GB" sz="2000" dirty="0" smtClean="0">
                <a:latin typeface="Calibri"/>
              </a:rPr>
              <a:t> </a:t>
            </a:r>
            <a:r>
              <a:rPr lang="en-GB" sz="2000" dirty="0" err="1" smtClean="0">
                <a:latin typeface="Calibri"/>
              </a:rPr>
              <a:t>ist</a:t>
            </a:r>
            <a:r>
              <a:rPr lang="en-GB" sz="2000" dirty="0" smtClean="0">
                <a:latin typeface="Calibri"/>
              </a:rPr>
              <a:t>.</a:t>
            </a:r>
            <a:br>
              <a:rPr lang="en-GB" sz="2000" dirty="0" smtClean="0">
                <a:latin typeface="Calibri"/>
              </a:rPr>
            </a:br>
            <a:r>
              <a:rPr lang="en-GB" sz="2000" dirty="0" smtClean="0">
                <a:latin typeface="Calibri"/>
              </a:rPr>
              <a:t>Die </a:t>
            </a:r>
            <a:r>
              <a:rPr lang="en-GB" sz="2000" dirty="0" err="1" smtClean="0">
                <a:latin typeface="Calibri"/>
              </a:rPr>
              <a:t>größte</a:t>
            </a:r>
            <a:r>
              <a:rPr lang="en-GB" sz="2000" dirty="0" smtClean="0">
                <a:latin typeface="Calibri"/>
              </a:rPr>
              <a:t> </a:t>
            </a:r>
            <a:r>
              <a:rPr lang="en-GB" sz="2000" dirty="0" err="1" smtClean="0">
                <a:latin typeface="Calibri"/>
              </a:rPr>
              <a:t>Überraschung</a:t>
            </a:r>
            <a:r>
              <a:rPr lang="en-GB" sz="2000" dirty="0" smtClean="0">
                <a:latin typeface="Calibri"/>
              </a:rPr>
              <a:t> </a:t>
            </a:r>
            <a:r>
              <a:rPr lang="en-GB" sz="2000" dirty="0" err="1" smtClean="0">
                <a:latin typeface="Calibri"/>
              </a:rPr>
              <a:t>brachte</a:t>
            </a:r>
            <a:r>
              <a:rPr lang="en-GB" sz="2000" dirty="0" smtClean="0">
                <a:latin typeface="Calibri"/>
              </a:rPr>
              <a:t> Herr v. </a:t>
            </a:r>
            <a:r>
              <a:rPr lang="en-GB" sz="2000" dirty="0" err="1" smtClean="0">
                <a:latin typeface="Calibri"/>
              </a:rPr>
              <a:t>Daan</a:t>
            </a:r>
            <a:r>
              <a:rPr lang="en-GB" sz="2000" dirty="0" smtClean="0">
                <a:latin typeface="Calibri"/>
              </a:rPr>
              <a:t> </a:t>
            </a:r>
            <a:r>
              <a:rPr lang="en-GB" sz="2000" dirty="0" err="1" smtClean="0">
                <a:latin typeface="Calibri"/>
              </a:rPr>
              <a:t>mit</a:t>
            </a:r>
            <a:r>
              <a:rPr lang="en-GB" sz="2000" dirty="0" smtClean="0">
                <a:latin typeface="Calibri"/>
              </a:rPr>
              <a:t> der </a:t>
            </a:r>
            <a:r>
              <a:rPr lang="en-GB" sz="2000" dirty="0" err="1" smtClean="0">
                <a:latin typeface="Calibri"/>
              </a:rPr>
              <a:t>Nachricht</a:t>
            </a:r>
            <a:r>
              <a:rPr lang="en-GB" sz="2000" dirty="0" smtClean="0">
                <a:latin typeface="Calibri"/>
              </a:rPr>
              <a:t>, </a:t>
            </a:r>
            <a:r>
              <a:rPr lang="en-GB" sz="2000" dirty="0" err="1" smtClean="0">
                <a:latin typeface="Calibri"/>
              </a:rPr>
              <a:t>dass</a:t>
            </a:r>
            <a:r>
              <a:rPr lang="en-GB" sz="2000" dirty="0" smtClean="0">
                <a:latin typeface="Calibri"/>
              </a:rPr>
              <a:t> die </a:t>
            </a:r>
            <a:r>
              <a:rPr lang="en-GB" sz="2000" dirty="0" err="1" smtClean="0">
                <a:latin typeface="Calibri"/>
              </a:rPr>
              <a:t>Engländer</a:t>
            </a:r>
            <a:r>
              <a:rPr lang="en-GB" sz="2000" dirty="0" smtClean="0">
                <a:latin typeface="Calibri"/>
              </a:rPr>
              <a:t> in Tunis, Casablanca, </a:t>
            </a:r>
            <a:r>
              <a:rPr lang="en-GB" sz="2000" dirty="0" err="1" smtClean="0">
                <a:latin typeface="Calibri"/>
              </a:rPr>
              <a:t>Algier</a:t>
            </a:r>
            <a:r>
              <a:rPr lang="en-GB" sz="2000" dirty="0" smtClean="0">
                <a:latin typeface="Calibri"/>
              </a:rPr>
              <a:t> und Oran </a:t>
            </a:r>
            <a:r>
              <a:rPr lang="en-GB" sz="2000" dirty="0" err="1" smtClean="0">
                <a:latin typeface="Calibri"/>
              </a:rPr>
              <a:t>gelandet</a:t>
            </a:r>
            <a:r>
              <a:rPr lang="en-GB" sz="2000" dirty="0" smtClean="0">
                <a:latin typeface="Calibri"/>
              </a:rPr>
              <a:t> </a:t>
            </a:r>
            <a:r>
              <a:rPr lang="en-GB" sz="2000" dirty="0" err="1" smtClean="0">
                <a:latin typeface="Calibri"/>
              </a:rPr>
              <a:t>wären</a:t>
            </a:r>
            <a:r>
              <a:rPr lang="en-GB" sz="2000" dirty="0" smtClean="0">
                <a:latin typeface="Calibri"/>
              </a:rPr>
              <a:t>.</a:t>
            </a:r>
            <a:br>
              <a:rPr lang="en-GB" sz="2000" dirty="0" smtClean="0">
                <a:latin typeface="Calibri"/>
              </a:rPr>
            </a:br>
            <a:r>
              <a:rPr lang="en-GB" sz="2000" dirty="0" smtClean="0">
                <a:latin typeface="Calibri"/>
              </a:rPr>
              <a:t>“Das </a:t>
            </a:r>
            <a:r>
              <a:rPr lang="en-GB" sz="2000" dirty="0" err="1" smtClean="0">
                <a:latin typeface="Calibri"/>
              </a:rPr>
              <a:t>ist</a:t>
            </a:r>
            <a:r>
              <a:rPr lang="en-GB" sz="2000" dirty="0" smtClean="0">
                <a:latin typeface="Calibri"/>
              </a:rPr>
              <a:t> der </a:t>
            </a:r>
            <a:r>
              <a:rPr lang="en-GB" sz="2000" dirty="0" err="1" smtClean="0">
                <a:latin typeface="Calibri"/>
              </a:rPr>
              <a:t>Anfang</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Ende</a:t>
            </a:r>
            <a:r>
              <a:rPr lang="en-GB" sz="2000" dirty="0" smtClean="0">
                <a:latin typeface="Calibri"/>
              </a:rPr>
              <a:t>”, </a:t>
            </a:r>
            <a:r>
              <a:rPr lang="en-GB" sz="2000" dirty="0" err="1" smtClean="0">
                <a:latin typeface="Calibri"/>
              </a:rPr>
              <a:t>sagten</a:t>
            </a:r>
            <a:r>
              <a:rPr lang="en-GB" sz="2000" dirty="0" smtClean="0">
                <a:latin typeface="Calibri"/>
              </a:rPr>
              <a:t> </a:t>
            </a:r>
            <a:r>
              <a:rPr lang="en-GB" sz="2000" dirty="0" err="1" smtClean="0">
                <a:latin typeface="Calibri"/>
              </a:rPr>
              <a:t>alle</a:t>
            </a:r>
            <a:r>
              <a:rPr lang="en-GB" sz="2000" dirty="0" smtClean="0">
                <a:latin typeface="Calibri"/>
              </a:rPr>
              <a:t>.</a:t>
            </a:r>
            <a:br>
              <a:rPr lang="en-GB" sz="2000" dirty="0" smtClean="0">
                <a:latin typeface="Calibri"/>
              </a:rPr>
            </a:br>
            <a:r>
              <a:rPr lang="en-GB" sz="2000" dirty="0" err="1" smtClean="0">
                <a:latin typeface="Calibri"/>
              </a:rPr>
              <a:t>Aber</a:t>
            </a:r>
            <a:r>
              <a:rPr lang="en-GB" sz="2000" dirty="0" smtClean="0">
                <a:latin typeface="Calibri"/>
              </a:rPr>
              <a:t> Churchill, der </a:t>
            </a:r>
            <a:r>
              <a:rPr lang="en-GB" sz="2000" dirty="0" err="1" smtClean="0">
                <a:latin typeface="Calibri"/>
              </a:rPr>
              <a:t>englische</a:t>
            </a:r>
            <a:r>
              <a:rPr lang="en-GB" sz="2000" dirty="0" smtClean="0">
                <a:latin typeface="Calibri"/>
              </a:rPr>
              <a:t> Premier, der </a:t>
            </a:r>
            <a:r>
              <a:rPr lang="en-GB" sz="2000" dirty="0" err="1" smtClean="0">
                <a:latin typeface="Calibri"/>
              </a:rPr>
              <a:t>diese</a:t>
            </a:r>
            <a:r>
              <a:rPr lang="en-GB" sz="2000" dirty="0" smtClean="0">
                <a:latin typeface="Calibri"/>
              </a:rPr>
              <a:t> </a:t>
            </a:r>
            <a:r>
              <a:rPr lang="en-GB" sz="2000" dirty="0" err="1" smtClean="0">
                <a:latin typeface="Calibri"/>
              </a:rPr>
              <a:t>Meinung</a:t>
            </a:r>
            <a:r>
              <a:rPr lang="en-GB" sz="2000" dirty="0" smtClean="0">
                <a:latin typeface="Calibri"/>
              </a:rPr>
              <a:t> in England </a:t>
            </a:r>
            <a:r>
              <a:rPr lang="en-GB" sz="2000" dirty="0" err="1" smtClean="0">
                <a:latin typeface="Calibri"/>
              </a:rPr>
              <a:t>wohl</a:t>
            </a:r>
            <a:r>
              <a:rPr lang="en-GB" sz="2000" dirty="0" smtClean="0">
                <a:latin typeface="Calibri"/>
              </a:rPr>
              <a:t> </a:t>
            </a:r>
            <a:r>
              <a:rPr lang="en-GB" sz="2000" dirty="0" err="1" smtClean="0">
                <a:latin typeface="Calibri"/>
              </a:rPr>
              <a:t>auch</a:t>
            </a:r>
            <a:r>
              <a:rPr lang="en-GB" sz="2000" dirty="0" smtClean="0">
                <a:latin typeface="Calibri"/>
              </a:rPr>
              <a:t> </a:t>
            </a:r>
            <a:r>
              <a:rPr lang="en-GB" sz="2000" dirty="0" err="1" smtClean="0">
                <a:latin typeface="Calibri"/>
              </a:rPr>
              <a:t>viel</a:t>
            </a:r>
            <a:r>
              <a:rPr lang="en-GB" sz="2000" dirty="0" smtClean="0">
                <a:latin typeface="Calibri"/>
              </a:rPr>
              <a:t> </a:t>
            </a:r>
            <a:r>
              <a:rPr lang="en-GB" sz="2000" dirty="0" err="1" smtClean="0">
                <a:latin typeface="Calibri"/>
              </a:rPr>
              <a:t>gehört</a:t>
            </a:r>
            <a:r>
              <a:rPr lang="en-GB" sz="2000" dirty="0" smtClean="0">
                <a:latin typeface="Calibri"/>
              </a:rPr>
              <a:t> hat, </a:t>
            </a:r>
            <a:r>
              <a:rPr lang="en-GB" sz="2000" dirty="0" err="1" smtClean="0">
                <a:latin typeface="Calibri"/>
              </a:rPr>
              <a:t>sagte</a:t>
            </a:r>
            <a:r>
              <a:rPr lang="en-GB" sz="2000" dirty="0" smtClean="0">
                <a:latin typeface="Calibri"/>
              </a:rPr>
              <a:t> in </a:t>
            </a:r>
            <a:r>
              <a:rPr lang="en-GB" sz="2000" dirty="0" err="1" smtClean="0">
                <a:latin typeface="Calibri"/>
              </a:rPr>
              <a:t>einer</a:t>
            </a:r>
            <a:r>
              <a:rPr lang="en-GB" sz="2000" dirty="0" smtClean="0">
                <a:latin typeface="Calibri"/>
              </a:rPr>
              <a:t> </a:t>
            </a:r>
            <a:r>
              <a:rPr lang="en-GB" sz="2000" dirty="0" err="1" smtClean="0">
                <a:latin typeface="Calibri"/>
              </a:rPr>
              <a:t>Rede</a:t>
            </a:r>
            <a:r>
              <a:rPr lang="en-GB" sz="2000" dirty="0" smtClean="0">
                <a:latin typeface="Calibri"/>
              </a:rPr>
              <a:t>:</a:t>
            </a:r>
            <a:br>
              <a:rPr lang="en-GB" sz="2000" dirty="0" smtClean="0">
                <a:latin typeface="Calibri"/>
              </a:rPr>
            </a:br>
            <a:r>
              <a:rPr lang="en-GB" sz="2000" dirty="0" smtClean="0">
                <a:latin typeface="Calibri"/>
              </a:rPr>
              <a:t>“</a:t>
            </a:r>
            <a:r>
              <a:rPr lang="en-GB" sz="2000" dirty="0" err="1" smtClean="0">
                <a:latin typeface="Calibri"/>
              </a:rPr>
              <a:t>Diese</a:t>
            </a:r>
            <a:r>
              <a:rPr lang="en-GB" sz="2000" dirty="0" smtClean="0">
                <a:latin typeface="Calibri"/>
              </a:rPr>
              <a:t> </a:t>
            </a:r>
            <a:r>
              <a:rPr lang="en-GB" sz="2000" dirty="0" err="1" smtClean="0">
                <a:latin typeface="Calibri"/>
              </a:rPr>
              <a:t>Landung</a:t>
            </a:r>
            <a:r>
              <a:rPr lang="en-GB" sz="2000" dirty="0" smtClean="0">
                <a:latin typeface="Calibri"/>
              </a:rPr>
              <a:t> </a:t>
            </a:r>
            <a:r>
              <a:rPr lang="en-GB" sz="2000" dirty="0" err="1" smtClean="0">
                <a:latin typeface="Calibri"/>
              </a:rPr>
              <a:t>ist</a:t>
            </a:r>
            <a:r>
              <a:rPr lang="en-GB" sz="2000" dirty="0" smtClean="0">
                <a:latin typeface="Calibri"/>
              </a:rPr>
              <a:t> </a:t>
            </a:r>
            <a:r>
              <a:rPr lang="en-GB" sz="2000" dirty="0" err="1" smtClean="0">
                <a:latin typeface="Calibri"/>
              </a:rPr>
              <a:t>eine</a:t>
            </a:r>
            <a:r>
              <a:rPr lang="en-GB" sz="2000" dirty="0" smtClean="0">
                <a:latin typeface="Calibri"/>
              </a:rPr>
              <a:t> </a:t>
            </a:r>
            <a:r>
              <a:rPr lang="en-GB" sz="2000" dirty="0" err="1" smtClean="0">
                <a:latin typeface="Calibri"/>
              </a:rPr>
              <a:t>sehr</a:t>
            </a:r>
            <a:r>
              <a:rPr lang="en-GB" sz="2000" dirty="0" smtClean="0">
                <a:latin typeface="Calibri"/>
              </a:rPr>
              <a:t> </a:t>
            </a:r>
            <a:r>
              <a:rPr lang="en-GB" sz="2000" dirty="0" err="1" smtClean="0">
                <a:latin typeface="Calibri"/>
              </a:rPr>
              <a:t>wichtige</a:t>
            </a:r>
            <a:r>
              <a:rPr lang="en-GB" sz="2000" dirty="0" smtClean="0">
                <a:latin typeface="Calibri"/>
              </a:rPr>
              <a:t> </a:t>
            </a:r>
            <a:r>
              <a:rPr lang="en-GB" sz="2000" dirty="0" err="1" smtClean="0">
                <a:latin typeface="Calibri"/>
              </a:rPr>
              <a:t>Etappe</a:t>
            </a:r>
            <a:r>
              <a:rPr lang="en-GB" sz="2000" dirty="0" smtClean="0">
                <a:latin typeface="Calibri"/>
              </a:rPr>
              <a:t>, </a:t>
            </a:r>
            <a:r>
              <a:rPr lang="en-GB" sz="2000" dirty="0" err="1" smtClean="0">
                <a:latin typeface="Calibri"/>
              </a:rPr>
              <a:t>aber</a:t>
            </a:r>
            <a:r>
              <a:rPr lang="en-GB" sz="2000" dirty="0" smtClean="0">
                <a:latin typeface="Calibri"/>
              </a:rPr>
              <a:t> </a:t>
            </a:r>
            <a:r>
              <a:rPr lang="en-GB" sz="2000" dirty="0" err="1" smtClean="0">
                <a:latin typeface="Calibri"/>
              </a:rPr>
              <a:t>niemand</a:t>
            </a:r>
            <a:r>
              <a:rPr lang="en-GB" sz="2000" dirty="0" smtClean="0">
                <a:latin typeface="Calibri"/>
              </a:rPr>
              <a:t> </a:t>
            </a:r>
            <a:r>
              <a:rPr lang="en-GB" sz="2000" dirty="0" err="1" smtClean="0">
                <a:latin typeface="Calibri"/>
              </a:rPr>
              <a:t>soll</a:t>
            </a:r>
            <a:r>
              <a:rPr lang="en-GB" sz="2000" dirty="0" smtClean="0">
                <a:latin typeface="Calibri"/>
              </a:rPr>
              <a:t> </a:t>
            </a:r>
            <a:r>
              <a:rPr lang="en-GB" sz="2000" dirty="0" err="1" smtClean="0">
                <a:latin typeface="Calibri"/>
              </a:rPr>
              <a:t>glauben</a:t>
            </a:r>
            <a:r>
              <a:rPr lang="en-GB" sz="2000" dirty="0" smtClean="0">
                <a:latin typeface="Calibri"/>
              </a:rPr>
              <a:t>, </a:t>
            </a:r>
            <a:r>
              <a:rPr lang="en-GB" sz="2000" dirty="0" err="1" smtClean="0">
                <a:latin typeface="Calibri"/>
              </a:rPr>
              <a:t>dass</a:t>
            </a:r>
            <a:r>
              <a:rPr lang="en-GB" sz="2000" dirty="0" smtClean="0">
                <a:latin typeface="Calibri"/>
              </a:rPr>
              <a:t> </a:t>
            </a:r>
            <a:r>
              <a:rPr lang="en-GB" sz="2000" dirty="0" err="1" smtClean="0">
                <a:latin typeface="Calibri"/>
              </a:rPr>
              <a:t>sie</a:t>
            </a:r>
            <a:r>
              <a:rPr lang="en-GB" sz="2000" dirty="0" smtClean="0">
                <a:latin typeface="Calibri"/>
              </a:rPr>
              <a:t> den </a:t>
            </a:r>
            <a:r>
              <a:rPr lang="en-GB" sz="2000" dirty="0" err="1" smtClean="0">
                <a:latin typeface="Calibri"/>
              </a:rPr>
              <a:t>Anfang</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Ende</a:t>
            </a:r>
            <a:r>
              <a:rPr lang="en-GB" sz="2000" dirty="0" smtClean="0">
                <a:latin typeface="Calibri"/>
              </a:rPr>
              <a:t> </a:t>
            </a:r>
            <a:r>
              <a:rPr lang="en-GB" sz="2000" dirty="0" err="1" smtClean="0">
                <a:latin typeface="Calibri"/>
              </a:rPr>
              <a:t>darstellt</a:t>
            </a:r>
            <a:r>
              <a:rPr lang="en-GB" sz="2000" dirty="0" smtClean="0">
                <a:latin typeface="Calibri"/>
              </a:rPr>
              <a:t>.  </a:t>
            </a:r>
            <a:r>
              <a:rPr lang="en-GB" sz="2000" dirty="0" err="1" smtClean="0">
                <a:latin typeface="Calibri"/>
              </a:rPr>
              <a:t>Ich</a:t>
            </a:r>
            <a:r>
              <a:rPr lang="en-GB" sz="2000" dirty="0" smtClean="0">
                <a:latin typeface="Calibri"/>
              </a:rPr>
              <a:t> </a:t>
            </a:r>
            <a:r>
              <a:rPr lang="en-GB" sz="2000" dirty="0" err="1" smtClean="0">
                <a:latin typeface="Calibri"/>
              </a:rPr>
              <a:t>möchte</a:t>
            </a:r>
            <a:r>
              <a:rPr lang="en-GB" sz="2000" dirty="0" smtClean="0">
                <a:latin typeface="Calibri"/>
              </a:rPr>
              <a:t> </a:t>
            </a:r>
            <a:r>
              <a:rPr lang="en-GB" sz="2000" dirty="0" err="1" smtClean="0">
                <a:latin typeface="Calibri"/>
              </a:rPr>
              <a:t>eher</a:t>
            </a:r>
            <a:r>
              <a:rPr lang="en-GB" sz="2000" dirty="0" smtClean="0">
                <a:latin typeface="Calibri"/>
              </a:rPr>
              <a:t> </a:t>
            </a:r>
            <a:r>
              <a:rPr lang="en-GB" sz="2000" dirty="0" err="1" smtClean="0">
                <a:latin typeface="Calibri"/>
              </a:rPr>
              <a:t>sagen</a:t>
            </a:r>
            <a:r>
              <a:rPr lang="en-GB" sz="2000" dirty="0" smtClean="0">
                <a:latin typeface="Calibri"/>
              </a:rPr>
              <a:t>, </a:t>
            </a:r>
            <a:r>
              <a:rPr lang="en-GB" sz="2000" dirty="0" err="1" smtClean="0">
                <a:latin typeface="Calibri"/>
              </a:rPr>
              <a:t>dass</a:t>
            </a:r>
            <a:r>
              <a:rPr lang="en-GB" sz="2000" dirty="0" smtClean="0">
                <a:latin typeface="Calibri"/>
              </a:rPr>
              <a:t> </a:t>
            </a:r>
            <a:r>
              <a:rPr lang="en-GB" sz="2000" dirty="0" err="1" smtClean="0">
                <a:latin typeface="Calibri"/>
              </a:rPr>
              <a:t>sie</a:t>
            </a:r>
            <a:r>
              <a:rPr lang="en-GB" sz="2000" dirty="0" smtClean="0">
                <a:latin typeface="Calibri"/>
              </a:rPr>
              <a:t> das </a:t>
            </a:r>
            <a:r>
              <a:rPr lang="en-GB" sz="2000" dirty="0" err="1" smtClean="0">
                <a:latin typeface="Calibri"/>
              </a:rPr>
              <a:t>Ende</a:t>
            </a:r>
            <a:r>
              <a:rPr lang="en-GB" sz="2000" dirty="0" smtClean="0">
                <a:latin typeface="Calibri"/>
              </a:rPr>
              <a:t> </a:t>
            </a:r>
            <a:r>
              <a:rPr lang="en-GB" sz="2000" dirty="0" err="1" smtClean="0">
                <a:latin typeface="Calibri"/>
              </a:rPr>
              <a:t>vom</a:t>
            </a:r>
            <a:r>
              <a:rPr lang="en-GB" sz="2000" dirty="0" smtClean="0">
                <a:latin typeface="Calibri"/>
              </a:rPr>
              <a:t> </a:t>
            </a:r>
            <a:r>
              <a:rPr lang="en-GB" sz="2000" dirty="0" err="1" smtClean="0">
                <a:latin typeface="Calibri"/>
              </a:rPr>
              <a:t>Anfang</a:t>
            </a:r>
            <a:r>
              <a:rPr lang="en-GB" sz="2000" dirty="0" smtClean="0">
                <a:latin typeface="Calibri"/>
              </a:rPr>
              <a:t> </a:t>
            </a:r>
            <a:r>
              <a:rPr lang="en-GB" sz="2000" dirty="0" err="1" smtClean="0">
                <a:latin typeface="Calibri"/>
              </a:rPr>
              <a:t>ist</a:t>
            </a:r>
            <a:r>
              <a:rPr lang="en-GB" sz="2000" dirty="0" smtClean="0">
                <a:latin typeface="Calibri"/>
              </a:rPr>
              <a:t>.”</a:t>
            </a:r>
          </a:p>
        </p:txBody>
      </p:sp>
      <p:sp>
        <p:nvSpPr>
          <p:cNvPr id="4" name="TextBox 3"/>
          <p:cNvSpPr txBox="1"/>
          <p:nvPr/>
        </p:nvSpPr>
        <p:spPr>
          <a:xfrm>
            <a:off x="1475656" y="116632"/>
            <a:ext cx="3024336" cy="369332"/>
          </a:xfrm>
          <a:prstGeom prst="rect">
            <a:avLst/>
          </a:prstGeom>
          <a:noFill/>
        </p:spPr>
        <p:txBody>
          <a:bodyPr wrap="square" rtlCol="0">
            <a:spAutoFit/>
          </a:bodyPr>
          <a:lstStyle/>
          <a:p>
            <a:pPr algn="r"/>
            <a:r>
              <a:rPr lang="en-GB" dirty="0" err="1" smtClean="0"/>
              <a:t>Montag</a:t>
            </a:r>
            <a:r>
              <a:rPr lang="en-GB" dirty="0" smtClean="0"/>
              <a:t>, 9.November 1942</a:t>
            </a:r>
            <a:endParaRPr lang="fr-F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620688"/>
            <a:ext cx="3528392" cy="5513113"/>
          </a:xfrm>
          <a:prstGeom prst="rect">
            <a:avLst/>
          </a:prstGeom>
        </p:spPr>
      </p:pic>
    </p:spTree>
    <p:extLst>
      <p:ext uri="{BB962C8B-B14F-4D97-AF65-F5344CB8AC3E}">
        <p14:creationId xmlns:p14="http://schemas.microsoft.com/office/powerpoint/2010/main" val="1564839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01522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013" y="152400"/>
            <a:ext cx="1524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AN00570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13" y="2438400"/>
            <a:ext cx="16764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j01832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613" y="1295400"/>
            <a:ext cx="107632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j02993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013" y="3505200"/>
            <a:ext cx="1676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PE03715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3025" y="76200"/>
            <a:ext cx="12160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j01048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13" y="5257800"/>
            <a:ext cx="1371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BL00513_"/>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9700" y="1676400"/>
            <a:ext cx="12747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FD00958_"/>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2725" y="5486400"/>
            <a:ext cx="13573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j010107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7175" y="4321175"/>
            <a:ext cx="23622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j016163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97450" y="3154363"/>
            <a:ext cx="1524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 Box 12"/>
          <p:cNvSpPr txBox="1">
            <a:spLocks noChangeArrowheads="1"/>
          </p:cNvSpPr>
          <p:nvPr/>
        </p:nvSpPr>
        <p:spPr bwMode="auto">
          <a:xfrm>
            <a:off x="2341563" y="4572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England</a:t>
            </a:r>
          </a:p>
        </p:txBody>
      </p:sp>
      <p:sp>
        <p:nvSpPr>
          <p:cNvPr id="9229" name="Text Box 13"/>
          <p:cNvSpPr txBox="1">
            <a:spLocks noChangeArrowheads="1"/>
          </p:cNvSpPr>
          <p:nvPr/>
        </p:nvSpPr>
        <p:spPr bwMode="auto">
          <a:xfrm>
            <a:off x="2341563" y="1614488"/>
            <a:ext cx="2286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Irland</a:t>
            </a:r>
          </a:p>
        </p:txBody>
      </p:sp>
      <p:sp>
        <p:nvSpPr>
          <p:cNvPr id="9230" name="Text Box 14"/>
          <p:cNvSpPr txBox="1">
            <a:spLocks noChangeArrowheads="1"/>
          </p:cNvSpPr>
          <p:nvPr/>
        </p:nvSpPr>
        <p:spPr bwMode="auto">
          <a:xfrm>
            <a:off x="2341563" y="2833688"/>
            <a:ext cx="259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Schottland</a:t>
            </a:r>
          </a:p>
        </p:txBody>
      </p:sp>
      <p:sp>
        <p:nvSpPr>
          <p:cNvPr id="9231" name="Text Box 15"/>
          <p:cNvSpPr txBox="1">
            <a:spLocks noChangeArrowheads="1"/>
          </p:cNvSpPr>
          <p:nvPr/>
        </p:nvSpPr>
        <p:spPr bwMode="auto">
          <a:xfrm>
            <a:off x="2341563" y="4205288"/>
            <a:ext cx="2286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Wales</a:t>
            </a:r>
          </a:p>
        </p:txBody>
      </p:sp>
      <p:sp>
        <p:nvSpPr>
          <p:cNvPr id="9232" name="Text Box 16"/>
          <p:cNvSpPr txBox="1">
            <a:spLocks noChangeArrowheads="1"/>
          </p:cNvSpPr>
          <p:nvPr/>
        </p:nvSpPr>
        <p:spPr bwMode="auto">
          <a:xfrm>
            <a:off x="2265363" y="5500688"/>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Deutschland</a:t>
            </a:r>
          </a:p>
        </p:txBody>
      </p:sp>
      <p:sp>
        <p:nvSpPr>
          <p:cNvPr id="9233" name="Text Box 17"/>
          <p:cNvSpPr txBox="1">
            <a:spLocks noChangeArrowheads="1"/>
          </p:cNvSpPr>
          <p:nvPr/>
        </p:nvSpPr>
        <p:spPr bwMode="auto">
          <a:xfrm>
            <a:off x="6416675" y="4572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Frankreich</a:t>
            </a:r>
          </a:p>
        </p:txBody>
      </p:sp>
      <p:sp>
        <p:nvSpPr>
          <p:cNvPr id="9234" name="Text Box 18"/>
          <p:cNvSpPr txBox="1">
            <a:spLocks noChangeArrowheads="1"/>
          </p:cNvSpPr>
          <p:nvPr/>
        </p:nvSpPr>
        <p:spPr bwMode="auto">
          <a:xfrm>
            <a:off x="6416675" y="20574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Holland</a:t>
            </a:r>
          </a:p>
        </p:txBody>
      </p:sp>
      <p:sp>
        <p:nvSpPr>
          <p:cNvPr id="9235" name="Text Box 19"/>
          <p:cNvSpPr txBox="1">
            <a:spLocks noChangeArrowheads="1"/>
          </p:cNvSpPr>
          <p:nvPr/>
        </p:nvSpPr>
        <p:spPr bwMode="auto">
          <a:xfrm>
            <a:off x="6416675" y="3367088"/>
            <a:ext cx="259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Belgien</a:t>
            </a:r>
          </a:p>
        </p:txBody>
      </p:sp>
      <p:sp>
        <p:nvSpPr>
          <p:cNvPr id="9236" name="Text Box 20"/>
          <p:cNvSpPr txBox="1">
            <a:spLocks noChangeArrowheads="1"/>
          </p:cNvSpPr>
          <p:nvPr/>
        </p:nvSpPr>
        <p:spPr bwMode="auto">
          <a:xfrm>
            <a:off x="6416675" y="4662488"/>
            <a:ext cx="2590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a:latin typeface="Arial Black" pitchFamily="34" charset="0"/>
              </a:rPr>
              <a:t>Österreich</a:t>
            </a:r>
          </a:p>
        </p:txBody>
      </p:sp>
      <p:sp>
        <p:nvSpPr>
          <p:cNvPr id="9237" name="Text Box 21"/>
          <p:cNvSpPr txBox="1">
            <a:spLocks noChangeArrowheads="1"/>
          </p:cNvSpPr>
          <p:nvPr/>
        </p:nvSpPr>
        <p:spPr bwMode="auto">
          <a:xfrm>
            <a:off x="6569075" y="5661248"/>
            <a:ext cx="297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en-US" sz="2800" dirty="0">
                <a:latin typeface="Arial Black" pitchFamily="34" charset="0"/>
              </a:rPr>
              <a:t>die </a:t>
            </a:r>
            <a:r>
              <a:rPr lang="en-GB" altLang="en-US" sz="2800" dirty="0" err="1">
                <a:latin typeface="Arial Black" pitchFamily="34" charset="0"/>
              </a:rPr>
              <a:t>Schweiz</a:t>
            </a:r>
            <a:endParaRPr lang="en-GB" altLang="en-US" sz="2800" dirty="0">
              <a:latin typeface="Arial Black" pitchFamily="34" charset="0"/>
            </a:endParaRPr>
          </a:p>
        </p:txBody>
      </p:sp>
      <p:sp>
        <p:nvSpPr>
          <p:cNvPr id="9238" name="WordArt 22"/>
          <p:cNvSpPr>
            <a:spLocks noChangeArrowheads="1" noChangeShapeType="1" noTextEdit="1"/>
          </p:cNvSpPr>
          <p:nvPr/>
        </p:nvSpPr>
        <p:spPr bwMode="auto">
          <a:xfrm>
            <a:off x="179388" y="333375"/>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1.</a:t>
            </a:r>
          </a:p>
        </p:txBody>
      </p:sp>
      <p:sp>
        <p:nvSpPr>
          <p:cNvPr id="9239" name="WordArt 23"/>
          <p:cNvSpPr>
            <a:spLocks noChangeArrowheads="1" noChangeShapeType="1" noTextEdit="1"/>
          </p:cNvSpPr>
          <p:nvPr/>
        </p:nvSpPr>
        <p:spPr bwMode="auto">
          <a:xfrm>
            <a:off x="179388" y="1557338"/>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2.</a:t>
            </a:r>
          </a:p>
        </p:txBody>
      </p:sp>
      <p:sp>
        <p:nvSpPr>
          <p:cNvPr id="9240" name="WordArt 24"/>
          <p:cNvSpPr>
            <a:spLocks noChangeArrowheads="1" noChangeShapeType="1" noTextEdit="1"/>
          </p:cNvSpPr>
          <p:nvPr/>
        </p:nvSpPr>
        <p:spPr bwMode="auto">
          <a:xfrm>
            <a:off x="179388" y="2636838"/>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3.</a:t>
            </a:r>
          </a:p>
        </p:txBody>
      </p:sp>
      <p:sp>
        <p:nvSpPr>
          <p:cNvPr id="9241" name="WordArt 25"/>
          <p:cNvSpPr>
            <a:spLocks noChangeArrowheads="1" noChangeShapeType="1" noTextEdit="1"/>
          </p:cNvSpPr>
          <p:nvPr/>
        </p:nvSpPr>
        <p:spPr bwMode="auto">
          <a:xfrm>
            <a:off x="179388" y="3933825"/>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4.</a:t>
            </a:r>
          </a:p>
        </p:txBody>
      </p:sp>
      <p:sp>
        <p:nvSpPr>
          <p:cNvPr id="9242" name="WordArt 26"/>
          <p:cNvSpPr>
            <a:spLocks noChangeArrowheads="1" noChangeShapeType="1" noTextEdit="1"/>
          </p:cNvSpPr>
          <p:nvPr/>
        </p:nvSpPr>
        <p:spPr bwMode="auto">
          <a:xfrm>
            <a:off x="179388" y="5445125"/>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5.</a:t>
            </a:r>
          </a:p>
        </p:txBody>
      </p:sp>
      <p:sp>
        <p:nvSpPr>
          <p:cNvPr id="9243" name="WordArt 27"/>
          <p:cNvSpPr>
            <a:spLocks noChangeArrowheads="1" noChangeShapeType="1" noTextEdit="1"/>
          </p:cNvSpPr>
          <p:nvPr/>
        </p:nvSpPr>
        <p:spPr bwMode="auto">
          <a:xfrm>
            <a:off x="4643438" y="333375"/>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6.</a:t>
            </a:r>
          </a:p>
        </p:txBody>
      </p:sp>
      <p:sp>
        <p:nvSpPr>
          <p:cNvPr id="9244" name="WordArt 28"/>
          <p:cNvSpPr>
            <a:spLocks noChangeArrowheads="1" noChangeShapeType="1" noTextEdit="1"/>
          </p:cNvSpPr>
          <p:nvPr/>
        </p:nvSpPr>
        <p:spPr bwMode="auto">
          <a:xfrm>
            <a:off x="4691063" y="1989138"/>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7.</a:t>
            </a:r>
          </a:p>
        </p:txBody>
      </p:sp>
      <p:sp>
        <p:nvSpPr>
          <p:cNvPr id="9245" name="WordArt 29"/>
          <p:cNvSpPr>
            <a:spLocks noChangeArrowheads="1" noChangeShapeType="1" noTextEdit="1"/>
          </p:cNvSpPr>
          <p:nvPr/>
        </p:nvSpPr>
        <p:spPr bwMode="auto">
          <a:xfrm>
            <a:off x="4572000" y="3429000"/>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8.</a:t>
            </a:r>
          </a:p>
        </p:txBody>
      </p:sp>
      <p:sp>
        <p:nvSpPr>
          <p:cNvPr id="9246" name="WordArt 30"/>
          <p:cNvSpPr>
            <a:spLocks noChangeArrowheads="1" noChangeShapeType="1" noTextEdit="1"/>
          </p:cNvSpPr>
          <p:nvPr/>
        </p:nvSpPr>
        <p:spPr bwMode="auto">
          <a:xfrm>
            <a:off x="4284663" y="4221163"/>
            <a:ext cx="4572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9.</a:t>
            </a:r>
          </a:p>
        </p:txBody>
      </p:sp>
      <p:sp>
        <p:nvSpPr>
          <p:cNvPr id="9247" name="WordArt 31"/>
          <p:cNvSpPr>
            <a:spLocks noChangeArrowheads="1" noChangeShapeType="1" noTextEdit="1"/>
          </p:cNvSpPr>
          <p:nvPr/>
        </p:nvSpPr>
        <p:spPr bwMode="auto">
          <a:xfrm>
            <a:off x="4572000" y="5949950"/>
            <a:ext cx="6477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92D050"/>
                </a:solidFill>
                <a:latin typeface="Arial Black"/>
              </a:rPr>
              <a:t>10.</a:t>
            </a:r>
          </a:p>
        </p:txBody>
      </p:sp>
      <p:pic>
        <p:nvPicPr>
          <p:cNvPr id="32" name="Picture 3"/>
          <p:cNvPicPr>
            <a:picLocks noChangeAspect="1"/>
          </p:cNvPicPr>
          <p:nvPr/>
        </p:nvPicPr>
        <p:blipFill>
          <a:blip r:embed="rId1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388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9228"/>
                                        </p:tgtEl>
                                        <p:attrNameLst>
                                          <p:attrName>style.visibility</p:attrName>
                                        </p:attrNameLst>
                                      </p:cBhvr>
                                      <p:to>
                                        <p:strVal val="visible"/>
                                      </p:to>
                                    </p:set>
                                    <p:set>
                                      <p:cBhvr>
                                        <p:cTn id="7" dur="455" fill="hold">
                                          <p:stCondLst>
                                            <p:cond delay="0"/>
                                          </p:stCondLst>
                                        </p:cTn>
                                        <p:tgtEl>
                                          <p:spTgt spid="9228"/>
                                        </p:tgtEl>
                                        <p:attrNameLst>
                                          <p:attrName>style.rotation</p:attrName>
                                        </p:attrNameLst>
                                      </p:cBhvr>
                                      <p:to>
                                        <p:strVal val="-45.0"/>
                                      </p:to>
                                    </p:set>
                                    <p:anim calcmode="lin" valueType="num">
                                      <p:cBhvr>
                                        <p:cTn id="8" dur="455" fill="hold">
                                          <p:stCondLst>
                                            <p:cond delay="455"/>
                                          </p:stCondLst>
                                        </p:cTn>
                                        <p:tgtEl>
                                          <p:spTgt spid="922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22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22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22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9229"/>
                                        </p:tgtEl>
                                        <p:attrNameLst>
                                          <p:attrName>style.visibility</p:attrName>
                                        </p:attrNameLst>
                                      </p:cBhvr>
                                      <p:to>
                                        <p:strVal val="visible"/>
                                      </p:to>
                                    </p:set>
                                    <p:set>
                                      <p:cBhvr>
                                        <p:cTn id="16" dur="455" fill="hold">
                                          <p:stCondLst>
                                            <p:cond delay="0"/>
                                          </p:stCondLst>
                                        </p:cTn>
                                        <p:tgtEl>
                                          <p:spTgt spid="9229"/>
                                        </p:tgtEl>
                                        <p:attrNameLst>
                                          <p:attrName>style.rotation</p:attrName>
                                        </p:attrNameLst>
                                      </p:cBhvr>
                                      <p:to>
                                        <p:strVal val="-45.0"/>
                                      </p:to>
                                    </p:set>
                                    <p:anim calcmode="lin" valueType="num">
                                      <p:cBhvr>
                                        <p:cTn id="17" dur="455" fill="hold">
                                          <p:stCondLst>
                                            <p:cond delay="455"/>
                                          </p:stCondLst>
                                        </p:cTn>
                                        <p:tgtEl>
                                          <p:spTgt spid="9229"/>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9229"/>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9229"/>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9229"/>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9230"/>
                                        </p:tgtEl>
                                        <p:attrNameLst>
                                          <p:attrName>style.visibility</p:attrName>
                                        </p:attrNameLst>
                                      </p:cBhvr>
                                      <p:to>
                                        <p:strVal val="visible"/>
                                      </p:to>
                                    </p:set>
                                    <p:set>
                                      <p:cBhvr>
                                        <p:cTn id="25" dur="455" fill="hold">
                                          <p:stCondLst>
                                            <p:cond delay="0"/>
                                          </p:stCondLst>
                                        </p:cTn>
                                        <p:tgtEl>
                                          <p:spTgt spid="9230"/>
                                        </p:tgtEl>
                                        <p:attrNameLst>
                                          <p:attrName>style.rotation</p:attrName>
                                        </p:attrNameLst>
                                      </p:cBhvr>
                                      <p:to>
                                        <p:strVal val="-45.0"/>
                                      </p:to>
                                    </p:set>
                                    <p:anim calcmode="lin" valueType="num">
                                      <p:cBhvr>
                                        <p:cTn id="26" dur="455" fill="hold">
                                          <p:stCondLst>
                                            <p:cond delay="455"/>
                                          </p:stCondLst>
                                        </p:cTn>
                                        <p:tgtEl>
                                          <p:spTgt spid="9230"/>
                                        </p:tgtEl>
                                        <p:attrNameLst>
                                          <p:attrName>style.rotation</p:attrName>
                                        </p:attrNameLst>
                                      </p:cBhvr>
                                      <p:tavLst>
                                        <p:tav tm="0">
                                          <p:val>
                                            <p:fltVal val="-45"/>
                                          </p:val>
                                        </p:tav>
                                        <p:tav tm="69900">
                                          <p:val>
                                            <p:fltVal val="45"/>
                                          </p:val>
                                        </p:tav>
                                        <p:tav tm="100000">
                                          <p:val>
                                            <p:fltVal val="0"/>
                                          </p:val>
                                        </p:tav>
                                      </p:tavLst>
                                    </p:anim>
                                    <p:anim calcmode="lin" valueType="num">
                                      <p:cBhvr>
                                        <p:cTn id="27" dur="455" fill="hold">
                                          <p:stCondLst>
                                            <p:cond delay="0"/>
                                          </p:stCondLst>
                                        </p:cTn>
                                        <p:tgtEl>
                                          <p:spTgt spid="9230"/>
                                        </p:tgtEl>
                                        <p:attrNameLst>
                                          <p:attrName>ppt_y</p:attrName>
                                        </p:attrNameLst>
                                      </p:cBhvr>
                                      <p:tavLst>
                                        <p:tav tm="0">
                                          <p:val>
                                            <p:strVal val="#ppt_y-1"/>
                                          </p:val>
                                        </p:tav>
                                        <p:tav tm="100000">
                                          <p:val>
                                            <p:strVal val="#ppt_y-(0.354*#ppt_w-0.172*#ppt_h)"/>
                                          </p:val>
                                        </p:tav>
                                      </p:tavLst>
                                    </p:anim>
                                    <p:anim calcmode="lin" valueType="num">
                                      <p:cBhvr>
                                        <p:cTn id="28" dur="156" decel="50000" autoRev="1" fill="hold">
                                          <p:stCondLst>
                                            <p:cond delay="455"/>
                                          </p:stCondLst>
                                        </p:cTn>
                                        <p:tgtEl>
                                          <p:spTgt spid="9230"/>
                                        </p:tgtEl>
                                        <p:attrNameLst>
                                          <p:attrName>ppt_y</p:attrName>
                                        </p:attrNameLst>
                                      </p:cBhvr>
                                      <p:tavLst>
                                        <p:tav tm="0">
                                          <p:val>
                                            <p:strVal val="#ppt_y-(0.354*#ppt_w-0.172*#ppt_h)"/>
                                          </p:val>
                                        </p:tav>
                                        <p:tav tm="100000">
                                          <p:val>
                                            <p:strVal val="#ppt_y-(0.354*#ppt_w-0.172*#ppt_h)-#ppt_h/2"/>
                                          </p:val>
                                        </p:tav>
                                      </p:tavLst>
                                    </p:anim>
                                    <p:anim calcmode="lin" valueType="num">
                                      <p:cBhvr>
                                        <p:cTn id="29" dur="136" fill="hold">
                                          <p:stCondLst>
                                            <p:cond delay="864"/>
                                          </p:stCondLst>
                                        </p:cTn>
                                        <p:tgtEl>
                                          <p:spTgt spid="9230"/>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9231"/>
                                        </p:tgtEl>
                                        <p:attrNameLst>
                                          <p:attrName>style.visibility</p:attrName>
                                        </p:attrNameLst>
                                      </p:cBhvr>
                                      <p:to>
                                        <p:strVal val="visible"/>
                                      </p:to>
                                    </p:set>
                                    <p:set>
                                      <p:cBhvr>
                                        <p:cTn id="34" dur="455" fill="hold">
                                          <p:stCondLst>
                                            <p:cond delay="0"/>
                                          </p:stCondLst>
                                        </p:cTn>
                                        <p:tgtEl>
                                          <p:spTgt spid="9231"/>
                                        </p:tgtEl>
                                        <p:attrNameLst>
                                          <p:attrName>style.rotation</p:attrName>
                                        </p:attrNameLst>
                                      </p:cBhvr>
                                      <p:to>
                                        <p:strVal val="-45.0"/>
                                      </p:to>
                                    </p:set>
                                    <p:anim calcmode="lin" valueType="num">
                                      <p:cBhvr>
                                        <p:cTn id="35" dur="455" fill="hold">
                                          <p:stCondLst>
                                            <p:cond delay="455"/>
                                          </p:stCondLst>
                                        </p:cTn>
                                        <p:tgtEl>
                                          <p:spTgt spid="9231"/>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9231"/>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9231"/>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9231"/>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8" presetClass="entr" presetSubtype="0" accel="50000" fill="hold" grpId="0" nodeType="clickEffect">
                                  <p:stCondLst>
                                    <p:cond delay="0"/>
                                  </p:stCondLst>
                                  <p:iterate type="lt">
                                    <p:tmPct val="50000"/>
                                  </p:iterate>
                                  <p:childTnLst>
                                    <p:set>
                                      <p:cBhvr>
                                        <p:cTn id="42" dur="1" fill="hold">
                                          <p:stCondLst>
                                            <p:cond delay="0"/>
                                          </p:stCondLst>
                                        </p:cTn>
                                        <p:tgtEl>
                                          <p:spTgt spid="9232"/>
                                        </p:tgtEl>
                                        <p:attrNameLst>
                                          <p:attrName>style.visibility</p:attrName>
                                        </p:attrNameLst>
                                      </p:cBhvr>
                                      <p:to>
                                        <p:strVal val="visible"/>
                                      </p:to>
                                    </p:set>
                                    <p:set>
                                      <p:cBhvr>
                                        <p:cTn id="43" dur="455" fill="hold">
                                          <p:stCondLst>
                                            <p:cond delay="0"/>
                                          </p:stCondLst>
                                        </p:cTn>
                                        <p:tgtEl>
                                          <p:spTgt spid="9232"/>
                                        </p:tgtEl>
                                        <p:attrNameLst>
                                          <p:attrName>style.rotation</p:attrName>
                                        </p:attrNameLst>
                                      </p:cBhvr>
                                      <p:to>
                                        <p:strVal val="-45.0"/>
                                      </p:to>
                                    </p:set>
                                    <p:anim calcmode="lin" valueType="num">
                                      <p:cBhvr>
                                        <p:cTn id="44" dur="455" fill="hold">
                                          <p:stCondLst>
                                            <p:cond delay="455"/>
                                          </p:stCondLst>
                                        </p:cTn>
                                        <p:tgtEl>
                                          <p:spTgt spid="9232"/>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9232"/>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9232"/>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9232"/>
                                        </p:tgtEl>
                                        <p:attrNameLst>
                                          <p:attrName>ppt_y</p:attrName>
                                        </p:attrNameLst>
                                      </p:cBhvr>
                                      <p:tavLst>
                                        <p:tav tm="0">
                                          <p:val>
                                            <p:strVal val="#ppt_y-(0.354*#ppt_w-0.172*#ppt_h)"/>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8" presetClass="entr" presetSubtype="0" accel="50000" fill="hold" grpId="0" nodeType="clickEffect">
                                  <p:stCondLst>
                                    <p:cond delay="0"/>
                                  </p:stCondLst>
                                  <p:iterate type="lt">
                                    <p:tmPct val="50000"/>
                                  </p:iterate>
                                  <p:childTnLst>
                                    <p:set>
                                      <p:cBhvr>
                                        <p:cTn id="51" dur="1" fill="hold">
                                          <p:stCondLst>
                                            <p:cond delay="0"/>
                                          </p:stCondLst>
                                        </p:cTn>
                                        <p:tgtEl>
                                          <p:spTgt spid="9233"/>
                                        </p:tgtEl>
                                        <p:attrNameLst>
                                          <p:attrName>style.visibility</p:attrName>
                                        </p:attrNameLst>
                                      </p:cBhvr>
                                      <p:to>
                                        <p:strVal val="visible"/>
                                      </p:to>
                                    </p:set>
                                    <p:set>
                                      <p:cBhvr>
                                        <p:cTn id="52" dur="455" fill="hold">
                                          <p:stCondLst>
                                            <p:cond delay="0"/>
                                          </p:stCondLst>
                                        </p:cTn>
                                        <p:tgtEl>
                                          <p:spTgt spid="9233"/>
                                        </p:tgtEl>
                                        <p:attrNameLst>
                                          <p:attrName>style.rotation</p:attrName>
                                        </p:attrNameLst>
                                      </p:cBhvr>
                                      <p:to>
                                        <p:strVal val="-45.0"/>
                                      </p:to>
                                    </p:set>
                                    <p:anim calcmode="lin" valueType="num">
                                      <p:cBhvr>
                                        <p:cTn id="53" dur="455" fill="hold">
                                          <p:stCondLst>
                                            <p:cond delay="455"/>
                                          </p:stCondLst>
                                        </p:cTn>
                                        <p:tgtEl>
                                          <p:spTgt spid="9233"/>
                                        </p:tgtEl>
                                        <p:attrNameLst>
                                          <p:attrName>style.rotation</p:attrName>
                                        </p:attrNameLst>
                                      </p:cBhvr>
                                      <p:tavLst>
                                        <p:tav tm="0">
                                          <p:val>
                                            <p:fltVal val="-45"/>
                                          </p:val>
                                        </p:tav>
                                        <p:tav tm="69900">
                                          <p:val>
                                            <p:fltVal val="45"/>
                                          </p:val>
                                        </p:tav>
                                        <p:tav tm="100000">
                                          <p:val>
                                            <p:fltVal val="0"/>
                                          </p:val>
                                        </p:tav>
                                      </p:tavLst>
                                    </p:anim>
                                    <p:anim calcmode="lin" valueType="num">
                                      <p:cBhvr>
                                        <p:cTn id="54" dur="455" fill="hold">
                                          <p:stCondLst>
                                            <p:cond delay="0"/>
                                          </p:stCondLst>
                                        </p:cTn>
                                        <p:tgtEl>
                                          <p:spTgt spid="9233"/>
                                        </p:tgtEl>
                                        <p:attrNameLst>
                                          <p:attrName>ppt_y</p:attrName>
                                        </p:attrNameLst>
                                      </p:cBhvr>
                                      <p:tavLst>
                                        <p:tav tm="0">
                                          <p:val>
                                            <p:strVal val="#ppt_y-1"/>
                                          </p:val>
                                        </p:tav>
                                        <p:tav tm="100000">
                                          <p:val>
                                            <p:strVal val="#ppt_y-(0.354*#ppt_w-0.172*#ppt_h)"/>
                                          </p:val>
                                        </p:tav>
                                      </p:tavLst>
                                    </p:anim>
                                    <p:anim calcmode="lin" valueType="num">
                                      <p:cBhvr>
                                        <p:cTn id="55" dur="156" decel="50000" autoRev="1" fill="hold">
                                          <p:stCondLst>
                                            <p:cond delay="455"/>
                                          </p:stCondLst>
                                        </p:cTn>
                                        <p:tgtEl>
                                          <p:spTgt spid="9233"/>
                                        </p:tgtEl>
                                        <p:attrNameLst>
                                          <p:attrName>ppt_y</p:attrName>
                                        </p:attrNameLst>
                                      </p:cBhvr>
                                      <p:tavLst>
                                        <p:tav tm="0">
                                          <p:val>
                                            <p:strVal val="#ppt_y-(0.354*#ppt_w-0.172*#ppt_h)"/>
                                          </p:val>
                                        </p:tav>
                                        <p:tav tm="100000">
                                          <p:val>
                                            <p:strVal val="#ppt_y-(0.354*#ppt_w-0.172*#ppt_h)-#ppt_h/2"/>
                                          </p:val>
                                        </p:tav>
                                      </p:tavLst>
                                    </p:anim>
                                    <p:anim calcmode="lin" valueType="num">
                                      <p:cBhvr>
                                        <p:cTn id="56" dur="136" fill="hold">
                                          <p:stCondLst>
                                            <p:cond delay="864"/>
                                          </p:stCondLst>
                                        </p:cTn>
                                        <p:tgtEl>
                                          <p:spTgt spid="9233"/>
                                        </p:tgtEl>
                                        <p:attrNameLst>
                                          <p:attrName>ppt_y</p:attrName>
                                        </p:attrNameLst>
                                      </p:cBhvr>
                                      <p:tavLst>
                                        <p:tav tm="0">
                                          <p:val>
                                            <p:strVal val="#ppt_y-(0.354*#ppt_w-0.172*#ppt_h)"/>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8" presetClass="entr" presetSubtype="0" accel="50000" fill="hold" grpId="0" nodeType="clickEffect">
                                  <p:stCondLst>
                                    <p:cond delay="0"/>
                                  </p:stCondLst>
                                  <p:iterate type="lt">
                                    <p:tmPct val="50000"/>
                                  </p:iterate>
                                  <p:childTnLst>
                                    <p:set>
                                      <p:cBhvr>
                                        <p:cTn id="60" dur="1" fill="hold">
                                          <p:stCondLst>
                                            <p:cond delay="0"/>
                                          </p:stCondLst>
                                        </p:cTn>
                                        <p:tgtEl>
                                          <p:spTgt spid="9234"/>
                                        </p:tgtEl>
                                        <p:attrNameLst>
                                          <p:attrName>style.visibility</p:attrName>
                                        </p:attrNameLst>
                                      </p:cBhvr>
                                      <p:to>
                                        <p:strVal val="visible"/>
                                      </p:to>
                                    </p:set>
                                    <p:set>
                                      <p:cBhvr>
                                        <p:cTn id="61" dur="455" fill="hold">
                                          <p:stCondLst>
                                            <p:cond delay="0"/>
                                          </p:stCondLst>
                                        </p:cTn>
                                        <p:tgtEl>
                                          <p:spTgt spid="9234"/>
                                        </p:tgtEl>
                                        <p:attrNameLst>
                                          <p:attrName>style.rotation</p:attrName>
                                        </p:attrNameLst>
                                      </p:cBhvr>
                                      <p:to>
                                        <p:strVal val="-45.0"/>
                                      </p:to>
                                    </p:set>
                                    <p:anim calcmode="lin" valueType="num">
                                      <p:cBhvr>
                                        <p:cTn id="62" dur="455" fill="hold">
                                          <p:stCondLst>
                                            <p:cond delay="455"/>
                                          </p:stCondLst>
                                        </p:cTn>
                                        <p:tgtEl>
                                          <p:spTgt spid="9234"/>
                                        </p:tgtEl>
                                        <p:attrNameLst>
                                          <p:attrName>style.rotation</p:attrName>
                                        </p:attrNameLst>
                                      </p:cBhvr>
                                      <p:tavLst>
                                        <p:tav tm="0">
                                          <p:val>
                                            <p:fltVal val="-45"/>
                                          </p:val>
                                        </p:tav>
                                        <p:tav tm="69900">
                                          <p:val>
                                            <p:fltVal val="45"/>
                                          </p:val>
                                        </p:tav>
                                        <p:tav tm="100000">
                                          <p:val>
                                            <p:fltVal val="0"/>
                                          </p:val>
                                        </p:tav>
                                      </p:tavLst>
                                    </p:anim>
                                    <p:anim calcmode="lin" valueType="num">
                                      <p:cBhvr>
                                        <p:cTn id="63" dur="455" fill="hold">
                                          <p:stCondLst>
                                            <p:cond delay="0"/>
                                          </p:stCondLst>
                                        </p:cTn>
                                        <p:tgtEl>
                                          <p:spTgt spid="9234"/>
                                        </p:tgtEl>
                                        <p:attrNameLst>
                                          <p:attrName>ppt_y</p:attrName>
                                        </p:attrNameLst>
                                      </p:cBhvr>
                                      <p:tavLst>
                                        <p:tav tm="0">
                                          <p:val>
                                            <p:strVal val="#ppt_y-1"/>
                                          </p:val>
                                        </p:tav>
                                        <p:tav tm="100000">
                                          <p:val>
                                            <p:strVal val="#ppt_y-(0.354*#ppt_w-0.172*#ppt_h)"/>
                                          </p:val>
                                        </p:tav>
                                      </p:tavLst>
                                    </p:anim>
                                    <p:anim calcmode="lin" valueType="num">
                                      <p:cBhvr>
                                        <p:cTn id="64" dur="156" decel="50000" autoRev="1" fill="hold">
                                          <p:stCondLst>
                                            <p:cond delay="455"/>
                                          </p:stCondLst>
                                        </p:cTn>
                                        <p:tgtEl>
                                          <p:spTgt spid="9234"/>
                                        </p:tgtEl>
                                        <p:attrNameLst>
                                          <p:attrName>ppt_y</p:attrName>
                                        </p:attrNameLst>
                                      </p:cBhvr>
                                      <p:tavLst>
                                        <p:tav tm="0">
                                          <p:val>
                                            <p:strVal val="#ppt_y-(0.354*#ppt_w-0.172*#ppt_h)"/>
                                          </p:val>
                                        </p:tav>
                                        <p:tav tm="100000">
                                          <p:val>
                                            <p:strVal val="#ppt_y-(0.354*#ppt_w-0.172*#ppt_h)-#ppt_h/2"/>
                                          </p:val>
                                        </p:tav>
                                      </p:tavLst>
                                    </p:anim>
                                    <p:anim calcmode="lin" valueType="num">
                                      <p:cBhvr>
                                        <p:cTn id="65" dur="136" fill="hold">
                                          <p:stCondLst>
                                            <p:cond delay="864"/>
                                          </p:stCondLst>
                                        </p:cTn>
                                        <p:tgtEl>
                                          <p:spTgt spid="9234"/>
                                        </p:tgtEl>
                                        <p:attrNameLst>
                                          <p:attrName>ppt_y</p:attrName>
                                        </p:attrNameLst>
                                      </p:cBhvr>
                                      <p:tavLst>
                                        <p:tav tm="0">
                                          <p:val>
                                            <p:strVal val="#ppt_y-(0.354*#ppt_w-0.172*#ppt_h)"/>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38" presetClass="entr" presetSubtype="0" accel="50000" fill="hold" grpId="0" nodeType="clickEffect">
                                  <p:stCondLst>
                                    <p:cond delay="0"/>
                                  </p:stCondLst>
                                  <p:iterate type="lt">
                                    <p:tmPct val="50000"/>
                                  </p:iterate>
                                  <p:childTnLst>
                                    <p:set>
                                      <p:cBhvr>
                                        <p:cTn id="69" dur="1" fill="hold">
                                          <p:stCondLst>
                                            <p:cond delay="0"/>
                                          </p:stCondLst>
                                        </p:cTn>
                                        <p:tgtEl>
                                          <p:spTgt spid="9235"/>
                                        </p:tgtEl>
                                        <p:attrNameLst>
                                          <p:attrName>style.visibility</p:attrName>
                                        </p:attrNameLst>
                                      </p:cBhvr>
                                      <p:to>
                                        <p:strVal val="visible"/>
                                      </p:to>
                                    </p:set>
                                    <p:set>
                                      <p:cBhvr>
                                        <p:cTn id="70" dur="455" fill="hold">
                                          <p:stCondLst>
                                            <p:cond delay="0"/>
                                          </p:stCondLst>
                                        </p:cTn>
                                        <p:tgtEl>
                                          <p:spTgt spid="9235"/>
                                        </p:tgtEl>
                                        <p:attrNameLst>
                                          <p:attrName>style.rotation</p:attrName>
                                        </p:attrNameLst>
                                      </p:cBhvr>
                                      <p:to>
                                        <p:strVal val="-45.0"/>
                                      </p:to>
                                    </p:set>
                                    <p:anim calcmode="lin" valueType="num">
                                      <p:cBhvr>
                                        <p:cTn id="71" dur="455" fill="hold">
                                          <p:stCondLst>
                                            <p:cond delay="455"/>
                                          </p:stCondLst>
                                        </p:cTn>
                                        <p:tgtEl>
                                          <p:spTgt spid="9235"/>
                                        </p:tgtEl>
                                        <p:attrNameLst>
                                          <p:attrName>style.rotation</p:attrName>
                                        </p:attrNameLst>
                                      </p:cBhvr>
                                      <p:tavLst>
                                        <p:tav tm="0">
                                          <p:val>
                                            <p:fltVal val="-45"/>
                                          </p:val>
                                        </p:tav>
                                        <p:tav tm="69900">
                                          <p:val>
                                            <p:fltVal val="45"/>
                                          </p:val>
                                        </p:tav>
                                        <p:tav tm="100000">
                                          <p:val>
                                            <p:fltVal val="0"/>
                                          </p:val>
                                        </p:tav>
                                      </p:tavLst>
                                    </p:anim>
                                    <p:anim calcmode="lin" valueType="num">
                                      <p:cBhvr>
                                        <p:cTn id="72" dur="455" fill="hold">
                                          <p:stCondLst>
                                            <p:cond delay="0"/>
                                          </p:stCondLst>
                                        </p:cTn>
                                        <p:tgtEl>
                                          <p:spTgt spid="9235"/>
                                        </p:tgtEl>
                                        <p:attrNameLst>
                                          <p:attrName>ppt_y</p:attrName>
                                        </p:attrNameLst>
                                      </p:cBhvr>
                                      <p:tavLst>
                                        <p:tav tm="0">
                                          <p:val>
                                            <p:strVal val="#ppt_y-1"/>
                                          </p:val>
                                        </p:tav>
                                        <p:tav tm="100000">
                                          <p:val>
                                            <p:strVal val="#ppt_y-(0.354*#ppt_w-0.172*#ppt_h)"/>
                                          </p:val>
                                        </p:tav>
                                      </p:tavLst>
                                    </p:anim>
                                    <p:anim calcmode="lin" valueType="num">
                                      <p:cBhvr>
                                        <p:cTn id="73" dur="156" decel="50000" autoRev="1" fill="hold">
                                          <p:stCondLst>
                                            <p:cond delay="455"/>
                                          </p:stCondLst>
                                        </p:cTn>
                                        <p:tgtEl>
                                          <p:spTgt spid="9235"/>
                                        </p:tgtEl>
                                        <p:attrNameLst>
                                          <p:attrName>ppt_y</p:attrName>
                                        </p:attrNameLst>
                                      </p:cBhvr>
                                      <p:tavLst>
                                        <p:tav tm="0">
                                          <p:val>
                                            <p:strVal val="#ppt_y-(0.354*#ppt_w-0.172*#ppt_h)"/>
                                          </p:val>
                                        </p:tav>
                                        <p:tav tm="100000">
                                          <p:val>
                                            <p:strVal val="#ppt_y-(0.354*#ppt_w-0.172*#ppt_h)-#ppt_h/2"/>
                                          </p:val>
                                        </p:tav>
                                      </p:tavLst>
                                    </p:anim>
                                    <p:anim calcmode="lin" valueType="num">
                                      <p:cBhvr>
                                        <p:cTn id="74" dur="136" fill="hold">
                                          <p:stCondLst>
                                            <p:cond delay="864"/>
                                          </p:stCondLst>
                                        </p:cTn>
                                        <p:tgtEl>
                                          <p:spTgt spid="9235"/>
                                        </p:tgtEl>
                                        <p:attrNameLst>
                                          <p:attrName>ppt_y</p:attrName>
                                        </p:attrNameLst>
                                      </p:cBhvr>
                                      <p:tavLst>
                                        <p:tav tm="0">
                                          <p:val>
                                            <p:strVal val="#ppt_y-(0.354*#ppt_w-0.172*#ppt_h)"/>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8" presetClass="entr" presetSubtype="0" accel="50000" fill="hold" grpId="0" nodeType="clickEffect">
                                  <p:stCondLst>
                                    <p:cond delay="0"/>
                                  </p:stCondLst>
                                  <p:iterate type="lt">
                                    <p:tmPct val="50000"/>
                                  </p:iterate>
                                  <p:childTnLst>
                                    <p:set>
                                      <p:cBhvr>
                                        <p:cTn id="78" dur="1" fill="hold">
                                          <p:stCondLst>
                                            <p:cond delay="0"/>
                                          </p:stCondLst>
                                        </p:cTn>
                                        <p:tgtEl>
                                          <p:spTgt spid="9236"/>
                                        </p:tgtEl>
                                        <p:attrNameLst>
                                          <p:attrName>style.visibility</p:attrName>
                                        </p:attrNameLst>
                                      </p:cBhvr>
                                      <p:to>
                                        <p:strVal val="visible"/>
                                      </p:to>
                                    </p:set>
                                    <p:set>
                                      <p:cBhvr>
                                        <p:cTn id="79" dur="455" fill="hold">
                                          <p:stCondLst>
                                            <p:cond delay="0"/>
                                          </p:stCondLst>
                                        </p:cTn>
                                        <p:tgtEl>
                                          <p:spTgt spid="9236"/>
                                        </p:tgtEl>
                                        <p:attrNameLst>
                                          <p:attrName>style.rotation</p:attrName>
                                        </p:attrNameLst>
                                      </p:cBhvr>
                                      <p:to>
                                        <p:strVal val="-45.0"/>
                                      </p:to>
                                    </p:set>
                                    <p:anim calcmode="lin" valueType="num">
                                      <p:cBhvr>
                                        <p:cTn id="80" dur="455" fill="hold">
                                          <p:stCondLst>
                                            <p:cond delay="455"/>
                                          </p:stCondLst>
                                        </p:cTn>
                                        <p:tgtEl>
                                          <p:spTgt spid="9236"/>
                                        </p:tgtEl>
                                        <p:attrNameLst>
                                          <p:attrName>style.rotation</p:attrName>
                                        </p:attrNameLst>
                                      </p:cBhvr>
                                      <p:tavLst>
                                        <p:tav tm="0">
                                          <p:val>
                                            <p:fltVal val="-45"/>
                                          </p:val>
                                        </p:tav>
                                        <p:tav tm="69900">
                                          <p:val>
                                            <p:fltVal val="45"/>
                                          </p:val>
                                        </p:tav>
                                        <p:tav tm="100000">
                                          <p:val>
                                            <p:fltVal val="0"/>
                                          </p:val>
                                        </p:tav>
                                      </p:tavLst>
                                    </p:anim>
                                    <p:anim calcmode="lin" valueType="num">
                                      <p:cBhvr>
                                        <p:cTn id="81" dur="455" fill="hold">
                                          <p:stCondLst>
                                            <p:cond delay="0"/>
                                          </p:stCondLst>
                                        </p:cTn>
                                        <p:tgtEl>
                                          <p:spTgt spid="9236"/>
                                        </p:tgtEl>
                                        <p:attrNameLst>
                                          <p:attrName>ppt_y</p:attrName>
                                        </p:attrNameLst>
                                      </p:cBhvr>
                                      <p:tavLst>
                                        <p:tav tm="0">
                                          <p:val>
                                            <p:strVal val="#ppt_y-1"/>
                                          </p:val>
                                        </p:tav>
                                        <p:tav tm="100000">
                                          <p:val>
                                            <p:strVal val="#ppt_y-(0.354*#ppt_w-0.172*#ppt_h)"/>
                                          </p:val>
                                        </p:tav>
                                      </p:tavLst>
                                    </p:anim>
                                    <p:anim calcmode="lin" valueType="num">
                                      <p:cBhvr>
                                        <p:cTn id="82" dur="156" decel="50000" autoRev="1" fill="hold">
                                          <p:stCondLst>
                                            <p:cond delay="455"/>
                                          </p:stCondLst>
                                        </p:cTn>
                                        <p:tgtEl>
                                          <p:spTgt spid="9236"/>
                                        </p:tgtEl>
                                        <p:attrNameLst>
                                          <p:attrName>ppt_y</p:attrName>
                                        </p:attrNameLst>
                                      </p:cBhvr>
                                      <p:tavLst>
                                        <p:tav tm="0">
                                          <p:val>
                                            <p:strVal val="#ppt_y-(0.354*#ppt_w-0.172*#ppt_h)"/>
                                          </p:val>
                                        </p:tav>
                                        <p:tav tm="100000">
                                          <p:val>
                                            <p:strVal val="#ppt_y-(0.354*#ppt_w-0.172*#ppt_h)-#ppt_h/2"/>
                                          </p:val>
                                        </p:tav>
                                      </p:tavLst>
                                    </p:anim>
                                    <p:anim calcmode="lin" valueType="num">
                                      <p:cBhvr>
                                        <p:cTn id="83" dur="136" fill="hold">
                                          <p:stCondLst>
                                            <p:cond delay="864"/>
                                          </p:stCondLst>
                                        </p:cTn>
                                        <p:tgtEl>
                                          <p:spTgt spid="9236"/>
                                        </p:tgtEl>
                                        <p:attrNameLst>
                                          <p:attrName>ppt_y</p:attrName>
                                        </p:attrNameLst>
                                      </p:cBhvr>
                                      <p:tavLst>
                                        <p:tav tm="0">
                                          <p:val>
                                            <p:strVal val="#ppt_y-(0.354*#ppt_w-0.172*#ppt_h)"/>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38" presetClass="entr" presetSubtype="0" accel="50000" fill="hold" grpId="0" nodeType="clickEffect">
                                  <p:stCondLst>
                                    <p:cond delay="0"/>
                                  </p:stCondLst>
                                  <p:iterate type="lt">
                                    <p:tmPct val="50000"/>
                                  </p:iterate>
                                  <p:childTnLst>
                                    <p:set>
                                      <p:cBhvr>
                                        <p:cTn id="87" dur="1" fill="hold">
                                          <p:stCondLst>
                                            <p:cond delay="0"/>
                                          </p:stCondLst>
                                        </p:cTn>
                                        <p:tgtEl>
                                          <p:spTgt spid="9237"/>
                                        </p:tgtEl>
                                        <p:attrNameLst>
                                          <p:attrName>style.visibility</p:attrName>
                                        </p:attrNameLst>
                                      </p:cBhvr>
                                      <p:to>
                                        <p:strVal val="visible"/>
                                      </p:to>
                                    </p:set>
                                    <p:set>
                                      <p:cBhvr>
                                        <p:cTn id="88" dur="455" fill="hold">
                                          <p:stCondLst>
                                            <p:cond delay="0"/>
                                          </p:stCondLst>
                                        </p:cTn>
                                        <p:tgtEl>
                                          <p:spTgt spid="9237"/>
                                        </p:tgtEl>
                                        <p:attrNameLst>
                                          <p:attrName>style.rotation</p:attrName>
                                        </p:attrNameLst>
                                      </p:cBhvr>
                                      <p:to>
                                        <p:strVal val="-45.0"/>
                                      </p:to>
                                    </p:set>
                                    <p:anim calcmode="lin" valueType="num">
                                      <p:cBhvr>
                                        <p:cTn id="89" dur="455" fill="hold">
                                          <p:stCondLst>
                                            <p:cond delay="455"/>
                                          </p:stCondLst>
                                        </p:cTn>
                                        <p:tgtEl>
                                          <p:spTgt spid="9237"/>
                                        </p:tgtEl>
                                        <p:attrNameLst>
                                          <p:attrName>style.rotation</p:attrName>
                                        </p:attrNameLst>
                                      </p:cBhvr>
                                      <p:tavLst>
                                        <p:tav tm="0">
                                          <p:val>
                                            <p:fltVal val="-45"/>
                                          </p:val>
                                        </p:tav>
                                        <p:tav tm="69900">
                                          <p:val>
                                            <p:fltVal val="45"/>
                                          </p:val>
                                        </p:tav>
                                        <p:tav tm="100000">
                                          <p:val>
                                            <p:fltVal val="0"/>
                                          </p:val>
                                        </p:tav>
                                      </p:tavLst>
                                    </p:anim>
                                    <p:anim calcmode="lin" valueType="num">
                                      <p:cBhvr>
                                        <p:cTn id="90" dur="455" fill="hold">
                                          <p:stCondLst>
                                            <p:cond delay="0"/>
                                          </p:stCondLst>
                                        </p:cTn>
                                        <p:tgtEl>
                                          <p:spTgt spid="9237"/>
                                        </p:tgtEl>
                                        <p:attrNameLst>
                                          <p:attrName>ppt_y</p:attrName>
                                        </p:attrNameLst>
                                      </p:cBhvr>
                                      <p:tavLst>
                                        <p:tav tm="0">
                                          <p:val>
                                            <p:strVal val="#ppt_y-1"/>
                                          </p:val>
                                        </p:tav>
                                        <p:tav tm="100000">
                                          <p:val>
                                            <p:strVal val="#ppt_y-(0.354*#ppt_w-0.172*#ppt_h)"/>
                                          </p:val>
                                        </p:tav>
                                      </p:tavLst>
                                    </p:anim>
                                    <p:anim calcmode="lin" valueType="num">
                                      <p:cBhvr>
                                        <p:cTn id="91" dur="156" decel="50000" autoRev="1" fill="hold">
                                          <p:stCondLst>
                                            <p:cond delay="455"/>
                                          </p:stCondLst>
                                        </p:cTn>
                                        <p:tgtEl>
                                          <p:spTgt spid="9237"/>
                                        </p:tgtEl>
                                        <p:attrNameLst>
                                          <p:attrName>ppt_y</p:attrName>
                                        </p:attrNameLst>
                                      </p:cBhvr>
                                      <p:tavLst>
                                        <p:tav tm="0">
                                          <p:val>
                                            <p:strVal val="#ppt_y-(0.354*#ppt_w-0.172*#ppt_h)"/>
                                          </p:val>
                                        </p:tav>
                                        <p:tav tm="100000">
                                          <p:val>
                                            <p:strVal val="#ppt_y-(0.354*#ppt_w-0.172*#ppt_h)-#ppt_h/2"/>
                                          </p:val>
                                        </p:tav>
                                      </p:tavLst>
                                    </p:anim>
                                    <p:anim calcmode="lin" valueType="num">
                                      <p:cBhvr>
                                        <p:cTn id="92" dur="136" fill="hold">
                                          <p:stCondLst>
                                            <p:cond delay="864"/>
                                          </p:stCondLst>
                                        </p:cTn>
                                        <p:tgtEl>
                                          <p:spTgt spid="92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p:bldP spid="9229" grpId="0"/>
      <p:bldP spid="9230" grpId="0"/>
      <p:bldP spid="9231" grpId="0"/>
      <p:bldP spid="9232" grpId="0"/>
      <p:bldP spid="9233" grpId="0"/>
      <p:bldP spid="9234" grpId="0"/>
      <p:bldP spid="9235" grpId="0"/>
      <p:bldP spid="9236" grpId="0"/>
      <p:bldP spid="92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809625"/>
            <a:ext cx="7715250" cy="5238750"/>
          </a:xfrm>
          <a:prstGeom prst="rect">
            <a:avLst/>
          </a:prstGeom>
        </p:spPr>
      </p:pic>
    </p:spTree>
    <p:extLst>
      <p:ext uri="{BB962C8B-B14F-4D97-AF65-F5344CB8AC3E}">
        <p14:creationId xmlns:p14="http://schemas.microsoft.com/office/powerpoint/2010/main" val="3029051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85" y="4157506"/>
            <a:ext cx="8833211" cy="25118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09" y="-27384"/>
            <a:ext cx="9041395" cy="2808312"/>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848" y="2348880"/>
            <a:ext cx="2880320" cy="2160240"/>
          </a:xfrm>
          <a:prstGeom prst="rect">
            <a:avLst/>
          </a:prstGeom>
        </p:spPr>
      </p:pic>
    </p:spTree>
    <p:extLst>
      <p:ext uri="{BB962C8B-B14F-4D97-AF65-F5344CB8AC3E}">
        <p14:creationId xmlns:p14="http://schemas.microsoft.com/office/powerpoint/2010/main" val="12327420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08" y="1660292"/>
            <a:ext cx="3846160" cy="4401205"/>
          </a:xfrm>
          <a:prstGeom prst="rect">
            <a:avLst/>
          </a:prstGeom>
        </p:spPr>
        <p:txBody>
          <a:bodyPr wrap="square">
            <a:spAutoFit/>
          </a:bodyPr>
          <a:lstStyle/>
          <a:p>
            <a:r>
              <a:rPr lang="es-ES" sz="2800" dirty="0"/>
              <a:t>Vine por tus ojos… -dijo- por tu mirada, por tu sonrisa. Te </a:t>
            </a:r>
            <a:r>
              <a:rPr lang="es-ES" sz="2800" dirty="0" smtClean="0"/>
              <a:t>vi </a:t>
            </a:r>
            <a:r>
              <a:rPr lang="es-ES" sz="2800" dirty="0"/>
              <a:t>una vez en esta </a:t>
            </a:r>
            <a:r>
              <a:rPr lang="es-ES" sz="2800" dirty="0" smtClean="0"/>
              <a:t>fotografía </a:t>
            </a:r>
            <a:r>
              <a:rPr lang="es-ES" sz="2800" dirty="0"/>
              <a:t>antigua, y con eso, tuve para enamorarme. He viajado 80 años en el pasado para conocerte, para tenerte y para cambiar tu trágico destino…</a:t>
            </a:r>
            <a:endParaRPr lang="fr-FR" sz="2800" dirty="0"/>
          </a:p>
        </p:txBody>
      </p:sp>
      <p:sp>
        <p:nvSpPr>
          <p:cNvPr id="4" name="TextBox 3"/>
          <p:cNvSpPr txBox="1"/>
          <p:nvPr/>
        </p:nvSpPr>
        <p:spPr>
          <a:xfrm>
            <a:off x="437808" y="260648"/>
            <a:ext cx="8238648" cy="646331"/>
          </a:xfrm>
          <a:prstGeom prst="rect">
            <a:avLst/>
          </a:prstGeom>
          <a:noFill/>
        </p:spPr>
        <p:txBody>
          <a:bodyPr wrap="square" rtlCol="0">
            <a:spAutoFit/>
          </a:bodyPr>
          <a:lstStyle/>
          <a:p>
            <a:r>
              <a:rPr lang="en-GB" sz="3600" dirty="0" err="1" smtClean="0"/>
              <a:t>Cuentos</a:t>
            </a:r>
            <a:r>
              <a:rPr lang="en-GB" sz="3600" dirty="0" smtClean="0"/>
              <a:t> de 50 </a:t>
            </a:r>
            <a:r>
              <a:rPr lang="en-GB" sz="3600" dirty="0" err="1" smtClean="0"/>
              <a:t>palabras</a:t>
            </a:r>
            <a:endParaRPr lang="fr-FR" sz="3600"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920" y="692696"/>
            <a:ext cx="5715000" cy="5715000"/>
          </a:xfrm>
          <a:prstGeom prst="rect">
            <a:avLst/>
          </a:prstGeom>
        </p:spPr>
      </p:pic>
    </p:spTree>
    <p:extLst>
      <p:ext uri="{BB962C8B-B14F-4D97-AF65-F5344CB8AC3E}">
        <p14:creationId xmlns:p14="http://schemas.microsoft.com/office/powerpoint/2010/main" val="2677841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568952" cy="954107"/>
          </a:xfrm>
          <a:prstGeom prst="rect">
            <a:avLst/>
          </a:prstGeom>
          <a:noFill/>
        </p:spPr>
        <p:txBody>
          <a:bodyPr wrap="square" rtlCol="0">
            <a:spAutoFit/>
          </a:bodyPr>
          <a:lstStyle/>
          <a:p>
            <a:r>
              <a:rPr lang="en-GB" sz="2800" dirty="0" smtClean="0"/>
              <a:t>Con </a:t>
            </a:r>
            <a:r>
              <a:rPr lang="en-GB" sz="2800" dirty="0" err="1" smtClean="0"/>
              <a:t>una</a:t>
            </a:r>
            <a:r>
              <a:rPr lang="en-GB" sz="2800" dirty="0" smtClean="0"/>
              <a:t> </a:t>
            </a:r>
            <a:r>
              <a:rPr lang="en-GB" sz="2800" dirty="0" err="1" smtClean="0"/>
              <a:t>máquina</a:t>
            </a:r>
            <a:r>
              <a:rPr lang="en-GB" sz="2800" dirty="0" smtClean="0"/>
              <a:t> del </a:t>
            </a:r>
            <a:r>
              <a:rPr lang="en-GB" sz="2800" dirty="0" err="1" smtClean="0"/>
              <a:t>tiempo</a:t>
            </a:r>
            <a:r>
              <a:rPr lang="en-GB" sz="2800" dirty="0" smtClean="0"/>
              <a:t>, </a:t>
            </a:r>
            <a:r>
              <a:rPr lang="en-GB" sz="2800" dirty="0" smtClean="0">
                <a:latin typeface="Calibri"/>
              </a:rPr>
              <a:t>¿</a:t>
            </a:r>
            <a:r>
              <a:rPr lang="en-GB" sz="2800" dirty="0" err="1" smtClean="0"/>
              <a:t>adónde</a:t>
            </a:r>
            <a:r>
              <a:rPr lang="en-GB" sz="2800" dirty="0" smtClean="0"/>
              <a:t> </a:t>
            </a:r>
            <a:r>
              <a:rPr lang="en-GB" sz="2800" dirty="0" err="1" smtClean="0"/>
              <a:t>viajarías</a:t>
            </a:r>
            <a:r>
              <a:rPr lang="en-GB" sz="2800" dirty="0" smtClean="0"/>
              <a:t>?, ¿con </a:t>
            </a:r>
            <a:r>
              <a:rPr lang="en-GB" sz="2800" dirty="0" err="1" smtClean="0"/>
              <a:t>quién</a:t>
            </a:r>
            <a:r>
              <a:rPr lang="en-GB" sz="2800" dirty="0" smtClean="0"/>
              <a:t> </a:t>
            </a:r>
            <a:r>
              <a:rPr lang="en-GB" sz="2800" dirty="0" err="1" smtClean="0"/>
              <a:t>te</a:t>
            </a:r>
            <a:r>
              <a:rPr lang="en-GB" sz="2800" dirty="0" smtClean="0"/>
              <a:t> </a:t>
            </a:r>
            <a:r>
              <a:rPr lang="en-GB" sz="2800" dirty="0" err="1" smtClean="0"/>
              <a:t>encontrarías</a:t>
            </a:r>
            <a:r>
              <a:rPr lang="en-GB" sz="2800" dirty="0" smtClean="0"/>
              <a:t>?, ¿</a:t>
            </a:r>
            <a:r>
              <a:rPr lang="en-GB" sz="2800" dirty="0" err="1" smtClean="0"/>
              <a:t>qué</a:t>
            </a:r>
            <a:r>
              <a:rPr lang="en-GB" sz="2800" dirty="0" smtClean="0"/>
              <a:t> </a:t>
            </a:r>
            <a:r>
              <a:rPr lang="en-GB" sz="2800" dirty="0" err="1" smtClean="0"/>
              <a:t>harías</a:t>
            </a:r>
            <a:r>
              <a:rPr lang="en-GB" sz="2800" dirty="0" smtClean="0"/>
              <a:t>?</a:t>
            </a:r>
            <a:endParaRPr lang="fr-FR"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78" y="1379054"/>
            <a:ext cx="3240314" cy="462902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946" y="1844824"/>
            <a:ext cx="5366370" cy="3577580"/>
          </a:xfrm>
          <a:prstGeom prst="rect">
            <a:avLst/>
          </a:prstGeom>
        </p:spPr>
      </p:pic>
    </p:spTree>
    <p:extLst>
      <p:ext uri="{BB962C8B-B14F-4D97-AF65-F5344CB8AC3E}">
        <p14:creationId xmlns:p14="http://schemas.microsoft.com/office/powerpoint/2010/main" val="38433378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4" y="332656"/>
            <a:ext cx="8498587" cy="61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9967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42" y="188640"/>
            <a:ext cx="6318448" cy="6740307"/>
          </a:xfrm>
          <a:prstGeom prst="rect">
            <a:avLst/>
          </a:prstGeom>
        </p:spPr>
        <p:txBody>
          <a:bodyPr wrap="square">
            <a:spAutoFit/>
          </a:bodyPr>
          <a:lstStyle/>
          <a:p>
            <a:r>
              <a:rPr lang="es-ES" b="1" dirty="0"/>
              <a:t>El Viernes Te Olvido Yo </a:t>
            </a:r>
            <a:r>
              <a:rPr lang="es-ES" dirty="0"/>
              <a:t>– Allison </a:t>
            </a:r>
            <a:r>
              <a:rPr lang="es-ES" dirty="0" err="1"/>
              <a:t>Iraheta</a:t>
            </a:r>
            <a:endParaRPr lang="es-ES" dirty="0"/>
          </a:p>
          <a:p>
            <a:r>
              <a:rPr lang="es-ES" dirty="0" smtClean="0"/>
              <a:t>Lunes</a:t>
            </a:r>
            <a:r>
              <a:rPr lang="es-ES" dirty="0"/>
              <a:t>, martes puro amor</a:t>
            </a:r>
          </a:p>
          <a:p>
            <a:r>
              <a:rPr lang="es-ES" dirty="0"/>
              <a:t>Para miércoles dolor</a:t>
            </a:r>
          </a:p>
          <a:p>
            <a:r>
              <a:rPr lang="es-ES" dirty="0"/>
              <a:t>Me mentías sin piedad</a:t>
            </a:r>
          </a:p>
          <a:p>
            <a:r>
              <a:rPr lang="es-ES" dirty="0"/>
              <a:t>Me escondías la verdad</a:t>
            </a:r>
          </a:p>
          <a:p>
            <a:endParaRPr lang="es-ES" dirty="0"/>
          </a:p>
          <a:p>
            <a:r>
              <a:rPr lang="es-ES" dirty="0"/>
              <a:t>Que tonta fui, te creí</a:t>
            </a:r>
          </a:p>
          <a:p>
            <a:r>
              <a:rPr lang="es-ES" dirty="0"/>
              <a:t>Oh-oh-oh, perdida en ti</a:t>
            </a:r>
          </a:p>
          <a:p>
            <a:r>
              <a:rPr lang="es-ES" dirty="0"/>
              <a:t>Tarde es para tu perdón</a:t>
            </a:r>
          </a:p>
          <a:p>
            <a:r>
              <a:rPr lang="es-ES" dirty="0"/>
              <a:t>Oh-oh-oh, adiós me voy</a:t>
            </a:r>
          </a:p>
          <a:p>
            <a:endParaRPr lang="es-ES" dirty="0"/>
          </a:p>
          <a:p>
            <a:r>
              <a:rPr lang="es-ES" dirty="0"/>
              <a:t>¿Qué escondes? ¿Qué sientes?</a:t>
            </a:r>
          </a:p>
          <a:p>
            <a:r>
              <a:rPr lang="es-ES" dirty="0"/>
              <a:t>¿Quién eres si no estoy?</a:t>
            </a:r>
          </a:p>
          <a:p>
            <a:r>
              <a:rPr lang="es-ES" dirty="0"/>
              <a:t>No quiero sufrirte</a:t>
            </a:r>
          </a:p>
          <a:p>
            <a:r>
              <a:rPr lang="es-ES" dirty="0"/>
              <a:t>No aguanto tu traición</a:t>
            </a:r>
          </a:p>
          <a:p>
            <a:r>
              <a:rPr lang="es-ES" dirty="0"/>
              <a:t>Me tuviste, me olvidaste</a:t>
            </a:r>
          </a:p>
          <a:p>
            <a:r>
              <a:rPr lang="es-ES" dirty="0"/>
              <a:t>Oh-oh-oh, se terminó</a:t>
            </a:r>
          </a:p>
          <a:p>
            <a:r>
              <a:rPr lang="es-ES" dirty="0"/>
              <a:t>Me tuviste, me olvidaste</a:t>
            </a:r>
          </a:p>
          <a:p>
            <a:r>
              <a:rPr lang="es-ES" dirty="0"/>
              <a:t>Y el viernes te olvido yo</a:t>
            </a:r>
          </a:p>
          <a:p>
            <a:endParaRPr lang="es-ES" dirty="0"/>
          </a:p>
          <a:p>
            <a:r>
              <a:rPr lang="es-ES" dirty="0" smtClean="0"/>
              <a:t>No </a:t>
            </a:r>
            <a:r>
              <a:rPr lang="es-ES" dirty="0" err="1"/>
              <a:t>no</a:t>
            </a:r>
            <a:r>
              <a:rPr lang="es-ES" dirty="0"/>
              <a:t> ya no lloraré</a:t>
            </a:r>
          </a:p>
          <a:p>
            <a:r>
              <a:rPr lang="es-ES" dirty="0"/>
              <a:t>Ve con ella lárgate</a:t>
            </a:r>
          </a:p>
          <a:p>
            <a:r>
              <a:rPr lang="es-ES" dirty="0"/>
              <a:t>La noche de ayer, se acabó</a:t>
            </a:r>
          </a:p>
          <a:p>
            <a:r>
              <a:rPr lang="es-ES" dirty="0"/>
              <a:t>Y el viernes te olvido </a:t>
            </a:r>
            <a:r>
              <a:rPr lang="es-ES" dirty="0" smtClean="0"/>
              <a:t>yo</a:t>
            </a:r>
            <a:endParaRPr lang="es-E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512" y="1124744"/>
            <a:ext cx="3954904" cy="4997560"/>
          </a:xfrm>
          <a:prstGeom prst="rect">
            <a:avLst/>
          </a:prstGeom>
        </p:spPr>
      </p:pic>
    </p:spTree>
    <p:extLst>
      <p:ext uri="{BB962C8B-B14F-4D97-AF65-F5344CB8AC3E}">
        <p14:creationId xmlns:p14="http://schemas.microsoft.com/office/powerpoint/2010/main" val="37300243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smtClean="0"/>
              <a:t>Curriculum 2014: </a:t>
            </a:r>
            <a:r>
              <a:rPr lang="en-GB" dirty="0"/>
              <a:t>W</a:t>
            </a:r>
            <a:r>
              <a:rPr lang="en-GB" dirty="0" smtClean="0"/>
              <a:t>hat is new?</a:t>
            </a:r>
            <a:endParaRPr lang="en-GB" dirty="0"/>
          </a:p>
        </p:txBody>
      </p:sp>
      <p:sp>
        <p:nvSpPr>
          <p:cNvPr id="3" name="Content Placeholder 2"/>
          <p:cNvSpPr>
            <a:spLocks noGrp="1"/>
          </p:cNvSpPr>
          <p:nvPr>
            <p:ph idx="1"/>
          </p:nvPr>
        </p:nvSpPr>
        <p:spPr>
          <a:xfrm>
            <a:off x="467544" y="1639341"/>
            <a:ext cx="8229600" cy="4525963"/>
          </a:xfrm>
        </p:spPr>
        <p:txBody>
          <a:bodyPr>
            <a:normAutofit fontScale="85000" lnSpcReduction="10000"/>
          </a:bodyPr>
          <a:lstStyle/>
          <a:p>
            <a:r>
              <a:rPr lang="en-GB" dirty="0" smtClean="0"/>
              <a:t>Formal </a:t>
            </a:r>
            <a:r>
              <a:rPr lang="en-GB" dirty="0"/>
              <a:t>modes of </a:t>
            </a:r>
            <a:r>
              <a:rPr lang="en-GB" dirty="0" smtClean="0"/>
              <a:t>address</a:t>
            </a:r>
          </a:p>
          <a:p>
            <a:r>
              <a:rPr lang="en-GB" dirty="0" smtClean="0"/>
              <a:t>KS2 </a:t>
            </a:r>
            <a:r>
              <a:rPr lang="en-GB" dirty="0"/>
              <a:t>– ability to deduce the meaning of new words inserted into familiar text, and use of </a:t>
            </a:r>
            <a:r>
              <a:rPr lang="en-GB" dirty="0" smtClean="0"/>
              <a:t>dictionary</a:t>
            </a:r>
          </a:p>
          <a:p>
            <a:r>
              <a:rPr lang="en-GB" dirty="0" smtClean="0"/>
              <a:t>Read </a:t>
            </a:r>
            <a:r>
              <a:rPr lang="en-GB" dirty="0"/>
              <a:t>literary texts in the language, such as stories, songs, poems and letters (let’s not forget using film in all this</a:t>
            </a:r>
            <a:r>
              <a:rPr lang="en-GB" dirty="0" smtClean="0"/>
              <a:t>!)</a:t>
            </a:r>
          </a:p>
          <a:p>
            <a:r>
              <a:rPr lang="en-GB" dirty="0" smtClean="0"/>
              <a:t>Translate into English</a:t>
            </a:r>
          </a:p>
          <a:p>
            <a:r>
              <a:rPr lang="en-GB" dirty="0" smtClean="0"/>
              <a:t>Translate </a:t>
            </a:r>
            <a:r>
              <a:rPr lang="en-GB" dirty="0"/>
              <a:t>into the foreign </a:t>
            </a:r>
            <a:r>
              <a:rPr lang="en-GB" dirty="0" smtClean="0"/>
              <a:t>language</a:t>
            </a:r>
          </a:p>
          <a:p>
            <a:r>
              <a:rPr lang="en-GB" dirty="0" smtClean="0"/>
              <a:t>Use </a:t>
            </a:r>
            <a:r>
              <a:rPr lang="en-GB" dirty="0"/>
              <a:t>voices and moods </a:t>
            </a:r>
            <a:r>
              <a:rPr lang="en-GB" dirty="0" smtClean="0"/>
              <a:t>(does this mean passive </a:t>
            </a:r>
            <a:r>
              <a:rPr lang="en-GB" dirty="0"/>
              <a:t>and </a:t>
            </a:r>
            <a:r>
              <a:rPr lang="en-GB" dirty="0" smtClean="0"/>
              <a:t>subjunctive?!)</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774254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04" y="886073"/>
            <a:ext cx="8520947" cy="5112568"/>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4" name="Rectangle 3"/>
          <p:cNvSpPr/>
          <p:nvPr/>
        </p:nvSpPr>
        <p:spPr>
          <a:xfrm>
            <a:off x="246618" y="5661248"/>
            <a:ext cx="8547733" cy="954107"/>
          </a:xfrm>
          <a:prstGeom prst="rect">
            <a:avLst/>
          </a:prstGeom>
          <a:solidFill>
            <a:schemeClr val="bg1"/>
          </a:solidFill>
        </p:spPr>
        <p:txBody>
          <a:bodyPr wrap="square">
            <a:spAutoFit/>
          </a:bodyPr>
          <a:lstStyle/>
          <a:p>
            <a:r>
              <a:rPr lang="es-ES" sz="2800" b="1" i="1" dirty="0"/>
              <a:t>“Traducir es la forma más profunda de leer”. </a:t>
            </a:r>
            <a:br>
              <a:rPr lang="es-ES" sz="2800" b="1" i="1" dirty="0"/>
            </a:br>
            <a:r>
              <a:rPr lang="es-ES" sz="2800" dirty="0"/>
              <a:t>--Gabriel García Márquez</a:t>
            </a:r>
            <a:endParaRPr lang="fr-FR" sz="2800" dirty="0"/>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6751464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3" name="Rectangle 2"/>
          <p:cNvSpPr/>
          <p:nvPr/>
        </p:nvSpPr>
        <p:spPr>
          <a:xfrm rot="21269558">
            <a:off x="386386" y="3948282"/>
            <a:ext cx="8915741" cy="1815882"/>
          </a:xfrm>
          <a:prstGeom prst="rect">
            <a:avLst/>
          </a:prstGeom>
        </p:spPr>
        <p:txBody>
          <a:bodyPr wrap="square">
            <a:spAutoFit/>
          </a:bodyPr>
          <a:lstStyle/>
          <a:p>
            <a:pPr marL="171450" lvl="0" indent="-171450">
              <a:buFont typeface="Wingdings" pitchFamily="2" charset="2"/>
              <a:buChar char="§"/>
            </a:pPr>
            <a:r>
              <a:rPr lang="en-GB" sz="2800" b="1" dirty="0" smtClean="0"/>
              <a:t> </a:t>
            </a:r>
            <a:r>
              <a:rPr lang="en-GB" sz="2800" dirty="0"/>
              <a:t>write prose using an increasingly wide range of grammar and vocabulary, write creatively to express their own ideas and opinions, and translate short written text accurately into the foreign language</a:t>
            </a:r>
            <a:r>
              <a:rPr lang="en-GB" sz="2800" dirty="0" smtClean="0"/>
              <a:t>.</a:t>
            </a:r>
            <a:endParaRPr lang="en-GB" sz="2800" dirty="0"/>
          </a:p>
        </p:txBody>
      </p:sp>
      <p:sp>
        <p:nvSpPr>
          <p:cNvPr id="4" name="Rectangle 3"/>
          <p:cNvSpPr/>
          <p:nvPr/>
        </p:nvSpPr>
        <p:spPr>
          <a:xfrm rot="296212">
            <a:off x="298660" y="1537949"/>
            <a:ext cx="8915741" cy="2246769"/>
          </a:xfrm>
          <a:prstGeom prst="rect">
            <a:avLst/>
          </a:prstGeom>
        </p:spPr>
        <p:txBody>
          <a:bodyPr wrap="square">
            <a:spAutoFit/>
          </a:bodyPr>
          <a:lstStyle/>
          <a:p>
            <a:pPr marL="171450" lvl="0" indent="-171450">
              <a:buFont typeface="Wingdings" pitchFamily="2" charset="2"/>
              <a:buChar char="§"/>
            </a:pPr>
            <a:r>
              <a:rPr lang="en-GB" sz="2800" dirty="0" smtClean="0"/>
              <a:t> read </a:t>
            </a:r>
            <a:r>
              <a:rPr lang="en-GB" sz="2800" dirty="0"/>
              <a:t>and show comprehension of original and adapted materials from a range of different sources, understanding the purpose, important ideas and details, and provide an accurate English translation of short, suitable </a:t>
            </a:r>
            <a:r>
              <a:rPr lang="en-GB" sz="2800" dirty="0" smtClean="0"/>
              <a:t>material. </a:t>
            </a:r>
            <a:endParaRPr lang="en-GB" sz="2800" dirty="0"/>
          </a:p>
          <a:p>
            <a:pPr lvl="0"/>
            <a:endParaRPr lang="en-GB" sz="2800" b="1" dirty="0"/>
          </a:p>
        </p:txBody>
      </p:sp>
      <p:pic>
        <p:nvPicPr>
          <p:cNvPr id="5"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1215460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3" name="Rectangle 2"/>
          <p:cNvSpPr/>
          <p:nvPr/>
        </p:nvSpPr>
        <p:spPr>
          <a:xfrm rot="21096202">
            <a:off x="510152" y="4082277"/>
            <a:ext cx="8915741" cy="1569660"/>
          </a:xfrm>
          <a:prstGeom prst="rect">
            <a:avLst/>
          </a:prstGeom>
        </p:spPr>
        <p:txBody>
          <a:bodyPr wrap="square">
            <a:spAutoFit/>
          </a:bodyPr>
          <a:lstStyle/>
          <a:p>
            <a:pPr marL="171450" indent="-171450">
              <a:buFont typeface="Wingdings" pitchFamily="2" charset="2"/>
              <a:buChar char="§"/>
            </a:pPr>
            <a:r>
              <a:rPr lang="en-GB" sz="3200" b="1" dirty="0" smtClean="0"/>
              <a:t> … </a:t>
            </a:r>
            <a:r>
              <a:rPr lang="en-GB" sz="3200" dirty="0" smtClean="0"/>
              <a:t>and </a:t>
            </a:r>
            <a:r>
              <a:rPr lang="en-GB" sz="3200" dirty="0"/>
              <a:t>translate short written text accurately into the foreign language.</a:t>
            </a:r>
          </a:p>
          <a:p>
            <a:pPr marL="171450" lvl="0" indent="-171450">
              <a:buFont typeface="Wingdings" pitchFamily="2" charset="2"/>
              <a:buChar char="§"/>
            </a:pPr>
            <a:endParaRPr lang="en-GB" sz="3200" b="1" dirty="0"/>
          </a:p>
        </p:txBody>
      </p:sp>
      <p:sp>
        <p:nvSpPr>
          <p:cNvPr id="4" name="Rectangle 3"/>
          <p:cNvSpPr/>
          <p:nvPr/>
        </p:nvSpPr>
        <p:spPr>
          <a:xfrm rot="296212">
            <a:off x="298660" y="1876504"/>
            <a:ext cx="8915741" cy="1569660"/>
          </a:xfrm>
          <a:prstGeom prst="rect">
            <a:avLst/>
          </a:prstGeom>
        </p:spPr>
        <p:txBody>
          <a:bodyPr wrap="square">
            <a:spAutoFit/>
          </a:bodyPr>
          <a:lstStyle/>
          <a:p>
            <a:pPr marL="171450" lvl="0" indent="-171450">
              <a:buFont typeface="Wingdings" pitchFamily="2" charset="2"/>
              <a:buChar char="§"/>
            </a:pPr>
            <a:r>
              <a:rPr lang="en-GB" sz="3200" b="1" dirty="0" smtClean="0"/>
              <a:t> … </a:t>
            </a:r>
            <a:r>
              <a:rPr lang="en-GB" sz="3200" dirty="0"/>
              <a:t>and provide an accurate English translation of short, suitable </a:t>
            </a:r>
            <a:r>
              <a:rPr lang="en-GB" sz="3200" dirty="0" smtClean="0"/>
              <a:t>material.</a:t>
            </a:r>
            <a:endParaRPr lang="en-GB" sz="3200" dirty="0"/>
          </a:p>
          <a:p>
            <a:pPr marL="171450" lvl="0" indent="-171450">
              <a:buFont typeface="Wingdings" pitchFamily="2" charset="2"/>
              <a:buChar char="§"/>
            </a:pPr>
            <a:endParaRPr lang="en-GB" sz="3200" b="1" dirty="0"/>
          </a:p>
        </p:txBody>
      </p:sp>
      <p:pic>
        <p:nvPicPr>
          <p:cNvPr id="5"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523003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81549993"/>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tc>
              </a:tr>
            </a:tbl>
          </a:graphicData>
        </a:graphic>
      </p:graphicFrame>
      <p:sp>
        <p:nvSpPr>
          <p:cNvPr id="2" name="Oval 1"/>
          <p:cNvSpPr/>
          <p:nvPr/>
        </p:nvSpPr>
        <p:spPr bwMode="auto">
          <a:xfrm>
            <a:off x="0" y="1340769"/>
            <a:ext cx="4268216" cy="576064"/>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5" name="Oval 4"/>
          <p:cNvSpPr/>
          <p:nvPr/>
        </p:nvSpPr>
        <p:spPr bwMode="auto">
          <a:xfrm>
            <a:off x="4287146" y="1208003"/>
            <a:ext cx="4856854" cy="59007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r>
              <a:rPr lang="en-GB" b="1" dirty="0" smtClean="0"/>
              <a:t>KS2</a:t>
            </a:r>
            <a:endParaRPr lang="fr-FR" b="1" dirty="0"/>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r>
              <a:rPr lang="en-GB" b="1" dirty="0" smtClean="0"/>
              <a:t>KS3</a:t>
            </a:r>
            <a:endParaRPr lang="fr-FR" b="1" dirty="0"/>
          </a:p>
        </p:txBody>
      </p:sp>
      <p:sp>
        <p:nvSpPr>
          <p:cNvPr id="7" name="Oval 6"/>
          <p:cNvSpPr/>
          <p:nvPr/>
        </p:nvSpPr>
        <p:spPr bwMode="auto">
          <a:xfrm>
            <a:off x="-36512" y="1928083"/>
            <a:ext cx="4268216" cy="56481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
        <p:nvSpPr>
          <p:cNvPr id="8" name="Oval 7"/>
          <p:cNvSpPr/>
          <p:nvPr/>
        </p:nvSpPr>
        <p:spPr bwMode="auto">
          <a:xfrm>
            <a:off x="4268216" y="1798076"/>
            <a:ext cx="4768280" cy="564813"/>
          </a:xfrm>
          <a:prstGeom prst="ellipse">
            <a:avLst/>
          </a:prstGeom>
          <a:noFill/>
          <a:ln w="76200">
            <a:solidFill>
              <a:srgbClr val="0070C0"/>
            </a:solidFill>
          </a:ln>
          <a:effectLst/>
        </p:spPr>
        <p:txBody>
          <a:bodyPr vert="horz" wrap="square" lIns="35717" tIns="35717" rIns="35717" bIns="35717" numCol="1" rtlCol="0" anchor="ctr" anchorCtr="0" compatLnSpc="1">
            <a:prstTxWarp prst="textNoShape">
              <a:avLst/>
            </a:prstTxWarp>
          </a:bodyPr>
          <a:lstStyle/>
          <a:p>
            <a:pPr marL="241093" algn="ctr" defTabSz="410751" fontAlgn="base" hangingPunct="0">
              <a:spcBef>
                <a:spcPct val="0"/>
              </a:spcBef>
              <a:spcAft>
                <a:spcPct val="0"/>
              </a:spcAft>
            </a:pPr>
            <a:endParaRPr lang="fr-FR" sz="2500">
              <a:solidFill>
                <a:srgbClr val="000000"/>
              </a:solidFill>
              <a:latin typeface="Helvetica Light" charset="0"/>
              <a:ea typeface="Helvetica Light" charset="0"/>
              <a:cs typeface="Helvetica Light" charset="0"/>
              <a:sym typeface="Helvetica Light" charset="0"/>
            </a:endParaRPr>
          </a:p>
        </p:txBody>
      </p:sp>
    </p:spTree>
    <p:extLst>
      <p:ext uri="{BB962C8B-B14F-4D97-AF65-F5344CB8AC3E}">
        <p14:creationId xmlns:p14="http://schemas.microsoft.com/office/powerpoint/2010/main" val="235074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39" y="404664"/>
            <a:ext cx="8316925" cy="5544616"/>
          </a:xfrm>
          <a:prstGeom prst="rect">
            <a:avLst/>
          </a:prstGeom>
        </p:spPr>
      </p:pic>
      <p:sp>
        <p:nvSpPr>
          <p:cNvPr id="3" name="TextBox 2"/>
          <p:cNvSpPr txBox="1"/>
          <p:nvPr/>
        </p:nvSpPr>
        <p:spPr>
          <a:xfrm>
            <a:off x="395536" y="5926638"/>
            <a:ext cx="8136904" cy="707886"/>
          </a:xfrm>
          <a:prstGeom prst="rect">
            <a:avLst/>
          </a:prstGeom>
          <a:noFill/>
        </p:spPr>
        <p:txBody>
          <a:bodyPr wrap="square" rtlCol="0">
            <a:spAutoFit/>
          </a:bodyPr>
          <a:lstStyle/>
          <a:p>
            <a:r>
              <a:rPr lang="en-GB" sz="4000" b="1" dirty="0" smtClean="0"/>
              <a:t>Word Lens app - iPhone</a:t>
            </a:r>
            <a:endParaRPr lang="fr-FR" sz="4000" b="1" dirty="0"/>
          </a:p>
        </p:txBody>
      </p:sp>
      <p:pic>
        <p:nvPicPr>
          <p:cNvPr id="4"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354407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568" y="1978762"/>
            <a:ext cx="4581525" cy="2943225"/>
          </a:xfrm>
          <a:prstGeom prst="rect">
            <a:avLst/>
          </a:prstGeom>
        </p:spPr>
      </p:pic>
      <p:sp>
        <p:nvSpPr>
          <p:cNvPr id="3" name="TextBox 2"/>
          <p:cNvSpPr txBox="1"/>
          <p:nvPr/>
        </p:nvSpPr>
        <p:spPr>
          <a:xfrm>
            <a:off x="1835696" y="6093296"/>
            <a:ext cx="5544616" cy="677108"/>
          </a:xfrm>
          <a:prstGeom prst="rect">
            <a:avLst/>
          </a:prstGeom>
          <a:noFill/>
        </p:spPr>
        <p:txBody>
          <a:bodyPr wrap="square" rtlCol="0">
            <a:spAutoFit/>
          </a:bodyPr>
          <a:lstStyle/>
          <a:p>
            <a:pPr algn="ctr"/>
            <a:r>
              <a:rPr lang="en-GB" i="1" dirty="0" smtClean="0"/>
              <a:t>At Heathrow Airport, London, UK:</a:t>
            </a:r>
            <a:br>
              <a:rPr lang="en-GB" i="1" dirty="0" smtClean="0"/>
            </a:br>
            <a:r>
              <a:rPr lang="en-GB" sz="2000" b="1" dirty="0" smtClean="0"/>
              <a:t>No electric people carrying vehicles past this point.</a:t>
            </a:r>
            <a:endParaRPr lang="fr-FR" sz="2000" b="1" dirty="0"/>
          </a:p>
        </p:txBody>
      </p:sp>
      <p:sp>
        <p:nvSpPr>
          <p:cNvPr id="10" name="TextBox 9"/>
          <p:cNvSpPr txBox="1"/>
          <p:nvPr/>
        </p:nvSpPr>
        <p:spPr>
          <a:xfrm>
            <a:off x="4355976" y="856164"/>
            <a:ext cx="5544616" cy="954107"/>
          </a:xfrm>
          <a:prstGeom prst="rect">
            <a:avLst/>
          </a:prstGeom>
          <a:noFill/>
        </p:spPr>
        <p:txBody>
          <a:bodyPr wrap="square" rtlCol="0">
            <a:spAutoFit/>
          </a:bodyPr>
          <a:lstStyle/>
          <a:p>
            <a:pPr algn="ctr"/>
            <a:r>
              <a:rPr lang="en-GB" i="1" dirty="0" smtClean="0"/>
              <a:t>Notice on a broken turnstile at Salzburg, </a:t>
            </a:r>
            <a:br>
              <a:rPr lang="en-GB" i="1" dirty="0" smtClean="0"/>
            </a:br>
            <a:r>
              <a:rPr lang="en-GB" i="1" dirty="0" smtClean="0"/>
              <a:t>Austria, passport control:</a:t>
            </a:r>
            <a:br>
              <a:rPr lang="en-GB" i="1" dirty="0" smtClean="0"/>
            </a:br>
            <a:r>
              <a:rPr lang="en-GB" sz="2000" b="1" dirty="0" smtClean="0"/>
              <a:t>Out of work.</a:t>
            </a:r>
            <a:endParaRPr lang="fr-FR" sz="2000" b="1" dirty="0"/>
          </a:p>
        </p:txBody>
      </p:sp>
      <p:sp>
        <p:nvSpPr>
          <p:cNvPr id="11" name="TextBox 10"/>
          <p:cNvSpPr txBox="1"/>
          <p:nvPr/>
        </p:nvSpPr>
        <p:spPr>
          <a:xfrm>
            <a:off x="99009" y="204609"/>
            <a:ext cx="5544616" cy="677108"/>
          </a:xfrm>
          <a:prstGeom prst="rect">
            <a:avLst/>
          </a:prstGeom>
          <a:noFill/>
        </p:spPr>
        <p:txBody>
          <a:bodyPr wrap="square" rtlCol="0">
            <a:spAutoFit/>
          </a:bodyPr>
          <a:lstStyle/>
          <a:p>
            <a:pPr algn="ctr"/>
            <a:r>
              <a:rPr lang="en-GB" i="1" dirty="0" smtClean="0"/>
              <a:t>Sign on a metal-detector scanner in France:</a:t>
            </a:r>
            <a:br>
              <a:rPr lang="en-GB" i="1" dirty="0" smtClean="0"/>
            </a:br>
            <a:r>
              <a:rPr lang="en-GB" sz="2000" b="1" dirty="0" smtClean="0"/>
              <a:t>People with peace-maker do not pass.</a:t>
            </a:r>
            <a:endParaRPr lang="fr-FR" sz="2000" b="1" dirty="0"/>
          </a:p>
        </p:txBody>
      </p:sp>
      <p:sp>
        <p:nvSpPr>
          <p:cNvPr id="12" name="TextBox 11"/>
          <p:cNvSpPr txBox="1"/>
          <p:nvPr/>
        </p:nvSpPr>
        <p:spPr>
          <a:xfrm>
            <a:off x="2519772" y="5013176"/>
            <a:ext cx="4176464" cy="984885"/>
          </a:xfrm>
          <a:prstGeom prst="rect">
            <a:avLst/>
          </a:prstGeom>
          <a:noFill/>
        </p:spPr>
        <p:txBody>
          <a:bodyPr wrap="square" rtlCol="0">
            <a:spAutoFit/>
          </a:bodyPr>
          <a:lstStyle/>
          <a:p>
            <a:pPr algn="ctr"/>
            <a:r>
              <a:rPr lang="en-GB" i="1" dirty="0" smtClean="0"/>
              <a:t>Danish airline:</a:t>
            </a:r>
            <a:br>
              <a:rPr lang="en-GB" i="1" dirty="0" smtClean="0"/>
            </a:br>
            <a:r>
              <a:rPr lang="en-GB" sz="2000" b="1" dirty="0" smtClean="0"/>
              <a:t>We take your bags and send them in all directions.</a:t>
            </a:r>
            <a:endParaRPr lang="fr-FR" sz="2000" b="1" dirty="0"/>
          </a:p>
        </p:txBody>
      </p:sp>
      <p:sp>
        <p:nvSpPr>
          <p:cNvPr id="13" name="TextBox 12"/>
          <p:cNvSpPr txBox="1"/>
          <p:nvPr/>
        </p:nvSpPr>
        <p:spPr>
          <a:xfrm>
            <a:off x="5269260" y="2654042"/>
            <a:ext cx="3672408" cy="1261884"/>
          </a:xfrm>
          <a:prstGeom prst="rect">
            <a:avLst/>
          </a:prstGeom>
          <a:noFill/>
        </p:spPr>
        <p:txBody>
          <a:bodyPr wrap="square" rtlCol="0">
            <a:spAutoFit/>
          </a:bodyPr>
          <a:lstStyle/>
          <a:p>
            <a:pPr algn="ctr"/>
            <a:r>
              <a:rPr lang="en-GB" i="1" dirty="0" smtClean="0"/>
              <a:t>On an airsickness bag on a Spanish aeroplane:</a:t>
            </a:r>
            <a:br>
              <a:rPr lang="en-GB" i="1" dirty="0" smtClean="0"/>
            </a:br>
            <a:r>
              <a:rPr lang="en-GB" sz="2000" b="1" dirty="0" smtClean="0"/>
              <a:t>Bags to be use in case of sickness or to gather remains.</a:t>
            </a:r>
            <a:endParaRPr lang="fr-FR" sz="2000" b="1" dirty="0"/>
          </a:p>
        </p:txBody>
      </p:sp>
      <p:sp>
        <p:nvSpPr>
          <p:cNvPr id="14" name="TextBox 13"/>
          <p:cNvSpPr txBox="1"/>
          <p:nvPr/>
        </p:nvSpPr>
        <p:spPr>
          <a:xfrm>
            <a:off x="137109" y="1333217"/>
            <a:ext cx="5544616" cy="677108"/>
          </a:xfrm>
          <a:prstGeom prst="rect">
            <a:avLst/>
          </a:prstGeom>
          <a:noFill/>
        </p:spPr>
        <p:txBody>
          <a:bodyPr wrap="square" rtlCol="0">
            <a:spAutoFit/>
          </a:bodyPr>
          <a:lstStyle/>
          <a:p>
            <a:pPr algn="ctr"/>
            <a:r>
              <a:rPr lang="en-GB" i="1" dirty="0" smtClean="0"/>
              <a:t>Paris, France:</a:t>
            </a:r>
            <a:br>
              <a:rPr lang="en-GB" i="1" dirty="0" smtClean="0"/>
            </a:br>
            <a:r>
              <a:rPr lang="en-GB" sz="2000" b="1" dirty="0" smtClean="0"/>
              <a:t>Please leave your values at the front desk.</a:t>
            </a:r>
            <a:endParaRPr lang="fr-FR" sz="2000" b="1" dirty="0"/>
          </a:p>
        </p:txBody>
      </p:sp>
      <p:pic>
        <p:nvPicPr>
          <p:cNvPr id="9"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7872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7"/>
            <a:ext cx="8570913"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1774" y="5949280"/>
            <a:ext cx="8477151" cy="584775"/>
          </a:xfrm>
          <a:prstGeom prst="rect">
            <a:avLst/>
          </a:prstGeom>
          <a:noFill/>
        </p:spPr>
        <p:txBody>
          <a:bodyPr wrap="square" rtlCol="0">
            <a:spAutoFit/>
          </a:bodyPr>
          <a:lstStyle/>
          <a:p>
            <a:r>
              <a:rPr lang="en-GB" sz="3200" b="1" dirty="0" smtClean="0"/>
              <a:t>What is the message in this poster?</a:t>
            </a:r>
            <a:endParaRPr lang="fr-FR" sz="3200" b="1" dirty="0"/>
          </a:p>
        </p:txBody>
      </p:sp>
      <p:pic>
        <p:nvPicPr>
          <p:cNvPr id="4"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2183247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4644"/>
            <a:ext cx="74888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3933056"/>
            <a:ext cx="7488832" cy="190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transitar</a:t>
            </a:r>
            <a:r>
              <a:rPr lang="en-GB" sz="2800" dirty="0" smtClean="0">
                <a:solidFill>
                  <a:schemeClr val="bg1"/>
                </a:solidFill>
              </a:rPr>
              <a:t> con </a:t>
            </a:r>
            <a:r>
              <a:rPr lang="en-GB" sz="2800" dirty="0" err="1" smtClean="0">
                <a:solidFill>
                  <a:schemeClr val="bg1"/>
                </a:solidFill>
              </a:rPr>
              <a:t>vehículos</a:t>
            </a:r>
            <a:endParaRPr lang="en-GB" sz="2800" dirty="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hacer</a:t>
            </a:r>
            <a:r>
              <a:rPr lang="en-GB" sz="2800" dirty="0" smtClean="0">
                <a:solidFill>
                  <a:schemeClr val="bg1"/>
                </a:solidFill>
              </a:rPr>
              <a:t> </a:t>
            </a:r>
            <a:r>
              <a:rPr lang="en-GB" sz="2800" dirty="0" err="1" smtClean="0">
                <a:solidFill>
                  <a:schemeClr val="bg1"/>
                </a:solidFill>
              </a:rPr>
              <a:t>fuego</a:t>
            </a:r>
            <a:endParaRPr lang="en-GB" sz="2800" dirty="0" smtClean="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bajar</a:t>
            </a:r>
            <a:r>
              <a:rPr lang="en-GB" sz="2800" dirty="0" smtClean="0">
                <a:solidFill>
                  <a:schemeClr val="bg1"/>
                </a:solidFill>
              </a:rPr>
              <a:t> con </a:t>
            </a:r>
            <a:r>
              <a:rPr lang="en-GB" sz="2800" dirty="0" err="1" smtClean="0">
                <a:solidFill>
                  <a:schemeClr val="bg1"/>
                </a:solidFill>
              </a:rPr>
              <a:t>animales</a:t>
            </a:r>
            <a:endParaRPr lang="fr-FR" sz="2800" dirty="0">
              <a:solidFill>
                <a:schemeClr val="bg1"/>
              </a:solidFill>
            </a:endParaRPr>
          </a:p>
        </p:txBody>
      </p:sp>
      <p:sp>
        <p:nvSpPr>
          <p:cNvPr id="4" name="TextBox 3"/>
          <p:cNvSpPr txBox="1"/>
          <p:nvPr/>
        </p:nvSpPr>
        <p:spPr>
          <a:xfrm>
            <a:off x="251520" y="5949280"/>
            <a:ext cx="8820472" cy="584775"/>
          </a:xfrm>
          <a:prstGeom prst="rect">
            <a:avLst/>
          </a:prstGeom>
          <a:noFill/>
        </p:spPr>
        <p:txBody>
          <a:bodyPr wrap="square" rtlCol="0">
            <a:spAutoFit/>
          </a:bodyPr>
          <a:lstStyle/>
          <a:p>
            <a:r>
              <a:rPr lang="en-GB" sz="3200" b="1" dirty="0" smtClean="0"/>
              <a:t>Where might you see this sign?  </a:t>
            </a:r>
            <a:endParaRPr lang="fr-FR" sz="3200" b="1" dirty="0"/>
          </a:p>
        </p:txBody>
      </p:sp>
      <p:pic>
        <p:nvPicPr>
          <p:cNvPr id="5"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3241972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closest reading of a text</a:t>
            </a:r>
          </a:p>
          <a:p>
            <a:r>
              <a:rPr lang="en-GB" sz="3600" dirty="0" smtClean="0"/>
              <a:t>the exploration of the links between language use and grammar</a:t>
            </a:r>
          </a:p>
          <a:p>
            <a:r>
              <a:rPr lang="en-GB" sz="3600" dirty="0" smtClean="0"/>
              <a:t>mental agility, memory, linguistic precision</a:t>
            </a:r>
          </a:p>
          <a:p>
            <a:r>
              <a:rPr lang="en-GB" sz="3600" dirty="0" smtClean="0"/>
              <a:t>a door to intercultural appreciation</a:t>
            </a:r>
            <a:endParaRPr lang="fr-FR" sz="3600"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891248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1714572" cy="369332"/>
          </a:xfrm>
          <a:prstGeom prst="rect">
            <a:avLst/>
          </a:prstGeom>
        </p:spPr>
        <p:txBody>
          <a:bodyPr wrap="none">
            <a:spAutoFit/>
          </a:bodyPr>
          <a:lstStyle/>
          <a:p>
            <a:r>
              <a:rPr lang="en-GB" b="1" dirty="0"/>
              <a:t>Das </a:t>
            </a:r>
            <a:r>
              <a:rPr lang="en-GB" b="1" dirty="0" err="1"/>
              <a:t>ist</a:t>
            </a:r>
            <a:r>
              <a:rPr lang="en-GB" b="1" dirty="0"/>
              <a:t> </a:t>
            </a:r>
            <a:r>
              <a:rPr lang="en-GB" b="1" dirty="0" err="1"/>
              <a:t>Banane</a:t>
            </a:r>
            <a:r>
              <a:rPr lang="en-GB" b="1" dirty="0"/>
              <a:t>! </a:t>
            </a:r>
            <a:endParaRPr lang="fr-FR" dirty="0"/>
          </a:p>
        </p:txBody>
      </p:sp>
      <p:sp>
        <p:nvSpPr>
          <p:cNvPr id="3" name="Rectangle 2"/>
          <p:cNvSpPr/>
          <p:nvPr/>
        </p:nvSpPr>
        <p:spPr>
          <a:xfrm>
            <a:off x="251520" y="1851322"/>
            <a:ext cx="4572000" cy="646331"/>
          </a:xfrm>
          <a:prstGeom prst="rect">
            <a:avLst/>
          </a:prstGeom>
        </p:spPr>
        <p:txBody>
          <a:bodyPr>
            <a:spAutoFit/>
          </a:bodyPr>
          <a:lstStyle/>
          <a:p>
            <a:r>
              <a:rPr lang="en-GB" b="1" dirty="0" err="1" smtClean="0"/>
              <a:t>Ich</a:t>
            </a:r>
            <a:r>
              <a:rPr lang="en-GB" b="1" dirty="0" smtClean="0"/>
              <a:t> bin fix und </a:t>
            </a:r>
            <a:r>
              <a:rPr lang="en-GB" b="1" dirty="0" err="1" smtClean="0"/>
              <a:t>fertig</a:t>
            </a:r>
            <a:r>
              <a:rPr lang="en-GB" b="1" dirty="0" smtClean="0"/>
              <a:t>!</a:t>
            </a:r>
            <a:endParaRPr lang="fr-FR" dirty="0"/>
          </a:p>
          <a:p>
            <a:r>
              <a:rPr lang="en-GB" b="1" dirty="0"/>
              <a:t> </a:t>
            </a:r>
            <a:endParaRPr lang="fr-FR" dirty="0"/>
          </a:p>
        </p:txBody>
      </p:sp>
      <p:sp>
        <p:nvSpPr>
          <p:cNvPr id="4" name="Rectangle 3"/>
          <p:cNvSpPr/>
          <p:nvPr/>
        </p:nvSpPr>
        <p:spPr>
          <a:xfrm>
            <a:off x="413792" y="4223298"/>
            <a:ext cx="4572000" cy="369332"/>
          </a:xfrm>
          <a:prstGeom prst="rect">
            <a:avLst/>
          </a:prstGeom>
        </p:spPr>
        <p:txBody>
          <a:bodyPr>
            <a:spAutoFit/>
          </a:bodyPr>
          <a:lstStyle/>
          <a:p>
            <a:r>
              <a:rPr lang="en-GB" b="1" dirty="0" err="1"/>
              <a:t>Es</a:t>
            </a:r>
            <a:r>
              <a:rPr lang="en-GB" b="1" dirty="0"/>
              <a:t> </a:t>
            </a:r>
            <a:r>
              <a:rPr lang="en-GB" b="1" dirty="0" err="1"/>
              <a:t>ist</a:t>
            </a:r>
            <a:r>
              <a:rPr lang="en-GB" b="1" dirty="0"/>
              <a:t> </a:t>
            </a:r>
            <a:r>
              <a:rPr lang="en-GB" b="1" dirty="0" err="1"/>
              <a:t>noch</a:t>
            </a:r>
            <a:r>
              <a:rPr lang="en-GB" b="1" dirty="0"/>
              <a:t> </a:t>
            </a:r>
            <a:r>
              <a:rPr lang="en-GB" b="1" dirty="0" err="1"/>
              <a:t>kein</a:t>
            </a:r>
            <a:r>
              <a:rPr lang="en-GB" b="1" dirty="0"/>
              <a:t> Meister </a:t>
            </a:r>
            <a:r>
              <a:rPr lang="en-GB" b="1" dirty="0" err="1"/>
              <a:t>vom</a:t>
            </a:r>
            <a:r>
              <a:rPr lang="en-GB" b="1" dirty="0"/>
              <a:t> </a:t>
            </a:r>
            <a:r>
              <a:rPr lang="en-GB" b="1" dirty="0" err="1"/>
              <a:t>Himmel</a:t>
            </a:r>
            <a:r>
              <a:rPr lang="en-GB" b="1" dirty="0"/>
              <a:t> </a:t>
            </a:r>
            <a:r>
              <a:rPr lang="en-GB" b="1" dirty="0" err="1"/>
              <a:t>gefallen</a:t>
            </a:r>
            <a:r>
              <a:rPr lang="en-GB" b="1" dirty="0"/>
              <a:t>. </a:t>
            </a:r>
            <a:endParaRPr lang="fr-FR" dirty="0"/>
          </a:p>
        </p:txBody>
      </p:sp>
      <p:sp>
        <p:nvSpPr>
          <p:cNvPr id="6" name="Rectangle 5"/>
          <p:cNvSpPr/>
          <p:nvPr/>
        </p:nvSpPr>
        <p:spPr>
          <a:xfrm>
            <a:off x="2699792" y="2109182"/>
            <a:ext cx="4572000" cy="369332"/>
          </a:xfrm>
          <a:prstGeom prst="rect">
            <a:avLst/>
          </a:prstGeom>
        </p:spPr>
        <p:txBody>
          <a:bodyPr>
            <a:spAutoFit/>
          </a:bodyPr>
          <a:lstStyle/>
          <a:p>
            <a:r>
              <a:rPr lang="en-GB" b="1" dirty="0" err="1" smtClean="0"/>
              <a:t>Lieber</a:t>
            </a:r>
            <a:r>
              <a:rPr lang="en-GB" b="1" dirty="0" smtClean="0"/>
              <a:t> </a:t>
            </a:r>
            <a:r>
              <a:rPr lang="en-GB" b="1" dirty="0" err="1"/>
              <a:t>spät</a:t>
            </a:r>
            <a:r>
              <a:rPr lang="en-GB" b="1" dirty="0"/>
              <a:t> </a:t>
            </a:r>
            <a:r>
              <a:rPr lang="en-GB" b="1" dirty="0" err="1"/>
              <a:t>als</a:t>
            </a:r>
            <a:r>
              <a:rPr lang="en-GB" b="1" dirty="0"/>
              <a:t> </a:t>
            </a:r>
            <a:r>
              <a:rPr lang="en-GB" b="1" dirty="0" err="1"/>
              <a:t>nie</a:t>
            </a:r>
            <a:r>
              <a:rPr lang="en-GB" b="1" dirty="0"/>
              <a:t>.</a:t>
            </a:r>
            <a:r>
              <a:rPr lang="en-GB" dirty="0"/>
              <a:t> (…</a:t>
            </a:r>
            <a:r>
              <a:rPr lang="en-GB" b="1" dirty="0" err="1"/>
              <a:t>aber</a:t>
            </a:r>
            <a:r>
              <a:rPr lang="en-GB" b="1" dirty="0"/>
              <a:t> </a:t>
            </a:r>
            <a:r>
              <a:rPr lang="en-GB" b="1" dirty="0" err="1"/>
              <a:t>lieber</a:t>
            </a:r>
            <a:r>
              <a:rPr lang="en-GB" b="1" dirty="0"/>
              <a:t> </a:t>
            </a:r>
            <a:r>
              <a:rPr lang="en-GB" b="1" dirty="0" err="1"/>
              <a:t>nie</a:t>
            </a:r>
            <a:r>
              <a:rPr lang="en-GB" b="1" dirty="0"/>
              <a:t> </a:t>
            </a:r>
            <a:r>
              <a:rPr lang="en-GB" b="1" dirty="0" err="1"/>
              <a:t>zu</a:t>
            </a:r>
            <a:r>
              <a:rPr lang="en-GB" b="1" dirty="0"/>
              <a:t> </a:t>
            </a:r>
            <a:r>
              <a:rPr lang="en-GB" b="1" dirty="0" err="1"/>
              <a:t>spät</a:t>
            </a:r>
            <a:r>
              <a:rPr lang="en-GB" dirty="0" smtClean="0"/>
              <a:t>)</a:t>
            </a:r>
            <a:endParaRPr lang="fr-FR" dirty="0"/>
          </a:p>
        </p:txBody>
      </p:sp>
      <p:sp>
        <p:nvSpPr>
          <p:cNvPr id="7" name="Rectangle 6"/>
          <p:cNvSpPr/>
          <p:nvPr/>
        </p:nvSpPr>
        <p:spPr>
          <a:xfrm>
            <a:off x="6178255" y="3572641"/>
            <a:ext cx="2187074" cy="369332"/>
          </a:xfrm>
          <a:prstGeom prst="rect">
            <a:avLst/>
          </a:prstGeom>
        </p:spPr>
        <p:txBody>
          <a:bodyPr wrap="none">
            <a:spAutoFit/>
          </a:bodyPr>
          <a:lstStyle/>
          <a:p>
            <a:r>
              <a:rPr lang="en-GB" b="1" dirty="0" smtClean="0"/>
              <a:t>Hast du </a:t>
            </a:r>
            <a:r>
              <a:rPr lang="en-GB" b="1" dirty="0" err="1" smtClean="0"/>
              <a:t>einen</a:t>
            </a:r>
            <a:r>
              <a:rPr lang="en-GB" b="1" dirty="0" smtClean="0"/>
              <a:t> Vogel?</a:t>
            </a:r>
            <a:endParaRPr lang="fr-FR"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630" y="116632"/>
            <a:ext cx="1925960" cy="13481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701879"/>
            <a:ext cx="1900157" cy="2285889"/>
          </a:xfrm>
          <a:prstGeom prst="rect">
            <a:avLst/>
          </a:prstGeom>
        </p:spPr>
      </p:pic>
      <p:sp>
        <p:nvSpPr>
          <p:cNvPr id="10" name="Rectangle 9"/>
          <p:cNvSpPr/>
          <p:nvPr/>
        </p:nvSpPr>
        <p:spPr>
          <a:xfrm>
            <a:off x="6084168" y="328965"/>
            <a:ext cx="2686698" cy="369332"/>
          </a:xfrm>
          <a:prstGeom prst="rect">
            <a:avLst/>
          </a:prstGeom>
        </p:spPr>
        <p:txBody>
          <a:bodyPr wrap="none">
            <a:spAutoFit/>
          </a:bodyPr>
          <a:lstStyle/>
          <a:p>
            <a:r>
              <a:rPr lang="en-GB" b="1" dirty="0" err="1"/>
              <a:t>Ich</a:t>
            </a:r>
            <a:r>
              <a:rPr lang="en-GB" b="1" dirty="0"/>
              <a:t> </a:t>
            </a:r>
            <a:r>
              <a:rPr lang="en-GB" b="1" dirty="0" err="1"/>
              <a:t>verstehe</a:t>
            </a:r>
            <a:r>
              <a:rPr lang="en-GB" b="1" dirty="0"/>
              <a:t> </a:t>
            </a:r>
            <a:r>
              <a:rPr lang="en-GB" b="1" dirty="0" err="1"/>
              <a:t>nur</a:t>
            </a:r>
            <a:r>
              <a:rPr lang="en-GB" b="1" dirty="0"/>
              <a:t> </a:t>
            </a:r>
            <a:r>
              <a:rPr lang="en-GB" b="1" dirty="0" err="1"/>
              <a:t>Bahnhof</a:t>
            </a:r>
            <a:r>
              <a:rPr lang="en-GB" b="1" dirty="0"/>
              <a:t>. </a:t>
            </a:r>
            <a:endParaRPr lang="fr-FR" dirty="0"/>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2077953"/>
            <a:ext cx="1743987" cy="18196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015" y="2461208"/>
            <a:ext cx="1441009" cy="147391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255" y="4177980"/>
            <a:ext cx="2265040" cy="22650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646" y="4592630"/>
            <a:ext cx="2543944" cy="2102729"/>
          </a:xfrm>
          <a:prstGeom prst="rect">
            <a:avLst/>
          </a:prstGeom>
        </p:spPr>
      </p:pic>
    </p:spTree>
    <p:extLst>
      <p:ext uri="{BB962C8B-B14F-4D97-AF65-F5344CB8AC3E}">
        <p14:creationId xmlns:p14="http://schemas.microsoft.com/office/powerpoint/2010/main" val="659077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a:extLst>
              <a:ext uri="{28A0092B-C50C-407E-A947-70E740481C1C}">
                <a14:useLocalDpi xmlns:a14="http://schemas.microsoft.com/office/drawing/2010/main" val="0"/>
              </a:ext>
            </a:extLst>
          </a:blip>
          <a:srcRect l="15781" t="17593" r="34740" b="11205"/>
          <a:stretch>
            <a:fillRect/>
          </a:stretch>
        </p:blipFill>
        <p:spPr bwMode="auto">
          <a:xfrm>
            <a:off x="0" y="0"/>
            <a:ext cx="8472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550025"/>
            <a:ext cx="9144000"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GB" sz="1400" dirty="0" smtClean="0">
                <a:hlinkClick r:id="rId4"/>
              </a:rPr>
              <a:t>www.tripadvisor.es/Hotel_Review-g664838-d518412-Reviews-Joyuda_Plaza_Hotel-Cabo_Rojo_Puerto_Rico.html</a:t>
            </a:r>
            <a:r>
              <a:rPr lang="en-GB" sz="1400" dirty="0" smtClean="0"/>
              <a:t> </a:t>
            </a:r>
            <a:endParaRPr lang="en-GB" sz="1400" dirty="0"/>
          </a:p>
        </p:txBody>
      </p:sp>
      <p:pic>
        <p:nvPicPr>
          <p:cNvPr id="374788" name="Picture 4" descr="http://www.msn-emotions.org/emotions/animated_emoticons/flags/emoticon_puertoRicanFla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179388"/>
            <a:ext cx="1066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922028"/>
      </p:ext>
    </p:extLst>
  </p:cSld>
  <p:clrMapOvr>
    <a:masterClrMapping/>
  </p:clrMapOvr>
  <p:transition spd="slow">
    <p:randomBa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3757" y="332656"/>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Desagradable</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Bueno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cuando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yo</a:t>
            </a:r>
            <a:r>
              <a:rPr kumimoji="0" lang="fr-FR" sz="2000" b="0" i="0" u="none" strike="noStrike" cap="none" normalizeH="0" baseline="0" dirty="0" smtClean="0">
                <a:ln>
                  <a:noFill/>
                </a:ln>
                <a:solidFill>
                  <a:schemeClr val="tx1"/>
                </a:solidFill>
                <a:effectLst/>
                <a:latin typeface="Arial" charset="0"/>
                <a:cs typeface="Arial" charset="0"/>
              </a:rPr>
              <a:t> entré a mi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las </a:t>
            </a:r>
            <a:r>
              <a:rPr kumimoji="0" lang="fr-FR" sz="2000" b="0" i="0" u="none" strike="noStrike" cap="none" normalizeH="0" baseline="0" dirty="0" err="1" smtClean="0">
                <a:ln>
                  <a:noFill/>
                </a:ln>
                <a:solidFill>
                  <a:schemeClr val="tx1"/>
                </a:solidFill>
                <a:effectLst/>
                <a:latin typeface="Arial" charset="0"/>
                <a:cs typeface="Arial" charset="0"/>
              </a:rPr>
              <a:t>sábanas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estaban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sucias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él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piso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del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baño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estába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inundado</a:t>
            </a:r>
            <a:r>
              <a:rPr lang="fr-FR" sz="2000" dirty="0" smtClean="0">
                <a:latin typeface="Arial" charset="0"/>
                <a:cs typeface="Arial" charset="0"/>
              </a:rPr>
              <a:t>. </a:t>
            </a:r>
            <a:r>
              <a:rPr lang="fr-FR" sz="2000" dirty="0" err="1" smtClean="0">
                <a:latin typeface="Arial" charset="0"/>
                <a:cs typeface="Arial" charset="0"/>
              </a:rPr>
              <a:t>Ad</a:t>
            </a:r>
            <a:r>
              <a:rPr kumimoji="0" lang="fr-FR" sz="2000" b="0" i="0" u="none" strike="noStrike" cap="none" normalizeH="0" baseline="0" dirty="0" err="1" smtClean="0">
                <a:ln>
                  <a:noFill/>
                </a:ln>
                <a:solidFill>
                  <a:schemeClr val="tx1"/>
                </a:solidFill>
                <a:effectLst/>
                <a:latin typeface="Arial" charset="0"/>
                <a:cs typeface="Arial" charset="0"/>
              </a:rPr>
              <a:t>emás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papel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higiénico</a:t>
            </a:r>
            <a:r>
              <a:rPr kumimoji="0" lang="fr-FR" sz="2000" b="0" i="0" u="none" strike="noStrike" cap="none" normalizeH="0" baseline="0" dirty="0" smtClean="0">
                <a:ln>
                  <a:noFill/>
                </a:ln>
                <a:solidFill>
                  <a:schemeClr val="tx1"/>
                </a:solidFill>
                <a:effectLst/>
                <a:latin typeface="Arial" charset="0"/>
                <a:cs typeface="Arial" charset="0"/>
              </a:rPr>
              <a:t>, y el </a:t>
            </a:r>
            <a:r>
              <a:rPr kumimoji="0" lang="fr-FR" sz="2000" b="0" i="0" u="none" strike="noStrike" cap="none" normalizeH="0" baseline="0" dirty="0" err="1" smtClean="0">
                <a:ln>
                  <a:noFill/>
                </a:ln>
                <a:solidFill>
                  <a:schemeClr val="tx1"/>
                </a:solidFill>
                <a:effectLst/>
                <a:latin typeface="Arial" charset="0"/>
                <a:cs typeface="Arial" charset="0"/>
              </a:rPr>
              <a:t>televisor</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de </a:t>
            </a:r>
            <a:r>
              <a:rPr kumimoji="0" lang="fr-FR" sz="2000" b="0" i="0" u="none" strike="noStrike" cap="none" normalizeH="0" baseline="0" dirty="0" err="1" smtClean="0">
                <a:ln>
                  <a:noFill/>
                </a:ln>
                <a:solidFill>
                  <a:schemeClr val="tx1"/>
                </a:solidFill>
                <a:effectLst/>
                <a:latin typeface="Arial" charset="0"/>
                <a:cs typeface="Arial" charset="0"/>
              </a:rPr>
              <a:t>hace</a:t>
            </a:r>
            <a:r>
              <a:rPr kumimoji="0" lang="fr-FR" sz="2000" b="0" i="0" u="none" strike="noStrike" cap="none" normalizeH="0" baseline="0" dirty="0" smtClean="0">
                <a:ln>
                  <a:noFill/>
                </a:ln>
                <a:solidFill>
                  <a:schemeClr val="tx1"/>
                </a:solidFill>
                <a:effectLst/>
                <a:latin typeface="Arial" charset="0"/>
                <a:cs typeface="Arial" charset="0"/>
              </a:rPr>
              <a:t> 30 </a:t>
            </a:r>
            <a:r>
              <a:rPr kumimoji="0" lang="fr-FR" sz="2000" b="0" i="0" u="none" strike="noStrike" cap="none" normalizeH="0" baseline="0" dirty="0" err="1" smtClean="0">
                <a:ln>
                  <a:noFill/>
                </a:ln>
                <a:solidFill>
                  <a:schemeClr val="tx1"/>
                </a:solidFill>
                <a:effectLst/>
                <a:latin typeface="Arial" charset="0"/>
                <a:cs typeface="Arial" charset="0"/>
              </a:rPr>
              <a:t>años</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pude</a:t>
            </a:r>
            <a:r>
              <a:rPr kumimoji="0" lang="fr-FR" sz="2000" b="0" i="0" u="none" strike="noStrike" cap="none" normalizeH="0" baseline="0" dirty="0" smtClean="0">
                <a:ln>
                  <a:noFill/>
                </a:ln>
                <a:solidFill>
                  <a:schemeClr val="tx1"/>
                </a:solidFill>
                <a:effectLst/>
                <a:latin typeface="Arial" charset="0"/>
                <a:cs typeface="Arial" charset="0"/>
              </a:rPr>
              <a:t> dormir porque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gente </a:t>
            </a:r>
            <a:r>
              <a:rPr kumimoji="0" lang="fr-FR" sz="2000" b="0" i="0" u="none" strike="noStrike" cap="none" normalizeH="0" baseline="0" dirty="0" err="1" smtClean="0">
                <a:ln>
                  <a:noFill/>
                </a:ln>
                <a:solidFill>
                  <a:schemeClr val="tx1"/>
                </a:solidFill>
                <a:effectLst/>
                <a:latin typeface="Arial" charset="0"/>
                <a:cs typeface="Arial" charset="0"/>
              </a:rPr>
              <a:t>borracha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gritando</a:t>
            </a:r>
            <a:r>
              <a:rPr kumimoji="0" lang="fr-FR" sz="2000" b="0" i="0" u="none" strike="noStrike" cap="none" normalizeH="0" baseline="0" dirty="0" smtClean="0">
                <a:ln>
                  <a:noFill/>
                </a:ln>
                <a:solidFill>
                  <a:schemeClr val="tx1"/>
                </a:solidFill>
                <a:effectLst/>
                <a:latin typeface="Arial" charset="0"/>
                <a:cs typeface="Arial" charset="0"/>
              </a:rPr>
              <a:t> y </a:t>
            </a:r>
            <a:r>
              <a:rPr kumimoji="0" lang="fr-FR" sz="2000" b="0" i="0" u="none" strike="noStrike" cap="none" normalizeH="0" baseline="0" dirty="0" err="1" smtClean="0">
                <a:ln>
                  <a:noFill/>
                </a:ln>
                <a:solidFill>
                  <a:schemeClr val="tx1"/>
                </a:solidFill>
                <a:effectLst/>
                <a:latin typeface="Arial" charset="0"/>
                <a:cs typeface="Arial" charset="0"/>
              </a:rPr>
              <a:t>hablando</a:t>
            </a:r>
            <a:r>
              <a:rPr kumimoji="0" lang="fr-FR" sz="2000" b="0" i="0" u="none" strike="noStrike" cap="none" normalizeH="0" baseline="0" dirty="0" smtClean="0">
                <a:ln>
                  <a:noFill/>
                </a:ln>
                <a:solidFill>
                  <a:schemeClr val="tx1"/>
                </a:solidFill>
                <a:effectLst/>
                <a:latin typeface="Arial" charset="0"/>
                <a:cs typeface="Arial" charset="0"/>
              </a:rPr>
              <a:t>... </a:t>
            </a:r>
          </a:p>
        </p:txBody>
      </p:sp>
      <p:pic>
        <p:nvPicPr>
          <p:cNvPr id="1026" name="Picture 2" descr="1 de 5 estre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23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427984" y="2574776"/>
            <a:ext cx="4625672"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FF0000"/>
                </a:solidFill>
                <a:effectLst/>
                <a:latin typeface="Arial" charset="0"/>
                <a:cs typeface="Arial" charset="0"/>
              </a:rPr>
              <a:t>« </a:t>
            </a:r>
            <a:r>
              <a:rPr kumimoji="0" lang="fr-FR" sz="2000" b="0" i="0" u="none" strike="noStrike" cap="none" normalizeH="0" baseline="0" dirty="0" err="1" smtClean="0">
                <a:ln>
                  <a:noFill/>
                </a:ln>
                <a:solidFill>
                  <a:srgbClr val="FF0000"/>
                </a:solidFill>
                <a:effectLst/>
                <a:latin typeface="Arial" charset="0"/>
                <a:cs typeface="Arial" charset="0"/>
              </a:rPr>
              <a:t>Nooooooooooooo</a:t>
            </a:r>
            <a:r>
              <a:rPr kumimoji="0" lang="fr-FR" sz="2000" b="0" i="0" u="none" strike="noStrike" cap="none" normalizeH="0" baseline="0" dirty="0" smtClean="0">
                <a:ln>
                  <a:noFill/>
                </a:ln>
                <a:solidFill>
                  <a:srgbClr val="FF0000"/>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La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fea</a:t>
            </a:r>
            <a:r>
              <a:rPr kumimoji="0" lang="fr-FR" sz="2000" b="0" i="0" u="none" strike="noStrike" cap="none" normalizeH="0" baseline="0" dirty="0" smtClean="0">
                <a:ln>
                  <a:noFill/>
                </a:ln>
                <a:solidFill>
                  <a:schemeClr val="tx1"/>
                </a:solidFill>
                <a:effectLst/>
                <a:latin typeface="Arial" charset="0"/>
                <a:cs typeface="Arial" charset="0"/>
              </a:rPr>
              <a:t> y la cama </a:t>
            </a:r>
            <a:r>
              <a:rPr kumimoji="0" lang="fr-FR" sz="2000" b="0" i="0" u="none" strike="noStrike" cap="none" normalizeH="0" baseline="0" dirty="0" err="1" smtClean="0">
                <a:ln>
                  <a:noFill/>
                </a:ln>
                <a:solidFill>
                  <a:schemeClr val="tx1"/>
                </a:solidFill>
                <a:effectLst/>
                <a:latin typeface="Arial" charset="0"/>
                <a:cs typeface="Arial" charset="0"/>
              </a:rPr>
              <a:t>estaba</a:t>
            </a:r>
            <a:r>
              <a:rPr kumimoji="0" lang="fr-FR" sz="2000" b="0" i="0" u="none" strike="noStrike" cap="none" normalizeH="0" baseline="0" dirty="0" smtClean="0">
                <a:ln>
                  <a:noFill/>
                </a:ln>
                <a:solidFill>
                  <a:schemeClr val="tx1"/>
                </a:solidFill>
                <a:effectLst/>
                <a:latin typeface="Arial" charset="0"/>
                <a:cs typeface="Arial" charset="0"/>
              </a:rPr>
              <a:t> fatal. Las </a:t>
            </a:r>
            <a:r>
              <a:rPr kumimoji="0" lang="fr-FR" sz="2000" b="0" i="0" u="none" strike="noStrike" cap="none" normalizeH="0" baseline="0" dirty="0" err="1" smtClean="0">
                <a:ln>
                  <a:noFill/>
                </a:ln>
                <a:solidFill>
                  <a:schemeClr val="tx1"/>
                </a:solidFill>
                <a:effectLst/>
                <a:latin typeface="Arial" charset="0"/>
                <a:cs typeface="Arial" charset="0"/>
              </a:rPr>
              <a:t>habitaciones</a:t>
            </a:r>
            <a:r>
              <a:rPr kumimoji="0" lang="fr-FR" sz="2000" b="0" i="0" u="none" strike="noStrike" cap="none" normalizeH="0" baseline="0" dirty="0" smtClean="0">
                <a:ln>
                  <a:noFill/>
                </a:ln>
                <a:solidFill>
                  <a:schemeClr val="tx1"/>
                </a:solidFill>
                <a:effectLst/>
                <a:latin typeface="Arial" charset="0"/>
                <a:cs typeface="Arial" charset="0"/>
              </a:rPr>
              <a:t> no</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tenían</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ventanas</a:t>
            </a:r>
            <a:r>
              <a:rPr lang="fr-FR" sz="2000" dirty="0" smtClean="0">
                <a:latin typeface="Arial" charset="0"/>
                <a:cs typeface="Arial" charset="0"/>
              </a:rPr>
              <a:t>.  La </a:t>
            </a:r>
            <a:r>
              <a:rPr lang="fr-FR" sz="2000" dirty="0" err="1" smtClean="0">
                <a:latin typeface="Arial" charset="0"/>
                <a:cs typeface="Arial" charset="0"/>
              </a:rPr>
              <a:t>piscina</a:t>
            </a:r>
            <a:r>
              <a:rPr lang="fr-FR" sz="2000" dirty="0" smtClean="0">
                <a:latin typeface="Arial" charset="0"/>
                <a:cs typeface="Arial" charset="0"/>
              </a:rPr>
              <a:t> </a:t>
            </a:r>
            <a:r>
              <a:rPr lang="fr-FR" sz="2000" dirty="0" err="1" smtClean="0">
                <a:latin typeface="Arial" charset="0"/>
                <a:cs typeface="Arial" charset="0"/>
              </a:rPr>
              <a:t>estaba</a:t>
            </a:r>
            <a:r>
              <a:rPr lang="fr-FR" sz="2000" dirty="0" smtClean="0">
                <a:latin typeface="Arial" charset="0"/>
                <a:cs typeface="Arial" charset="0"/>
              </a:rPr>
              <a:t> </a:t>
            </a:r>
            <a:r>
              <a:rPr lang="fr-FR" sz="2000" dirty="0" err="1" smtClean="0">
                <a:latin typeface="Arial" charset="0"/>
                <a:cs typeface="Arial" charset="0"/>
              </a:rPr>
              <a:t>sucia</a:t>
            </a:r>
            <a:r>
              <a:rPr lang="fr-FR" sz="2000" dirty="0" smtClean="0">
                <a:latin typeface="Arial" charset="0"/>
                <a:cs typeface="Arial" charset="0"/>
              </a:rPr>
              <a:t>.  Los </a:t>
            </a:r>
            <a:r>
              <a:rPr lang="fr-FR" sz="2000" dirty="0" err="1" smtClean="0">
                <a:latin typeface="Arial" charset="0"/>
                <a:cs typeface="Arial" charset="0"/>
              </a:rPr>
              <a:t>empleados</a:t>
            </a:r>
            <a:r>
              <a:rPr lang="fr-FR" sz="2000" dirty="0" smtClean="0">
                <a:latin typeface="Arial" charset="0"/>
                <a:cs typeface="Arial" charset="0"/>
              </a:rPr>
              <a:t> no </a:t>
            </a:r>
            <a:r>
              <a:rPr lang="fr-FR" sz="2000" dirty="0" err="1" smtClean="0">
                <a:latin typeface="Arial" charset="0"/>
                <a:cs typeface="Arial" charset="0"/>
              </a:rPr>
              <a:t>era</a:t>
            </a:r>
            <a:r>
              <a:rPr lang="fr-FR" sz="2000" dirty="0" smtClean="0">
                <a:latin typeface="Arial" charset="0"/>
                <a:cs typeface="Arial" charset="0"/>
              </a:rPr>
              <a:t> </a:t>
            </a:r>
            <a:r>
              <a:rPr lang="fr-FR" sz="2000" dirty="0" err="1" smtClean="0">
                <a:latin typeface="Arial" charset="0"/>
                <a:cs typeface="Arial" charset="0"/>
              </a:rPr>
              <a:t>agradables</a:t>
            </a:r>
            <a:r>
              <a:rPr lang="fr-FR" sz="2000" dirty="0" smtClean="0">
                <a:latin typeface="Arial" charset="0"/>
                <a:cs typeface="Arial" charset="0"/>
              </a:rPr>
              <a:t>.  En fin, </a:t>
            </a:r>
            <a:r>
              <a:rPr lang="fr-FR" sz="2000" dirty="0" smtClean="0">
                <a:latin typeface="Calibri"/>
                <a:cs typeface="Calibri"/>
              </a:rPr>
              <a:t>¡</a:t>
            </a:r>
            <a:r>
              <a:rPr lang="fr-FR" sz="2000" dirty="0" smtClean="0">
                <a:latin typeface="Arial" charset="0"/>
                <a:cs typeface="Arial" charset="0"/>
              </a:rPr>
              <a:t>no </a:t>
            </a:r>
            <a:r>
              <a:rPr lang="fr-FR" sz="2000" dirty="0" err="1" smtClean="0">
                <a:latin typeface="Arial" charset="0"/>
                <a:cs typeface="Arial" charset="0"/>
              </a:rPr>
              <a:t>lo</a:t>
            </a:r>
            <a:r>
              <a:rPr lang="fr-FR" sz="2000" dirty="0" smtClean="0">
                <a:latin typeface="Arial" charset="0"/>
                <a:cs typeface="Arial" charset="0"/>
              </a:rPr>
              <a:t> </a:t>
            </a:r>
            <a:r>
              <a:rPr lang="fr-FR" sz="2000" dirty="0" err="1" smtClean="0">
                <a:latin typeface="Arial" charset="0"/>
                <a:cs typeface="Arial" charset="0"/>
              </a:rPr>
              <a:t>recomiendo</a:t>
            </a:r>
            <a:r>
              <a:rPr lang="fr-FR" sz="2000" dirty="0" smtClean="0">
                <a:latin typeface="Arial" charset="0"/>
                <a:cs typeface="Arial" charset="0"/>
              </a:rPr>
              <a:t>!</a:t>
            </a:r>
            <a:endParaRPr kumimoji="0" lang="fr-FR" sz="2000" b="0" i="0" u="none" strike="noStrike" cap="none" normalizeH="0" baseline="0" dirty="0" smtClean="0">
              <a:ln>
                <a:noFill/>
              </a:ln>
              <a:solidFill>
                <a:schemeClr val="tx1"/>
              </a:solidFill>
              <a:effectLst/>
              <a:latin typeface="Arial" charset="0"/>
              <a:cs typeface="Arial" charset="0"/>
            </a:endParaRPr>
          </a:p>
        </p:txBody>
      </p:sp>
      <p:sp>
        <p:nvSpPr>
          <p:cNvPr id="5" name="Rectangle 4"/>
          <p:cNvSpPr>
            <a:spLocks noChangeArrowheads="1"/>
          </p:cNvSpPr>
          <p:nvPr/>
        </p:nvSpPr>
        <p:spPr bwMode="auto">
          <a:xfrm>
            <a:off x="196181" y="4797152"/>
            <a:ext cx="6084168"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fr-FR" sz="2000" dirty="0">
                <a:solidFill>
                  <a:srgbClr val="FF0000"/>
                </a:solidFill>
                <a:latin typeface="Arial" pitchFamily="34" charset="0"/>
                <a:cs typeface="Arial" pitchFamily="34" charset="0"/>
              </a:rPr>
              <a:t>« </a:t>
            </a:r>
            <a:r>
              <a:rPr lang="fr-FR" sz="2000" dirty="0" smtClean="0">
                <a:solidFill>
                  <a:srgbClr val="FF0000"/>
                </a:solidFill>
                <a:latin typeface="Arial" pitchFamily="34" charset="0"/>
                <a:cs typeface="Arial" pitchFamily="34" charset="0"/>
              </a:rPr>
              <a:t>¡un </a:t>
            </a:r>
            <a:r>
              <a:rPr lang="fr-FR" sz="2000" dirty="0" err="1" smtClean="0">
                <a:solidFill>
                  <a:srgbClr val="FF0000"/>
                </a:solidFill>
                <a:latin typeface="Arial" pitchFamily="34" charset="0"/>
                <a:cs typeface="Arial" pitchFamily="34" charset="0"/>
              </a:rPr>
              <a:t>lugar</a:t>
            </a:r>
            <a:r>
              <a:rPr lang="fr-FR" sz="2000" dirty="0" smtClean="0">
                <a:solidFill>
                  <a:srgbClr val="FF0000"/>
                </a:solidFill>
                <a:latin typeface="Arial" pitchFamily="34" charset="0"/>
                <a:cs typeface="Arial" pitchFamily="34" charset="0"/>
              </a:rPr>
              <a:t> horrible!</a:t>
            </a:r>
            <a:r>
              <a:rPr lang="fr-FR" sz="2000" dirty="0">
                <a:solidFill>
                  <a:srgbClr val="FF0000"/>
                </a:solidFill>
                <a:latin typeface="Arial" pitchFamily="34" charset="0"/>
                <a:cs typeface="Arial" pitchFamily="34" charset="0"/>
              </a:rPr>
              <a:t> »</a:t>
            </a:r>
          </a:p>
          <a:p>
            <a:r>
              <a:rPr lang="es-ES" sz="2000" dirty="0" smtClean="0">
                <a:latin typeface="Arial" pitchFamily="34" charset="0"/>
                <a:cs typeface="Arial" pitchFamily="34" charset="0"/>
              </a:rPr>
              <a:t>¡</a:t>
            </a:r>
            <a:r>
              <a:rPr lang="es-ES" sz="2000" dirty="0">
                <a:latin typeface="Arial" pitchFamily="34" charset="0"/>
                <a:cs typeface="Arial" pitchFamily="34" charset="0"/>
              </a:rPr>
              <a:t>Este hotel es absolutamente horroroso! </a:t>
            </a:r>
            <a:r>
              <a:rPr lang="es-ES" sz="2000" dirty="0" smtClean="0">
                <a:latin typeface="Arial" pitchFamily="34" charset="0"/>
                <a:cs typeface="Arial" pitchFamily="34" charset="0"/>
              </a:rPr>
              <a:t>Las </a:t>
            </a:r>
            <a:r>
              <a:rPr lang="es-ES" sz="2000" dirty="0">
                <a:latin typeface="Arial" pitchFamily="34" charset="0"/>
                <a:cs typeface="Arial" pitchFamily="34" charset="0"/>
              </a:rPr>
              <a:t>habitaciones </a:t>
            </a:r>
            <a:r>
              <a:rPr lang="es-ES" sz="2000" dirty="0" smtClean="0">
                <a:latin typeface="Arial" pitchFamily="34" charset="0"/>
                <a:cs typeface="Arial" pitchFamily="34" charset="0"/>
              </a:rPr>
              <a:t>eran muy </a:t>
            </a:r>
            <a:r>
              <a:rPr lang="es-ES" sz="2000" dirty="0">
                <a:latin typeface="Arial" pitchFamily="34" charset="0"/>
                <a:cs typeface="Arial" pitchFamily="34" charset="0"/>
              </a:rPr>
              <a:t>pequeñas y mal diseñadas. </a:t>
            </a:r>
            <a:r>
              <a:rPr lang="es-ES" sz="2000" dirty="0" smtClean="0">
                <a:latin typeface="Arial" pitchFamily="34" charset="0"/>
                <a:cs typeface="Arial" pitchFamily="34" charset="0"/>
              </a:rPr>
              <a:t>Las </a:t>
            </a:r>
            <a:r>
              <a:rPr lang="es-ES" sz="2000" dirty="0">
                <a:latin typeface="Arial" pitchFamily="34" charset="0"/>
                <a:cs typeface="Arial" pitchFamily="34" charset="0"/>
              </a:rPr>
              <a:t>sábanas estaban muy sucias e incluso tenían manchas. Las camas eran tan incómodas que </a:t>
            </a:r>
            <a:r>
              <a:rPr lang="es-ES" sz="2000" dirty="0" smtClean="0">
                <a:latin typeface="Arial" pitchFamily="34" charset="0"/>
                <a:cs typeface="Arial" pitchFamily="34" charset="0"/>
              </a:rPr>
              <a:t>no pudimos </a:t>
            </a:r>
            <a:r>
              <a:rPr lang="es-ES" sz="2000" dirty="0">
                <a:latin typeface="Arial" pitchFamily="34" charset="0"/>
                <a:cs typeface="Arial" pitchFamily="34" charset="0"/>
              </a:rPr>
              <a:t>dormir.... </a:t>
            </a:r>
            <a:endParaRPr lang="fr-FR" sz="2000" dirty="0">
              <a:latin typeface="Arial" pitchFamily="34" charset="0"/>
              <a:cs typeface="Arial" pitchFamily="34" charset="0"/>
            </a:endParaRPr>
          </a:p>
        </p:txBody>
      </p:sp>
      <p:sp>
        <p:nvSpPr>
          <p:cNvPr id="3" name="Rectangle 2"/>
          <p:cNvSpPr/>
          <p:nvPr/>
        </p:nvSpPr>
        <p:spPr>
          <a:xfrm>
            <a:off x="215907" y="2636912"/>
            <a:ext cx="3996053" cy="1938992"/>
          </a:xfrm>
          <a:prstGeom prst="rect">
            <a:avLst/>
          </a:prstGeom>
          <a:ln>
            <a:solidFill>
              <a:schemeClr val="tx1"/>
            </a:solidFill>
          </a:ln>
        </p:spPr>
        <p:txBody>
          <a:bodyPr wrap="square">
            <a:spAutoFit/>
          </a:bodyPr>
          <a:lstStyle/>
          <a:p>
            <a:pPr lvl="0"/>
            <a:r>
              <a:rPr lang="fr-FR" sz="2000" dirty="0">
                <a:solidFill>
                  <a:srgbClr val="FF0000"/>
                </a:solidFill>
                <a:latin typeface="Arial" pitchFamily="34" charset="0"/>
                <a:cs typeface="Arial" pitchFamily="34" charset="0"/>
              </a:rPr>
              <a:t>« ¡un </a:t>
            </a:r>
            <a:r>
              <a:rPr lang="fr-FR" sz="2000" dirty="0" err="1">
                <a:solidFill>
                  <a:srgbClr val="FF0000"/>
                </a:solidFill>
                <a:latin typeface="Arial" pitchFamily="34" charset="0"/>
                <a:cs typeface="Arial" pitchFamily="34" charset="0"/>
              </a:rPr>
              <a:t>lugar</a:t>
            </a:r>
            <a:r>
              <a:rPr lang="fr-FR" sz="2000" dirty="0">
                <a:solidFill>
                  <a:srgbClr val="FF0000"/>
                </a:solidFill>
                <a:latin typeface="Arial" pitchFamily="34" charset="0"/>
                <a:cs typeface="Arial" pitchFamily="34" charset="0"/>
              </a:rPr>
              <a:t> horrible! </a:t>
            </a:r>
            <a:r>
              <a:rPr lang="fr-FR" sz="2000" dirty="0" smtClean="0">
                <a:solidFill>
                  <a:srgbClr val="FF0000"/>
                </a:solidFill>
                <a:latin typeface="Arial" pitchFamily="34" charset="0"/>
                <a:cs typeface="Arial" pitchFamily="34" charset="0"/>
              </a:rPr>
              <a:t>»</a:t>
            </a:r>
            <a:r>
              <a:rPr lang="es-ES" sz="2000" dirty="0" smtClean="0">
                <a:latin typeface="Arial" pitchFamily="34" charset="0"/>
                <a:cs typeface="Arial" pitchFamily="34" charset="0"/>
              </a:rPr>
              <a:t/>
            </a:r>
            <a:br>
              <a:rPr lang="es-ES" sz="2000" dirty="0" smtClean="0">
                <a:latin typeface="Arial" pitchFamily="34" charset="0"/>
                <a:cs typeface="Arial" pitchFamily="34" charset="0"/>
              </a:rPr>
            </a:br>
            <a:r>
              <a:rPr lang="es-ES" sz="2000" dirty="0" smtClean="0">
                <a:latin typeface="Arial" pitchFamily="34" charset="0"/>
                <a:cs typeface="Arial" pitchFamily="34" charset="0"/>
              </a:rPr>
              <a:t>De verdad, la </a:t>
            </a:r>
            <a:r>
              <a:rPr lang="es-ES" sz="2000" dirty="0">
                <a:latin typeface="Arial" pitchFamily="34" charset="0"/>
                <a:cs typeface="Arial" pitchFamily="34" charset="0"/>
              </a:rPr>
              <a:t>limpieza es </a:t>
            </a:r>
            <a:r>
              <a:rPr lang="es-ES" sz="2000" dirty="0" smtClean="0">
                <a:latin typeface="Arial" pitchFamily="34" charset="0"/>
                <a:cs typeface="Arial" pitchFamily="34" charset="0"/>
              </a:rPr>
              <a:t>pésima</a:t>
            </a:r>
            <a:r>
              <a:rPr lang="es-ES" sz="2000" dirty="0">
                <a:latin typeface="Arial" pitchFamily="34" charset="0"/>
                <a:cs typeface="Arial" pitchFamily="34" charset="0"/>
              </a:rPr>
              <a:t>, </a:t>
            </a:r>
            <a:r>
              <a:rPr lang="es-ES" sz="2000" dirty="0" smtClean="0">
                <a:latin typeface="Arial" pitchFamily="34" charset="0"/>
                <a:cs typeface="Arial" pitchFamily="34" charset="0"/>
              </a:rPr>
              <a:t>En la cama había incluso </a:t>
            </a:r>
            <a:r>
              <a:rPr lang="es-ES" sz="2000" dirty="0">
                <a:latin typeface="Arial" pitchFamily="34" charset="0"/>
                <a:cs typeface="Arial" pitchFamily="34" charset="0"/>
              </a:rPr>
              <a:t>cucarachitas. No </a:t>
            </a:r>
            <a:r>
              <a:rPr lang="es-ES" sz="2000" dirty="0" smtClean="0">
                <a:latin typeface="Arial" pitchFamily="34" charset="0"/>
                <a:cs typeface="Arial" pitchFamily="34" charset="0"/>
              </a:rPr>
              <a:t>había agua </a:t>
            </a:r>
            <a:r>
              <a:rPr lang="es-ES" sz="2000" dirty="0">
                <a:latin typeface="Arial" pitchFamily="34" charset="0"/>
                <a:cs typeface="Arial" pitchFamily="34" charset="0"/>
              </a:rPr>
              <a:t>caliente en el </a:t>
            </a:r>
            <a:r>
              <a:rPr lang="es-ES" sz="2000" dirty="0" smtClean="0">
                <a:latin typeface="Arial" pitchFamily="34" charset="0"/>
                <a:cs typeface="Arial" pitchFamily="34" charset="0"/>
              </a:rPr>
              <a:t>baño. El personal no era nada servicial.</a:t>
            </a:r>
            <a:endParaRPr lang="fr-FR" sz="2000" dirty="0">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755" y="4986832"/>
            <a:ext cx="13906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44209" y="476672"/>
            <a:ext cx="2178046" cy="1569660"/>
          </a:xfrm>
          <a:prstGeom prst="rect">
            <a:avLst/>
          </a:prstGeom>
          <a:noFill/>
        </p:spPr>
        <p:txBody>
          <a:bodyPr wrap="square" rtlCol="0">
            <a:spAutoFit/>
          </a:bodyPr>
          <a:lstStyle/>
          <a:p>
            <a:r>
              <a:rPr lang="en-GB" sz="3200" b="1" dirty="0" err="1" smtClean="0"/>
              <a:t>Joyuda</a:t>
            </a:r>
            <a:r>
              <a:rPr lang="en-GB" sz="3200" b="1" dirty="0" smtClean="0"/>
              <a:t> Plaza Hotel, Puerto Rico</a:t>
            </a:r>
            <a:endParaRPr lang="fr-FR" sz="3200" b="1" dirty="0"/>
          </a:p>
        </p:txBody>
      </p:sp>
      <p:sp>
        <p:nvSpPr>
          <p:cNvPr id="9" name="TextBox 8"/>
          <p:cNvSpPr txBox="1"/>
          <p:nvPr/>
        </p:nvSpPr>
        <p:spPr>
          <a:xfrm>
            <a:off x="5652120" y="332656"/>
            <a:ext cx="615805" cy="769441"/>
          </a:xfrm>
          <a:prstGeom prst="rect">
            <a:avLst/>
          </a:prstGeom>
          <a:noFill/>
        </p:spPr>
        <p:txBody>
          <a:bodyPr wrap="square" rtlCol="0">
            <a:spAutoFit/>
          </a:bodyPr>
          <a:lstStyle/>
          <a:p>
            <a:r>
              <a:rPr lang="en-GB" sz="4400" b="1" dirty="0">
                <a:solidFill>
                  <a:srgbClr val="0070C0"/>
                </a:solidFill>
              </a:rPr>
              <a:t>A</a:t>
            </a:r>
            <a:endParaRPr lang="fr-FR" sz="4400" b="1" dirty="0">
              <a:solidFill>
                <a:srgbClr val="0070C0"/>
              </a:solidFill>
            </a:endParaRPr>
          </a:p>
        </p:txBody>
      </p:sp>
      <p:sp>
        <p:nvSpPr>
          <p:cNvPr id="12" name="TextBox 11"/>
          <p:cNvSpPr txBox="1"/>
          <p:nvPr/>
        </p:nvSpPr>
        <p:spPr>
          <a:xfrm>
            <a:off x="3779912" y="3883695"/>
            <a:ext cx="615805" cy="769441"/>
          </a:xfrm>
          <a:prstGeom prst="rect">
            <a:avLst/>
          </a:prstGeom>
          <a:noFill/>
        </p:spPr>
        <p:txBody>
          <a:bodyPr wrap="square" rtlCol="0">
            <a:spAutoFit/>
          </a:bodyPr>
          <a:lstStyle/>
          <a:p>
            <a:r>
              <a:rPr lang="en-GB" sz="4400" b="1" dirty="0" smtClean="0">
                <a:solidFill>
                  <a:srgbClr val="0070C0"/>
                </a:solidFill>
              </a:rPr>
              <a:t>B</a:t>
            </a:r>
            <a:endParaRPr lang="fr-FR" sz="4400" b="1" dirty="0">
              <a:solidFill>
                <a:srgbClr val="0070C0"/>
              </a:solidFill>
            </a:endParaRPr>
          </a:p>
        </p:txBody>
      </p:sp>
      <p:sp>
        <p:nvSpPr>
          <p:cNvPr id="13" name="TextBox 12"/>
          <p:cNvSpPr txBox="1"/>
          <p:nvPr/>
        </p:nvSpPr>
        <p:spPr>
          <a:xfrm>
            <a:off x="8564707" y="2492896"/>
            <a:ext cx="615805" cy="769441"/>
          </a:xfrm>
          <a:prstGeom prst="rect">
            <a:avLst/>
          </a:prstGeom>
          <a:noFill/>
        </p:spPr>
        <p:txBody>
          <a:bodyPr wrap="square" rtlCol="0">
            <a:spAutoFit/>
          </a:bodyPr>
          <a:lstStyle/>
          <a:p>
            <a:r>
              <a:rPr lang="en-GB" sz="4400" b="1" dirty="0">
                <a:solidFill>
                  <a:srgbClr val="0070C0"/>
                </a:solidFill>
              </a:rPr>
              <a:t>C</a:t>
            </a:r>
            <a:endParaRPr lang="fr-FR" sz="4400" b="1" dirty="0">
              <a:solidFill>
                <a:srgbClr val="0070C0"/>
              </a:solidFill>
            </a:endParaRPr>
          </a:p>
        </p:txBody>
      </p:sp>
      <p:sp>
        <p:nvSpPr>
          <p:cNvPr id="14" name="TextBox 13"/>
          <p:cNvSpPr txBox="1"/>
          <p:nvPr/>
        </p:nvSpPr>
        <p:spPr>
          <a:xfrm>
            <a:off x="5664544" y="4797152"/>
            <a:ext cx="615805" cy="769441"/>
          </a:xfrm>
          <a:prstGeom prst="rect">
            <a:avLst/>
          </a:prstGeom>
          <a:noFill/>
        </p:spPr>
        <p:txBody>
          <a:bodyPr wrap="square" rtlCol="0">
            <a:spAutoFit/>
          </a:bodyPr>
          <a:lstStyle/>
          <a:p>
            <a:r>
              <a:rPr lang="en-GB" sz="4400" b="1" dirty="0" smtClean="0">
                <a:solidFill>
                  <a:srgbClr val="0070C0"/>
                </a:solidFill>
              </a:rPr>
              <a:t>D</a:t>
            </a:r>
            <a:endParaRPr lang="fr-FR" sz="4400" b="1" dirty="0">
              <a:solidFill>
                <a:srgbClr val="0070C0"/>
              </a:solidFill>
            </a:endParaRPr>
          </a:p>
        </p:txBody>
      </p:sp>
    </p:spTree>
    <p:extLst>
      <p:ext uri="{BB962C8B-B14F-4D97-AF65-F5344CB8AC3E}">
        <p14:creationId xmlns:p14="http://schemas.microsoft.com/office/powerpoint/2010/main" val="5709229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63499349"/>
              </p:ext>
            </p:extLst>
          </p:nvPr>
        </p:nvGraphicFramePr>
        <p:xfrm>
          <a:off x="251520" y="260648"/>
          <a:ext cx="8640960" cy="6175695"/>
        </p:xfrm>
        <a:graphic>
          <a:graphicData uri="http://schemas.openxmlformats.org/drawingml/2006/table">
            <a:tbl>
              <a:tblPr firstRow="1" bandRow="1">
                <a:tableStyleId>{5940675A-B579-460E-94D1-54222C63F5DA}</a:tableStyleId>
              </a:tblPr>
              <a:tblGrid>
                <a:gridCol w="5760640"/>
                <a:gridCol w="648072"/>
                <a:gridCol w="720080"/>
                <a:gridCol w="792088"/>
                <a:gridCol w="720080"/>
              </a:tblGrid>
              <a:tr h="369041">
                <a:tc>
                  <a:txBody>
                    <a:bodyPr/>
                    <a:lstStyle/>
                    <a:p>
                      <a:endParaRPr lang="fr-FR" dirty="0"/>
                    </a:p>
                  </a:txBody>
                  <a:tcPr/>
                </a:tc>
                <a:tc>
                  <a:txBody>
                    <a:bodyPr/>
                    <a:lstStyle/>
                    <a:p>
                      <a:pPr algn="ctr"/>
                      <a:r>
                        <a:rPr lang="en-GB" dirty="0" smtClean="0"/>
                        <a:t>A</a:t>
                      </a:r>
                      <a:endParaRPr lang="fr-FR" dirty="0"/>
                    </a:p>
                  </a:txBody>
                  <a:tcPr anchor="ctr"/>
                </a:tc>
                <a:tc>
                  <a:txBody>
                    <a:bodyPr/>
                    <a:lstStyle/>
                    <a:p>
                      <a:pPr algn="ctr"/>
                      <a:r>
                        <a:rPr lang="en-GB" dirty="0" smtClean="0"/>
                        <a:t>B</a:t>
                      </a:r>
                      <a:endParaRPr lang="fr-FR" dirty="0"/>
                    </a:p>
                  </a:txBody>
                  <a:tcPr anchor="ctr"/>
                </a:tc>
                <a:tc>
                  <a:txBody>
                    <a:bodyPr/>
                    <a:lstStyle/>
                    <a:p>
                      <a:pPr algn="ctr"/>
                      <a:r>
                        <a:rPr lang="en-GB" dirty="0" smtClean="0"/>
                        <a:t>C</a:t>
                      </a:r>
                      <a:endParaRPr lang="fr-FR" dirty="0"/>
                    </a:p>
                  </a:txBody>
                  <a:tcPr anchor="ctr"/>
                </a:tc>
                <a:tc>
                  <a:txBody>
                    <a:bodyPr/>
                    <a:lstStyle/>
                    <a:p>
                      <a:pPr algn="ctr"/>
                      <a:r>
                        <a:rPr lang="en-GB" dirty="0" smtClean="0"/>
                        <a:t>D</a:t>
                      </a:r>
                      <a:endParaRPr lang="fr-FR" dirty="0"/>
                    </a:p>
                  </a:txBody>
                  <a:tcPr anchor="ctr"/>
                </a:tc>
              </a:tr>
              <a:tr h="369041">
                <a:tc>
                  <a:txBody>
                    <a:bodyPr/>
                    <a:lstStyle/>
                    <a:p>
                      <a:r>
                        <a:rPr lang="en-GB" dirty="0" smtClean="0"/>
                        <a:t>1  The room was ugly.</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2</a:t>
                      </a:r>
                      <a:r>
                        <a:rPr lang="en-GB" baseline="0" dirty="0" smtClean="0"/>
                        <a:t>  This hotel is absolutely horrible.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3  The bathroom</a:t>
                      </a:r>
                      <a:r>
                        <a:rPr lang="en-GB" baseline="0" dirty="0" smtClean="0"/>
                        <a:t> floor was flooded.</a:t>
                      </a:r>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69041">
                <a:tc>
                  <a:txBody>
                    <a:bodyPr/>
                    <a:lstStyle/>
                    <a:p>
                      <a:r>
                        <a:rPr lang="en-GB" dirty="0" smtClean="0"/>
                        <a:t>4  The pool was dirty.</a:t>
                      </a:r>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r>
              <a:tr h="369041">
                <a:tc>
                  <a:txBody>
                    <a:bodyPr/>
                    <a:lstStyle/>
                    <a:p>
                      <a:r>
                        <a:rPr lang="en-GB" dirty="0" smtClean="0"/>
                        <a:t>5  The sheets were dirty.</a:t>
                      </a:r>
                      <a:endParaRPr lang="fr-FR" dirty="0"/>
                    </a:p>
                  </a:txBody>
                  <a:tcPr/>
                </a:tc>
                <a:tc>
                  <a:txBody>
                    <a:bodyPr/>
                    <a:lstStyle/>
                    <a:p>
                      <a:endParaRPr lang="fr-FR"/>
                    </a:p>
                  </a:txBody>
                  <a:tcPr/>
                </a:tc>
                <a:tc>
                  <a:txBody>
                    <a:bodyPr/>
                    <a:lstStyle/>
                    <a:p>
                      <a:endParaRPr lang="fr-FR" dirty="0"/>
                    </a:p>
                  </a:txBody>
                  <a:tcPr/>
                </a:tc>
                <a:tc>
                  <a:txBody>
                    <a:bodyPr/>
                    <a:lstStyle/>
                    <a:p>
                      <a:endParaRPr lang="fr-FR" dirty="0"/>
                    </a:p>
                  </a:txBody>
                  <a:tcPr/>
                </a:tc>
                <a:tc>
                  <a:txBody>
                    <a:bodyPr/>
                    <a:lstStyle/>
                    <a:p>
                      <a:endParaRPr lang="fr-FR"/>
                    </a:p>
                  </a:txBody>
                  <a:tcPr/>
                </a:tc>
              </a:tr>
              <a:tr h="369041">
                <a:tc>
                  <a:txBody>
                    <a:bodyPr/>
                    <a:lstStyle/>
                    <a:p>
                      <a:r>
                        <a:rPr lang="en-GB" dirty="0" smtClean="0"/>
                        <a:t>6.  The sheets were dirty and even had stains!</a:t>
                      </a:r>
                      <a:endParaRPr lang="fr-FR" dirty="0"/>
                    </a:p>
                  </a:txBody>
                  <a:tcPr/>
                </a:tc>
                <a:tc>
                  <a:txBody>
                    <a:bodyPr/>
                    <a:lstStyle/>
                    <a:p>
                      <a:endParaRPr lang="fr-FR"/>
                    </a:p>
                  </a:txBody>
                  <a:tcPr/>
                </a:tc>
                <a:tc>
                  <a:txBody>
                    <a:bodyPr/>
                    <a:lstStyle/>
                    <a:p>
                      <a:endParaRPr lang="fr-FR"/>
                    </a:p>
                  </a:txBody>
                  <a:tcPr/>
                </a:tc>
                <a:tc>
                  <a:txBody>
                    <a:bodyPr/>
                    <a:lstStyle/>
                    <a:p>
                      <a:endParaRPr lang="fr-FR" dirty="0"/>
                    </a:p>
                  </a:txBody>
                  <a:tcPr/>
                </a:tc>
                <a:tc>
                  <a:txBody>
                    <a:bodyPr/>
                    <a:lstStyle/>
                    <a:p>
                      <a:endParaRPr lang="fr-FR" dirty="0"/>
                    </a:p>
                  </a:txBody>
                  <a:tcPr/>
                </a:tc>
              </a:tr>
              <a:tr h="369041">
                <a:tc>
                  <a:txBody>
                    <a:bodyPr/>
                    <a:lstStyle/>
                    <a:p>
                      <a:r>
                        <a:rPr lang="en-GB" dirty="0" smtClean="0"/>
                        <a:t>7  There was</a:t>
                      </a:r>
                      <a:r>
                        <a:rPr lang="en-GB" baseline="0" dirty="0" smtClean="0"/>
                        <a:t> no hot water in the bathroom.</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8.  There was no toilet paper</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9  The staff were not nice.</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10  The rooms were very small and badly designed.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11  There were even little</a:t>
                      </a:r>
                      <a:r>
                        <a:rPr lang="en-GB" baseline="0" dirty="0" smtClean="0"/>
                        <a:t> cockroaches in the bed.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12  The </a:t>
                      </a:r>
                      <a:r>
                        <a:rPr lang="en-GB" dirty="0" err="1" smtClean="0"/>
                        <a:t>tv</a:t>
                      </a:r>
                      <a:r>
                        <a:rPr lang="en-GB" dirty="0" smtClean="0"/>
                        <a:t> was 30 years old.</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13  The beds were so uncomfortable</a:t>
                      </a:r>
                      <a:r>
                        <a:rPr lang="en-GB" baseline="0" dirty="0" smtClean="0"/>
                        <a:t> that we couldn’t sleep.</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14  The staff were not at all helpful.</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r h="369041">
                <a:tc>
                  <a:txBody>
                    <a:bodyPr/>
                    <a:lstStyle/>
                    <a:p>
                      <a:r>
                        <a:rPr lang="en-GB" dirty="0" smtClean="0"/>
                        <a:t>15  I couldn’t sleep because there were drunk people shouting and talking…</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tr>
            </a:tbl>
          </a:graphicData>
        </a:graphic>
      </p:graphicFrame>
    </p:spTree>
    <p:extLst>
      <p:ext uri="{BB962C8B-B14F-4D97-AF65-F5344CB8AC3E}">
        <p14:creationId xmlns:p14="http://schemas.microsoft.com/office/powerpoint/2010/main" val="33358666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eo Werbung 2011 - DEUTSCH GERMAN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404664"/>
            <a:ext cx="6096000" cy="3352800"/>
          </a:xfrm>
          <a:prstGeom prst="rect">
            <a:avLst/>
          </a:prstGeom>
        </p:spPr>
      </p:pic>
      <p:sp>
        <p:nvSpPr>
          <p:cNvPr id="3" name="TextBox 2"/>
          <p:cNvSpPr txBox="1"/>
          <p:nvPr/>
        </p:nvSpPr>
        <p:spPr>
          <a:xfrm>
            <a:off x="539552" y="4221088"/>
            <a:ext cx="8280920" cy="1938992"/>
          </a:xfrm>
          <a:prstGeom prst="rect">
            <a:avLst/>
          </a:prstGeom>
          <a:noFill/>
        </p:spPr>
        <p:txBody>
          <a:bodyPr wrap="square" rtlCol="0">
            <a:spAutoFit/>
          </a:bodyPr>
          <a:lstStyle/>
          <a:p>
            <a:r>
              <a:rPr lang="en-GB" sz="2400" dirty="0" err="1" smtClean="0"/>
              <a:t>Ich</a:t>
            </a:r>
            <a:r>
              <a:rPr lang="en-GB" sz="2400" dirty="0" smtClean="0"/>
              <a:t> </a:t>
            </a:r>
            <a:r>
              <a:rPr lang="en-GB" sz="2400" dirty="0" err="1" smtClean="0"/>
              <a:t>zeig</a:t>
            </a:r>
            <a:r>
              <a:rPr lang="en-GB" sz="2400" dirty="0" smtClean="0"/>
              <a:t>’ </a:t>
            </a:r>
            <a:r>
              <a:rPr lang="en-GB" sz="2400" dirty="0" err="1" smtClean="0"/>
              <a:t>dir</a:t>
            </a:r>
            <a:r>
              <a:rPr lang="en-GB" sz="2400" dirty="0" smtClean="0"/>
              <a:t> </a:t>
            </a:r>
            <a:r>
              <a:rPr lang="en-GB" sz="2400" dirty="0" err="1" smtClean="0"/>
              <a:t>jetzt</a:t>
            </a:r>
            <a:r>
              <a:rPr lang="en-GB" sz="2400" dirty="0" smtClean="0"/>
              <a:t> mal </a:t>
            </a:r>
            <a:r>
              <a:rPr lang="en-GB" sz="2400" dirty="0" err="1" smtClean="0"/>
              <a:t>wie</a:t>
            </a:r>
            <a:r>
              <a:rPr lang="en-GB" sz="2400" dirty="0" smtClean="0"/>
              <a:t> man </a:t>
            </a:r>
            <a:r>
              <a:rPr lang="en-GB" sz="2400" dirty="0" err="1" smtClean="0"/>
              <a:t>einen</a:t>
            </a:r>
            <a:r>
              <a:rPr lang="en-GB" sz="2400" dirty="0" smtClean="0"/>
              <a:t> </a:t>
            </a:r>
            <a:r>
              <a:rPr lang="en-GB" sz="2400" dirty="0" err="1" smtClean="0"/>
              <a:t>Oreokeks</a:t>
            </a:r>
            <a:r>
              <a:rPr lang="en-GB" sz="2400" dirty="0" smtClean="0"/>
              <a:t> </a:t>
            </a:r>
            <a:r>
              <a:rPr lang="en-GB" sz="2400" dirty="0" err="1" smtClean="0"/>
              <a:t>isst</a:t>
            </a:r>
            <a:r>
              <a:rPr lang="en-GB" sz="2400" dirty="0" smtClean="0"/>
              <a:t>.  </a:t>
            </a:r>
            <a:r>
              <a:rPr lang="en-GB" sz="2400" dirty="0" err="1" smtClean="0"/>
              <a:t>Zuerst</a:t>
            </a:r>
            <a:r>
              <a:rPr lang="en-GB" sz="2400" dirty="0" smtClean="0"/>
              <a:t> </a:t>
            </a:r>
            <a:r>
              <a:rPr lang="en-GB" sz="2400" dirty="0" err="1" smtClean="0"/>
              <a:t>drehst</a:t>
            </a:r>
            <a:r>
              <a:rPr lang="en-GB" sz="2400" dirty="0" smtClean="0"/>
              <a:t> du </a:t>
            </a:r>
            <a:r>
              <a:rPr lang="en-GB" sz="2400" dirty="0" err="1" smtClean="0"/>
              <a:t>ihn</a:t>
            </a:r>
            <a:r>
              <a:rPr lang="en-GB" sz="2400" dirty="0" smtClean="0"/>
              <a:t> auf.  Und </a:t>
            </a:r>
            <a:r>
              <a:rPr lang="en-GB" sz="2400" dirty="0" err="1" smtClean="0"/>
              <a:t>leckst</a:t>
            </a:r>
            <a:r>
              <a:rPr lang="en-GB" sz="2400" dirty="0" smtClean="0"/>
              <a:t> du </a:t>
            </a:r>
            <a:r>
              <a:rPr lang="en-GB" sz="2400" dirty="0" err="1" smtClean="0"/>
              <a:t>ihn</a:t>
            </a:r>
            <a:r>
              <a:rPr lang="en-GB" sz="2400" dirty="0" smtClean="0"/>
              <a:t> ab.  </a:t>
            </a:r>
            <a:r>
              <a:rPr lang="en-GB" sz="2400" dirty="0" err="1" smtClean="0"/>
              <a:t>Dann</a:t>
            </a:r>
            <a:r>
              <a:rPr lang="en-GB" sz="2400" dirty="0" smtClean="0"/>
              <a:t> </a:t>
            </a:r>
            <a:r>
              <a:rPr lang="en-GB" sz="2400" dirty="0" err="1" smtClean="0"/>
              <a:t>tauchst</a:t>
            </a:r>
            <a:r>
              <a:rPr lang="en-GB" sz="2400" dirty="0" smtClean="0"/>
              <a:t> du </a:t>
            </a:r>
            <a:r>
              <a:rPr lang="en-GB" sz="2400" dirty="0" err="1" smtClean="0"/>
              <a:t>ihn</a:t>
            </a:r>
            <a:r>
              <a:rPr lang="en-GB" sz="2400" dirty="0" smtClean="0"/>
              <a:t> </a:t>
            </a:r>
            <a:r>
              <a:rPr lang="en-GB" sz="2400" dirty="0" err="1" smtClean="0"/>
              <a:t>ein</a:t>
            </a:r>
            <a:r>
              <a:rPr lang="en-GB" sz="2400" dirty="0" smtClean="0"/>
              <a:t>.  </a:t>
            </a:r>
            <a:r>
              <a:rPr lang="en-GB" sz="2400" dirty="0" err="1" smtClean="0"/>
              <a:t>Mmm</a:t>
            </a:r>
            <a:r>
              <a:rPr lang="en-GB" sz="2400" dirty="0" smtClean="0"/>
              <a:t>!  Mama </a:t>
            </a:r>
            <a:r>
              <a:rPr lang="en-GB" sz="2400" dirty="0" err="1" smtClean="0"/>
              <a:t>sagt</a:t>
            </a:r>
            <a:r>
              <a:rPr lang="en-GB" sz="2400" dirty="0" smtClean="0"/>
              <a:t>, </a:t>
            </a:r>
            <a:r>
              <a:rPr lang="en-GB" sz="2400" dirty="0" err="1" smtClean="0"/>
              <a:t>dass</a:t>
            </a:r>
            <a:r>
              <a:rPr lang="en-GB" sz="2400" dirty="0" smtClean="0"/>
              <a:t> </a:t>
            </a:r>
            <a:r>
              <a:rPr lang="en-GB" sz="2400" dirty="0" err="1" smtClean="0"/>
              <a:t>Hunde</a:t>
            </a:r>
            <a:r>
              <a:rPr lang="en-GB" sz="2400" dirty="0" smtClean="0"/>
              <a:t> </a:t>
            </a:r>
            <a:r>
              <a:rPr lang="en-GB" sz="2400" dirty="0" err="1" smtClean="0"/>
              <a:t>keine</a:t>
            </a:r>
            <a:r>
              <a:rPr lang="en-GB" sz="2400" dirty="0" smtClean="0"/>
              <a:t> </a:t>
            </a:r>
            <a:r>
              <a:rPr lang="en-GB" sz="2400" dirty="0" err="1" smtClean="0"/>
              <a:t>Kekse</a:t>
            </a:r>
            <a:r>
              <a:rPr lang="en-GB" sz="2400" dirty="0" smtClean="0"/>
              <a:t> </a:t>
            </a:r>
            <a:r>
              <a:rPr lang="en-GB" sz="2400" dirty="0" err="1" smtClean="0"/>
              <a:t>essen</a:t>
            </a:r>
            <a:r>
              <a:rPr lang="en-GB" sz="2400" dirty="0" smtClean="0"/>
              <a:t> </a:t>
            </a:r>
            <a:r>
              <a:rPr lang="en-GB" sz="2400" dirty="0" err="1" smtClean="0"/>
              <a:t>sollen</a:t>
            </a:r>
            <a:r>
              <a:rPr lang="en-GB" sz="2400" dirty="0" smtClean="0"/>
              <a:t>, also muss </a:t>
            </a:r>
            <a:r>
              <a:rPr lang="en-GB" sz="2400" dirty="0" err="1" smtClean="0"/>
              <a:t>ich</a:t>
            </a:r>
            <a:r>
              <a:rPr lang="en-GB" sz="2400" dirty="0" smtClean="0"/>
              <a:t> </a:t>
            </a:r>
            <a:r>
              <a:rPr lang="en-GB" sz="2400" dirty="0" err="1" smtClean="0"/>
              <a:t>deinen</a:t>
            </a:r>
            <a:r>
              <a:rPr lang="en-GB" sz="2400" dirty="0" smtClean="0"/>
              <a:t> </a:t>
            </a:r>
            <a:r>
              <a:rPr lang="en-GB" sz="2400" dirty="0" err="1" smtClean="0"/>
              <a:t>auch</a:t>
            </a:r>
            <a:r>
              <a:rPr lang="en-GB" sz="2400" dirty="0" smtClean="0"/>
              <a:t> </a:t>
            </a:r>
            <a:r>
              <a:rPr lang="en-GB" sz="2400" dirty="0" err="1" smtClean="0"/>
              <a:t>noch</a:t>
            </a:r>
            <a:r>
              <a:rPr lang="en-GB" sz="2400" dirty="0" smtClean="0"/>
              <a:t> </a:t>
            </a:r>
            <a:r>
              <a:rPr lang="en-GB" sz="2400" dirty="0" err="1" smtClean="0"/>
              <a:t>essen</a:t>
            </a:r>
            <a:r>
              <a:rPr lang="en-GB" sz="2400" dirty="0" smtClean="0"/>
              <a:t>.  Mach </a:t>
            </a:r>
            <a:r>
              <a:rPr lang="en-GB" sz="2400" dirty="0" err="1" smtClean="0"/>
              <a:t>dir</a:t>
            </a:r>
            <a:r>
              <a:rPr lang="en-GB" sz="2400" dirty="0" smtClean="0"/>
              <a:t> </a:t>
            </a:r>
            <a:r>
              <a:rPr lang="en-GB" sz="2400" dirty="0" err="1" smtClean="0"/>
              <a:t>nichts</a:t>
            </a:r>
            <a:r>
              <a:rPr lang="en-GB" sz="2400" dirty="0" smtClean="0"/>
              <a:t> </a:t>
            </a:r>
            <a:r>
              <a:rPr lang="en-GB" sz="2400" dirty="0" err="1" smtClean="0"/>
              <a:t>draus</a:t>
            </a:r>
            <a:r>
              <a:rPr lang="en-GB" sz="2400" dirty="0" smtClean="0"/>
              <a:t>, Charlie…</a:t>
            </a:r>
            <a:endParaRPr lang="fr-FR" sz="2400" dirty="0"/>
          </a:p>
        </p:txBody>
      </p:sp>
      <p:pic>
        <p:nvPicPr>
          <p:cNvPr id="4" name="Picture 3"/>
          <p:cNvPicPr>
            <a:picLocks noChangeAspect="1"/>
          </p:cNvPicPr>
          <p:nvPr/>
        </p:nvPicPr>
        <p:blipFill>
          <a:blip r:embed="rId6">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434625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395288" y="-171450"/>
            <a:ext cx="8229600" cy="1143000"/>
          </a:xfrm>
        </p:spPr>
        <p:txBody>
          <a:bodyPr/>
          <a:lstStyle/>
          <a:p>
            <a:r>
              <a:rPr lang="es-ES" altLang="en-US" b="1" u="sng">
                <a:solidFill>
                  <a:schemeClr val="accent2"/>
                </a:solidFill>
                <a:effectLst>
                  <a:outerShdw blurRad="38100" dist="38100" dir="2700000" algn="tl">
                    <a:srgbClr val="C0C0C0"/>
                  </a:outerShdw>
                </a:effectLst>
              </a:rPr>
              <a:t>Was sind die Fragen?</a:t>
            </a:r>
          </a:p>
        </p:txBody>
      </p:sp>
      <p:sp>
        <p:nvSpPr>
          <p:cNvPr id="6147" name="AutoShape 4"/>
          <p:cNvSpPr>
            <a:spLocks noChangeArrowheads="1"/>
          </p:cNvSpPr>
          <p:nvPr/>
        </p:nvSpPr>
        <p:spPr bwMode="auto">
          <a:xfrm>
            <a:off x="4140200" y="765175"/>
            <a:ext cx="3095625" cy="1511300"/>
          </a:xfrm>
          <a:prstGeom prst="wedgeRectCallout">
            <a:avLst>
              <a:gd name="adj1" fmla="val -32667"/>
              <a:gd name="adj2" fmla="val 71532"/>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2800">
                <a:solidFill>
                  <a:srgbClr val="333399"/>
                </a:solidFill>
                <a:latin typeface="Calibri" pitchFamily="34" charset="0"/>
              </a:rPr>
              <a:t>1.</a:t>
            </a:r>
            <a:r>
              <a:rPr lang="es-ES" altLang="en-US" sz="3200">
                <a:solidFill>
                  <a:srgbClr val="333399"/>
                </a:solidFill>
                <a:latin typeface="Calibri" pitchFamily="34" charset="0"/>
              </a:rPr>
              <a:t> </a:t>
            </a:r>
            <a:r>
              <a:rPr lang="es-ES" altLang="en-US" sz="2800">
                <a:solidFill>
                  <a:srgbClr val="333399"/>
                </a:solidFill>
                <a:latin typeface="Calibri" pitchFamily="34" charset="0"/>
              </a:rPr>
              <a:t>Nein, weil es langweilig ist. </a:t>
            </a:r>
            <a:endParaRPr lang="es-ES" altLang="en-US" sz="3200">
              <a:solidFill>
                <a:srgbClr val="333399"/>
              </a:solidFill>
              <a:latin typeface="Calibri" pitchFamily="34" charset="0"/>
            </a:endParaRPr>
          </a:p>
        </p:txBody>
      </p:sp>
      <p:sp>
        <p:nvSpPr>
          <p:cNvPr id="6148" name="AutoShape 6"/>
          <p:cNvSpPr>
            <a:spLocks noChangeArrowheads="1"/>
          </p:cNvSpPr>
          <p:nvPr/>
        </p:nvSpPr>
        <p:spPr bwMode="auto">
          <a:xfrm>
            <a:off x="5651500" y="2420938"/>
            <a:ext cx="3492500" cy="1944687"/>
          </a:xfrm>
          <a:prstGeom prst="wedgeEllipseCallout">
            <a:avLst>
              <a:gd name="adj1" fmla="val -64866"/>
              <a:gd name="adj2" fmla="val 42898"/>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2800">
                <a:solidFill>
                  <a:srgbClr val="333399"/>
                </a:solidFill>
                <a:latin typeface="Calibri" pitchFamily="34" charset="0"/>
              </a:rPr>
              <a:t>2. Mathe ist interessanter als Physik. </a:t>
            </a:r>
          </a:p>
        </p:txBody>
      </p:sp>
      <p:sp>
        <p:nvSpPr>
          <p:cNvPr id="6149" name="AutoShape 7"/>
          <p:cNvSpPr>
            <a:spLocks noChangeArrowheads="1"/>
          </p:cNvSpPr>
          <p:nvPr/>
        </p:nvSpPr>
        <p:spPr bwMode="auto">
          <a:xfrm>
            <a:off x="5292725" y="4508500"/>
            <a:ext cx="3384550" cy="1511300"/>
          </a:xfrm>
          <a:prstGeom prst="wedgeEllipseCallout">
            <a:avLst>
              <a:gd name="adj1" fmla="val -70824"/>
              <a:gd name="adj2" fmla="val -51366"/>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3200">
                <a:solidFill>
                  <a:srgbClr val="333399"/>
                </a:solidFill>
                <a:latin typeface="Calibri" pitchFamily="34" charset="0"/>
              </a:rPr>
              <a:t>3. Es kommt darauf an. </a:t>
            </a:r>
          </a:p>
        </p:txBody>
      </p:sp>
      <p:sp>
        <p:nvSpPr>
          <p:cNvPr id="6150" name="AutoShape 10"/>
          <p:cNvSpPr>
            <a:spLocks noChangeArrowheads="1"/>
          </p:cNvSpPr>
          <p:nvPr/>
        </p:nvSpPr>
        <p:spPr bwMode="auto">
          <a:xfrm>
            <a:off x="250825" y="836613"/>
            <a:ext cx="3384550" cy="2087562"/>
          </a:xfrm>
          <a:prstGeom prst="wedgeEllipseCallout">
            <a:avLst>
              <a:gd name="adj1" fmla="val 55255"/>
              <a:gd name="adj2" fmla="val 75097"/>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3200">
                <a:solidFill>
                  <a:srgbClr val="333399"/>
                </a:solidFill>
                <a:latin typeface="Calibri" pitchFamily="34" charset="0"/>
              </a:rPr>
              <a:t>5</a:t>
            </a:r>
            <a:r>
              <a:rPr lang="es-ES" altLang="en-US" sz="2800">
                <a:solidFill>
                  <a:srgbClr val="333399"/>
                </a:solidFill>
                <a:latin typeface="Calibri" pitchFamily="34" charset="0"/>
              </a:rPr>
              <a:t>. </a:t>
            </a:r>
            <a:r>
              <a:rPr lang="es-ES" altLang="en-US" sz="2800">
                <a:solidFill>
                  <a:srgbClr val="333399"/>
                </a:solidFill>
              </a:rPr>
              <a:t>Nein, ich stimme nicht zu. </a:t>
            </a:r>
          </a:p>
        </p:txBody>
      </p:sp>
      <p:pic>
        <p:nvPicPr>
          <p:cNvPr id="6151"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AutoShape 12"/>
          <p:cNvSpPr>
            <a:spLocks noChangeArrowheads="1"/>
          </p:cNvSpPr>
          <p:nvPr/>
        </p:nvSpPr>
        <p:spPr bwMode="auto">
          <a:xfrm>
            <a:off x="179388" y="3141663"/>
            <a:ext cx="2736850" cy="1800225"/>
          </a:xfrm>
          <a:prstGeom prst="wedgeEllipseCallout">
            <a:avLst>
              <a:gd name="adj1" fmla="val 81264"/>
              <a:gd name="adj2" fmla="val -7847"/>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2800">
                <a:solidFill>
                  <a:srgbClr val="333399"/>
                </a:solidFill>
                <a:latin typeface="Calibri" pitchFamily="34" charset="0"/>
              </a:rPr>
              <a:t>4. Genau.  </a:t>
            </a:r>
            <a:endParaRPr lang="es-ES" altLang="en-US" sz="3200">
              <a:solidFill>
                <a:srgbClr val="333399"/>
              </a:solidFill>
              <a:latin typeface="Calibri" pitchFamily="34" charset="0"/>
            </a:endParaRPr>
          </a:p>
        </p:txBody>
      </p:sp>
      <p:sp>
        <p:nvSpPr>
          <p:cNvPr id="6153" name="AutoShape 12"/>
          <p:cNvSpPr>
            <a:spLocks noChangeArrowheads="1"/>
          </p:cNvSpPr>
          <p:nvPr/>
        </p:nvSpPr>
        <p:spPr bwMode="auto">
          <a:xfrm>
            <a:off x="755650" y="5057775"/>
            <a:ext cx="2736850" cy="1800225"/>
          </a:xfrm>
          <a:prstGeom prst="wedgeEllipseCallout">
            <a:avLst>
              <a:gd name="adj1" fmla="val 68097"/>
              <a:gd name="adj2" fmla="val -90301"/>
            </a:avLst>
          </a:prstGeom>
          <a:solidFill>
            <a:schemeClr val="bg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s-ES" altLang="en-US" sz="2800">
                <a:solidFill>
                  <a:srgbClr val="333399"/>
                </a:solidFill>
                <a:latin typeface="Calibri" pitchFamily="34" charset="0"/>
              </a:rPr>
              <a:t>4. </a:t>
            </a:r>
            <a:r>
              <a:rPr lang="es-ES" altLang="en-US" sz="2400">
                <a:solidFill>
                  <a:srgbClr val="333399"/>
                </a:solidFill>
                <a:latin typeface="Calibri" pitchFamily="34" charset="0"/>
              </a:rPr>
              <a:t>Ja, ich finde die Lehrerin toll.</a:t>
            </a:r>
          </a:p>
        </p:txBody>
      </p:sp>
      <p:pic>
        <p:nvPicPr>
          <p:cNvPr id="10" name="Picture 3"/>
          <p:cNvPicPr>
            <a:picLocks noChangeAspect="1"/>
          </p:cNvPicPr>
          <p:nvPr/>
        </p:nvPicPr>
        <p:blipFill>
          <a:blip r:embed="rId4">
            <a:duotone>
              <a:prstClr val="black"/>
              <a:srgbClr val="92D050">
                <a:tint val="45000"/>
                <a:satMod val="400000"/>
              </a:srgbClr>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8885408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620688"/>
            <a:ext cx="6030670" cy="4824536"/>
          </a:xfrm>
          <a:prstGeom prst="rect">
            <a:avLst/>
          </a:prstGeom>
        </p:spPr>
      </p:pic>
      <p:sp>
        <p:nvSpPr>
          <p:cNvPr id="3" name="TextBox 2"/>
          <p:cNvSpPr txBox="1"/>
          <p:nvPr/>
        </p:nvSpPr>
        <p:spPr>
          <a:xfrm>
            <a:off x="539552" y="5661248"/>
            <a:ext cx="8136904" cy="923330"/>
          </a:xfrm>
          <a:prstGeom prst="rect">
            <a:avLst/>
          </a:prstGeom>
          <a:noFill/>
        </p:spPr>
        <p:txBody>
          <a:bodyPr wrap="square" rtlCol="0">
            <a:spAutoFit/>
          </a:bodyPr>
          <a:lstStyle/>
          <a:p>
            <a:pPr algn="ctr"/>
            <a:r>
              <a:rPr lang="en-GB" sz="5400" b="1" dirty="0" smtClean="0"/>
              <a:t>Translation into the FL</a:t>
            </a:r>
            <a:endParaRPr lang="fr-FR" sz="5400" b="1" dirty="0"/>
          </a:p>
        </p:txBody>
      </p:sp>
    </p:spTree>
    <p:extLst>
      <p:ext uri="{BB962C8B-B14F-4D97-AF65-F5344CB8AC3E}">
        <p14:creationId xmlns:p14="http://schemas.microsoft.com/office/powerpoint/2010/main" val="34021751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stige Mercedes Werbung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052736"/>
            <a:ext cx="6120680" cy="4590510"/>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Direct translation - </a:t>
            </a:r>
            <a:r>
              <a:rPr lang="en-GB" sz="4400" b="1" i="1" dirty="0" smtClean="0"/>
              <a:t>adapted</a:t>
            </a:r>
            <a:endParaRPr lang="fr-FR" sz="4400" b="1" i="1" dirty="0"/>
          </a:p>
        </p:txBody>
      </p:sp>
    </p:spTree>
    <p:extLst>
      <p:ext uri="{BB962C8B-B14F-4D97-AF65-F5344CB8AC3E}">
        <p14:creationId xmlns:p14="http://schemas.microsoft.com/office/powerpoint/2010/main" val="4124887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07504" y="140562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___  ___ gusta </a:t>
            </a:r>
            <a:r>
              <a:rPr lang="es-ES" sz="2000" dirty="0">
                <a:latin typeface="+mn-lt"/>
                <a:cs typeface="Times New Roman" pitchFamily="18" charset="0"/>
              </a:rPr>
              <a:t>viajar en avión porque </a:t>
            </a:r>
            <a:r>
              <a:rPr lang="es-ES" sz="2000" dirty="0" smtClean="0">
                <a:latin typeface="+mn-lt"/>
                <a:cs typeface="Times New Roman" pitchFamily="18" charset="0"/>
              </a:rPr>
              <a:t>_________ </a:t>
            </a:r>
            <a:r>
              <a:rPr lang="es-ES" sz="2000" dirty="0">
                <a:latin typeface="+mn-lt"/>
                <a:cs typeface="Times New Roman" pitchFamily="18" charset="0"/>
              </a:rPr>
              <a:t>me hace vomitar y además es </a:t>
            </a:r>
            <a:r>
              <a:rPr lang="es-ES" sz="2000" dirty="0" smtClean="0">
                <a:latin typeface="+mn-lt"/>
                <a:cs typeface="Times New Roman" pitchFamily="18" charset="0"/>
              </a:rPr>
              <a:t>_________  ____________.</a:t>
            </a:r>
            <a:endParaRPr lang="es-ES" sz="2000" dirty="0">
              <a:latin typeface="+mn-lt"/>
              <a:cs typeface="Times New Roman" pitchFamily="18" charset="0"/>
            </a:endParaRPr>
          </a:p>
        </p:txBody>
      </p:sp>
      <p:sp>
        <p:nvSpPr>
          <p:cNvPr id="7172" name="TextBox 4"/>
          <p:cNvSpPr txBox="1">
            <a:spLocks noChangeArrowheads="1"/>
          </p:cNvSpPr>
          <p:nvPr/>
        </p:nvSpPr>
        <p:spPr bwMode="auto">
          <a:xfrm>
            <a:off x="179388" y="302938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_________  ___  ______ __________viajar </a:t>
            </a:r>
            <a:r>
              <a:rPr lang="es-ES" sz="2000" dirty="0">
                <a:latin typeface="+mn-lt"/>
                <a:cs typeface="Times New Roman" pitchFamily="18" charset="0"/>
              </a:rPr>
              <a:t>en autocar, </a:t>
            </a:r>
            <a:r>
              <a:rPr lang="es-ES" sz="2000" dirty="0" smtClean="0">
                <a:latin typeface="+mn-lt"/>
                <a:cs typeface="Times New Roman" pitchFamily="18" charset="0"/>
              </a:rPr>
              <a:t>____  _____ _______ e </a:t>
            </a:r>
            <a:r>
              <a:rPr lang="es-ES" sz="2000" dirty="0">
                <a:latin typeface="+mn-lt"/>
                <a:cs typeface="Times New Roman" pitchFamily="18" charset="0"/>
              </a:rPr>
              <a:t>incómodo, </a:t>
            </a:r>
            <a:r>
              <a:rPr lang="es-ES" sz="2000" dirty="0" smtClean="0">
                <a:latin typeface="+mn-lt"/>
                <a:cs typeface="Times New Roman" pitchFamily="18" charset="0"/>
              </a:rPr>
              <a:t>así que _________ </a:t>
            </a:r>
            <a:r>
              <a:rPr lang="es-ES" sz="2000" dirty="0">
                <a:latin typeface="+mn-lt"/>
                <a:cs typeface="Times New Roman" pitchFamily="18" charset="0"/>
              </a:rPr>
              <a:t>el tren.</a:t>
            </a:r>
          </a:p>
        </p:txBody>
      </p:sp>
      <p:sp>
        <p:nvSpPr>
          <p:cNvPr id="7174" name="TextBox 6"/>
          <p:cNvSpPr txBox="1">
            <a:spLocks noChangeArrowheads="1"/>
          </p:cNvSpPr>
          <p:nvPr/>
        </p:nvSpPr>
        <p:spPr bwMode="auto">
          <a:xfrm>
            <a:off x="180528" y="468556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Para </a:t>
            </a:r>
            <a:r>
              <a:rPr lang="es-ES" sz="2000" dirty="0">
                <a:latin typeface="+mn-lt"/>
                <a:cs typeface="Times New Roman" pitchFamily="18" charset="0"/>
              </a:rPr>
              <a:t>mí lo </a:t>
            </a:r>
            <a:r>
              <a:rPr lang="es-ES" sz="2000" dirty="0" smtClean="0">
                <a:latin typeface="+mn-lt"/>
                <a:cs typeface="Times New Roman" pitchFamily="18" charset="0"/>
              </a:rPr>
              <a:t>______es </a:t>
            </a:r>
            <a:r>
              <a:rPr lang="es-ES" sz="2000" dirty="0">
                <a:latin typeface="+mn-lt"/>
                <a:cs typeface="Times New Roman" pitchFamily="18" charset="0"/>
              </a:rPr>
              <a:t>el </a:t>
            </a:r>
            <a:r>
              <a:rPr lang="es-ES" sz="2000" dirty="0" smtClean="0">
                <a:latin typeface="+mn-lt"/>
                <a:cs typeface="Times New Roman" pitchFamily="18" charset="0"/>
              </a:rPr>
              <a:t>________ </a:t>
            </a:r>
            <a:r>
              <a:rPr lang="es-ES" sz="2000" dirty="0">
                <a:latin typeface="+mn-lt"/>
                <a:cs typeface="Times New Roman" pitchFamily="18" charset="0"/>
              </a:rPr>
              <a:t>porque es </a:t>
            </a:r>
            <a:r>
              <a:rPr lang="es-ES" sz="2000" dirty="0" smtClean="0">
                <a:latin typeface="+mn-lt"/>
                <a:cs typeface="Times New Roman" pitchFamily="18" charset="0"/>
              </a:rPr>
              <a:t>_____  </a:t>
            </a:r>
            <a:r>
              <a:rPr lang="es-ES" sz="2000" dirty="0">
                <a:latin typeface="+mn-lt"/>
                <a:cs typeface="Times New Roman" pitchFamily="18" charset="0"/>
              </a:rPr>
              <a:t>rápido y es </a:t>
            </a:r>
            <a:r>
              <a:rPr lang="es-ES" sz="2000" dirty="0" smtClean="0">
                <a:latin typeface="+mn-lt"/>
                <a:cs typeface="Times New Roman" pitchFamily="18" charset="0"/>
              </a:rPr>
              <a:t>__________emocionante.</a:t>
            </a:r>
            <a:endParaRPr lang="es-ES" sz="2000" dirty="0">
              <a:latin typeface="+mn-lt"/>
              <a:cs typeface="Times New Roman" pitchFamily="18" charset="0"/>
            </a:endParaRPr>
          </a:p>
        </p:txBody>
      </p:sp>
      <p:sp>
        <p:nvSpPr>
          <p:cNvPr id="18" name="TextBox 1"/>
          <p:cNvSpPr txBox="1">
            <a:spLocks noChangeArrowheads="1"/>
          </p:cNvSpPr>
          <p:nvPr/>
        </p:nvSpPr>
        <p:spPr bwMode="auto">
          <a:xfrm>
            <a:off x="107504" y="2237293"/>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I </a:t>
            </a:r>
            <a:r>
              <a:rPr lang="es-ES" sz="2000" dirty="0" err="1" smtClean="0">
                <a:latin typeface="+mn-lt"/>
                <a:cs typeface="Times New Roman" pitchFamily="18" charset="0"/>
              </a:rPr>
              <a:t>don’t</a:t>
            </a:r>
            <a:r>
              <a:rPr lang="es-ES" sz="2000" dirty="0" smtClean="0">
                <a:latin typeface="+mn-lt"/>
                <a:cs typeface="Times New Roman" pitchFamily="18" charset="0"/>
              </a:rPr>
              <a:t> _______ _________ ___ ______ _______ </a:t>
            </a:r>
            <a:r>
              <a:rPr lang="es-ES" sz="2000" dirty="0" err="1" smtClean="0">
                <a:latin typeface="+mn-lt"/>
                <a:cs typeface="Times New Roman" pitchFamily="18" charset="0"/>
              </a:rPr>
              <a:t>sometimes</a:t>
            </a:r>
            <a:r>
              <a:rPr lang="es-ES" sz="2000" dirty="0" smtClean="0">
                <a:latin typeface="+mn-lt"/>
                <a:cs typeface="Times New Roman" pitchFamily="18" charset="0"/>
              </a:rPr>
              <a:t>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makes</a:t>
            </a:r>
            <a:r>
              <a:rPr lang="es-ES" sz="2000" dirty="0" smtClean="0">
                <a:latin typeface="+mn-lt"/>
                <a:cs typeface="Times New Roman" pitchFamily="18" charset="0"/>
              </a:rPr>
              <a:t> me </a:t>
            </a:r>
            <a:r>
              <a:rPr lang="es-ES" sz="2000" dirty="0" err="1" smtClean="0">
                <a:latin typeface="+mn-lt"/>
                <a:cs typeface="Times New Roman" pitchFamily="18" charset="0"/>
              </a:rPr>
              <a:t>sick</a:t>
            </a:r>
            <a:r>
              <a:rPr lang="es-ES" sz="2000" dirty="0" smtClean="0">
                <a:latin typeface="+mn-lt"/>
                <a:cs typeface="Times New Roman" pitchFamily="18" charset="0"/>
              </a:rPr>
              <a:t> and </a:t>
            </a:r>
            <a:r>
              <a:rPr lang="es-ES" sz="2000" dirty="0" err="1" smtClean="0">
                <a:latin typeface="+mn-lt"/>
                <a:cs typeface="Times New Roman" pitchFamily="18" charset="0"/>
              </a:rPr>
              <a:t>what’s</a:t>
            </a:r>
            <a:r>
              <a:rPr lang="es-ES" sz="2000" dirty="0" smtClean="0">
                <a:latin typeface="+mn-lt"/>
                <a:cs typeface="Times New Roman" pitchFamily="18" charset="0"/>
              </a:rPr>
              <a:t> more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uncomfortable</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19" name="TextBox 4"/>
          <p:cNvSpPr txBox="1">
            <a:spLocks noChangeArrowheads="1"/>
          </p:cNvSpPr>
          <p:nvPr/>
        </p:nvSpPr>
        <p:spPr bwMode="auto">
          <a:xfrm>
            <a:off x="180528" y="382146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a:t>
            </a:r>
            <a:r>
              <a:rPr lang="es-ES" sz="2000" dirty="0" err="1" smtClean="0">
                <a:latin typeface="+mn-lt"/>
                <a:cs typeface="Times New Roman" pitchFamily="18" charset="0"/>
              </a:rPr>
              <a:t>Although</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cheaper</a:t>
            </a:r>
            <a:r>
              <a:rPr lang="es-ES" sz="2000" dirty="0" smtClean="0">
                <a:latin typeface="+mn-lt"/>
                <a:cs typeface="Times New Roman" pitchFamily="18" charset="0"/>
              </a:rPr>
              <a:t>  ______  ____ _______,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boring</a:t>
            </a:r>
            <a:r>
              <a:rPr lang="es-ES" sz="2000" dirty="0" smtClean="0">
                <a:latin typeface="+mn-lt"/>
                <a:cs typeface="Times New Roman" pitchFamily="18" charset="0"/>
              </a:rPr>
              <a:t> _______ and </a:t>
            </a:r>
            <a:r>
              <a:rPr lang="es-ES" sz="2000" dirty="0" err="1" smtClean="0">
                <a:latin typeface="+mn-lt"/>
                <a:cs typeface="Times New Roman" pitchFamily="18" charset="0"/>
              </a:rPr>
              <a:t>uncomfortable</a:t>
            </a:r>
            <a:r>
              <a:rPr lang="es-ES" sz="2000" dirty="0" smtClean="0">
                <a:latin typeface="+mn-lt"/>
                <a:cs typeface="Times New Roman" pitchFamily="18" charset="0"/>
              </a:rPr>
              <a:t>, _____ I </a:t>
            </a:r>
            <a:r>
              <a:rPr lang="es-ES" sz="2000" dirty="0" err="1" smtClean="0">
                <a:latin typeface="+mn-lt"/>
                <a:cs typeface="Times New Roman" pitchFamily="18" charset="0"/>
              </a:rPr>
              <a:t>prefer</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train</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20" name="TextBox 6"/>
          <p:cNvSpPr txBox="1">
            <a:spLocks noChangeArrowheads="1"/>
          </p:cNvSpPr>
          <p:nvPr/>
        </p:nvSpPr>
        <p:spPr bwMode="auto">
          <a:xfrm>
            <a:off x="180528" y="554966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_____ _____  ____ </a:t>
            </a:r>
            <a:r>
              <a:rPr lang="es-ES" sz="2000" dirty="0" err="1" smtClean="0">
                <a:latin typeface="+mn-lt"/>
                <a:cs typeface="Times New Roman" pitchFamily="18" charset="0"/>
              </a:rPr>
              <a:t>best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plane</a:t>
            </a:r>
            <a:r>
              <a:rPr lang="es-ES" sz="2000" dirty="0" smtClean="0">
                <a:latin typeface="+mn-lt"/>
                <a:cs typeface="Times New Roman" pitchFamily="18" charset="0"/>
              </a:rPr>
              <a:t> </a:t>
            </a:r>
            <a:r>
              <a:rPr lang="es-ES" sz="2000" dirty="0" err="1" smtClean="0">
                <a:latin typeface="+mn-lt"/>
                <a:cs typeface="Times New Roman" pitchFamily="18" charset="0"/>
              </a:rPr>
              <a:t>because</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______ and quite ____________.</a:t>
            </a:r>
            <a:endParaRPr lang="es-ES" sz="2000" dirty="0">
              <a:latin typeface="+mn-lt"/>
              <a:cs typeface="Times New Roman" pitchFamily="18" charset="0"/>
            </a:endParaRPr>
          </a:p>
        </p:txBody>
      </p:sp>
      <p:sp>
        <p:nvSpPr>
          <p:cNvPr id="2" name="Rectangle 1"/>
          <p:cNvSpPr/>
          <p:nvPr/>
        </p:nvSpPr>
        <p:spPr>
          <a:xfrm>
            <a:off x="107504" y="3029382"/>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07504" y="1445206"/>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07504" y="4613557"/>
            <a:ext cx="8856984" cy="1695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p:cNvSpPr txBox="1"/>
          <p:nvPr/>
        </p:nvSpPr>
        <p:spPr>
          <a:xfrm>
            <a:off x="246498" y="116632"/>
            <a:ext cx="8136904" cy="769441"/>
          </a:xfrm>
          <a:prstGeom prst="rect">
            <a:avLst/>
          </a:prstGeom>
          <a:noFill/>
        </p:spPr>
        <p:txBody>
          <a:bodyPr wrap="square" rtlCol="0">
            <a:spAutoFit/>
          </a:bodyPr>
          <a:lstStyle/>
          <a:p>
            <a:r>
              <a:rPr lang="en-GB" sz="4400" b="1" dirty="0" smtClean="0"/>
              <a:t>Parallel translation - </a:t>
            </a:r>
            <a:r>
              <a:rPr lang="en-GB" sz="4400" b="1" i="1" dirty="0" smtClean="0"/>
              <a:t>adapted</a:t>
            </a:r>
            <a:endParaRPr lang="fr-FR" sz="4400" b="1" i="1" dirty="0"/>
          </a:p>
        </p:txBody>
      </p:sp>
    </p:spTree>
    <p:extLst>
      <p:ext uri="{BB962C8B-B14F-4D97-AF65-F5344CB8AC3E}">
        <p14:creationId xmlns:p14="http://schemas.microsoft.com/office/powerpoint/2010/main" val="10808329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a:lnSpc>
                <a:spcPct val="200000"/>
              </a:lnSpc>
              <a:buFont typeface="Arial" pitchFamily="34" charset="0"/>
              <a:buChar char="•"/>
            </a:pPr>
            <a:r>
              <a:rPr lang="es-ES" dirty="0" smtClean="0">
                <a:cs typeface="Calibri"/>
              </a:rPr>
              <a:t>  </a:t>
            </a:r>
            <a:r>
              <a:rPr lang="es-ES" dirty="0">
                <a:cs typeface="Calibri"/>
              </a:rPr>
              <a:t>¿Qué experiencia tienes del mundo laboral?</a:t>
            </a:r>
            <a:endParaRPr lang="es-ES" dirty="0" smtClean="0"/>
          </a:p>
          <a:p>
            <a:pPr marL="285750" indent="-285750">
              <a:lnSpc>
                <a:spcPct val="200000"/>
              </a:lnSpc>
              <a:buFont typeface="Arial" pitchFamily="34" charset="0"/>
              <a:buChar char="•"/>
            </a:pPr>
            <a:r>
              <a:rPr lang="es-ES" dirty="0" smtClean="0"/>
              <a:t>¿Dónde hiciste tus prácticas?</a:t>
            </a:r>
          </a:p>
          <a:p>
            <a:pPr marL="285750" indent="-285750">
              <a:lnSpc>
                <a:spcPct val="200000"/>
              </a:lnSpc>
              <a:buFont typeface="Arial" pitchFamily="34" charset="0"/>
              <a:buChar char="•"/>
            </a:pPr>
            <a:r>
              <a:rPr lang="es-ES" dirty="0" smtClean="0"/>
              <a:t> ¿Cuánto tiempo duraron las prácticas?</a:t>
            </a:r>
          </a:p>
          <a:p>
            <a:pPr marL="285750" indent="-285750">
              <a:lnSpc>
                <a:spcPct val="200000"/>
              </a:lnSpc>
              <a:buFont typeface="Arial" pitchFamily="34" charset="0"/>
              <a:buChar char="•"/>
            </a:pPr>
            <a:r>
              <a:rPr lang="es-ES" dirty="0" smtClean="0"/>
              <a:t> ¿Cómo ibas a tu lugar de trabajo?</a:t>
            </a:r>
            <a:r>
              <a:rPr lang="en-GB" dirty="0" smtClean="0"/>
              <a:t> </a:t>
            </a:r>
          </a:p>
          <a:p>
            <a:pPr marL="285750" indent="-285750">
              <a:lnSpc>
                <a:spcPct val="200000"/>
              </a:lnSpc>
              <a:buFont typeface="Arial" pitchFamily="34" charset="0"/>
              <a:buChar char="•"/>
            </a:pPr>
            <a:r>
              <a:rPr lang="en-GB" dirty="0" smtClean="0">
                <a:cs typeface="Calibri"/>
              </a:rPr>
              <a:t>¿</a:t>
            </a:r>
            <a:r>
              <a:rPr lang="en-GB" dirty="0" err="1">
                <a:cs typeface="Calibri"/>
              </a:rPr>
              <a:t>Te</a:t>
            </a:r>
            <a:r>
              <a:rPr lang="en-GB" dirty="0">
                <a:cs typeface="Calibri"/>
              </a:rPr>
              <a:t> </a:t>
            </a:r>
            <a:r>
              <a:rPr lang="en-GB" dirty="0" err="1">
                <a:cs typeface="Calibri"/>
              </a:rPr>
              <a:t>gustaron</a:t>
            </a:r>
            <a:r>
              <a:rPr lang="en-GB" dirty="0">
                <a:cs typeface="Calibri"/>
              </a:rPr>
              <a:t> </a:t>
            </a:r>
            <a:r>
              <a:rPr lang="en-GB" dirty="0" err="1">
                <a:cs typeface="Calibri"/>
              </a:rPr>
              <a:t>las</a:t>
            </a:r>
            <a:r>
              <a:rPr lang="en-GB" dirty="0">
                <a:cs typeface="Calibri"/>
              </a:rPr>
              <a:t> </a:t>
            </a:r>
            <a:r>
              <a:rPr lang="en-GB" dirty="0" err="1">
                <a:cs typeface="Calibri"/>
              </a:rPr>
              <a:t>prácticas</a:t>
            </a:r>
            <a:r>
              <a:rPr lang="en-GB" dirty="0">
                <a:cs typeface="Calibri"/>
              </a:rPr>
              <a:t>?</a:t>
            </a:r>
            <a:endParaRPr lang="fr-FR"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r>
              <a:rPr lang="en-GB" dirty="0" smtClean="0"/>
              <a:t/>
            </a:r>
            <a:br>
              <a:rPr lang="en-GB" dirty="0" smtClean="0"/>
            </a:br>
            <a:r>
              <a:rPr lang="en-GB" sz="3600" dirty="0" smtClean="0"/>
              <a:t>What did you do?</a:t>
            </a:r>
            <a:endParaRPr lang="fr-FR" sz="3600" dirty="0"/>
          </a:p>
        </p:txBody>
      </p:sp>
      <p:sp>
        <p:nvSpPr>
          <p:cNvPr id="5" name="TextBox 4"/>
          <p:cNvSpPr txBox="1"/>
          <p:nvPr/>
        </p:nvSpPr>
        <p:spPr>
          <a:xfrm rot="1495085">
            <a:off x="5361837" y="1916357"/>
            <a:ext cx="2952328" cy="923330"/>
          </a:xfrm>
          <a:prstGeom prst="rect">
            <a:avLst/>
          </a:prstGeom>
          <a:noFill/>
        </p:spPr>
        <p:txBody>
          <a:bodyPr wrap="square" rtlCol="0">
            <a:spAutoFit/>
          </a:bodyPr>
          <a:lstStyle/>
          <a:p>
            <a:r>
              <a:rPr lang="en-GB" dirty="0" smtClean="0"/>
              <a:t/>
            </a:r>
            <a:br>
              <a:rPr lang="en-GB" dirty="0" smtClean="0"/>
            </a:br>
            <a:r>
              <a:rPr lang="en-GB" sz="3600" dirty="0" smtClean="0"/>
              <a:t>Where?</a:t>
            </a:r>
            <a:endParaRPr lang="fr-FR" sz="3600" dirty="0"/>
          </a:p>
        </p:txBody>
      </p:sp>
      <p:sp>
        <p:nvSpPr>
          <p:cNvPr id="6" name="TextBox 5"/>
          <p:cNvSpPr txBox="1"/>
          <p:nvPr/>
        </p:nvSpPr>
        <p:spPr>
          <a:xfrm rot="20424121">
            <a:off x="4031598" y="811685"/>
            <a:ext cx="2952328" cy="923330"/>
          </a:xfrm>
          <a:prstGeom prst="rect">
            <a:avLst/>
          </a:prstGeom>
          <a:noFill/>
        </p:spPr>
        <p:txBody>
          <a:bodyPr wrap="square" rtlCol="0">
            <a:spAutoFit/>
          </a:bodyPr>
          <a:lstStyle/>
          <a:p>
            <a:r>
              <a:rPr lang="en-GB" dirty="0" smtClean="0"/>
              <a:t/>
            </a:r>
            <a:br>
              <a:rPr lang="en-GB" dirty="0" smtClean="0"/>
            </a:br>
            <a:r>
              <a:rPr lang="en-GB" sz="3600" dirty="0" smtClean="0"/>
              <a:t>When?</a:t>
            </a:r>
            <a:endParaRPr lang="fr-FR" sz="3600" dirty="0"/>
          </a:p>
        </p:txBody>
      </p:sp>
      <p:sp>
        <p:nvSpPr>
          <p:cNvPr id="7" name="TextBox 6"/>
          <p:cNvSpPr txBox="1"/>
          <p:nvPr/>
        </p:nvSpPr>
        <p:spPr>
          <a:xfrm rot="1264085">
            <a:off x="4029545" y="2482368"/>
            <a:ext cx="2952328" cy="923330"/>
          </a:xfrm>
          <a:prstGeom prst="rect">
            <a:avLst/>
          </a:prstGeom>
          <a:noFill/>
        </p:spPr>
        <p:txBody>
          <a:bodyPr wrap="square" rtlCol="0">
            <a:spAutoFit/>
          </a:bodyPr>
          <a:lstStyle/>
          <a:p>
            <a:r>
              <a:rPr lang="en-GB" dirty="0" smtClean="0"/>
              <a:t/>
            </a:r>
            <a:br>
              <a:rPr lang="en-GB" dirty="0" smtClean="0"/>
            </a:br>
            <a:r>
              <a:rPr lang="en-GB" sz="3600" dirty="0" smtClean="0"/>
              <a:t>How long?</a:t>
            </a:r>
            <a:endParaRPr lang="fr-FR" sz="3600" dirty="0"/>
          </a:p>
        </p:txBody>
      </p:sp>
      <p:sp>
        <p:nvSpPr>
          <p:cNvPr id="8" name="TextBox 7"/>
          <p:cNvSpPr txBox="1"/>
          <p:nvPr/>
        </p:nvSpPr>
        <p:spPr>
          <a:xfrm rot="371232">
            <a:off x="5905469" y="4139247"/>
            <a:ext cx="4387790" cy="923330"/>
          </a:xfrm>
          <a:prstGeom prst="rect">
            <a:avLst/>
          </a:prstGeom>
          <a:noFill/>
        </p:spPr>
        <p:txBody>
          <a:bodyPr wrap="square" rtlCol="0">
            <a:spAutoFit/>
          </a:bodyPr>
          <a:lstStyle/>
          <a:p>
            <a:r>
              <a:rPr lang="en-GB" dirty="0" smtClean="0"/>
              <a:t/>
            </a:r>
            <a:br>
              <a:rPr lang="en-GB" dirty="0" smtClean="0"/>
            </a:br>
            <a:r>
              <a:rPr lang="en-GB" sz="3600" dirty="0" smtClean="0"/>
              <a:t>How get there?</a:t>
            </a:r>
            <a:endParaRPr lang="fr-FR" sz="3600" dirty="0"/>
          </a:p>
        </p:txBody>
      </p:sp>
      <p:sp>
        <p:nvSpPr>
          <p:cNvPr id="9" name="TextBox 8"/>
          <p:cNvSpPr txBox="1"/>
          <p:nvPr/>
        </p:nvSpPr>
        <p:spPr>
          <a:xfrm rot="20424121">
            <a:off x="3533643" y="5069300"/>
            <a:ext cx="2952328" cy="923330"/>
          </a:xfrm>
          <a:prstGeom prst="rect">
            <a:avLst/>
          </a:prstGeom>
          <a:noFill/>
        </p:spPr>
        <p:txBody>
          <a:bodyPr wrap="square" rtlCol="0">
            <a:spAutoFit/>
          </a:bodyPr>
          <a:lstStyle/>
          <a:p>
            <a:r>
              <a:rPr lang="en-GB" dirty="0" smtClean="0"/>
              <a:t/>
            </a:r>
            <a:br>
              <a:rPr lang="en-GB" dirty="0" smtClean="0"/>
            </a:br>
            <a:r>
              <a:rPr lang="en-GB" sz="3600" dirty="0" smtClean="0"/>
              <a:t>Start / finish?</a:t>
            </a:r>
            <a:endParaRPr lang="fr-FR" sz="3600" dirty="0"/>
          </a:p>
        </p:txBody>
      </p:sp>
      <p:sp>
        <p:nvSpPr>
          <p:cNvPr id="10" name="TextBox 9"/>
          <p:cNvSpPr txBox="1"/>
          <p:nvPr/>
        </p:nvSpPr>
        <p:spPr>
          <a:xfrm rot="1139337">
            <a:off x="6400918" y="5429519"/>
            <a:ext cx="2952328" cy="923330"/>
          </a:xfrm>
          <a:prstGeom prst="rect">
            <a:avLst/>
          </a:prstGeom>
          <a:noFill/>
        </p:spPr>
        <p:txBody>
          <a:bodyPr wrap="square" rtlCol="0">
            <a:spAutoFit/>
          </a:bodyPr>
          <a:lstStyle/>
          <a:p>
            <a:r>
              <a:rPr lang="en-GB" dirty="0" smtClean="0"/>
              <a:t/>
            </a:r>
            <a:br>
              <a:rPr lang="en-GB" dirty="0" smtClean="0"/>
            </a:br>
            <a:r>
              <a:rPr lang="en-GB" sz="3600" dirty="0" smtClean="0"/>
              <a:t>Good / bad?</a:t>
            </a:r>
            <a:endParaRPr lang="fr-FR" sz="3600" dirty="0"/>
          </a:p>
        </p:txBody>
      </p:sp>
      <p:sp>
        <p:nvSpPr>
          <p:cNvPr id="11" name="TextBox 10"/>
          <p:cNvSpPr txBox="1"/>
          <p:nvPr/>
        </p:nvSpPr>
        <p:spPr>
          <a:xfrm>
            <a:off x="5134068" y="5722309"/>
            <a:ext cx="2952328" cy="923330"/>
          </a:xfrm>
          <a:prstGeom prst="rect">
            <a:avLst/>
          </a:prstGeom>
          <a:noFill/>
        </p:spPr>
        <p:txBody>
          <a:bodyPr wrap="square" rtlCol="0">
            <a:spAutoFit/>
          </a:bodyPr>
          <a:lstStyle/>
          <a:p>
            <a:r>
              <a:rPr lang="en-GB" dirty="0" smtClean="0"/>
              <a:t/>
            </a:r>
            <a:br>
              <a:rPr lang="en-GB" dirty="0" smtClean="0"/>
            </a:br>
            <a:r>
              <a:rPr lang="en-GB" sz="3600" dirty="0"/>
              <a:t>P</a:t>
            </a:r>
            <a:r>
              <a:rPr lang="en-GB" sz="3600" dirty="0" smtClean="0"/>
              <a:t>eople?</a:t>
            </a:r>
            <a:endParaRPr lang="fr-FR" sz="36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813" y="258760"/>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r>
              <a:rPr lang="en-GB" sz="4400" b="1" dirty="0" smtClean="0"/>
              <a:t>Bridging the gap - </a:t>
            </a:r>
            <a:r>
              <a:rPr lang="en-GB" sz="4400" b="1" i="1" dirty="0" smtClean="0"/>
              <a:t>adapted</a:t>
            </a:r>
            <a:endParaRPr lang="fr-FR" sz="4400" b="1" i="1" dirty="0"/>
          </a:p>
        </p:txBody>
      </p:sp>
    </p:spTree>
    <p:extLst>
      <p:ext uri="{BB962C8B-B14F-4D97-AF65-F5344CB8AC3E}">
        <p14:creationId xmlns:p14="http://schemas.microsoft.com/office/powerpoint/2010/main" val="32450308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3815667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r>
              <a:rPr lang="en-GB" dirty="0" smtClean="0"/>
              <a:t>Curriculum 2014: </a:t>
            </a:r>
            <a:r>
              <a:rPr lang="en-GB" dirty="0"/>
              <a:t>W</a:t>
            </a:r>
            <a:r>
              <a:rPr lang="en-GB" dirty="0" smtClean="0"/>
              <a:t>hat is new?</a:t>
            </a:r>
            <a:endParaRPr lang="en-GB" dirty="0"/>
          </a:p>
        </p:txBody>
      </p:sp>
      <p:sp>
        <p:nvSpPr>
          <p:cNvPr id="3" name="Content Placeholder 2"/>
          <p:cNvSpPr>
            <a:spLocks noGrp="1"/>
          </p:cNvSpPr>
          <p:nvPr>
            <p:ph idx="1"/>
          </p:nvPr>
        </p:nvSpPr>
        <p:spPr>
          <a:xfrm>
            <a:off x="467544" y="1639341"/>
            <a:ext cx="8229600" cy="4525963"/>
          </a:xfrm>
        </p:spPr>
        <p:txBody>
          <a:bodyPr>
            <a:normAutofit fontScale="85000" lnSpcReduction="10000"/>
          </a:bodyPr>
          <a:lstStyle/>
          <a:p>
            <a:r>
              <a:rPr lang="en-GB" dirty="0" smtClean="0"/>
              <a:t>Formal </a:t>
            </a:r>
            <a:r>
              <a:rPr lang="en-GB" dirty="0"/>
              <a:t>modes of </a:t>
            </a:r>
            <a:r>
              <a:rPr lang="en-GB" dirty="0" smtClean="0"/>
              <a:t>address</a:t>
            </a:r>
          </a:p>
          <a:p>
            <a:r>
              <a:rPr lang="en-GB" dirty="0" smtClean="0"/>
              <a:t>KS2 </a:t>
            </a:r>
            <a:r>
              <a:rPr lang="en-GB" dirty="0"/>
              <a:t>– ability to deduce the meaning of new words inserted into familiar text, and use of </a:t>
            </a:r>
            <a:r>
              <a:rPr lang="en-GB" dirty="0" smtClean="0"/>
              <a:t>dictionary</a:t>
            </a:r>
          </a:p>
          <a:p>
            <a:r>
              <a:rPr lang="en-GB" dirty="0" smtClean="0"/>
              <a:t>Read </a:t>
            </a:r>
            <a:r>
              <a:rPr lang="en-GB" dirty="0"/>
              <a:t>literary texts in the language, such as stories, songs, poems and letters (let’s not forget using film in all this</a:t>
            </a:r>
            <a:r>
              <a:rPr lang="en-GB" dirty="0" smtClean="0"/>
              <a:t>!)</a:t>
            </a:r>
          </a:p>
          <a:p>
            <a:r>
              <a:rPr lang="en-GB" dirty="0" smtClean="0"/>
              <a:t>Translate into English</a:t>
            </a:r>
          </a:p>
          <a:p>
            <a:r>
              <a:rPr lang="en-GB" dirty="0" smtClean="0"/>
              <a:t>Translate </a:t>
            </a:r>
            <a:r>
              <a:rPr lang="en-GB" dirty="0"/>
              <a:t>into the foreign </a:t>
            </a:r>
            <a:r>
              <a:rPr lang="en-GB" dirty="0" smtClean="0"/>
              <a:t>language</a:t>
            </a:r>
          </a:p>
          <a:p>
            <a:r>
              <a:rPr lang="en-GB" dirty="0" smtClean="0"/>
              <a:t>Use </a:t>
            </a:r>
            <a:r>
              <a:rPr lang="en-GB" dirty="0"/>
              <a:t>voices and moods </a:t>
            </a:r>
            <a:r>
              <a:rPr lang="en-GB" dirty="0" smtClean="0"/>
              <a:t>(does this mean passive </a:t>
            </a:r>
            <a:r>
              <a:rPr lang="en-GB" dirty="0"/>
              <a:t>and </a:t>
            </a:r>
            <a:r>
              <a:rPr lang="en-GB" dirty="0" smtClean="0"/>
              <a:t>subjunctive?!)</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1046206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097" y="3356992"/>
            <a:ext cx="7772400" cy="1470025"/>
          </a:xfrm>
        </p:spPr>
        <p:txBody>
          <a:bodyPr>
            <a:normAutofit fontScale="90000"/>
          </a:bodyPr>
          <a:lstStyle/>
          <a:p>
            <a:r>
              <a:rPr lang="en-GB" sz="8000" b="1" dirty="0" smtClean="0"/>
              <a:t>Curriculum 2014:</a:t>
            </a:r>
            <a:br>
              <a:rPr lang="en-GB" sz="8000" b="1" dirty="0" smtClean="0"/>
            </a:br>
            <a:r>
              <a:rPr lang="en-GB" sz="6000" b="1" i="1" dirty="0" smtClean="0"/>
              <a:t>challenge and opportunity</a:t>
            </a:r>
            <a:endParaRPr lang="en-GB" sz="6000" b="1" i="1" dirty="0"/>
          </a:p>
        </p:txBody>
      </p:sp>
      <p:pic>
        <p:nvPicPr>
          <p:cNvPr id="4" name="Picture 2" descr="G:\WiderProfessionalRoles\Communications\Logos\ProudtobeMemberOfALLMagen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3157735" cy="16988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16632"/>
            <a:ext cx="3803904" cy="1645920"/>
          </a:xfrm>
          <a:prstGeom prst="rect">
            <a:avLst/>
          </a:prstGeom>
        </p:spPr>
      </p:pic>
      <p:sp>
        <p:nvSpPr>
          <p:cNvPr id="6" name="Rectangle 5"/>
          <p:cNvSpPr/>
          <p:nvPr/>
        </p:nvSpPr>
        <p:spPr>
          <a:xfrm>
            <a:off x="707097" y="6128429"/>
            <a:ext cx="8424936" cy="523220"/>
          </a:xfrm>
          <a:prstGeom prst="rect">
            <a:avLst/>
          </a:prstGeom>
        </p:spPr>
        <p:txBody>
          <a:bodyPr wrap="square">
            <a:spAutoFit/>
          </a:bodyPr>
          <a:lstStyle/>
          <a:p>
            <a:pPr algn="r"/>
            <a:r>
              <a:rPr lang="en-GB" sz="2800" b="1" dirty="0" smtClean="0">
                <a:hlinkClick r:id="rId5"/>
              </a:rPr>
              <a:t>www.rachelhawkes.com</a:t>
            </a:r>
            <a:r>
              <a:rPr lang="en-GB" sz="2800" b="1" dirty="0" smtClean="0"/>
              <a:t> </a:t>
            </a:r>
            <a:endParaRPr lang="fr-FR" sz="12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25" y="5586227"/>
            <a:ext cx="1195744" cy="1195744"/>
          </a:xfrm>
          <a:prstGeom prst="rect">
            <a:avLst/>
          </a:prstGeom>
        </p:spPr>
      </p:pic>
    </p:spTree>
    <p:extLst>
      <p:ext uri="{BB962C8B-B14F-4D97-AF65-F5344CB8AC3E}">
        <p14:creationId xmlns:p14="http://schemas.microsoft.com/office/powerpoint/2010/main" val="4121887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9031</Words>
  <Application>Microsoft Office PowerPoint</Application>
  <PresentationFormat>On-screen Show (4:3)</PresentationFormat>
  <Paragraphs>1274</Paragraphs>
  <Slides>96</Slides>
  <Notes>76</Notes>
  <HiddenSlides>0</HiddenSlides>
  <MMClips>2</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96</vt:i4>
      </vt:variant>
    </vt:vector>
  </HeadingPairs>
  <TitlesOfParts>
    <vt:vector size="104" baseType="lpstr">
      <vt:lpstr>Office Theme</vt:lpstr>
      <vt:lpstr>Default Design</vt:lpstr>
      <vt:lpstr>1_Office Theme</vt:lpstr>
      <vt:lpstr>2_Office Theme</vt:lpstr>
      <vt:lpstr>3_Office Theme</vt:lpstr>
      <vt:lpstr>4_Office Theme</vt:lpstr>
      <vt:lpstr>Chart</vt:lpstr>
      <vt:lpstr>Bitmap Image</vt:lpstr>
      <vt:lpstr>Curriculum 2014: challenge and opportunity</vt:lpstr>
      <vt:lpstr>Curriculum 2014: no change</vt:lpstr>
      <vt:lpstr>PowerPoint Presentation</vt:lpstr>
      <vt:lpstr>PowerPoint Presentation</vt:lpstr>
      <vt:lpstr>Conversations from Lesson 1</vt:lpstr>
      <vt:lpstr>PowerPoint Presentation</vt:lpstr>
      <vt:lpstr>PowerPoint Presentation</vt:lpstr>
      <vt:lpstr>PowerPoint Presentation</vt:lpstr>
      <vt:lpstr>Was sind die Fragen?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2014: no change</vt:lpstr>
      <vt:lpstr>PowerPoint Presentation</vt:lpstr>
      <vt:lpstr>Curriculum 2014: What is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2014: What is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 can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2014: What is new?</vt:lpstr>
      <vt:lpstr>Curriculum 2014: challenge and opportunity</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2014</dc:title>
  <dc:creator>55WD</dc:creator>
  <cp:lastModifiedBy>55WD</cp:lastModifiedBy>
  <cp:revision>16</cp:revision>
  <dcterms:created xsi:type="dcterms:W3CDTF">2013-10-05T14:57:35Z</dcterms:created>
  <dcterms:modified xsi:type="dcterms:W3CDTF">2013-10-05T17:24:45Z</dcterms:modified>
</cp:coreProperties>
</file>