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1" r:id="rId1"/>
    <p:sldMasterId id="2147483673" r:id="rId2"/>
    <p:sldMasterId id="2147483685" r:id="rId3"/>
    <p:sldMasterId id="2147483697" r:id="rId4"/>
    <p:sldMasterId id="2147483709" r:id="rId5"/>
    <p:sldMasterId id="2147483721" r:id="rId6"/>
  </p:sldMasterIdLst>
  <p:notesMasterIdLst>
    <p:notesMasterId r:id="rId77"/>
  </p:notesMasterIdLst>
  <p:sldIdLst>
    <p:sldId id="256" r:id="rId7"/>
    <p:sldId id="337" r:id="rId8"/>
    <p:sldId id="338" r:id="rId9"/>
    <p:sldId id="339" r:id="rId10"/>
    <p:sldId id="271" r:id="rId11"/>
    <p:sldId id="310" r:id="rId12"/>
    <p:sldId id="311" r:id="rId13"/>
    <p:sldId id="312" r:id="rId14"/>
    <p:sldId id="313" r:id="rId15"/>
    <p:sldId id="314" r:id="rId16"/>
    <p:sldId id="315" r:id="rId17"/>
    <p:sldId id="316" r:id="rId18"/>
    <p:sldId id="317" r:id="rId19"/>
    <p:sldId id="318" r:id="rId20"/>
    <p:sldId id="319" r:id="rId21"/>
    <p:sldId id="320" r:id="rId22"/>
    <p:sldId id="331" r:id="rId23"/>
    <p:sldId id="334" r:id="rId24"/>
    <p:sldId id="268" r:id="rId25"/>
    <p:sldId id="269" r:id="rId26"/>
    <p:sldId id="270" r:id="rId27"/>
    <p:sldId id="335" r:id="rId28"/>
    <p:sldId id="309" r:id="rId29"/>
    <p:sldId id="257" r:id="rId30"/>
    <p:sldId id="258" r:id="rId31"/>
    <p:sldId id="259" r:id="rId32"/>
    <p:sldId id="260" r:id="rId33"/>
    <p:sldId id="261" r:id="rId34"/>
    <p:sldId id="262" r:id="rId35"/>
    <p:sldId id="263" r:id="rId36"/>
    <p:sldId id="264" r:id="rId37"/>
    <p:sldId id="265" r:id="rId38"/>
    <p:sldId id="266" r:id="rId39"/>
    <p:sldId id="267" r:id="rId40"/>
    <p:sldId id="272" r:id="rId41"/>
    <p:sldId id="273" r:id="rId42"/>
    <p:sldId id="274" r:id="rId43"/>
    <p:sldId id="299" r:id="rId44"/>
    <p:sldId id="275" r:id="rId45"/>
    <p:sldId id="289" r:id="rId46"/>
    <p:sldId id="290" r:id="rId47"/>
    <p:sldId id="291" r:id="rId48"/>
    <p:sldId id="292" r:id="rId49"/>
    <p:sldId id="293" r:id="rId50"/>
    <p:sldId id="294" r:id="rId51"/>
    <p:sldId id="295" r:id="rId52"/>
    <p:sldId id="296" r:id="rId53"/>
    <p:sldId id="298" r:id="rId54"/>
    <p:sldId id="302" r:id="rId55"/>
    <p:sldId id="300" r:id="rId56"/>
    <p:sldId id="301" r:id="rId57"/>
    <p:sldId id="304" r:id="rId58"/>
    <p:sldId id="305" r:id="rId59"/>
    <p:sldId id="306" r:id="rId60"/>
    <p:sldId id="276" r:id="rId61"/>
    <p:sldId id="303" r:id="rId62"/>
    <p:sldId id="307" r:id="rId63"/>
    <p:sldId id="277" r:id="rId64"/>
    <p:sldId id="278" r:id="rId65"/>
    <p:sldId id="279" r:id="rId66"/>
    <p:sldId id="280" r:id="rId67"/>
    <p:sldId id="281" r:id="rId68"/>
    <p:sldId id="283" r:id="rId69"/>
    <p:sldId id="284" r:id="rId70"/>
    <p:sldId id="285" r:id="rId71"/>
    <p:sldId id="282" r:id="rId72"/>
    <p:sldId id="308" r:id="rId73"/>
    <p:sldId id="286" r:id="rId74"/>
    <p:sldId id="287" r:id="rId75"/>
    <p:sldId id="33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1364" autoAdjust="0"/>
  </p:normalViewPr>
  <p:slideViewPr>
    <p:cSldViewPr snapToGrid="0">
      <p:cViewPr varScale="1">
        <p:scale>
          <a:sx n="58" d="100"/>
          <a:sy n="58" d="100"/>
        </p:scale>
        <p:origin x="2454"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AFD0B-B814-4122-AC94-AB3BF49CC0ED}" type="datetimeFigureOut">
              <a:rPr lang="en-GB" smtClean="0"/>
              <a:t>07/10/2014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AE09D-E645-4DF5-B59A-D1BFCDA07E97}" type="slidenum">
              <a:rPr lang="en-GB" smtClean="0"/>
              <a:t>‹#›</a:t>
            </a:fld>
            <a:endParaRPr lang="en-GB"/>
          </a:p>
        </p:txBody>
      </p:sp>
    </p:spTree>
    <p:extLst>
      <p:ext uri="{BB962C8B-B14F-4D97-AF65-F5344CB8AC3E}">
        <p14:creationId xmlns:p14="http://schemas.microsoft.com/office/powerpoint/2010/main" val="35390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ritishbrusselsnetwork.eu/report-estimates-britains-lack-of-foreign-language-speakers-costs-economy-17-billion-a-yea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1</a:t>
            </a:fld>
            <a:endParaRPr lang="en-GB"/>
          </a:p>
        </p:txBody>
      </p:sp>
    </p:spTree>
    <p:extLst>
      <p:ext uri="{BB962C8B-B14F-4D97-AF65-F5344CB8AC3E}">
        <p14:creationId xmlns:p14="http://schemas.microsoft.com/office/powerpoint/2010/main" val="364638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07997-9B74-4D87-8518-DE9539A966A1}" type="slidenum">
              <a:rPr lang="en-GB">
                <a:solidFill>
                  <a:srgbClr val="000000"/>
                </a:solidFill>
              </a:rPr>
              <a:pPr/>
              <a:t>14</a:t>
            </a:fld>
            <a:endParaRPr lang="en-GB">
              <a:solidFill>
                <a:srgbClr val="000000"/>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GB" dirty="0" err="1" smtClean="0"/>
              <a:t>Jollyphonics</a:t>
            </a:r>
            <a:r>
              <a:rPr lang="en-GB" dirty="0" smtClean="0"/>
              <a:t> – our German phonics written by Leigh McClelland,</a:t>
            </a:r>
            <a:r>
              <a:rPr lang="en-GB" baseline="0" dirty="0" smtClean="0"/>
              <a:t> AST at </a:t>
            </a:r>
            <a:r>
              <a:rPr lang="en-GB" baseline="0" dirty="0" err="1" smtClean="0"/>
              <a:t>Comberton</a:t>
            </a:r>
            <a:r>
              <a:rPr lang="en-GB" baseline="0" dirty="0" smtClean="0"/>
              <a:t> Village College</a:t>
            </a:r>
            <a:endParaRPr lang="en-GB" dirty="0"/>
          </a:p>
        </p:txBody>
      </p:sp>
    </p:spTree>
    <p:extLst>
      <p:ext uri="{BB962C8B-B14F-4D97-AF65-F5344CB8AC3E}">
        <p14:creationId xmlns:p14="http://schemas.microsoft.com/office/powerpoint/2010/main" val="193571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B55757-18E1-40F2-8739-5739A6992FB9}" type="slidenum">
              <a:rPr lang="en-GB" smtClean="0"/>
              <a:t>15</a:t>
            </a:fld>
            <a:endParaRPr lang="en-GB"/>
          </a:p>
        </p:txBody>
      </p:sp>
    </p:spTree>
    <p:extLst>
      <p:ext uri="{BB962C8B-B14F-4D97-AF65-F5344CB8AC3E}">
        <p14:creationId xmlns:p14="http://schemas.microsoft.com/office/powerpoint/2010/main" val="212422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Teacher reads out 1 of the 3 items (cognates) and students choose the correct picture.  </a:t>
            </a:r>
            <a:br>
              <a:rPr lang="en-GB" dirty="0" smtClean="0"/>
            </a:br>
            <a:r>
              <a:rPr lang="en-GB" dirty="0" smtClean="0"/>
              <a:t>1. </a:t>
            </a:r>
            <a:r>
              <a:rPr lang="en-GB" dirty="0" err="1" smtClean="0"/>
              <a:t>elefante</a:t>
            </a:r>
            <a:r>
              <a:rPr lang="en-GB" dirty="0" smtClean="0"/>
              <a:t>, </a:t>
            </a:r>
            <a:r>
              <a:rPr lang="en-GB" dirty="0" err="1" smtClean="0"/>
              <a:t>jirafa</a:t>
            </a:r>
            <a:r>
              <a:rPr lang="en-GB" dirty="0" smtClean="0"/>
              <a:t> , </a:t>
            </a:r>
            <a:r>
              <a:rPr lang="en-GB" u="sng" dirty="0" err="1" smtClean="0"/>
              <a:t>leon</a:t>
            </a:r>
            <a:r>
              <a:rPr lang="en-GB" u="sng" dirty="0" smtClean="0"/>
              <a:t>, </a:t>
            </a:r>
            <a:r>
              <a:rPr lang="en-GB" dirty="0" smtClean="0"/>
              <a:t/>
            </a:r>
            <a:br>
              <a:rPr lang="en-GB" dirty="0" smtClean="0"/>
            </a:br>
            <a:r>
              <a:rPr lang="en-GB" dirty="0" smtClean="0"/>
              <a:t>2.  chocolate, </a:t>
            </a:r>
            <a:r>
              <a:rPr lang="en-GB" dirty="0" err="1" smtClean="0"/>
              <a:t>te</a:t>
            </a:r>
            <a:r>
              <a:rPr lang="en-GB" dirty="0" smtClean="0"/>
              <a:t>, </a:t>
            </a:r>
            <a:r>
              <a:rPr lang="en-GB" u="sng" dirty="0" smtClean="0"/>
              <a:t>café</a:t>
            </a:r>
            <a:r>
              <a:rPr lang="en-GB" dirty="0" smtClean="0"/>
              <a:t/>
            </a:r>
            <a:br>
              <a:rPr lang="en-GB" dirty="0" smtClean="0"/>
            </a:br>
            <a:r>
              <a:rPr lang="en-GB" dirty="0" smtClean="0"/>
              <a:t>3. </a:t>
            </a:r>
            <a:r>
              <a:rPr lang="en-GB" dirty="0" err="1" smtClean="0"/>
              <a:t>autobus</a:t>
            </a:r>
            <a:r>
              <a:rPr lang="en-GB" dirty="0" smtClean="0"/>
              <a:t>, </a:t>
            </a:r>
            <a:r>
              <a:rPr lang="en-GB" u="sng" dirty="0" err="1" smtClean="0"/>
              <a:t>coche</a:t>
            </a:r>
            <a:r>
              <a:rPr lang="en-GB" dirty="0" smtClean="0"/>
              <a:t>, </a:t>
            </a:r>
            <a:r>
              <a:rPr lang="en-GB" dirty="0" err="1" smtClean="0"/>
              <a:t>bicicleta</a:t>
            </a:r>
            <a:r>
              <a:rPr lang="en-GB" dirty="0" smtClean="0"/>
              <a:t>, </a:t>
            </a:r>
            <a:br>
              <a:rPr lang="en-GB" dirty="0" smtClean="0"/>
            </a:br>
            <a:r>
              <a:rPr lang="en-GB" dirty="0" smtClean="0"/>
              <a:t>4</a:t>
            </a:r>
            <a:r>
              <a:rPr lang="en-GB" u="sng" dirty="0" smtClean="0"/>
              <a:t>.  </a:t>
            </a:r>
            <a:r>
              <a:rPr lang="en-GB" u="sng" dirty="0" err="1" smtClean="0"/>
              <a:t>gris</a:t>
            </a:r>
            <a:r>
              <a:rPr lang="en-GB" u="sng" dirty="0" smtClean="0"/>
              <a:t>, </a:t>
            </a:r>
            <a:r>
              <a:rPr lang="en-GB" dirty="0" err="1" smtClean="0"/>
              <a:t>blanco</a:t>
            </a:r>
            <a:r>
              <a:rPr lang="en-GB" dirty="0" smtClean="0"/>
              <a:t>, </a:t>
            </a:r>
            <a:r>
              <a:rPr lang="en-GB" dirty="0" err="1" smtClean="0"/>
              <a:t>rosa</a:t>
            </a:r>
            <a:endParaRPr 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5EBA50-17F1-49ED-9E99-EEEDBCBD1BC4}" type="slidenum">
              <a:rPr lang="en-US">
                <a:solidFill>
                  <a:prstClr val="black"/>
                </a:solidFill>
                <a:latin typeface="Calibri" panose="020F0502020204030204" pitchFamily="34" charset="0"/>
              </a:rPr>
              <a:pPr eaLnBrk="1" hangingPunct="1"/>
              <a:t>17</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73795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9C309-5E9E-438D-A81F-48B2577378AD}" type="slidenum">
              <a:rPr lang="en-GB">
                <a:solidFill>
                  <a:prstClr val="black"/>
                </a:solidFill>
              </a:rPr>
              <a:pPr/>
              <a:t>18</a:t>
            </a:fld>
            <a:endParaRPr lang="en-GB">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latin typeface="Calibri" pitchFamily="34" charset="0"/>
              </a:rPr>
              <a:t>Answers appear one by one. Click on yellow speakers to hear the words again if need be.</a:t>
            </a:r>
          </a:p>
        </p:txBody>
      </p:sp>
    </p:spTree>
    <p:extLst>
      <p:ext uri="{BB962C8B-B14F-4D97-AF65-F5344CB8AC3E}">
        <p14:creationId xmlns:p14="http://schemas.microsoft.com/office/powerpoint/2010/main" val="1188578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Listening task</a:t>
            </a:r>
            <a:r>
              <a:rPr lang="en-GB" baseline="0" dirty="0" smtClean="0"/>
              <a:t> with ‘gradual reveal’.  The last sentence makes it very obvious.  The other sentences add information but do not get you closer.</a:t>
            </a:r>
          </a:p>
          <a:p>
            <a:r>
              <a:rPr lang="en-GB" baseline="0" dirty="0" smtClean="0"/>
              <a:t>Say it then reveal and repeat it.</a:t>
            </a:r>
            <a:br>
              <a:rPr lang="en-GB" baseline="0" dirty="0" smtClean="0"/>
            </a:b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22</a:t>
            </a:fld>
            <a:endParaRPr lang="en-GB" altLang="en-US">
              <a:solidFill>
                <a:prstClr val="black"/>
              </a:solidFill>
            </a:endParaRPr>
          </a:p>
        </p:txBody>
      </p:sp>
    </p:spTree>
    <p:extLst>
      <p:ext uri="{BB962C8B-B14F-4D97-AF65-F5344CB8AC3E}">
        <p14:creationId xmlns:p14="http://schemas.microsoft.com/office/powerpoint/2010/main" val="105857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the language of working together – asking for each other’s prior</a:t>
            </a:r>
            <a:r>
              <a:rPr lang="en-GB" baseline="0" dirty="0" smtClean="0"/>
              <a:t> knowledge, but also encouraging hypothesising, risk-taking.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24</a:t>
            </a:fld>
            <a:endParaRPr lang="en-GB"/>
          </a:p>
        </p:txBody>
      </p:sp>
    </p:spTree>
    <p:extLst>
      <p:ext uri="{BB962C8B-B14F-4D97-AF65-F5344CB8AC3E}">
        <p14:creationId xmlns:p14="http://schemas.microsoft.com/office/powerpoint/2010/main" val="405127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Year 7 – Week 1.  Start with a text and see what students know first.</a:t>
            </a:r>
            <a:br>
              <a:rPr lang="en-GB" dirty="0" smtClean="0"/>
            </a:br>
            <a:r>
              <a:rPr lang="en-GB" dirty="0" smtClean="0"/>
              <a:t>1.</a:t>
            </a:r>
            <a:r>
              <a:rPr lang="en-GB" baseline="0" dirty="0" smtClean="0"/>
              <a:t>  </a:t>
            </a:r>
            <a:r>
              <a:rPr lang="en-GB" dirty="0" smtClean="0"/>
              <a:t>Give them some time to interrogate</a:t>
            </a:r>
            <a:r>
              <a:rPr lang="en-GB" baseline="0" dirty="0" smtClean="0"/>
              <a:t> each other’s knowledge and make some hypotheses about words they might know.  </a:t>
            </a:r>
            <a:br>
              <a:rPr lang="en-GB" baseline="0" dirty="0" smtClean="0"/>
            </a:br>
            <a:r>
              <a:rPr lang="en-GB" baseline="0" dirty="0" smtClean="0"/>
              <a:t/>
            </a:r>
            <a:br>
              <a:rPr lang="en-GB" baseline="0" dirty="0" smtClean="0"/>
            </a:br>
            <a:r>
              <a:rPr lang="en-GB" baseline="0" dirty="0" smtClean="0"/>
              <a:t>When they have finished talking they could record their group knowledge in a couple of different ways.</a:t>
            </a:r>
            <a:br>
              <a:rPr lang="en-GB" baseline="0" dirty="0" smtClean="0"/>
            </a:br>
            <a:r>
              <a:rPr lang="en-GB" baseline="0" dirty="0" smtClean="0"/>
              <a:t>They could have a red / yellow / green post-it notes for unknown / think we know / know words</a:t>
            </a:r>
            <a:br>
              <a:rPr lang="en-GB" baseline="0" dirty="0" smtClean="0"/>
            </a:br>
            <a:r>
              <a:rPr lang="en-GB" baseline="0" dirty="0" smtClean="0"/>
              <a:t>They could shade a large copy of the text with these colours.</a:t>
            </a:r>
          </a:p>
          <a:p>
            <a:endParaRPr lang="en-GB" baseline="0" dirty="0" smtClean="0"/>
          </a:p>
          <a:p>
            <a:r>
              <a:rPr lang="en-GB" baseline="0" dirty="0" smtClean="0"/>
              <a:t>Next steps depend on the knowledge of the class, but there are certain key activities that we can be sure will be beneficial for linguistic and skill development.  So, for example:</a:t>
            </a:r>
            <a:br>
              <a:rPr lang="en-GB" baseline="0" dirty="0" smtClean="0"/>
            </a:br>
            <a:r>
              <a:rPr lang="en-GB" baseline="0" dirty="0" smtClean="0"/>
              <a:t/>
            </a:r>
            <a:br>
              <a:rPr lang="en-GB" baseline="0" dirty="0" smtClean="0"/>
            </a:br>
            <a:r>
              <a:rPr lang="en-GB" baseline="0" dirty="0" smtClean="0"/>
              <a:t>2.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medio</a:t>
            </a:r>
            <a:r>
              <a:rPr lang="en-GB" baseline="0" dirty="0" smtClean="0"/>
              <a:t> </a:t>
            </a:r>
            <a:r>
              <a:rPr lang="en-GB" baseline="0" dirty="0" err="1" smtClean="0"/>
              <a:t>argentino</a:t>
            </a:r>
            <a:r>
              <a:rPr lang="en-GB" baseline="0" dirty="0" smtClean="0"/>
              <a:t> </a:t>
            </a:r>
            <a:r>
              <a:rPr lang="en-GB" baseline="0" dirty="0" err="1" smtClean="0"/>
              <a:t>medio</a:t>
            </a:r>
            <a:r>
              <a:rPr lang="en-GB" baseline="0" dirty="0" smtClean="0"/>
              <a:t> </a:t>
            </a:r>
            <a:r>
              <a:rPr lang="en-GB" baseline="0" dirty="0" err="1" smtClean="0"/>
              <a:t>español</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a:t>
            </a:r>
            <a:br>
              <a:rPr lang="en-GB" baseline="0" dirty="0" smtClean="0"/>
            </a:br>
            <a:r>
              <a:rPr lang="en-GB" baseline="0" dirty="0" smtClean="0"/>
              <a:t/>
            </a:r>
            <a:br>
              <a:rPr lang="en-GB" baseline="0" dirty="0" smtClean="0"/>
            </a:br>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25</a:t>
            </a:fld>
            <a:endParaRPr lang="en-GB"/>
          </a:p>
        </p:txBody>
      </p:sp>
    </p:spTree>
    <p:extLst>
      <p:ext uri="{BB962C8B-B14F-4D97-AF65-F5344CB8AC3E}">
        <p14:creationId xmlns:p14="http://schemas.microsoft.com/office/powerpoint/2010/main" val="390300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1.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argentino</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Students can be invited to compare their answers in their groups, or not, depending on time etc.</a:t>
            </a:r>
            <a:br>
              <a:rPr lang="en-GB" baseline="0" dirty="0" smtClean="0"/>
            </a:br>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The task has built-in differentiation.</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26</a:t>
            </a:fld>
            <a:endParaRPr lang="en-GB"/>
          </a:p>
        </p:txBody>
      </p:sp>
    </p:spTree>
    <p:extLst>
      <p:ext uri="{BB962C8B-B14F-4D97-AF65-F5344CB8AC3E}">
        <p14:creationId xmlns:p14="http://schemas.microsoft.com/office/powerpoint/2010/main" val="249919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27</a:t>
            </a:fld>
            <a:endParaRPr lang="en-GB"/>
          </a:p>
        </p:txBody>
      </p:sp>
    </p:spTree>
    <p:extLst>
      <p:ext uri="{BB962C8B-B14F-4D97-AF65-F5344CB8AC3E}">
        <p14:creationId xmlns:p14="http://schemas.microsoft.com/office/powerpoint/2010/main" val="24883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After the listening / transcription tasks, there are some next steps that focus further</a:t>
            </a:r>
            <a:r>
              <a:rPr lang="en-GB" baseline="0" dirty="0" smtClean="0"/>
              <a:t> on meaning and/or structure.  The teacher may need to choose here, rather than do everything with one text in one lesson!  </a:t>
            </a:r>
            <a:br>
              <a:rPr lang="en-GB" baseline="0" dirty="0" smtClean="0"/>
            </a:br>
            <a:r>
              <a:rPr lang="en-GB" baseline="0" dirty="0" smtClean="0"/>
              <a:t/>
            </a:r>
            <a:br>
              <a:rPr lang="en-GB" baseline="0" dirty="0" smtClean="0"/>
            </a:br>
            <a:r>
              <a:rPr lang="en-GB" baseline="0" dirty="0" smtClean="0"/>
              <a:t>With this text there are 3 x obvious possibilities:</a:t>
            </a:r>
            <a:br>
              <a:rPr lang="en-GB" baseline="0" dirty="0" smtClean="0"/>
            </a:br>
            <a:r>
              <a:rPr lang="en-GB" baseline="0" dirty="0" smtClean="0"/>
              <a:t/>
            </a:r>
            <a:br>
              <a:rPr lang="en-GB" baseline="0" dirty="0" smtClean="0"/>
            </a:br>
            <a:r>
              <a:rPr lang="en-GB" baseline="0" dirty="0" smtClean="0"/>
              <a:t>1.  Focus on verb forms.</a:t>
            </a:r>
            <a:br>
              <a:rPr lang="en-GB" baseline="0" dirty="0" smtClean="0"/>
            </a:br>
            <a:r>
              <a:rPr lang="en-GB" baseline="0" dirty="0" smtClean="0"/>
              <a:t>2.  Focus on country / nationality / place vocabulary</a:t>
            </a:r>
            <a:br>
              <a:rPr lang="en-GB" baseline="0" dirty="0" smtClean="0"/>
            </a:br>
            <a:r>
              <a:rPr lang="en-GB" baseline="0" dirty="0" smtClean="0"/>
              <a:t>3.  Focus on the meaning of high frequency language – de – </a:t>
            </a:r>
            <a:r>
              <a:rPr lang="en-GB" baseline="0" dirty="0" err="1" smtClean="0"/>
              <a:t>pero</a:t>
            </a:r>
            <a:r>
              <a:rPr lang="en-GB" baseline="0" dirty="0" smtClean="0"/>
              <a:t> – y – con – en – </a:t>
            </a:r>
            <a:r>
              <a:rPr lang="en-GB" baseline="0" dirty="0" err="1" smtClean="0"/>
              <a:t>así</a:t>
            </a:r>
            <a:r>
              <a:rPr lang="en-GB" baseline="0" dirty="0" smtClean="0"/>
              <a:t> </a:t>
            </a:r>
            <a:r>
              <a:rPr lang="en-GB" baseline="0" dirty="0" err="1" smtClean="0"/>
              <a:t>que</a:t>
            </a:r>
            <a:r>
              <a:rPr lang="en-GB" baseline="0" dirty="0" smtClean="0"/>
              <a:t> –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allí</a:t>
            </a:r>
            <a:r>
              <a:rPr lang="en-GB" baseline="0" dirty="0" smtClean="0"/>
              <a:t> - </a:t>
            </a:r>
            <a:r>
              <a:rPr lang="en-GB" baseline="0" dirty="0" err="1" smtClean="0"/>
              <a:t>su</a:t>
            </a:r>
            <a:endParaRPr lang="en-GB" baseline="0" dirty="0" smtClean="0"/>
          </a:p>
          <a:p>
            <a:endParaRPr lang="en-GB" baseline="0" dirty="0" smtClean="0"/>
          </a:p>
          <a:p>
            <a:r>
              <a:rPr lang="en-GB" baseline="0" dirty="0" smtClean="0"/>
              <a:t>I would be most tempted to start with the verb forms, to tease out prior knowledge but also work on inference skills.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28</a:t>
            </a:fld>
            <a:endParaRPr lang="en-GB"/>
          </a:p>
        </p:txBody>
      </p:sp>
    </p:spTree>
    <p:extLst>
      <p:ext uri="{BB962C8B-B14F-4D97-AF65-F5344CB8AC3E}">
        <p14:creationId xmlns:p14="http://schemas.microsoft.com/office/powerpoint/2010/main" val="8246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KS2 on the left and KS3 on the right</a:t>
            </a:r>
            <a:br>
              <a:rPr lang="en-GB" sz="1200" dirty="0" smtClean="0"/>
            </a:br>
            <a:r>
              <a:rPr lang="en-GB" sz="1200" dirty="0" smtClean="0"/>
              <a:t>Adapted to show more clearly the continuity between KS2 and KS3</a:t>
            </a:r>
            <a:br>
              <a:rPr lang="en-GB" sz="1200" dirty="0" smtClean="0"/>
            </a:br>
            <a:r>
              <a:rPr lang="en-GB" sz="1200" dirty="0" smtClean="0"/>
              <a:t/>
            </a:r>
            <a:br>
              <a:rPr lang="en-GB" sz="1200" dirty="0" smtClean="0"/>
            </a:br>
            <a:r>
              <a:rPr lang="en-GB" sz="1200" dirty="0" smtClean="0"/>
              <a:t>J</a:t>
            </a:r>
            <a:r>
              <a:rPr lang="en-GB" sz="12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200" baseline="0" dirty="0" smtClean="0"/>
            </a:br>
            <a:r>
              <a:rPr lang="en-GB" sz="1200" baseline="0" dirty="0" smtClean="0"/>
              <a:t/>
            </a:r>
            <a:br>
              <a:rPr lang="en-GB" sz="1200" baseline="0" dirty="0" smtClean="0"/>
            </a:br>
            <a:r>
              <a:rPr lang="en-GB" sz="1200" baseline="0" dirty="0" smtClean="0"/>
              <a:t>There are things we can do to make this explicit, too.  </a:t>
            </a:r>
            <a:br>
              <a:rPr lang="en-GB" sz="1200" baseline="0" dirty="0" smtClean="0"/>
            </a:br>
            <a:r>
              <a:rPr lang="en-GB" sz="12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200" baseline="0" dirty="0" smtClean="0"/>
              <a:t>Welcome their previous knowledge, and make it clear that it all counts.</a:t>
            </a:r>
            <a:br>
              <a:rPr lang="en-GB" sz="1200" baseline="0" dirty="0" smtClean="0"/>
            </a:br>
            <a:endParaRPr lang="fr-FR" sz="1200" dirty="0" smtClean="0"/>
          </a:p>
          <a:p>
            <a:r>
              <a:rPr lang="en-GB" sz="1200" dirty="0" smtClean="0"/>
              <a:t>This new NC document may be minimal, but sometimes there is strength in that.  I found</a:t>
            </a:r>
            <a:r>
              <a:rPr lang="en-GB" sz="12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200" baseline="0" dirty="0" err="1" smtClean="0"/>
              <a:t>ie</a:t>
            </a:r>
            <a:r>
              <a:rPr lang="en-GB" sz="1200" baseline="0" dirty="0" smtClean="0"/>
              <a:t>. recognising the need for regular meetings and for sharing practice.  This all on one A4 page doc has been a helpful catalyst here.  </a:t>
            </a:r>
          </a:p>
          <a:p>
            <a:endParaRPr lang="en-GB" sz="1200" baseline="0" dirty="0" smtClean="0"/>
          </a:p>
          <a:p>
            <a:r>
              <a:rPr lang="en-GB" sz="1200" baseline="0" dirty="0" smtClean="0"/>
              <a:t>Let’s just take the sound-spelling link statement at KS2.</a:t>
            </a:r>
          </a:p>
          <a:p>
            <a:endParaRPr lang="en-GB" dirty="0"/>
          </a:p>
        </p:txBody>
      </p:sp>
      <p:sp>
        <p:nvSpPr>
          <p:cNvPr id="4" name="Slide Number Placeholder 3"/>
          <p:cNvSpPr>
            <a:spLocks noGrp="1"/>
          </p:cNvSpPr>
          <p:nvPr>
            <p:ph type="sldNum" sz="quarter" idx="10"/>
          </p:nvPr>
        </p:nvSpPr>
        <p:spPr/>
        <p:txBody>
          <a:bodyPr/>
          <a:lstStyle/>
          <a:p>
            <a:fld id="{76EF2CDA-F7AE-4530-9D08-6319E75A91FB}" type="slidenum">
              <a:rPr lang="en-GB" smtClean="0"/>
              <a:t>2</a:t>
            </a:fld>
            <a:endParaRPr lang="en-GB"/>
          </a:p>
        </p:txBody>
      </p:sp>
    </p:spTree>
    <p:extLst>
      <p:ext uri="{BB962C8B-B14F-4D97-AF65-F5344CB8AC3E}">
        <p14:creationId xmlns:p14="http://schemas.microsoft.com/office/powerpoint/2010/main" val="1921862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4  Focus on country / nationality + language / place vocabulary</a:t>
            </a:r>
            <a:br>
              <a:rPr lang="en-GB" baseline="0" dirty="0" smtClean="0"/>
            </a:br>
            <a:endParaRPr lang="en-GB" baseline="0" dirty="0" smtClean="0"/>
          </a:p>
          <a:p>
            <a:r>
              <a:rPr lang="en-GB" baseline="0" dirty="0" smtClean="0"/>
              <a:t>I would expect that before doing this activity, the teacher will need to explain the categories.  </a:t>
            </a:r>
            <a:br>
              <a:rPr lang="en-GB" baseline="0" dirty="0" smtClean="0"/>
            </a:br>
            <a:r>
              <a:rPr lang="en-GB" baseline="0" dirty="0" smtClean="0"/>
              <a:t>The idea would be to try to do this in the TL – this provides additional linguistic input through listening, and has the advantage of dealing with one of the words most pupils are unlikely to know – i.e. </a:t>
            </a:r>
            <a:r>
              <a:rPr lang="en-GB" baseline="0" dirty="0" err="1" smtClean="0"/>
              <a:t>país</a:t>
            </a:r>
            <a:r>
              <a:rPr lang="en-GB" baseline="0" dirty="0" smtClean="0"/>
              <a:t/>
            </a:r>
            <a:br>
              <a:rPr lang="en-GB" baseline="0" dirty="0" smtClean="0"/>
            </a:br>
            <a:r>
              <a:rPr lang="en-GB" baseline="0" dirty="0" smtClean="0"/>
              <a:t>It highlights the all important category words, too, which often get overlooked.</a:t>
            </a:r>
            <a:br>
              <a:rPr lang="en-GB" baseline="0" dirty="0" smtClean="0"/>
            </a:br>
            <a:r>
              <a:rPr lang="en-GB" baseline="0" dirty="0" smtClean="0"/>
              <a:t>Many pupils can name lots of individual countries but don’t know the word for country itself.  Try this out on your classes…</a:t>
            </a:r>
          </a:p>
          <a:p>
            <a:endParaRPr lang="en-GB" baseline="0" dirty="0" smtClean="0"/>
          </a:p>
          <a:p>
            <a:r>
              <a:rPr lang="en-GB" baseline="0" dirty="0" smtClean="0"/>
              <a:t>How to </a:t>
            </a:r>
            <a:r>
              <a:rPr lang="en-GB" baseline="0" dirty="0" err="1" smtClean="0"/>
              <a:t>circumlocute</a:t>
            </a:r>
            <a:r>
              <a:rPr lang="en-GB" baseline="0" dirty="0" smtClean="0"/>
              <a:t> these words?</a:t>
            </a:r>
            <a:br>
              <a:rPr lang="en-GB" baseline="0" dirty="0" smtClean="0"/>
            </a:br>
            <a:r>
              <a:rPr lang="en-GB" baseline="0" dirty="0" smtClean="0"/>
              <a:t/>
            </a:r>
            <a:br>
              <a:rPr lang="en-GB" baseline="0" dirty="0" smtClean="0"/>
            </a:br>
            <a:r>
              <a:rPr lang="en-GB" baseline="0" dirty="0" smtClean="0"/>
              <a:t>1.  País – </a:t>
            </a:r>
            <a:r>
              <a:rPr lang="en-GB" baseline="0" dirty="0" err="1" smtClean="0"/>
              <a:t>por</a:t>
            </a:r>
            <a:r>
              <a:rPr lang="en-GB" baseline="0" dirty="0" smtClean="0"/>
              <a:t> </a:t>
            </a:r>
            <a:r>
              <a:rPr lang="en-GB" baseline="0" dirty="0" err="1" smtClean="0"/>
              <a:t>ejemplo</a:t>
            </a:r>
            <a:r>
              <a:rPr lang="en-GB" baseline="0" dirty="0" smtClean="0"/>
              <a:t>, </a:t>
            </a:r>
            <a:r>
              <a:rPr lang="en-GB" baseline="0" dirty="0" err="1" smtClean="0"/>
              <a:t>España</a:t>
            </a:r>
            <a:r>
              <a:rPr lang="en-GB" baseline="0" dirty="0" smtClean="0"/>
              <a:t> </a:t>
            </a:r>
            <a:r>
              <a:rPr lang="en-GB" baseline="0" dirty="0" err="1" smtClean="0"/>
              <a:t>es</a:t>
            </a:r>
            <a:r>
              <a:rPr lang="en-GB" baseline="0" dirty="0" smtClean="0"/>
              <a:t> un </a:t>
            </a:r>
            <a:r>
              <a:rPr lang="en-GB" baseline="0" dirty="0" err="1" smtClean="0"/>
              <a:t>país</a:t>
            </a:r>
            <a:r>
              <a:rPr lang="en-GB" baseline="0" dirty="0" smtClean="0"/>
              <a:t>.  </a:t>
            </a:r>
            <a:r>
              <a:rPr lang="en-GB" baseline="0" dirty="0" err="1" smtClean="0"/>
              <a:t>Inglaterra</a:t>
            </a:r>
            <a:r>
              <a:rPr lang="en-GB" baseline="0" dirty="0" smtClean="0"/>
              <a:t> </a:t>
            </a:r>
            <a:r>
              <a:rPr lang="en-GB" baseline="0" dirty="0" err="1" smtClean="0"/>
              <a:t>es</a:t>
            </a:r>
            <a:r>
              <a:rPr lang="en-GB" baseline="0" dirty="0" smtClean="0"/>
              <a:t> un </a:t>
            </a:r>
            <a:r>
              <a:rPr lang="en-GB" baseline="0" dirty="0" err="1" smtClean="0"/>
              <a:t>país</a:t>
            </a:r>
            <a:r>
              <a:rPr lang="en-GB" baseline="0" dirty="0" smtClean="0"/>
              <a:t>.  Italia </a:t>
            </a:r>
            <a:r>
              <a:rPr lang="en-GB" baseline="0" dirty="0" err="1" smtClean="0"/>
              <a:t>es</a:t>
            </a:r>
            <a:r>
              <a:rPr lang="en-GB" baseline="0" dirty="0" smtClean="0"/>
              <a:t> un </a:t>
            </a:r>
            <a:r>
              <a:rPr lang="en-GB" baseline="0" dirty="0" err="1" smtClean="0"/>
              <a:t>país</a:t>
            </a:r>
            <a:r>
              <a:rPr lang="en-GB" baseline="0" dirty="0" smtClean="0"/>
              <a:t>.  Birmingham no </a:t>
            </a:r>
            <a:r>
              <a:rPr lang="en-GB" baseline="0" dirty="0" err="1" smtClean="0"/>
              <a:t>es</a:t>
            </a:r>
            <a:r>
              <a:rPr lang="en-GB" baseline="0" dirty="0" smtClean="0"/>
              <a:t> un </a:t>
            </a:r>
            <a:r>
              <a:rPr lang="en-GB" baseline="0" dirty="0" err="1" smtClean="0"/>
              <a:t>país</a:t>
            </a:r>
            <a:r>
              <a:rPr lang="en-GB" baseline="0" dirty="0" smtClean="0"/>
              <a:t>.  País?...</a:t>
            </a:r>
            <a:br>
              <a:rPr lang="en-GB" baseline="0" dirty="0" smtClean="0"/>
            </a:br>
            <a:r>
              <a:rPr lang="en-GB" baseline="0" dirty="0" smtClean="0"/>
              <a:t/>
            </a:r>
            <a:br>
              <a:rPr lang="en-GB" baseline="0" dirty="0" smtClean="0"/>
            </a:br>
            <a:r>
              <a:rPr lang="en-GB" baseline="0" dirty="0" smtClean="0"/>
              <a:t>2.  </a:t>
            </a:r>
            <a:r>
              <a:rPr lang="en-GB" baseline="0" dirty="0" err="1" smtClean="0"/>
              <a:t>Nacionalidad</a:t>
            </a:r>
            <a:r>
              <a:rPr lang="en-GB" baseline="0" dirty="0" smtClean="0"/>
              <a:t> / </a:t>
            </a:r>
            <a:r>
              <a:rPr lang="en-GB" baseline="0" dirty="0" err="1" smtClean="0"/>
              <a:t>Idioma</a:t>
            </a:r>
            <a:r>
              <a:rPr lang="en-GB" baseline="0" dirty="0" smtClean="0"/>
              <a:t/>
            </a:r>
            <a:br>
              <a:rPr lang="en-GB" baseline="0" dirty="0" smtClean="0"/>
            </a:br>
            <a:r>
              <a:rPr lang="en-GB" baseline="0" dirty="0" smtClean="0"/>
              <a:t/>
            </a:r>
            <a:br>
              <a:rPr lang="en-GB" baseline="0" dirty="0" smtClean="0"/>
            </a:br>
            <a:r>
              <a:rPr lang="en-GB" baseline="0" dirty="0" smtClean="0"/>
              <a:t>Soy </a:t>
            </a:r>
            <a:r>
              <a:rPr lang="en-GB" baseline="0" dirty="0" err="1" smtClean="0"/>
              <a:t>inglés</a:t>
            </a:r>
            <a:r>
              <a:rPr lang="en-GB" baseline="0" dirty="0" smtClean="0"/>
              <a:t>.  </a:t>
            </a:r>
            <a:r>
              <a:rPr lang="en-GB" baseline="0" dirty="0" err="1" smtClean="0"/>
              <a:t>Es</a:t>
            </a:r>
            <a:r>
              <a:rPr lang="en-GB" baseline="0" dirty="0" smtClean="0"/>
              <a:t> mi </a:t>
            </a:r>
            <a:r>
              <a:rPr lang="en-GB" baseline="0" dirty="0" err="1" smtClean="0"/>
              <a:t>nacionalidad</a:t>
            </a:r>
            <a:r>
              <a:rPr lang="en-GB" baseline="0" dirty="0" smtClean="0"/>
              <a:t>.</a:t>
            </a:r>
            <a:br>
              <a:rPr lang="en-GB" baseline="0" dirty="0" smtClean="0"/>
            </a:br>
            <a:r>
              <a:rPr lang="en-GB" baseline="0" dirty="0" err="1" smtClean="0"/>
              <a:t>Hablo</a:t>
            </a:r>
            <a:r>
              <a:rPr lang="en-GB" baseline="0" dirty="0" smtClean="0"/>
              <a:t> (showing hand gesture for talk, as necessary) </a:t>
            </a:r>
            <a:r>
              <a:rPr lang="en-GB" baseline="0" dirty="0" err="1" smtClean="0"/>
              <a:t>inglés</a:t>
            </a:r>
            <a:r>
              <a:rPr lang="en-GB" baseline="0" dirty="0" smtClean="0"/>
              <a:t>.  </a:t>
            </a:r>
            <a:r>
              <a:rPr lang="en-GB" baseline="0" dirty="0" err="1" smtClean="0"/>
              <a:t>Es</a:t>
            </a:r>
            <a:r>
              <a:rPr lang="en-GB" baseline="0" dirty="0" smtClean="0"/>
              <a:t> mi </a:t>
            </a:r>
            <a:r>
              <a:rPr lang="en-GB" baseline="0" dirty="0" err="1" smtClean="0"/>
              <a:t>idioma</a:t>
            </a:r>
            <a:r>
              <a:rPr lang="en-GB" baseline="0" dirty="0" smtClean="0"/>
              <a:t> </a:t>
            </a:r>
            <a:r>
              <a:rPr lang="en-GB" baseline="0" dirty="0" err="1" smtClean="0"/>
              <a:t>nativo</a:t>
            </a:r>
            <a:r>
              <a:rPr lang="en-GB" baseline="0" dirty="0" smtClean="0"/>
              <a:t>.</a:t>
            </a:r>
            <a:br>
              <a:rPr lang="en-GB" baseline="0" dirty="0" smtClean="0"/>
            </a:br>
            <a:r>
              <a:rPr lang="en-GB" baseline="0" dirty="0" smtClean="0"/>
              <a:t/>
            </a:r>
            <a:br>
              <a:rPr lang="en-GB" baseline="0" dirty="0" smtClean="0"/>
            </a:br>
            <a:r>
              <a:rPr lang="en-GB" baseline="0" dirty="0" smtClean="0"/>
              <a:t>3.  Ciudad</a:t>
            </a:r>
            <a:br>
              <a:rPr lang="en-GB" baseline="0" dirty="0" smtClean="0"/>
            </a:br>
            <a:r>
              <a:rPr lang="en-GB" baseline="0" dirty="0" smtClean="0"/>
              <a:t>Birmingham no </a:t>
            </a:r>
            <a:r>
              <a:rPr lang="en-GB" baseline="0" dirty="0" err="1" smtClean="0"/>
              <a:t>es</a:t>
            </a:r>
            <a:r>
              <a:rPr lang="en-GB" baseline="0" dirty="0" smtClean="0"/>
              <a:t> un </a:t>
            </a:r>
            <a:r>
              <a:rPr lang="en-GB" baseline="0" dirty="0" err="1" smtClean="0"/>
              <a:t>país</a:t>
            </a:r>
            <a:r>
              <a:rPr lang="en-GB" baseline="0" dirty="0" smtClean="0"/>
              <a:t>.  Birmingham </a:t>
            </a:r>
            <a:r>
              <a:rPr lang="en-GB" baseline="0" dirty="0" err="1" smtClean="0"/>
              <a:t>es</a:t>
            </a:r>
            <a:r>
              <a:rPr lang="en-GB" baseline="0" dirty="0" smtClean="0"/>
              <a:t> </a:t>
            </a:r>
            <a:r>
              <a:rPr lang="en-GB" baseline="0" dirty="0" err="1" smtClean="0"/>
              <a:t>una</a:t>
            </a:r>
            <a:r>
              <a:rPr lang="en-GB" baseline="0" dirty="0" smtClean="0"/>
              <a:t> ciudad.  Liverpool </a:t>
            </a:r>
            <a:r>
              <a:rPr lang="en-GB" baseline="0" dirty="0" err="1" smtClean="0"/>
              <a:t>es</a:t>
            </a:r>
            <a:r>
              <a:rPr lang="en-GB" baseline="0" dirty="0" smtClean="0"/>
              <a:t> </a:t>
            </a:r>
            <a:r>
              <a:rPr lang="en-GB" baseline="0" dirty="0" err="1" smtClean="0"/>
              <a:t>una</a:t>
            </a:r>
            <a:r>
              <a:rPr lang="en-GB" baseline="0" dirty="0" smtClean="0"/>
              <a:t> ciudad.  Cambridge </a:t>
            </a:r>
            <a:r>
              <a:rPr lang="en-GB" baseline="0" dirty="0" err="1" smtClean="0"/>
              <a:t>es</a:t>
            </a:r>
            <a:r>
              <a:rPr lang="en-GB" baseline="0" dirty="0" smtClean="0"/>
              <a:t> </a:t>
            </a:r>
            <a:r>
              <a:rPr lang="en-GB" baseline="0" dirty="0" err="1" smtClean="0"/>
              <a:t>una</a:t>
            </a:r>
            <a:r>
              <a:rPr lang="en-GB" baseline="0" dirty="0" smtClean="0"/>
              <a:t> ciudad.  </a:t>
            </a:r>
            <a:r>
              <a:rPr lang="en-GB" baseline="0" dirty="0" err="1" smtClean="0"/>
              <a:t>Londres</a:t>
            </a:r>
            <a:r>
              <a:rPr lang="en-GB" baseline="0" dirty="0" smtClean="0"/>
              <a:t> </a:t>
            </a:r>
            <a:r>
              <a:rPr lang="en-GB" baseline="0" dirty="0" err="1" smtClean="0"/>
              <a:t>es</a:t>
            </a:r>
            <a:r>
              <a:rPr lang="en-GB" baseline="0" dirty="0" smtClean="0"/>
              <a:t> </a:t>
            </a:r>
            <a:r>
              <a:rPr lang="en-GB" baseline="0" dirty="0" err="1" smtClean="0"/>
              <a:t>una</a:t>
            </a:r>
            <a:r>
              <a:rPr lang="en-GB" baseline="0" dirty="0" smtClean="0"/>
              <a:t> ciudad.  Madrid </a:t>
            </a:r>
            <a:r>
              <a:rPr lang="en-GB" baseline="0" dirty="0" err="1" smtClean="0"/>
              <a:t>es</a:t>
            </a:r>
            <a:r>
              <a:rPr lang="en-GB" baseline="0" dirty="0" smtClean="0"/>
              <a:t> </a:t>
            </a:r>
            <a:r>
              <a:rPr lang="en-GB" baseline="0" dirty="0" err="1" smtClean="0"/>
              <a:t>una</a:t>
            </a:r>
            <a:r>
              <a:rPr lang="en-GB" baseline="0" dirty="0" smtClean="0"/>
              <a:t> ciudad….</a:t>
            </a:r>
            <a:br>
              <a:rPr lang="en-GB" baseline="0" dirty="0" smtClean="0"/>
            </a:br>
            <a:r>
              <a:rPr lang="en-GB" baseline="0" dirty="0" smtClean="0"/>
              <a:t/>
            </a:r>
            <a:br>
              <a:rPr lang="en-GB" baseline="0" dirty="0" smtClean="0"/>
            </a:br>
            <a:r>
              <a:rPr lang="en-GB" baseline="0" dirty="0" smtClean="0"/>
              <a:t>Then give students a few moments to identify the words from the text in each category and take whole class feedback.</a:t>
            </a:r>
          </a:p>
          <a:p>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29</a:t>
            </a:fld>
            <a:endParaRPr lang="en-GB"/>
          </a:p>
        </p:txBody>
      </p:sp>
    </p:spTree>
    <p:extLst>
      <p:ext uri="{BB962C8B-B14F-4D97-AF65-F5344CB8AC3E}">
        <p14:creationId xmlns:p14="http://schemas.microsoft.com/office/powerpoint/2010/main" val="2774194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2.2</a:t>
            </a:r>
            <a:br>
              <a:rPr lang="en-GB" baseline="0" dirty="0" smtClean="0"/>
            </a:br>
            <a:r>
              <a:rPr lang="en-GB" baseline="0" dirty="0" smtClean="0"/>
              <a:t>2</a:t>
            </a:r>
          </a:p>
          <a:p>
            <a:endParaRPr lang="en-GB" baseline="0" dirty="0" smtClean="0"/>
          </a:p>
          <a:p>
            <a:r>
              <a:rPr lang="en-GB" baseline="0" dirty="0" smtClean="0"/>
              <a:t>It’s also always useful to see what other knowledge they bring to the table, so an additional oral prompt to name any other countries in Spanish and / or languages and/or cities in Spain is a really good way to extend / differentiate and get to know the prior knowledge of learners.  Opening out each task to prior knowledge is a useful principle to keep in mind at each stage of lesson planning.</a:t>
            </a:r>
            <a:br>
              <a:rPr lang="en-GB" baseline="0" dirty="0" smtClean="0"/>
            </a:br>
            <a:endParaRPr lang="en-GB" baseline="0" dirty="0" smtClean="0"/>
          </a:p>
          <a:p>
            <a:endParaRPr lang="en-GB" baseline="0" dirty="0" smtClean="0"/>
          </a:p>
          <a:p>
            <a:r>
              <a:rPr lang="en-GB" baseline="0" dirty="0" smtClean="0"/>
              <a:t>When taking whole class feedback it would be a lovely opportunity (if you have not already done this with the new Y7 class to ask them to tell you other languages that they speak or if their parents are different nationalities.  That’s one reason for choosing a text where the character has parents from a different country).  This can be done using the text for reference.</a:t>
            </a:r>
            <a:br>
              <a:rPr lang="en-GB" baseline="0" dirty="0" smtClean="0"/>
            </a:br>
            <a:r>
              <a:rPr lang="en-GB" baseline="0" dirty="0" smtClean="0"/>
              <a:t/>
            </a:r>
            <a:br>
              <a:rPr lang="en-GB" baseline="0" dirty="0" smtClean="0"/>
            </a:br>
            <a:r>
              <a:rPr lang="en-GB" baseline="0" dirty="0" smtClean="0"/>
              <a:t>Ok, </a:t>
            </a:r>
            <a:r>
              <a:rPr lang="en-GB" baseline="0" dirty="0" err="1" smtClean="0"/>
              <a:t>todos</a:t>
            </a:r>
            <a:r>
              <a:rPr lang="en-GB" baseline="0" dirty="0" smtClean="0"/>
              <a:t>.  </a:t>
            </a:r>
            <a:r>
              <a:rPr lang="en-GB" baseline="0" dirty="0" err="1" smtClean="0"/>
              <a:t>Escuchad</a:t>
            </a:r>
            <a:r>
              <a:rPr lang="en-GB" baseline="0" dirty="0" smtClean="0"/>
              <a:t>.  Carlos </a:t>
            </a:r>
            <a:r>
              <a:rPr lang="en-GB" baseline="0" dirty="0" err="1" smtClean="0"/>
              <a:t>es</a:t>
            </a:r>
            <a:r>
              <a:rPr lang="en-GB" baseline="0" dirty="0" smtClean="0"/>
              <a:t> de </a:t>
            </a:r>
            <a:r>
              <a:rPr lang="en-GB" baseline="0" dirty="0" err="1" smtClean="0"/>
              <a:t>España</a:t>
            </a:r>
            <a:r>
              <a:rPr lang="en-GB" baseline="0" dirty="0" smtClean="0"/>
              <a:t>.  Vive en </a:t>
            </a:r>
            <a:r>
              <a:rPr lang="en-GB" baseline="0" dirty="0" err="1" smtClean="0"/>
              <a:t>España</a:t>
            </a:r>
            <a:r>
              <a:rPr lang="en-GB" baseline="0" dirty="0" smtClean="0"/>
              <a:t>, no </a:t>
            </a:r>
            <a:r>
              <a:rPr lang="en-GB" baseline="0" dirty="0" err="1" smtClean="0"/>
              <a:t>es</a:t>
            </a:r>
            <a:r>
              <a:rPr lang="en-GB" baseline="0" dirty="0" smtClean="0"/>
              <a:t> </a:t>
            </a:r>
            <a:r>
              <a:rPr lang="en-GB" baseline="0" dirty="0" err="1" smtClean="0"/>
              <a:t>así</a:t>
            </a:r>
            <a:r>
              <a:rPr lang="en-GB" baseline="0" dirty="0" smtClean="0"/>
              <a:t>?  </a:t>
            </a:r>
            <a:r>
              <a:rPr lang="en-GB" baseline="0" dirty="0" err="1" smtClean="0"/>
              <a:t>Pero</a:t>
            </a:r>
            <a:r>
              <a:rPr lang="en-GB" baseline="0" dirty="0" smtClean="0"/>
              <a:t> sus padres son de Argentina, </a:t>
            </a:r>
            <a:r>
              <a:rPr lang="en-GB" baseline="0" dirty="0" err="1" smtClean="0"/>
              <a:t>verdad</a:t>
            </a:r>
            <a:r>
              <a:rPr lang="en-GB" baseline="0" dirty="0" smtClean="0"/>
              <a:t>?</a:t>
            </a:r>
            <a:br>
              <a:rPr lang="en-GB" baseline="0" dirty="0" smtClean="0"/>
            </a:br>
            <a:r>
              <a:rPr lang="en-GB" baseline="0" dirty="0" smtClean="0"/>
              <a:t/>
            </a:r>
            <a:br>
              <a:rPr lang="en-GB" baseline="0" dirty="0" smtClean="0"/>
            </a:br>
            <a:r>
              <a:rPr lang="en-GB" baseline="0" dirty="0" smtClean="0"/>
              <a:t>Y </a:t>
            </a:r>
            <a:r>
              <a:rPr lang="en-GB" baseline="0" dirty="0" err="1" smtClean="0"/>
              <a:t>vosotros</a:t>
            </a:r>
            <a:r>
              <a:rPr lang="en-GB" baseline="0" dirty="0" smtClean="0"/>
              <a:t>?  </a:t>
            </a:r>
            <a:r>
              <a:rPr lang="en-GB" baseline="0" dirty="0" err="1" smtClean="0"/>
              <a:t>Vuestros</a:t>
            </a:r>
            <a:r>
              <a:rPr lang="en-GB" baseline="0" dirty="0" smtClean="0"/>
              <a:t> padres son de </a:t>
            </a:r>
            <a:r>
              <a:rPr lang="en-GB" baseline="0" dirty="0" err="1" smtClean="0"/>
              <a:t>Inglaterra</a:t>
            </a:r>
            <a:r>
              <a:rPr lang="en-GB" baseline="0" dirty="0" smtClean="0"/>
              <a:t> or de </a:t>
            </a:r>
            <a:r>
              <a:rPr lang="en-GB" baseline="0" dirty="0" err="1" smtClean="0"/>
              <a:t>otro</a:t>
            </a:r>
            <a:r>
              <a:rPr lang="en-GB" baseline="0" dirty="0" smtClean="0"/>
              <a:t> </a:t>
            </a:r>
            <a:r>
              <a:rPr lang="en-GB" baseline="0" dirty="0" err="1" smtClean="0"/>
              <a:t>país</a:t>
            </a:r>
            <a:r>
              <a:rPr lang="en-GB" baseline="0" dirty="0" smtClean="0"/>
              <a:t>?  De </a:t>
            </a:r>
            <a:r>
              <a:rPr lang="en-GB" baseline="0" dirty="0" err="1" smtClean="0"/>
              <a:t>Holanda</a:t>
            </a:r>
            <a:r>
              <a:rPr lang="en-GB" baseline="0" dirty="0" smtClean="0"/>
              <a:t>?  De un </a:t>
            </a:r>
            <a:r>
              <a:rPr lang="en-GB" baseline="0" dirty="0" err="1" smtClean="0"/>
              <a:t>país</a:t>
            </a:r>
            <a:r>
              <a:rPr lang="en-GB" baseline="0" dirty="0" smtClean="0"/>
              <a:t> en Africa?  O Italia?</a:t>
            </a:r>
            <a:br>
              <a:rPr lang="en-GB" baseline="0" dirty="0" smtClean="0"/>
            </a:br>
            <a:r>
              <a:rPr lang="en-GB" baseline="0" dirty="0" smtClean="0"/>
              <a:t/>
            </a:r>
            <a:br>
              <a:rPr lang="en-GB" baseline="0" dirty="0" smtClean="0"/>
            </a:br>
            <a:r>
              <a:rPr lang="en-GB" baseline="0" dirty="0" smtClean="0"/>
              <a:t>If they volunteer some different countries, collect them on a list on the board.  Ask about languages?  En casa (gesture for house if necessary), </a:t>
            </a:r>
            <a:r>
              <a:rPr lang="en-GB" baseline="0" dirty="0" err="1" smtClean="0"/>
              <a:t>habláis</a:t>
            </a:r>
            <a:r>
              <a:rPr lang="en-GB" baseline="0" dirty="0" smtClean="0"/>
              <a:t> </a:t>
            </a:r>
            <a:r>
              <a:rPr lang="en-GB" baseline="0" dirty="0" err="1" smtClean="0"/>
              <a:t>inglés</a:t>
            </a:r>
            <a:r>
              <a:rPr lang="en-GB" baseline="0" dirty="0" smtClean="0"/>
              <a:t>?  No?  </a:t>
            </a:r>
            <a:r>
              <a:rPr lang="en-GB" baseline="0" dirty="0" err="1" smtClean="0"/>
              <a:t>Qué</a:t>
            </a:r>
            <a:r>
              <a:rPr lang="en-GB" baseline="0" dirty="0" smtClean="0"/>
              <a:t> </a:t>
            </a:r>
            <a:r>
              <a:rPr lang="en-GB" baseline="0" dirty="0" err="1" smtClean="0"/>
              <a:t>idioma</a:t>
            </a:r>
            <a:r>
              <a:rPr lang="en-GB" baseline="0" dirty="0" smtClean="0"/>
              <a:t> </a:t>
            </a:r>
            <a:r>
              <a:rPr lang="en-GB" baseline="0" dirty="0" err="1" smtClean="0"/>
              <a:t>habláis</a:t>
            </a:r>
            <a:r>
              <a:rPr lang="en-GB" baseline="0" dirty="0" smtClean="0"/>
              <a:t>?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30</a:t>
            </a:fld>
            <a:endParaRPr lang="en-GB"/>
          </a:p>
        </p:txBody>
      </p:sp>
    </p:spTree>
    <p:extLst>
      <p:ext uri="{BB962C8B-B14F-4D97-AF65-F5344CB8AC3E}">
        <p14:creationId xmlns:p14="http://schemas.microsoft.com/office/powerpoint/2010/main" val="4114510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5  Focus on the meaning of high frequency language – de – </a:t>
            </a:r>
            <a:r>
              <a:rPr lang="en-GB" baseline="0" dirty="0" err="1" smtClean="0"/>
              <a:t>pero</a:t>
            </a:r>
            <a:r>
              <a:rPr lang="en-GB" baseline="0" dirty="0" smtClean="0"/>
              <a:t> – y – con – en – </a:t>
            </a:r>
            <a:r>
              <a:rPr lang="en-GB" baseline="0" dirty="0" err="1" smtClean="0"/>
              <a:t>así</a:t>
            </a:r>
            <a:r>
              <a:rPr lang="en-GB" baseline="0" dirty="0" smtClean="0"/>
              <a:t> </a:t>
            </a:r>
            <a:r>
              <a:rPr lang="en-GB" baseline="0" dirty="0" err="1" smtClean="0"/>
              <a:t>que</a:t>
            </a:r>
            <a:r>
              <a:rPr lang="en-GB" baseline="0" dirty="0" smtClean="0"/>
              <a:t> –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allí</a:t>
            </a:r>
            <a:r>
              <a:rPr lang="en-GB" baseline="0" dirty="0" smtClean="0"/>
              <a:t> - </a:t>
            </a:r>
            <a:r>
              <a:rPr lang="en-GB" baseline="0" dirty="0" err="1" smtClean="0"/>
              <a:t>su</a:t>
            </a:r>
            <a:endParaRPr lang="en-GB" baseline="0" dirty="0" smtClean="0"/>
          </a:p>
          <a:p>
            <a:endParaRPr lang="en-GB" dirty="0" smtClean="0"/>
          </a:p>
          <a:p>
            <a:r>
              <a:rPr lang="en-GB" dirty="0" smtClean="0"/>
              <a:t>It is really up to the teacher (and to time) how many high frequency</a:t>
            </a:r>
            <a:r>
              <a:rPr lang="en-GB" baseline="0" dirty="0" smtClean="0"/>
              <a:t> words to focus on in one lesson.</a:t>
            </a:r>
            <a:br>
              <a:rPr lang="en-GB" baseline="0" dirty="0" smtClean="0"/>
            </a:br>
            <a:r>
              <a:rPr lang="en-GB" baseline="0" dirty="0" smtClean="0"/>
              <a:t>At the start of the year with year 7 we will not know which words they know. </a:t>
            </a:r>
            <a:br>
              <a:rPr lang="en-GB" baseline="0" dirty="0" smtClean="0"/>
            </a:br>
            <a:r>
              <a:rPr lang="en-GB" baseline="0" dirty="0" smtClean="0"/>
              <a:t>One thing is sure, though, high frequency words can and should be a priority as they will be needed in every lesson, for understanding but also for sentence-building.</a:t>
            </a:r>
            <a:br>
              <a:rPr lang="en-GB" baseline="0" dirty="0" smtClean="0"/>
            </a:br>
            <a:r>
              <a:rPr lang="en-GB" baseline="0" dirty="0" smtClean="0"/>
              <a:t/>
            </a:r>
            <a:br>
              <a:rPr lang="en-GB" baseline="0" dirty="0" smtClean="0"/>
            </a:br>
            <a:r>
              <a:rPr lang="en-GB" baseline="0" dirty="0" smtClean="0"/>
              <a:t>It doesn’t matter if there are some students in the class for whom these are all new.  They have by now had so much exposure to the text that the overall content meaning of most of it will be familiar.  They will in many cases now be able to infer the meaning of these high-frequency words.</a:t>
            </a:r>
          </a:p>
          <a:p>
            <a:endParaRPr lang="en-GB" baseline="0" dirty="0" smtClean="0"/>
          </a:p>
          <a:p>
            <a:r>
              <a:rPr lang="en-GB" baseline="0" dirty="0" smtClean="0"/>
              <a:t>Inference from the other words in the sentence, leading to a conclusion as to ‘what makes sense here?’ and ‘what sounds right?’ is a linguistic skill that we want to promote from day 1.</a:t>
            </a:r>
            <a:br>
              <a:rPr lang="en-GB" baseline="0" dirty="0" smtClean="0"/>
            </a:br>
            <a:r>
              <a:rPr lang="en-GB" baseline="0" dirty="0" smtClean="0"/>
              <a:t/>
            </a:r>
            <a:br>
              <a:rPr lang="en-GB" baseline="0" dirty="0" smtClean="0"/>
            </a:br>
            <a:r>
              <a:rPr lang="en-GB" baseline="0" dirty="0" smtClean="0"/>
              <a:t>Give students some time in their group – get them to use the group talk routine again to discuss meanings.</a:t>
            </a:r>
            <a:br>
              <a:rPr lang="en-GB" baseline="0" dirty="0" smtClean="0"/>
            </a:br>
            <a:r>
              <a:rPr lang="en-GB" baseline="0" dirty="0" smtClean="0"/>
              <a:t/>
            </a:r>
            <a:br>
              <a:rPr lang="en-GB" baseline="0" dirty="0" smtClean="0"/>
            </a:br>
            <a:r>
              <a:rPr lang="en-GB" baseline="0" dirty="0" smtClean="0"/>
              <a:t>Then take feedback.  Draw out the dual meaning of ‘de’ in particular.  Do all this orally, without writing up the English on the board.</a:t>
            </a:r>
            <a:br>
              <a:rPr lang="en-GB" baseline="0" dirty="0" smtClean="0"/>
            </a:br>
            <a:r>
              <a:rPr lang="en-GB" baseline="0" dirty="0" smtClean="0"/>
              <a:t>There may be some that you have to ‘model’ with the correct intonation (e.g.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ahora</a:t>
            </a:r>
            <a:r>
              <a:rPr lang="en-GB" baseline="0" dirty="0" smtClean="0"/>
              <a:t> / </a:t>
            </a:r>
            <a:r>
              <a:rPr lang="en-GB" baseline="0" dirty="0" err="1" smtClean="0"/>
              <a:t>allí</a:t>
            </a:r>
            <a:r>
              <a:rPr lang="en-GB" baseline="0" dirty="0" smtClean="0"/>
              <a:t> ) or help to define but pupils will get there.</a:t>
            </a:r>
            <a:br>
              <a:rPr lang="en-GB" baseline="0" dirty="0" smtClean="0"/>
            </a:br>
            <a:r>
              <a:rPr lang="en-GB" baseline="0" dirty="0" smtClean="0"/>
              <a:t/>
            </a:r>
            <a:br>
              <a:rPr lang="en-GB" baseline="0" dirty="0" smtClean="0"/>
            </a:br>
            <a:r>
              <a:rPr lang="en-GB" baseline="0" dirty="0" smtClean="0"/>
              <a:t>At the end of this task, perhaps get students to add these words to the back of their exercise books in a ‘high – frequency words’ list. </a:t>
            </a:r>
          </a:p>
          <a:p>
            <a:endParaRPr lang="en-GB" baseline="0" dirty="0" smtClean="0"/>
          </a:p>
          <a:p>
            <a:r>
              <a:rPr lang="en-GB" baseline="0" dirty="0" smtClean="0"/>
              <a:t>It might not be a dreadful idea, at the conclusion of these 3 x text-focused tasks to ask each group to translate one sentence each from the text into English!</a:t>
            </a:r>
          </a:p>
          <a:p>
            <a:r>
              <a:rPr lang="en-GB" baseline="0" dirty="0" smtClean="0"/>
              <a:t>This is just an indication of how I might include transcription and translation into one teaching sequence, rather than ever having one whole lesson on either.</a:t>
            </a:r>
            <a:br>
              <a:rPr lang="en-GB" baseline="0" dirty="0" smtClean="0"/>
            </a:br>
            <a:r>
              <a:rPr lang="en-GB" baseline="0" dirty="0" smtClean="0"/>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31</a:t>
            </a:fld>
            <a:endParaRPr lang="en-GB"/>
          </a:p>
        </p:txBody>
      </p:sp>
    </p:spTree>
    <p:extLst>
      <p:ext uri="{BB962C8B-B14F-4D97-AF65-F5344CB8AC3E}">
        <p14:creationId xmlns:p14="http://schemas.microsoft.com/office/powerpoint/2010/main" val="206135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6  Reading into speaking </a:t>
            </a:r>
            <a:r>
              <a:rPr lang="en-GB" dirty="0" smtClean="0">
                <a:sym typeface="Wingdings" panose="05000000000000000000" pitchFamily="2" charset="2"/>
              </a:rPr>
              <a:t> </a:t>
            </a:r>
            <a:r>
              <a:rPr lang="en-GB" dirty="0" err="1" smtClean="0">
                <a:sym typeface="Wingdings" panose="05000000000000000000" pitchFamily="2" charset="2"/>
              </a:rPr>
              <a:t>hotseating</a:t>
            </a:r>
            <a:r>
              <a:rPr lang="en-GB" dirty="0" smtClean="0">
                <a:sym typeface="Wingdings" panose="05000000000000000000" pitchFamily="2" charset="2"/>
              </a:rPr>
              <a:t> task</a:t>
            </a:r>
          </a:p>
          <a:p>
            <a:pPr marL="0" indent="0">
              <a:buNone/>
            </a:pPr>
            <a:r>
              <a:rPr lang="en-GB" dirty="0" smtClean="0">
                <a:sym typeface="Wingdings" panose="05000000000000000000" pitchFamily="2" charset="2"/>
              </a:rPr>
              <a:t>We</a:t>
            </a:r>
            <a:r>
              <a:rPr lang="en-GB" baseline="0" dirty="0" smtClean="0">
                <a:sym typeface="Wingdings" panose="05000000000000000000" pitchFamily="2" charset="2"/>
              </a:rPr>
              <a:t> can guess that most students will know the question </a:t>
            </a:r>
            <a:r>
              <a:rPr lang="en-GB" baseline="0" dirty="0" err="1" smtClean="0">
                <a:sym typeface="Wingdings" panose="05000000000000000000" pitchFamily="2" charset="2"/>
              </a:rPr>
              <a:t>como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It may be (perhaps is most likely) that they will not know the others, except perhaps ‘</a:t>
            </a:r>
            <a:r>
              <a:rPr lang="en-GB" baseline="0" dirty="0" err="1" smtClean="0">
                <a:sym typeface="Wingdings" panose="05000000000000000000" pitchFamily="2" charset="2"/>
              </a:rPr>
              <a:t>donde</a:t>
            </a:r>
            <a:r>
              <a:rPr lang="en-GB" baseline="0" dirty="0" smtClean="0">
                <a:sym typeface="Wingdings" panose="05000000000000000000" pitchFamily="2" charset="2"/>
              </a:rPr>
              <a:t> </a:t>
            </a:r>
            <a:r>
              <a:rPr lang="en-GB" baseline="0" dirty="0" err="1" smtClean="0">
                <a:sym typeface="Wingdings" panose="05000000000000000000" pitchFamily="2" charset="2"/>
              </a:rPr>
              <a:t>vives</a:t>
            </a:r>
            <a:r>
              <a:rPr lang="en-GB" baseline="0" dirty="0" smtClean="0">
                <a:sym typeface="Wingdings" panose="05000000000000000000" pitchFamily="2" charset="2"/>
              </a:rPr>
              <a:t>’.</a:t>
            </a:r>
            <a:br>
              <a:rPr lang="en-GB" baseline="0" dirty="0" smtClean="0">
                <a:sym typeface="Wingdings" panose="05000000000000000000" pitchFamily="2" charset="2"/>
              </a:rPr>
            </a:b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In this lesson, the focus is mainly on them answering, but clearly we will need soon to do a lot of work on asking questions.  At this point the skills we are focusing on are:</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1.  Understanding the questions</a:t>
            </a:r>
            <a:br>
              <a:rPr lang="en-GB" baseline="0" dirty="0" smtClean="0">
                <a:sym typeface="Wingdings" panose="05000000000000000000" pitchFamily="2" charset="2"/>
              </a:rPr>
            </a:br>
            <a:r>
              <a:rPr lang="en-GB" baseline="0" dirty="0" smtClean="0">
                <a:sym typeface="Wingdings" panose="05000000000000000000" pitchFamily="2" charset="2"/>
              </a:rPr>
              <a:t>2.  Using the text as support to extract answers to questions – it is useful to highlight here that we can answer without using whole sentences – differentiate for learners to make it clear that your main goal here is that they understand the questions and can respond quickly in some way.</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Give them the choice of just a name, a single word etc.. OR the whole sentence.  Tell them that in real conversational talk, people often just respond with single words.  The key in spontaneous talk is to be able to join in and respond immediately and for that, you have to understand the question.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Model this to show what you mean.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3.  Get them to practise in pairs. (They will need to read the questions in this lesson as we have not learnt how to ask the questions yet).  Check that they can pronounce any new key words – e.g. </a:t>
            </a:r>
            <a:r>
              <a:rPr lang="en-GB" baseline="0" dirty="0" err="1" smtClean="0">
                <a:sym typeface="Wingdings" panose="05000000000000000000" pitchFamily="2" charset="2"/>
              </a:rPr>
              <a:t>cual</a:t>
            </a:r>
            <a:r>
              <a:rPr lang="en-GB" baseline="0" dirty="0" smtClean="0">
                <a:sym typeface="Wingdings" panose="05000000000000000000" pitchFamily="2" charset="2"/>
              </a:rPr>
              <a:t> and </a:t>
            </a:r>
            <a:r>
              <a:rPr lang="en-GB" baseline="0" dirty="0" err="1" smtClean="0">
                <a:sym typeface="Wingdings" panose="05000000000000000000" pitchFamily="2" charset="2"/>
              </a:rPr>
              <a:t>que</a:t>
            </a:r>
            <a:r>
              <a:rPr lang="en-GB" baseline="0" dirty="0" smtClean="0">
                <a:sym typeface="Wingdings" panose="05000000000000000000" pitchFamily="2" charset="2"/>
              </a:rPr>
              <a:t> and </a:t>
            </a:r>
            <a:r>
              <a:rPr lang="en-GB" baseline="0" dirty="0" err="1" smtClean="0">
                <a:sym typeface="Wingdings" panose="05000000000000000000" pitchFamily="2" charset="2"/>
              </a:rPr>
              <a:t>donde</a:t>
            </a:r>
            <a:r>
              <a:rPr lang="en-GB" baseline="0" dirty="0" smtClean="0">
                <a:sym typeface="Wingdings" panose="05000000000000000000" pitchFamily="2" charset="2"/>
              </a:rPr>
              <a:t>.</a:t>
            </a:r>
          </a:p>
          <a:p>
            <a:pPr marL="0" indent="0">
              <a:buNone/>
            </a:pPr>
            <a:endParaRPr lang="en-GB" baseline="0" dirty="0" smtClean="0">
              <a:sym typeface="Wingdings" panose="05000000000000000000" pitchFamily="2" charset="2"/>
            </a:endParaRPr>
          </a:p>
          <a:p>
            <a:pPr marL="228600" indent="-228600">
              <a:buAutoNum type="arabicPeriod" startAt="4"/>
            </a:pPr>
            <a:r>
              <a:rPr lang="en-GB" baseline="0" dirty="0" smtClean="0">
                <a:sym typeface="Wingdings" panose="05000000000000000000" pitchFamily="2" charset="2"/>
              </a:rPr>
              <a:t>Using the text as support to structure whole sentence answers to questions – model this too.</a:t>
            </a:r>
          </a:p>
          <a:p>
            <a:pPr marL="0" indent="0">
              <a:buNone/>
            </a:pPr>
            <a:r>
              <a:rPr lang="en-GB" baseline="0" dirty="0" smtClean="0">
                <a:sym typeface="Wingdings" panose="05000000000000000000" pitchFamily="2" charset="2"/>
              </a:rPr>
              <a:t>Make clear that whole sentences are always appropriate in writing (and only sometimes in speaking).   Get them to answer your asking of the questions in whole sentences, using the text as support.</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32</a:t>
            </a:fld>
            <a:endParaRPr lang="en-GB"/>
          </a:p>
        </p:txBody>
      </p:sp>
    </p:spTree>
    <p:extLst>
      <p:ext uri="{BB962C8B-B14F-4D97-AF65-F5344CB8AC3E}">
        <p14:creationId xmlns:p14="http://schemas.microsoft.com/office/powerpoint/2010/main" val="2851912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sym typeface="Wingdings" panose="05000000000000000000" pitchFamily="2" charset="2"/>
              </a:rPr>
              <a:t>7  Reading  Speaking  Writing</a:t>
            </a:r>
          </a:p>
          <a:p>
            <a:pPr marL="0" indent="0">
              <a:buNone/>
            </a:pPr>
            <a:endParaRPr lang="en-GB" dirty="0" smtClean="0"/>
          </a:p>
          <a:p>
            <a:pPr marL="228600" indent="-228600">
              <a:buAutoNum type="arabicPeriod" startAt="4"/>
            </a:pPr>
            <a:r>
              <a:rPr lang="en-GB" baseline="0" dirty="0" smtClean="0">
                <a:sym typeface="Wingdings" panose="05000000000000000000" pitchFamily="2" charset="2"/>
              </a:rPr>
              <a:t>1  Take the text away.  Ask them to pretend to be Carlos.  Get them to answer by tracing the words with a finger on the table.  Ask ‘</a:t>
            </a:r>
            <a:r>
              <a:rPr lang="en-GB" baseline="0" dirty="0" err="1" smtClean="0">
                <a:sym typeface="Wingdings" panose="05000000000000000000" pitchFamily="2" charset="2"/>
              </a:rPr>
              <a:t>Cómo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Bring the text back to see if they spelt Me </a:t>
            </a:r>
            <a:r>
              <a:rPr lang="en-GB" baseline="0" dirty="0" err="1" smtClean="0">
                <a:sym typeface="Wingdings" panose="05000000000000000000" pitchFamily="2" charset="2"/>
              </a:rPr>
              <a:t>llamo</a:t>
            </a:r>
            <a:r>
              <a:rPr lang="en-GB" baseline="0" dirty="0" smtClean="0">
                <a:sym typeface="Wingdings" panose="05000000000000000000" pitchFamily="2" charset="2"/>
              </a:rPr>
              <a:t> Carlos correctly.  Do the same with the other questions.</a:t>
            </a:r>
          </a:p>
          <a:p>
            <a:pPr marL="228600" indent="-228600">
              <a:buAutoNum type="arabicPeriod" startAt="4"/>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4.2  Ask them to be themselves now.  Give them mini whiteboards (or exercise books if you prefer)  Ask ‘</a:t>
            </a:r>
            <a:r>
              <a:rPr lang="en-GB" baseline="0" dirty="0" err="1" smtClean="0">
                <a:sym typeface="Wingdings" panose="05000000000000000000" pitchFamily="2" charset="2"/>
              </a:rPr>
              <a:t>Cómo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and ask them to write a full sentence answer.  This time, do not bring the text back each time between questions.</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Do the same for all questions.</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NB:  Tell them that they can ask you for words they need e.g. </a:t>
            </a:r>
            <a:r>
              <a:rPr lang="en-GB" baseline="0" dirty="0" err="1" smtClean="0">
                <a:sym typeface="Wingdings" panose="05000000000000000000" pitchFamily="2" charset="2"/>
              </a:rPr>
              <a:t>Inglaterra</a:t>
            </a:r>
            <a:r>
              <a:rPr lang="en-GB" baseline="0" dirty="0" smtClean="0">
                <a:sym typeface="Wingdings" panose="05000000000000000000" pitchFamily="2" charset="2"/>
              </a:rPr>
              <a:t> that have not come up in the lesson so far.</a:t>
            </a:r>
            <a:br>
              <a:rPr lang="en-GB" baseline="0" dirty="0" smtClean="0">
                <a:sym typeface="Wingdings" panose="05000000000000000000" pitchFamily="2" charset="2"/>
              </a:rPr>
            </a:br>
            <a:r>
              <a:rPr lang="en-GB" baseline="0" dirty="0" smtClean="0">
                <a:sym typeface="Wingdings" panose="05000000000000000000" pitchFamily="2" charset="2"/>
              </a:rPr>
              <a:t>They know how to ask “Como se dice…?”  If you haven’t talk “Como se </a:t>
            </a:r>
            <a:r>
              <a:rPr lang="en-GB" baseline="0" dirty="0" err="1" smtClean="0">
                <a:sym typeface="Wingdings" panose="05000000000000000000" pitchFamily="2" charset="2"/>
              </a:rPr>
              <a:t>escribe</a:t>
            </a:r>
            <a:r>
              <a:rPr lang="en-GB" baseline="0" dirty="0" smtClean="0">
                <a:sym typeface="Wingdings" panose="05000000000000000000" pitchFamily="2" charset="2"/>
              </a:rPr>
              <a:t>?” yet this is the time to do it – i.e. when they need it.  </a:t>
            </a:r>
            <a:br>
              <a:rPr lang="en-GB" baseline="0" dirty="0" smtClean="0">
                <a:sym typeface="Wingdings" panose="05000000000000000000" pitchFamily="2" charset="2"/>
              </a:rPr>
            </a:br>
            <a:r>
              <a:rPr lang="en-GB" baseline="0" dirty="0" smtClean="0">
                <a:sym typeface="Wingdings" panose="05000000000000000000" pitchFamily="2" charset="2"/>
              </a:rPr>
              <a:t>Make is very </a:t>
            </a:r>
            <a:r>
              <a:rPr lang="en-GB" baseline="0" dirty="0" err="1" smtClean="0">
                <a:sym typeface="Wingdings" panose="05000000000000000000" pitchFamily="2" charset="2"/>
              </a:rPr>
              <a:t>very</a:t>
            </a:r>
            <a:r>
              <a:rPr lang="en-GB" baseline="0" dirty="0" smtClean="0">
                <a:sym typeface="Wingdings" panose="05000000000000000000" pitchFamily="2" charset="2"/>
              </a:rPr>
              <a:t> clear that you know they are writing from memory and that there will be some mistakes and this is fine!</a:t>
            </a:r>
            <a:br>
              <a:rPr lang="en-GB" baseline="0" dirty="0" smtClean="0">
                <a:sym typeface="Wingdings" panose="05000000000000000000" pitchFamily="2" charset="2"/>
              </a:rPr>
            </a:br>
            <a:r>
              <a:rPr lang="en-GB" baseline="0" dirty="0" smtClean="0">
                <a:sym typeface="Wingdings" panose="05000000000000000000" pitchFamily="2" charset="2"/>
              </a:rPr>
              <a:t>Tell them how important writing from memory is and that copying will not teach them as much.</a:t>
            </a:r>
          </a:p>
          <a:p>
            <a:pPr marL="0" indent="0">
              <a:buNone/>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They will end up having written a short paragraph about themselves in Spanish. Level 3 / 4 on NC.</a:t>
            </a:r>
          </a:p>
          <a:p>
            <a:pPr marL="0" indent="0">
              <a:buNone/>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Ask them to add any sentences they want to at the end of the text and to give their work in to you.</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Use what you find in their books to inform your next teaching sequence!</a:t>
            </a:r>
          </a:p>
          <a:p>
            <a:pPr marL="0" indent="0">
              <a:buNone/>
            </a:pPr>
            <a:r>
              <a:rPr lang="en-GB" baseline="0" dirty="0" smtClean="0">
                <a:sym typeface="Wingdings" panose="05000000000000000000" pitchFamily="2" charset="2"/>
              </a:rPr>
              <a:t>One of the things you probably won’t find is extensive use of the high-frequency words OR different verb forms apart from the first person.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So this sets up some learning objectives for the first term immediately.  </a:t>
            </a:r>
            <a:endParaRPr lang="en-GB" dirty="0" smtClean="0"/>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33</a:t>
            </a:fld>
            <a:endParaRPr lang="en-GB"/>
          </a:p>
        </p:txBody>
      </p:sp>
    </p:spTree>
    <p:extLst>
      <p:ext uri="{BB962C8B-B14F-4D97-AF65-F5344CB8AC3E}">
        <p14:creationId xmlns:p14="http://schemas.microsoft.com/office/powerpoint/2010/main" val="84961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dirty="0" smtClean="0"/>
              <a:t>http://www.unternehmer-manufaktur.de/sites/default/files/images/Mitarbeiterjahr/l%C3%A4cheln_rezeption.jpg</a:t>
            </a:r>
            <a:br>
              <a:rPr lang="en-GB" dirty="0" smtClean="0"/>
            </a:br>
            <a:endParaRPr lang="en-GB" dirty="0" smtClean="0"/>
          </a:p>
          <a:p>
            <a:pPr marL="0" marR="0" lvl="0" indent="0" algn="l" defTabSz="914400" rtl="0" eaLnBrk="0" fontAlgn="base" latinLnBrk="0" hangingPunct="0">
              <a:lnSpc>
                <a:spcPct val="100000"/>
              </a:lnSpc>
              <a:spcBef>
                <a:spcPct val="0"/>
              </a:spcBef>
              <a:spcAft>
                <a:spcPct val="0"/>
              </a:spcAft>
              <a:buClrTx/>
              <a:buSzTx/>
              <a:buFontTx/>
              <a:buNone/>
              <a:tabLst/>
            </a:pPr>
            <a:r>
              <a:rPr lang="en-GB" dirty="0" smtClean="0"/>
              <a:t>Adapted from </a:t>
            </a:r>
            <a:r>
              <a:rPr lang="en-GB" dirty="0" err="1" smtClean="0"/>
              <a:t>Stimmt</a:t>
            </a:r>
            <a:r>
              <a:rPr lang="en-GB" dirty="0" smtClean="0"/>
              <a:t>! 3 </a:t>
            </a:r>
            <a:r>
              <a:rPr lang="en-GB" dirty="0" err="1" smtClean="0"/>
              <a:t>Grün</a:t>
            </a:r>
            <a:r>
              <a:rPr lang="en-GB" dirty="0" smtClean="0"/>
              <a:t> Pearson</a:t>
            </a:r>
            <a:br>
              <a:rPr lang="en-GB" dirty="0" smtClean="0"/>
            </a:b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Guten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Morgen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Hotel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Paradies</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Mein Name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ist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Stiel</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Heidi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Stiel</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 – T – I – E – L.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Ich</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möchte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Zimmer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reservieren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Doppelzimmer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bitte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möchten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Tage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bleiben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vom</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vierten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bis</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zum</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siebten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September.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Meine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Telefonnummer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ist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fünfundvierzig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sechsundzwanzig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neun</a:t>
            </a:r>
            <a:r>
              <a:rPr lang="en-GB" sz="1200" dirty="0" err="1" smtClean="0">
                <a:latin typeface="Arial" panose="020B0604020202020204" pitchFamily="34" charset="0"/>
                <a:ea typeface="Times New Roman" panose="02020603050405020304" pitchFamily="18" charset="0"/>
                <a:cs typeface="Arial" panose="020B0604020202020204" pitchFamily="34" charset="0"/>
              </a:rPr>
              <a:t>undneuzig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siebzehn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Die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Nummer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noch</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einmal</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fünfundzwanzig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sechs</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vierzig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achtzig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siebzehn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Auf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Wiederhören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b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Source:</a:t>
            </a:r>
            <a:endParaRPr kumimoji="0" lang="en-GB"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http://www.britishbrusselsnetwork.eu/report-estimates-britains-lack-of-foreign-language-speakers-costs-economy-17-billion-a-year</a:t>
            </a:r>
            <a:endParaRPr kumimoji="0" lang="en-GB" sz="1800" b="0" i="0" u="none" strike="noStrike" cap="none" normalizeH="0" baseline="0" dirty="0" smtClean="0">
              <a:ln>
                <a:noFill/>
              </a:ln>
              <a:solidFill>
                <a:schemeClr val="tx1"/>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35</a:t>
            </a:fld>
            <a:endParaRPr lang="en-GB"/>
          </a:p>
        </p:txBody>
      </p:sp>
    </p:spTree>
    <p:extLst>
      <p:ext uri="{BB962C8B-B14F-4D97-AF65-F5344CB8AC3E}">
        <p14:creationId xmlns:p14="http://schemas.microsoft.com/office/powerpoint/2010/main" val="40790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When you hear an unfamiliar word, use sound-spelling links to transcribe it. You can often work out what a word means when you see it written down. </a:t>
            </a:r>
            <a:b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GB" dirty="0" smtClean="0"/>
              <a:t>Taken from from </a:t>
            </a:r>
            <a:r>
              <a:rPr lang="en-GB" dirty="0" err="1" smtClean="0"/>
              <a:t>Stimmt</a:t>
            </a:r>
            <a:r>
              <a:rPr lang="en-GB" dirty="0" smtClean="0"/>
              <a:t>! 3 </a:t>
            </a:r>
            <a:r>
              <a:rPr lang="en-GB" dirty="0" err="1" smtClean="0"/>
              <a:t>Grün</a:t>
            </a:r>
            <a:r>
              <a:rPr lang="en-GB" dirty="0" smtClean="0"/>
              <a:t> Pearson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Guten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Morgen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Hotel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Heidehof</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Mein Name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ist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Meyer, Elena Meyer. M – E – Y – E - R.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Ich</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möchte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Zimmer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reservieren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Doppelzimmer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bitte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möchten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zehn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Tage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bleiben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vom</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fünften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bis</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zum</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fünfzehnten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April. // Was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kostet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das,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bitte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Meine</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Telefonnummer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ist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sieben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null;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achtzig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zwanzig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elf,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dreißig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Die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Nummer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noch</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mal …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achtzig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vier</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zwanzig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elf,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ein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und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dreißig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Auf </a:t>
            </a:r>
            <a:r>
              <a:rPr kumimoji="0" lang="en-GB"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Wiederhören</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b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GB" sz="1200" b="0" i="0" u="none" strike="noStrike" kern="1200" dirty="0" smtClean="0">
                <a:solidFill>
                  <a:schemeClr val="tx1"/>
                </a:solidFill>
                <a:effectLst/>
                <a:latin typeface="+mn-lt"/>
                <a:ea typeface="+mn-ea"/>
                <a:cs typeface="+mn-cs"/>
              </a:rPr>
              <a:t>Name</a:t>
            </a:r>
          </a:p>
          <a:p>
            <a:pPr rtl="0" eaLnBrk="1" fontAlgn="t" latinLnBrk="0" hangingPunct="1"/>
            <a:r>
              <a:rPr lang="en-GB" sz="1200" b="0" i="0" u="none" strike="noStrike" kern="1200" dirty="0" smtClean="0">
                <a:solidFill>
                  <a:schemeClr val="tx1"/>
                </a:solidFill>
                <a:effectLst/>
                <a:latin typeface="+mn-lt"/>
                <a:ea typeface="+mn-ea"/>
                <a:cs typeface="+mn-cs"/>
              </a:rPr>
              <a:t>Elena Meyer</a:t>
            </a:r>
          </a:p>
          <a:p>
            <a:pPr rtl="0" eaLnBrk="1" fontAlgn="t" latinLnBrk="0" hangingPunct="1"/>
            <a:r>
              <a:rPr lang="en-GB" sz="1200" b="0" i="0" u="none" strike="noStrike" kern="1200" dirty="0" smtClean="0">
                <a:solidFill>
                  <a:schemeClr val="tx1"/>
                </a:solidFill>
                <a:effectLst/>
                <a:latin typeface="+mn-lt"/>
                <a:ea typeface="+mn-ea"/>
                <a:cs typeface="+mn-cs"/>
              </a:rPr>
              <a:t>Zimmer</a:t>
            </a:r>
          </a:p>
          <a:p>
            <a:pPr rtl="0" eaLnBrk="1" fontAlgn="t" latinLnBrk="0" hangingPunct="1"/>
            <a:r>
              <a:rPr lang="en-GB" sz="1200" b="0" i="0" u="none" strike="noStrike" kern="1200" dirty="0" err="1" smtClean="0">
                <a:solidFill>
                  <a:schemeClr val="tx1"/>
                </a:solidFill>
                <a:effectLst/>
                <a:latin typeface="+mn-lt"/>
                <a:ea typeface="+mn-ea"/>
                <a:cs typeface="+mn-cs"/>
              </a:rPr>
              <a:t>ein</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Doppelzimmer</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err="1" smtClean="0">
                <a:solidFill>
                  <a:schemeClr val="tx1"/>
                </a:solidFill>
                <a:effectLst/>
                <a:latin typeface="+mn-lt"/>
                <a:ea typeface="+mn-ea"/>
                <a:cs typeface="+mn-cs"/>
              </a:rPr>
              <a:t>Ankunft</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1" u="none" strike="noStrike" kern="1200" dirty="0" smtClean="0">
                <a:solidFill>
                  <a:schemeClr val="tx1"/>
                </a:solidFill>
                <a:effectLst/>
                <a:latin typeface="+mn-lt"/>
                <a:ea typeface="+mn-ea"/>
                <a:cs typeface="+mn-cs"/>
              </a:rPr>
              <a:t>5. April</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err="1" smtClean="0">
                <a:solidFill>
                  <a:schemeClr val="tx1"/>
                </a:solidFill>
                <a:effectLst/>
                <a:latin typeface="+mn-lt"/>
                <a:ea typeface="+mn-ea"/>
                <a:cs typeface="+mn-cs"/>
              </a:rPr>
              <a:t>Abfahrt</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1" u="none" strike="noStrike" kern="1200" dirty="0" smtClean="0">
                <a:solidFill>
                  <a:schemeClr val="tx1"/>
                </a:solidFill>
                <a:effectLst/>
                <a:latin typeface="+mn-lt"/>
                <a:ea typeface="+mn-ea"/>
                <a:cs typeface="+mn-cs"/>
              </a:rPr>
              <a:t>15. April</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err="1" smtClean="0">
                <a:solidFill>
                  <a:schemeClr val="tx1"/>
                </a:solidFill>
                <a:effectLst/>
                <a:latin typeface="+mn-lt"/>
                <a:ea typeface="+mn-ea"/>
                <a:cs typeface="+mn-cs"/>
              </a:rPr>
              <a:t>Andere</a:t>
            </a:r>
            <a:r>
              <a:rPr lang="en-GB" sz="1200" b="0" i="0" u="none" strike="noStrike" kern="1200" dirty="0" smtClean="0">
                <a:solidFill>
                  <a:schemeClr val="tx1"/>
                </a:solidFill>
                <a:effectLst/>
                <a:latin typeface="+mn-lt"/>
                <a:ea typeface="+mn-ea"/>
                <a:cs typeface="+mn-cs"/>
              </a:rPr>
              <a:t> Details / </a:t>
            </a:r>
            <a:r>
              <a:rPr lang="en-GB" sz="1200" b="0" i="0" u="none" strike="noStrike" kern="1200" dirty="0" err="1" smtClean="0">
                <a:solidFill>
                  <a:schemeClr val="tx1"/>
                </a:solidFill>
                <a:effectLst/>
                <a:latin typeface="+mn-lt"/>
                <a:ea typeface="+mn-ea"/>
                <a:cs typeface="+mn-cs"/>
              </a:rPr>
              <a:t>Fragen</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1" u="none" strike="noStrike" kern="1200" dirty="0" smtClean="0">
                <a:solidFill>
                  <a:schemeClr val="tx1"/>
                </a:solidFill>
                <a:effectLst/>
                <a:latin typeface="+mn-lt"/>
                <a:ea typeface="+mn-ea"/>
                <a:cs typeface="+mn-cs"/>
              </a:rPr>
              <a:t>Was </a:t>
            </a:r>
            <a:r>
              <a:rPr lang="en-GB" sz="1200" b="0" i="1" u="none" strike="noStrike" kern="1200" dirty="0" err="1" smtClean="0">
                <a:solidFill>
                  <a:schemeClr val="tx1"/>
                </a:solidFill>
                <a:effectLst/>
                <a:latin typeface="+mn-lt"/>
                <a:ea typeface="+mn-ea"/>
                <a:cs typeface="+mn-cs"/>
              </a:rPr>
              <a:t>kostet</a:t>
            </a:r>
            <a:r>
              <a:rPr lang="en-GB" sz="1200" b="0" i="1" u="none" strike="noStrike" kern="1200" dirty="0" smtClean="0">
                <a:solidFill>
                  <a:schemeClr val="tx1"/>
                </a:solidFill>
                <a:effectLst/>
                <a:latin typeface="+mn-lt"/>
                <a:ea typeface="+mn-ea"/>
                <a:cs typeface="+mn-cs"/>
              </a:rPr>
              <a:t> das Zimmer?</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err="1" smtClean="0">
                <a:solidFill>
                  <a:schemeClr val="tx1"/>
                </a:solidFill>
                <a:effectLst/>
                <a:latin typeface="+mn-lt"/>
                <a:ea typeface="+mn-ea"/>
                <a:cs typeface="+mn-cs"/>
              </a:rPr>
              <a:t>Telefonnummer</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smtClean="0">
                <a:solidFill>
                  <a:schemeClr val="tx1"/>
                </a:solidFill>
                <a:effectLst/>
                <a:latin typeface="+mn-lt"/>
                <a:ea typeface="+mn-ea"/>
                <a:cs typeface="+mn-cs"/>
              </a:rPr>
              <a:t>070 83 24 11 31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36</a:t>
            </a:fld>
            <a:endParaRPr lang="en-GB"/>
          </a:p>
        </p:txBody>
      </p:sp>
    </p:spTree>
    <p:extLst>
      <p:ext uri="{BB962C8B-B14F-4D97-AF65-F5344CB8AC3E}">
        <p14:creationId xmlns:p14="http://schemas.microsoft.com/office/powerpoint/2010/main" val="662088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smtClean="0">
                <a:solidFill>
                  <a:srgbClr val="FF0000"/>
                </a:solidFill>
                <a:latin typeface="Times New Roman" panose="02020603050405020304" pitchFamily="18" charset="0"/>
                <a:ea typeface="Times New Roman" panose="02020603050405020304" pitchFamily="18" charset="0"/>
              </a:rPr>
              <a:t>[Transcript:]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1</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Hallo,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hier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spricht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Lisa Braun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vom</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Informationsbüro</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Ich</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habe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eine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Frage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Haben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Sie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noch</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Zimmer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frei</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im</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Moment?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2</a:t>
            </a:r>
          </a:p>
          <a:p>
            <a:pPr>
              <a:spcAft>
                <a:spcPts val="0"/>
              </a:spcAft>
            </a:pP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Guten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Morgen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Mein Name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ist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Bach.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Ich</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werde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nächsten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Monat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eine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Geburtstagsparty</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im</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Hotel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organisieren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3</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Hallo?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Hier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spricht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Frau Hoffmann. Mein Mann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ist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heute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krank</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kann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nicht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arbeiten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4</a:t>
            </a:r>
          </a:p>
          <a:p>
            <a:pPr>
              <a:spcAft>
                <a:spcPts val="0"/>
              </a:spcAft>
            </a:pP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Guten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Morgen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Hier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spricht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Frau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Schnelling</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vom</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Souvenirgeschäft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Ihre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Kulis</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und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Papier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sind</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jetzt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fertig</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5</a:t>
            </a:r>
          </a:p>
          <a:p>
            <a:pPr>
              <a:spcAft>
                <a:spcPts val="0"/>
              </a:spcAft>
            </a:pP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Guten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Tag.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Hier</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ist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die Monika.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Ich</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habe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ein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Problem. Es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wird</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schneien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Ich</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werde</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also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morgen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nicht</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 ins Hotel </a:t>
            </a:r>
            <a:r>
              <a:rPr lang="en-GB" sz="1200" dirty="0" err="1" smtClean="0">
                <a:latin typeface="Arial" panose="020B0604020202020204" pitchFamily="34" charset="0"/>
                <a:ea typeface="Times New Roman" panose="02020603050405020304" pitchFamily="18" charset="0"/>
                <a:cs typeface="Times New Roman" panose="02020603050405020304" pitchFamily="18" charset="0"/>
              </a:rPr>
              <a:t>kommen</a:t>
            </a:r>
            <a:r>
              <a:rPr lang="en-GB" sz="1200" dirty="0" smtClean="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n-GB" sz="1200" dirty="0" smtClean="0">
                <a:latin typeface="Arial" panose="020B0604020202020204" pitchFamily="34" charset="0"/>
                <a:ea typeface="Times New Roman" panose="02020603050405020304" pitchFamily="18" charset="0"/>
                <a:cs typeface="Times New Roman" panose="02020603050405020304" pitchFamily="18" charset="0"/>
              </a:rPr>
              <a:t> </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37</a:t>
            </a:fld>
            <a:endParaRPr lang="en-GB"/>
          </a:p>
        </p:txBody>
      </p:sp>
    </p:spTree>
    <p:extLst>
      <p:ext uri="{BB962C8B-B14F-4D97-AF65-F5344CB8AC3E}">
        <p14:creationId xmlns:p14="http://schemas.microsoft.com/office/powerpoint/2010/main" val="865887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t>
            </a:r>
            <a:r>
              <a:rPr lang="en-GB" dirty="0" err="1" smtClean="0"/>
              <a:t>musn’t</a:t>
            </a:r>
            <a:r>
              <a:rPr lang="en-GB" dirty="0" smtClean="0"/>
              <a:t> forget that this is the reality of the world we live</a:t>
            </a:r>
            <a:r>
              <a:rPr lang="en-GB" baseline="0" dirty="0" smtClean="0"/>
              <a:t> in, where computer generated translation is ‘instant’.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630886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http://www.amazon.co.uk/Lost-Translation-Misadventures-English-Abroad/dp/1843172720</a:t>
            </a:r>
          </a:p>
          <a:p>
            <a:r>
              <a:rPr lang="fr-FR" dirty="0" smtClean="0"/>
              <a:t>http://www.trinitycounty.org/Pictures/Planning/airport.gif</a:t>
            </a:r>
          </a:p>
          <a:p>
            <a:endParaRPr lang="en-GB" dirty="0" smtClean="0"/>
          </a:p>
          <a:p>
            <a:r>
              <a:rPr lang="en-GB" dirty="0" smtClean="0"/>
              <a:t>A look at the dangers</a:t>
            </a:r>
            <a:r>
              <a:rPr lang="en-GB" baseline="0" dirty="0" smtClean="0"/>
              <a:t> of translation…particularly an unthinking use of online translation tools.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01662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Many key elements of the new KS3 Programmes of Study are consistent with requirements in the existing Programmes of Study and may, at most, require a renewed focus.  These are: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 are, as I see it,  the opportunities for ‘business as usual’ and to develop our practice very much along the lines we have been pursuing over the last 15 years or so.</a:t>
            </a:r>
          </a:p>
          <a:p>
            <a:endParaRPr lang="en-GB" dirty="0"/>
          </a:p>
        </p:txBody>
      </p:sp>
      <p:sp>
        <p:nvSpPr>
          <p:cNvPr id="4" name="Slide Number Placeholder 3"/>
          <p:cNvSpPr>
            <a:spLocks noGrp="1"/>
          </p:cNvSpPr>
          <p:nvPr>
            <p:ph type="sldNum" sz="quarter" idx="10"/>
          </p:nvPr>
        </p:nvSpPr>
        <p:spPr/>
        <p:txBody>
          <a:bodyPr/>
          <a:lstStyle/>
          <a:p>
            <a:fld id="{76EF2CDA-F7AE-4530-9D08-6319E75A91FB}" type="slidenum">
              <a:rPr lang="en-GB" smtClean="0"/>
              <a:t>3</a:t>
            </a:fld>
            <a:endParaRPr lang="en-GB"/>
          </a:p>
        </p:txBody>
      </p:sp>
    </p:spTree>
    <p:extLst>
      <p:ext uri="{BB962C8B-B14F-4D97-AF65-F5344CB8AC3E}">
        <p14:creationId xmlns:p14="http://schemas.microsoft.com/office/powerpoint/2010/main" val="1418157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Approaching translation from the point of view of communicating</a:t>
            </a:r>
            <a:r>
              <a:rPr lang="en-GB" baseline="0" dirty="0" smtClean="0"/>
              <a:t> the message – an introduction into the field of non-literal word-for-word translation.  </a:t>
            </a:r>
            <a:br>
              <a:rPr lang="en-GB" baseline="0" dirty="0" smtClean="0"/>
            </a:br>
            <a:r>
              <a:rPr lang="en-GB" baseline="0" dirty="0" smtClean="0"/>
              <a:t>Students using their world knowledge, the picture clues and asking themselves ‘what sounds right?’</a:t>
            </a: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748660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things I might be tempted to translate apart from signs… - both literally and then idiomatically to get at the real</a:t>
            </a:r>
            <a:r>
              <a:rPr lang="en-GB" baseline="0" dirty="0" smtClean="0"/>
              <a:t> meaning.</a:t>
            </a:r>
            <a:endParaRPr lang="fr-FR" dirty="0" smtClean="0"/>
          </a:p>
          <a:p>
            <a:endParaRPr lang="fr-FR" dirty="0" smtClean="0"/>
          </a:p>
          <a:p>
            <a:r>
              <a:rPr lang="fr-FR" dirty="0" smtClean="0"/>
              <a:t>http://www.popartshop.de/images/wwwArtworksFull/Schule_ist_Banane-%287B2960A8-C6BD-1004-8212-821652525123%29.jpg</a:t>
            </a:r>
          </a:p>
          <a:p>
            <a:r>
              <a:rPr lang="fr-FR" dirty="0" smtClean="0"/>
              <a:t>http://4.bp.blogspot.com/-kMtvMFUY_zQ/UPvsPwRLfkI/AAAAAAAAC_o/FfdOXvj75lk/s1600/running-late.gif</a:t>
            </a:r>
          </a:p>
          <a:p>
            <a:r>
              <a:rPr lang="fr-FR" dirty="0" smtClean="0"/>
              <a:t>http://3.bp.blogspot.com/_ZhySOrZlnPs/SroBlTOdquI/AAAAAAAAAP8/n7Pd6dXHJKk/s400/HastDuEinenVogel.jpg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400461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Authentic</a:t>
            </a:r>
            <a:r>
              <a:rPr lang="en-GB" baseline="0" dirty="0" smtClean="0"/>
              <a:t> hotel reviews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4290749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  Signs and notices (online </a:t>
            </a:r>
            <a:r>
              <a:rPr lang="en-GB" sz="1200" kern="1200" dirty="0" err="1" smtClean="0">
                <a:solidFill>
                  <a:schemeClr val="tx1"/>
                </a:solidFill>
                <a:effectLst/>
                <a:latin typeface="+mn-lt"/>
                <a:ea typeface="+mn-ea"/>
                <a:cs typeface="+mn-cs"/>
              </a:rPr>
              <a:t>realia</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Idioms  - relating to topic areas e.g. parts of the body, weather, food and drink, animals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Sayings, proverbs, jokes </a:t>
            </a:r>
          </a:p>
          <a:p>
            <a:r>
              <a:rPr lang="en-GB" sz="1200" kern="1200" dirty="0" smtClean="0">
                <a:solidFill>
                  <a:schemeClr val="tx1"/>
                </a:solidFill>
                <a:effectLst/>
                <a:latin typeface="+mn-lt"/>
                <a:ea typeface="+mn-ea"/>
                <a:cs typeface="+mn-cs"/>
              </a:rPr>
              <a:t>4 Authentic texts – e.g. advert transcripts, film reviews.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When the context is familiar, these sorts of texts can be a way to present new language, with translation used as just one of several strategies for identifying and extracting new language.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More challenging authentic texts – e.g. poetry, narrative extracts, news articles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With texts such as these, translation of a part of the text is likely to be the last in a sequence of comprehension activities, which would typically start with a gist reading task to identify the genre of text and the overall theme, followed by several comprehension tasks to draw out the key detail.  These could include: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Multiple choice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Find the English for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True / False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4) Picture sequencing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Table / grid completion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6) Cloze text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7) Question / answer</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48</a:t>
            </a:fld>
            <a:endParaRPr lang="en-GB"/>
          </a:p>
        </p:txBody>
      </p:sp>
    </p:spTree>
    <p:extLst>
      <p:ext uri="{BB962C8B-B14F-4D97-AF65-F5344CB8AC3E}">
        <p14:creationId xmlns:p14="http://schemas.microsoft.com/office/powerpoint/2010/main" val="1849922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in terms of choosing the text,</a:t>
            </a:r>
            <a:r>
              <a:rPr lang="en-GB" baseline="0" dirty="0" smtClean="0"/>
              <a:t> we have seen that there should be some challenge there, provided by:</a:t>
            </a:r>
            <a:br>
              <a:rPr lang="en-GB" baseline="0" dirty="0" smtClean="0"/>
            </a:br>
            <a:r>
              <a:rPr lang="en-GB" baseline="0" dirty="0" smtClean="0"/>
              <a:t>1) unfamiliar language</a:t>
            </a:r>
            <a:br>
              <a:rPr lang="en-GB" baseline="0" dirty="0" smtClean="0"/>
            </a:br>
            <a:r>
              <a:rPr lang="en-GB" baseline="0" dirty="0" smtClean="0"/>
              <a:t>2) idiomatic use of language</a:t>
            </a:r>
            <a:br>
              <a:rPr lang="en-GB" baseline="0" dirty="0" smtClean="0"/>
            </a:br>
            <a:r>
              <a:rPr lang="en-GB" baseline="0" dirty="0" smtClean="0"/>
              <a:t/>
            </a:r>
            <a:br>
              <a:rPr lang="en-GB" baseline="0" dirty="0" smtClean="0"/>
            </a:br>
            <a:r>
              <a:rPr lang="en-GB" baseline="0" dirty="0" smtClean="0"/>
              <a:t>This leads us to think automatically of authentic and/or literary texts, which we will explore in more detail after tea!</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50</a:t>
            </a:fld>
            <a:endParaRPr lang="en-GB"/>
          </a:p>
        </p:txBody>
      </p:sp>
    </p:spTree>
    <p:extLst>
      <p:ext uri="{BB962C8B-B14F-4D97-AF65-F5344CB8AC3E}">
        <p14:creationId xmlns:p14="http://schemas.microsoft.com/office/powerpoint/2010/main" val="1998957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Ask delegates to design a learning sequence for this text.</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51</a:t>
            </a:fld>
            <a:endParaRPr lang="en-GB"/>
          </a:p>
        </p:txBody>
      </p:sp>
    </p:spTree>
    <p:extLst>
      <p:ext uri="{BB962C8B-B14F-4D97-AF65-F5344CB8AC3E}">
        <p14:creationId xmlns:p14="http://schemas.microsoft.com/office/powerpoint/2010/main" val="3274522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Based on all the verbs in le Petit Robert:</a:t>
            </a:r>
            <a:r>
              <a:rPr kumimoji="0" lang="en-US" sz="1200" b="0" i="0" u="none" strike="noStrike" cap="none" normalizeH="0" baseline="0" dirty="0" smtClean="0">
                <a:ln>
                  <a:noFill/>
                </a:ln>
                <a:solidFill>
                  <a:schemeClr val="tx1"/>
                </a:solidFill>
                <a:effectLst/>
                <a:ea typeface="MS ??"/>
                <a:cs typeface="Cambria" panose="02040503050406030204" pitchFamily="18" charset="0"/>
              </a:rPr>
              <a:t> </a:t>
            </a:r>
            <a:br>
              <a:rPr kumimoji="0" lang="en-US" sz="1200" b="0" i="0" u="none" strike="noStrike" cap="none" normalizeH="0" baseline="0" dirty="0" smtClean="0">
                <a:ln>
                  <a:noFill/>
                </a:ln>
                <a:solidFill>
                  <a:schemeClr val="tx1"/>
                </a:solidFill>
                <a:effectLst/>
                <a:ea typeface="MS ??"/>
                <a:cs typeface="Cambria" panose="02040503050406030204" pitchFamily="18"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Group I	-</a:t>
            </a: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er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89%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Group II 	-</a:t>
            </a: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oir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1%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Group III 	-re 	4%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Group IV 	-</a:t>
            </a: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ir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6% </a:t>
            </a:r>
          </a:p>
          <a:p>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The -</a:t>
            </a: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er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verbs are also the most dynamic, in the sense that "new" verbs virtually without exception take this ending. For example: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téléphoner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"to telephone"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skier "to ski"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photocopier "to photocopy"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scanner "to scan"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boycotter "to boycott" </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2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digitaliser</a:t>
            </a:r>
            <a: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"to digitize"</a:t>
            </a:r>
            <a:br>
              <a:rPr kumimoji="0" lang="en-US" sz="12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53</a:t>
            </a:fld>
            <a:endParaRPr lang="en-GB"/>
          </a:p>
        </p:txBody>
      </p:sp>
    </p:spTree>
    <p:extLst>
      <p:ext uri="{BB962C8B-B14F-4D97-AF65-F5344CB8AC3E}">
        <p14:creationId xmlns:p14="http://schemas.microsoft.com/office/powerpoint/2010/main" val="4066362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www.tagxedo.com</a:t>
            </a:r>
            <a:r>
              <a:rPr lang="en-GB" baseline="0" dirty="0" smtClean="0"/>
              <a:t> </a:t>
            </a:r>
            <a:endParaRPr lang="fr-FR" dirty="0"/>
          </a:p>
        </p:txBody>
      </p:sp>
      <p:sp>
        <p:nvSpPr>
          <p:cNvPr id="4" name="Slide Number Placeholder 3"/>
          <p:cNvSpPr>
            <a:spLocks noGrp="1"/>
          </p:cNvSpPr>
          <p:nvPr>
            <p:ph type="sldNum" sz="quarter" idx="10"/>
          </p:nvPr>
        </p:nvSpPr>
        <p:spPr/>
        <p:txBody>
          <a:bodyPr/>
          <a:lstStyle/>
          <a:p>
            <a:fld id="{D0403E82-6455-45D4-AFD5-DE5632FC38D9}" type="slidenum">
              <a:rPr lang="fr-FR" smtClean="0">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1490317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Gap-fill</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58</a:t>
            </a:fld>
            <a:endParaRPr lang="en-GB"/>
          </a:p>
        </p:txBody>
      </p:sp>
    </p:spTree>
    <p:extLst>
      <p:ext uri="{BB962C8B-B14F-4D97-AF65-F5344CB8AC3E}">
        <p14:creationId xmlns:p14="http://schemas.microsoft.com/office/powerpoint/2010/main" val="2516483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Parallel translation format</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59</a:t>
            </a:fld>
            <a:endParaRPr lang="en-GB"/>
          </a:p>
        </p:txBody>
      </p:sp>
    </p:spTree>
    <p:extLst>
      <p:ext uri="{BB962C8B-B14F-4D97-AF65-F5344CB8AC3E}">
        <p14:creationId xmlns:p14="http://schemas.microsoft.com/office/powerpoint/2010/main" val="237495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Formal modes of address – this has slipped off</a:t>
            </a:r>
            <a:r>
              <a:rPr lang="en-GB" baseline="0" dirty="0" smtClean="0"/>
              <a:t> the radar in recent incarnations of policy documents, but its return is not unwelcome.  A Y7 boy remarked to his mum last week (she emailed me to tell me) that Spanish is a bit confusing because it has four versions of ‘you’.  I replied that ‘yes, it certainly is a bit of a nightmare, but great that he has picked up on this major difference between Spanish and English and flagged it as the complexity it is!’  The ideal way to integrate this element back in is to teach students to address you as the teacher in the formal ‘you’.  This is the ideal, real context in which they can learn this and put it into action regularly.</a:t>
            </a:r>
            <a:br>
              <a:rPr lang="en-GB" baseline="0" dirty="0" smtClean="0"/>
            </a:br>
            <a:r>
              <a:rPr lang="en-GB" baseline="0" dirty="0" smtClean="0"/>
              <a:t>2.  KS2 – I have to confess that I haven’t yet seen it as a priority to bring dictionaries to my Spanish Y6 class, but the idea doesn’t isn’t abhorrent.  They are certainly deducing the meaning of new words every lesson, as we work through my instructions in the TL, iron out any communicative difficulties, listen to songs and rhymes etc.. with a mixture of familiar and unfamiliar language.  The main thing here I think is to develop learners as inquisitive meaning makers – ensure that they have to deduce meaning from context on a regular basis.</a:t>
            </a:r>
            <a:br>
              <a:rPr lang="en-GB" baseline="0" dirty="0" smtClean="0"/>
            </a:br>
            <a:r>
              <a:rPr lang="en-GB" baseline="0" dirty="0" smtClean="0"/>
              <a:t>3.  This is also doable.  It does present us with an interesting ‘joining up’ challenge that we haven’t had before, at least to my knowledge.  If we consider primary methodology with its rich input of authentic stories and songs and rhymes where learners listen and respond, join in and recite, knowing the overall meaning but without necessarily being able / or being asked to come up with an English equivalent for each word, and then contrast this with the bottom up approach of secondary, where we tend to start at word level and move upwards towards simple sentences etc.., we can see that learners might find the abrupt change of pedagogical direction quite difficult to adjust to.  Is it in fact an appropriate pedagogy for learners who will have had 4 x years of language teaching, some of which has included immersion/acquisition based aspects?  Is there not an excellent opportunity here to recognise the benefit of working top down from authentic texts, where learners are exposed to a variety of material that includes unfamiliar language, but where the overall meaning is made clear.</a:t>
            </a:r>
          </a:p>
          <a:p>
            <a:r>
              <a:rPr lang="en-GB" baseline="0" dirty="0" smtClean="0"/>
              <a:t>Charting the course for this new direction, including working out just how much ‘dissection’ of the text to do with learners, is the challenge, and there is an extent to which we will need to do this by trial and error, working with students and eliciting their feedback all the while.</a:t>
            </a:r>
          </a:p>
          <a:p>
            <a:endParaRPr lang="en-GB" baseline="0" dirty="0" smtClean="0"/>
          </a:p>
          <a:p>
            <a:r>
              <a:rPr lang="en-GB" baseline="0" dirty="0" smtClean="0"/>
              <a:t>During the workshop sessions today we are going to address both some of the key aspects of the new </a:t>
            </a:r>
            <a:r>
              <a:rPr lang="en-GB" baseline="0" dirty="0" err="1" smtClean="0"/>
              <a:t>PoS</a:t>
            </a:r>
            <a:r>
              <a:rPr lang="en-GB" baseline="0" dirty="0" smtClean="0"/>
              <a:t> which are not ‘new’ but do perhaps need further development and emphasis if we are going to fulfil on the high aspirations of Curriculum 2014 and prepare our learners for the 2018 GCSE.  We will look in detail at the following:</a:t>
            </a:r>
            <a:br>
              <a:rPr lang="en-GB" baseline="0" dirty="0" smtClean="0"/>
            </a:br>
            <a:r>
              <a:rPr lang="en-GB" baseline="0" dirty="0" smtClean="0"/>
              <a:t/>
            </a:r>
            <a:br>
              <a:rPr lang="en-GB" baseline="0" dirty="0" smtClean="0"/>
            </a:br>
            <a:r>
              <a:rPr lang="en-GB" baseline="0" dirty="0" smtClean="0"/>
              <a:t>1) Speaking – making the classroom as communicative as possible, focusing on students’ questions, ourselves as teachers and what we do with our talk, and getting learners to talk to each other in the TL.</a:t>
            </a:r>
            <a:br>
              <a:rPr lang="en-GB" baseline="0" dirty="0" smtClean="0"/>
            </a:br>
            <a:r>
              <a:rPr lang="en-GB" baseline="0" dirty="0" smtClean="0"/>
              <a:t>2) Translation and Transcription – here we will cover translation into English and into the FL – the purposes and opportunities (and dangers) of both of these, including how to make them work for us in terms of pinpointing and delivering progress.  We will also look at how to integrate transcription so that we don’t find ourselves building in discrete, and irrelevant ‘</a:t>
            </a:r>
            <a:r>
              <a:rPr lang="en-GB" baseline="0" dirty="0" err="1" smtClean="0"/>
              <a:t>dictées</a:t>
            </a:r>
            <a:r>
              <a:rPr lang="en-GB" baseline="0" dirty="0" smtClean="0"/>
              <a:t>’ all over the place.</a:t>
            </a:r>
            <a:br>
              <a:rPr lang="en-GB" baseline="0" dirty="0" smtClean="0"/>
            </a:br>
            <a:r>
              <a:rPr lang="en-GB" baseline="0" dirty="0" smtClean="0"/>
              <a:t>3) Authentic and literary texts.  We will look here at some examples of suitable texts and what to do with them!  Obviously I can’t choose texts that will be appropriate for every department’s </a:t>
            </a:r>
            <a:r>
              <a:rPr lang="en-GB" baseline="0" dirty="0" err="1" smtClean="0"/>
              <a:t>SoW</a:t>
            </a:r>
            <a:r>
              <a:rPr lang="en-GB" baseline="0" dirty="0" smtClean="0"/>
              <a:t> but the idea is to present a teaching and learning routine that can be adapted and applied to any authentic text, literary or otherwise.</a:t>
            </a:r>
            <a:br>
              <a:rPr lang="en-GB" baseline="0" dirty="0" smtClean="0"/>
            </a:b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29446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can be extremely valuable for students to repeat tasks, after a time interval, and at a different level.  With four different task formats, students can see their progression over time, if they attempt a more challenging version of the task the second time around.</a:t>
            </a:r>
            <a:endParaRPr lang="en-GB" sz="1200" kern="1200" dirty="0" smtClean="0">
              <a:solidFill>
                <a:schemeClr val="tx1"/>
              </a:solidFill>
              <a:effectLst/>
              <a:latin typeface="+mn-lt"/>
              <a:ea typeface="+mn-ea"/>
              <a:cs typeface="+mn-cs"/>
            </a:endParaRPr>
          </a:p>
          <a:p>
            <a:endParaRPr lang="en-GB" dirty="0" smtClean="0"/>
          </a:p>
          <a:p>
            <a:r>
              <a:rPr lang="en-GB" dirty="0" err="1" smtClean="0"/>
              <a:t>Markscheme</a:t>
            </a:r>
            <a:r>
              <a:rPr lang="en-GB" dirty="0" smtClean="0"/>
              <a:t> – 3 – 2 – 1 – 0 </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61</a:t>
            </a:fld>
            <a:endParaRPr lang="en-GB"/>
          </a:p>
        </p:txBody>
      </p:sp>
    </p:spTree>
    <p:extLst>
      <p:ext uri="{BB962C8B-B14F-4D97-AF65-F5344CB8AC3E}">
        <p14:creationId xmlns:p14="http://schemas.microsoft.com/office/powerpoint/2010/main" val="2202865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62</a:t>
            </a:fld>
            <a:endParaRPr lang="en-GB"/>
          </a:p>
        </p:txBody>
      </p:sp>
    </p:spTree>
    <p:extLst>
      <p:ext uri="{BB962C8B-B14F-4D97-AF65-F5344CB8AC3E}">
        <p14:creationId xmlns:p14="http://schemas.microsoft.com/office/powerpoint/2010/main" val="327334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3582884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solidFill>
                  <a:prstClr val="black"/>
                </a:solidFill>
              </a:rPr>
              <a:pPr/>
              <a:t>69</a:t>
            </a:fld>
            <a:endParaRPr lang="fr-FR">
              <a:solidFill>
                <a:prstClr val="black"/>
              </a:solidFill>
            </a:endParaRPr>
          </a:p>
        </p:txBody>
      </p:sp>
    </p:spTree>
    <p:extLst>
      <p:ext uri="{BB962C8B-B14F-4D97-AF65-F5344CB8AC3E}">
        <p14:creationId xmlns:p14="http://schemas.microsoft.com/office/powerpoint/2010/main" val="189253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think we would be hard pushed to find languages</a:t>
            </a:r>
            <a:r>
              <a:rPr lang="en-GB" baseline="0" dirty="0" smtClean="0"/>
              <a:t> teachers that cannot see the rationale for explicitly teaching the sound: writing relationship.  That is not to say that there are not still plenty of languages teachers not doing it, not doing it thoroughly enough, uncertain about how to go about doing it – we have the whole spectrum of experience and expertise in the area of phonics teaching.  </a:t>
            </a:r>
            <a:br>
              <a:rPr lang="en-GB" baseline="0" dirty="0" smtClean="0"/>
            </a:br>
            <a:r>
              <a:rPr lang="en-GB" baseline="0" dirty="0" smtClean="0"/>
              <a:t>But if we assume for a moment that learners at KS3 are learning to link the spelling, sound and meaning of words, would it not be a natural progression at KS3 to assume that they would be developing the ability to predict with some accuracy the spelling of new words they hear, and that they would naturally do this as part of practically every lesson.  </a:t>
            </a:r>
          </a:p>
          <a:p>
            <a:r>
              <a:rPr lang="en-GB" baseline="0" dirty="0" smtClean="0"/>
              <a:t>So that, for example, having learnt the key phonics in Week 1 of German in Y8, learners in Week 4 would be trying to write down words they hear with increasingly accurate spelling, by applying their phonics knowledge.</a:t>
            </a:r>
          </a:p>
          <a:p>
            <a:r>
              <a:rPr lang="en-GB" baseline="0" dirty="0" smtClean="0"/>
              <a:t>The word TRANSCRIPTION has conjured up for some teachers a return to the ‘</a:t>
            </a:r>
            <a:r>
              <a:rPr lang="en-GB" baseline="0" dirty="0" err="1" smtClean="0"/>
              <a:t>dictée</a:t>
            </a:r>
            <a:r>
              <a:rPr lang="en-GB" baseline="0" dirty="0" smtClean="0"/>
              <a:t>’, whereas I see this process of transcription as naturally occurring in lesson activities, and fully integrated into message/meaning-focused communicative language teaching, not as an activity in its own right, where the meaning of the dictated text was somehow secondary or irrelevant.</a:t>
            </a:r>
            <a:endParaRPr lang="en-GB" dirty="0" smtClean="0"/>
          </a:p>
          <a:p>
            <a:endParaRPr lang="en-GB" dirty="0" smtClean="0"/>
          </a:p>
          <a:p>
            <a:r>
              <a:rPr lang="en-GB" dirty="0" smtClean="0"/>
              <a:t>So for me, this is</a:t>
            </a:r>
            <a:r>
              <a:rPr lang="en-GB" baseline="0" dirty="0" smtClean="0"/>
              <a:t> no change – just a welcome reinforcement of the importance of phonics in our language teaching methodology.  So ‘phonics’ is to stay.</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0868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also</a:t>
            </a:r>
            <a:r>
              <a:rPr lang="en-GB" baseline="0" dirty="0" smtClean="0"/>
              <a:t> points towards the centrality of phonics.</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73919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cap="none" dirty="0" smtClean="0">
                <a:latin typeface="Arial" panose="020B0604020202020204" pitchFamily="34" charset="0"/>
                <a:cs typeface="Arial" panose="020B0604020202020204" pitchFamily="34" charset="0"/>
              </a:rPr>
              <a:t>Teach the key sounds ( i.e.)</a:t>
            </a:r>
            <a:r>
              <a:rPr lang="en-GB" cap="none" baseline="0" dirty="0" smtClean="0">
                <a:latin typeface="Arial" panose="020B0604020202020204" pitchFamily="34" charset="0"/>
                <a:cs typeface="Arial" panose="020B0604020202020204" pitchFamily="34" charset="0"/>
              </a:rPr>
              <a:t> </a:t>
            </a:r>
            <a:r>
              <a:rPr lang="en-GB" cap="none" dirty="0" smtClean="0">
                <a:latin typeface="Arial" panose="020B0604020202020204" pitchFamily="34" charset="0"/>
                <a:cs typeface="Arial" panose="020B0604020202020204" pitchFamily="34" charset="0"/>
              </a:rPr>
              <a:t>those sounds that would confuse a native English speaker because they are written down differently in English)</a:t>
            </a:r>
          </a:p>
          <a:p>
            <a:pPr marL="0" marR="0" indent="0" algn="l" defTabSz="914400" rtl="0" eaLnBrk="1" fontAlgn="auto" latinLnBrk="0" hangingPunct="1">
              <a:lnSpc>
                <a:spcPct val="100000"/>
              </a:lnSpc>
              <a:spcBef>
                <a:spcPts val="0"/>
              </a:spcBef>
              <a:spcAft>
                <a:spcPts val="0"/>
              </a:spcAft>
              <a:buClrTx/>
              <a:buSzTx/>
              <a:buFontTx/>
              <a:buNone/>
              <a:tabLst/>
              <a:defRPr/>
            </a:pPr>
            <a:r>
              <a:rPr lang="en-GB" cap="none" dirty="0" smtClean="0">
                <a:latin typeface="Arial" panose="020B0604020202020204" pitchFamily="34" charset="0"/>
                <a:cs typeface="Arial" panose="020B0604020202020204" pitchFamily="34" charset="0"/>
              </a:rPr>
              <a:t>Layering (VAK)</a:t>
            </a:r>
            <a:r>
              <a:rPr lang="en-GB" cap="none" baseline="0" dirty="0" smtClean="0">
                <a:latin typeface="Arial" panose="020B0604020202020204" pitchFamily="34" charset="0"/>
                <a:cs typeface="Arial" panose="020B0604020202020204" pitchFamily="34" charset="0"/>
              </a:rPr>
              <a:t> strategies to remember these key words is vital to the phonics process.</a:t>
            </a:r>
            <a:br>
              <a:rPr lang="en-GB" cap="none" baseline="0" dirty="0" smtClean="0">
                <a:latin typeface="Arial" panose="020B0604020202020204" pitchFamily="34" charset="0"/>
                <a:cs typeface="Arial" panose="020B0604020202020204" pitchFamily="34" charset="0"/>
              </a:rPr>
            </a:br>
            <a:r>
              <a:rPr lang="en-GB" cap="none" baseline="0" dirty="0" smtClean="0">
                <a:latin typeface="Arial" panose="020B0604020202020204" pitchFamily="34" charset="0"/>
                <a:cs typeface="Arial" panose="020B0604020202020204" pitchFamily="34" charset="0"/>
              </a:rPr>
              <a:t>It gives a language of gesture to refer back to at any point when a learner mispronounces or can’t pronounce a new words.</a:t>
            </a:r>
            <a:br>
              <a:rPr lang="en-GB" cap="none" baseline="0" dirty="0" smtClean="0">
                <a:latin typeface="Arial" panose="020B0604020202020204" pitchFamily="34" charset="0"/>
                <a:cs typeface="Arial" panose="020B0604020202020204" pitchFamily="34" charset="0"/>
              </a:rPr>
            </a:br>
            <a:r>
              <a:rPr lang="en-GB" cap="none" baseline="0" dirty="0" smtClean="0">
                <a:latin typeface="Arial" panose="020B0604020202020204" pitchFamily="34" charset="0"/>
                <a:cs typeface="Arial" panose="020B0604020202020204" pitchFamily="34" charset="0"/>
              </a:rPr>
              <a:t>There are tasks that can help, but it’s equally important to respond in the moment and spot when to guide learners to the correct pronunciation invoking the phonics words / gestures.  Sometimes the gesture alone is enough.</a:t>
            </a:r>
            <a:br>
              <a:rPr lang="en-GB" cap="none" baseline="0" dirty="0" smtClean="0">
                <a:latin typeface="Arial" panose="020B0604020202020204" pitchFamily="34" charset="0"/>
                <a:cs typeface="Arial" panose="020B0604020202020204" pitchFamily="34" charset="0"/>
              </a:rPr>
            </a:br>
            <a:endParaRPr lang="en-GB" cap="none"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cap="none" baseline="0" dirty="0" smtClean="0">
                <a:latin typeface="Arial" panose="020B0604020202020204" pitchFamily="34" charset="0"/>
                <a:cs typeface="Arial" panose="020B0604020202020204" pitchFamily="34" charset="0"/>
              </a:rPr>
              <a:t>Learning and using phonics improves every language learner’s ability to use the foreign language.  However higher ability learners make the links quickly and transfer the learning to unfamiliar language, but lower ability learners needs much more and regular practice to see the same improvement.  </a:t>
            </a:r>
            <a:br>
              <a:rPr lang="en-GB" cap="none" baseline="0" dirty="0" smtClean="0">
                <a:latin typeface="Arial" panose="020B0604020202020204" pitchFamily="34" charset="0"/>
                <a:cs typeface="Arial" panose="020B0604020202020204" pitchFamily="34" charset="0"/>
              </a:rPr>
            </a:br>
            <a:r>
              <a:rPr lang="en-GB" cap="none" baseline="0" dirty="0" smtClean="0">
                <a:latin typeface="Arial" panose="020B0604020202020204" pitchFamily="34" charset="0"/>
                <a:cs typeface="Arial" panose="020B0604020202020204" pitchFamily="34" charset="0"/>
              </a:rPr>
              <a:t/>
            </a:r>
            <a:br>
              <a:rPr lang="en-GB" cap="none" baseline="0" dirty="0" smtClean="0">
                <a:latin typeface="Arial" panose="020B0604020202020204" pitchFamily="34" charset="0"/>
                <a:cs typeface="Arial" panose="020B0604020202020204" pitchFamily="34" charset="0"/>
              </a:rPr>
            </a:br>
            <a:r>
              <a:rPr lang="en-GB" cap="none" baseline="0" dirty="0" smtClean="0">
                <a:latin typeface="Arial" panose="020B0604020202020204" pitchFamily="34" charset="0"/>
                <a:cs typeface="Arial" panose="020B0604020202020204" pitchFamily="34" charset="0"/>
              </a:rPr>
              <a:t>Pronunciation and confidence are the main gains.</a:t>
            </a:r>
            <a:endParaRPr lang="en-GB" cap="none"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A4E14585-6745-4D51-ACC1-AADCB34DCAA9}" type="slidenum">
              <a:rPr lang="en-GB" smtClean="0"/>
              <a:t>11</a:t>
            </a:fld>
            <a:endParaRPr lang="en-GB"/>
          </a:p>
        </p:txBody>
      </p:sp>
    </p:spTree>
    <p:extLst>
      <p:ext uri="{BB962C8B-B14F-4D97-AF65-F5344CB8AC3E}">
        <p14:creationId xmlns:p14="http://schemas.microsoft.com/office/powerpoint/2010/main" val="2832156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FCED522-8391-4D9D-B78C-EDECC9C47EB4}" type="slidenum">
              <a:rPr lang="en-GB" sz="1200">
                <a:latin typeface="Calibri" pitchFamily="34" charset="0"/>
              </a:rPr>
              <a:pPr algn="r" eaLnBrk="1" hangingPunct="1"/>
              <a:t>12</a:t>
            </a:fld>
            <a:endParaRPr lang="en-GB" sz="1200">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p:txBody>
      </p:sp>
    </p:spTree>
    <p:extLst>
      <p:ext uri="{BB962C8B-B14F-4D97-AF65-F5344CB8AC3E}">
        <p14:creationId xmlns:p14="http://schemas.microsoft.com/office/powerpoint/2010/main" val="245276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version of </a:t>
            </a:r>
            <a:r>
              <a:rPr lang="en-GB" dirty="0" err="1" smtClean="0"/>
              <a:t>Francophoniques</a:t>
            </a:r>
            <a:r>
              <a:rPr lang="en-GB" dirty="0" smtClean="0"/>
              <a:t> – reduced to 16 key sounds.</a:t>
            </a:r>
            <a:endParaRPr lang="en-GB" dirty="0"/>
          </a:p>
        </p:txBody>
      </p:sp>
      <p:sp>
        <p:nvSpPr>
          <p:cNvPr id="4" name="Slide Number Placeholder 3"/>
          <p:cNvSpPr>
            <a:spLocks noGrp="1"/>
          </p:cNvSpPr>
          <p:nvPr>
            <p:ph type="sldNum" sz="quarter" idx="10"/>
          </p:nvPr>
        </p:nvSpPr>
        <p:spPr/>
        <p:txBody>
          <a:bodyPr/>
          <a:lstStyle/>
          <a:p>
            <a:fld id="{A4E14585-6745-4D51-ACC1-AADCB34DCAA9}" type="slidenum">
              <a:rPr lang="en-GB" smtClean="0"/>
              <a:t>13</a:t>
            </a:fld>
            <a:endParaRPr lang="en-GB"/>
          </a:p>
        </p:txBody>
      </p:sp>
    </p:spTree>
    <p:extLst>
      <p:ext uri="{BB962C8B-B14F-4D97-AF65-F5344CB8AC3E}">
        <p14:creationId xmlns:p14="http://schemas.microsoft.com/office/powerpoint/2010/main" val="3099922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1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3980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311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5AC503-66C1-41C0-AA3A-36FA13C93D1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54022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70B6DD-0FC8-472B-BD9D-6027782AC51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6009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B537A3-949D-4545-A875-7433BB98F49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66680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EDA48A0-B7F8-48AE-ACD3-8CA430840EA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4605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853F89-6F7D-469E-A38C-5176AA4634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43542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3D923B5-CBC6-4030-AEB0-DFFADEAB7BF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1692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B9D6C2-23AB-47C1-BDF3-77B042D5F0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32805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95E964-7F25-4F86-8722-E73AF23F9FF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1179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2029530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42AE0C1-BE40-4A47-AA74-8161F05DBDE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573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CCEB43-75E9-4B61-BA7B-DC1942538F9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6414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20B8D1-613F-49E3-B817-EA8316D34DA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65908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324654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2221560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1105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132152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07/10/2014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1675204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07/10/2014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1625051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07/10/2014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99907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665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149419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76941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1646190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4223361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3034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1147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354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506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7177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35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0819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3972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9652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169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4974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7454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7621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6655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9333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9659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82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10/7/2014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06160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1963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752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1865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9117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374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C9EF18A-238D-444F-A2BD-64753694B8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2306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433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7050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9901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012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10/7/2014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383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310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3054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5287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2359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4485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5295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E18BC9-DBD0-4231-BC01-C00F06FBE575}" type="datetimeFigureOut">
              <a:rPr lang="en-GB" smtClean="0">
                <a:solidFill>
                  <a:prstClr val="black">
                    <a:tint val="75000"/>
                  </a:prstClr>
                </a:solidFill>
              </a: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5E22D69-1672-4E45-BB3F-D6B33895DE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410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t>10/7/2014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072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t>10/7/2014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700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486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smtClean="0"/>
              <a:t>10/7/2014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711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030D973-F9E8-41BB-AA0D-94A1E8D16EA1}" type="slidenum">
              <a:rPr lang="en-GB" smtClean="0">
                <a:solidFill>
                  <a:srgbClr val="000000"/>
                </a:solidFill>
              </a:rPr>
              <a:pPr defTabSz="914400" fontAlgn="base">
                <a:spcBef>
                  <a:spcPct val="0"/>
                </a:spcBef>
                <a:spcAft>
                  <a:spcPct val="0"/>
                </a:spcAft>
              </a:pPr>
              <a:t>‹#›</a:t>
            </a:fld>
            <a:endParaRPr lang="en-GB" smtClean="0">
              <a:solidFill>
                <a:srgbClr val="000000"/>
              </a:solidFill>
            </a:endParaRPr>
          </a:p>
        </p:txBody>
      </p:sp>
    </p:spTree>
    <p:extLst>
      <p:ext uri="{BB962C8B-B14F-4D97-AF65-F5344CB8AC3E}">
        <p14:creationId xmlns:p14="http://schemas.microsoft.com/office/powerpoint/2010/main" val="22692691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400">
              <a:defRPr/>
            </a:pPr>
            <a:fld id="{D9B130A6-4DFF-4CE5-B61F-A673E38A5FE8}" type="datetimeFigureOut">
              <a:rPr lang="en-GB">
                <a:solidFill>
                  <a:prstClr val="black">
                    <a:tint val="75000"/>
                  </a:prstClr>
                </a:solidFill>
              </a:rPr>
              <a:pPr defTabSz="914400">
                <a:defRPr/>
              </a:pPr>
              <a:t>07/10/2014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40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defTabSz="914400" fontAlgn="base">
              <a:spcBef>
                <a:spcPct val="0"/>
              </a:spcBef>
              <a:spcAft>
                <a:spcPct val="0"/>
              </a:spcAft>
              <a:defRPr/>
            </a:pPr>
            <a:fld id="{6B271C8F-F225-424B-AC32-7EA6903BCC12}" type="slidenum">
              <a:rPr lang="en-GB">
                <a:cs typeface="Arial" panose="020B0604020202020204" pitchFamily="34" charset="0"/>
              </a:rPr>
              <a:pPr defTabSz="914400"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3002730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31AFBB1-8BD1-40A0-8D04-38A423C75FF8}" type="datetimeFigureOut">
              <a:rPr lang="en-GB" smtClean="0">
                <a:solidFill>
                  <a:prstClr val="black">
                    <a:tint val="75000"/>
                  </a:prstClr>
                </a:solidFill>
              </a:rPr>
              <a:pPr defTabSz="914400"/>
              <a:t>07/10/2014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C9EF18A-238D-444F-A2BD-64753694B8F4}"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7608225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31AFBB1-8BD1-40A0-8D04-38A423C75FF8}" type="datetimeFigureOut">
              <a:rPr lang="en-GB" smtClean="0">
                <a:solidFill>
                  <a:prstClr val="black">
                    <a:tint val="75000"/>
                  </a:prstClr>
                </a:solidFill>
              </a:rPr>
              <a:pPr defTabSz="914400"/>
              <a:t>07/10/2014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C9EF18A-238D-444F-A2BD-64753694B8F4}"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7435976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E18BC9-DBD0-4231-BC01-C00F06FBE575}" type="datetimeFigureOut">
              <a:rPr lang="en-GB" smtClean="0">
                <a:solidFill>
                  <a:prstClr val="black">
                    <a:tint val="75000"/>
                  </a:prstClr>
                </a:solidFill>
              </a:rPr>
              <a:pPr defTabSz="914400"/>
              <a:t>07/10/2014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5E22D69-1672-4E45-BB3F-D6B33895DE90}"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0677001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achelhawk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18" Type="http://schemas.openxmlformats.org/officeDocument/2006/relationships/image" Target="../media/image40.jpg"/><Relationship Id="rId3" Type="http://schemas.openxmlformats.org/officeDocument/2006/relationships/image" Target="../media/image25.png"/><Relationship Id="rId7" Type="http://schemas.openxmlformats.org/officeDocument/2006/relationships/image" Target="../media/image29.gif"/><Relationship Id="rId12" Type="http://schemas.openxmlformats.org/officeDocument/2006/relationships/image" Target="../media/image34.gif"/><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gif"/><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gif"/><Relationship Id="rId15" Type="http://schemas.openxmlformats.org/officeDocument/2006/relationships/image" Target="../media/image37.jpg"/><Relationship Id="rId10" Type="http://schemas.openxmlformats.org/officeDocument/2006/relationships/image" Target="../media/image32.png"/><Relationship Id="rId4" Type="http://schemas.openxmlformats.org/officeDocument/2006/relationships/image" Target="../media/image26.gif"/><Relationship Id="rId9" Type="http://schemas.openxmlformats.org/officeDocument/2006/relationships/image" Target="../media/image31.wmf"/><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wmf"/><Relationship Id="rId3" Type="http://schemas.openxmlformats.org/officeDocument/2006/relationships/image" Target="../media/image41.gif"/><Relationship Id="rId7" Type="http://schemas.openxmlformats.org/officeDocument/2006/relationships/image" Target="../media/image45.jpeg"/><Relationship Id="rId12" Type="http://schemas.openxmlformats.org/officeDocument/2006/relationships/image" Target="../media/image50.wmf"/><Relationship Id="rId2" Type="http://schemas.openxmlformats.org/officeDocument/2006/relationships/notesSlide" Target="../notesSlides/notesSlide10.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wmf"/><Relationship Id="rId11" Type="http://schemas.openxmlformats.org/officeDocument/2006/relationships/image" Target="../media/image49.jpeg"/><Relationship Id="rId5" Type="http://schemas.openxmlformats.org/officeDocument/2006/relationships/image" Target="../media/image43.wmf"/><Relationship Id="rId15" Type="http://schemas.openxmlformats.org/officeDocument/2006/relationships/image" Target="../media/image53.jpeg"/><Relationship Id="rId10" Type="http://schemas.openxmlformats.org/officeDocument/2006/relationships/image" Target="../media/image48.wmf"/><Relationship Id="rId4" Type="http://schemas.openxmlformats.org/officeDocument/2006/relationships/image" Target="../media/image42.png"/><Relationship Id="rId9" Type="http://schemas.openxmlformats.org/officeDocument/2006/relationships/image" Target="../media/image47.wmf"/><Relationship Id="rId14" Type="http://schemas.openxmlformats.org/officeDocument/2006/relationships/image" Target="../media/image52.wmf"/></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1.gif"/></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hyperlink" Target="http://www.gov.uk/government/publication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notesSlide" Target="../notesSlides/notesSlide31.xml"/><Relationship Id="rId1" Type="http://schemas.openxmlformats.org/officeDocument/2006/relationships/slideLayout" Target="../slideLayouts/slideLayout51.xml"/><Relationship Id="rId6" Type="http://schemas.openxmlformats.org/officeDocument/2006/relationships/image" Target="../media/image100.gif"/><Relationship Id="rId5" Type="http://schemas.openxmlformats.org/officeDocument/2006/relationships/image" Target="../media/image99.jpe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51.xml"/><Relationship Id="rId5" Type="http://schemas.openxmlformats.org/officeDocument/2006/relationships/image" Target="../media/image104.gif"/><Relationship Id="rId4" Type="http://schemas.openxmlformats.org/officeDocument/2006/relationships/hyperlink" Target="http://www.tripadvisor.es/Hotel_Review-g664838-d518412-Reviews-Joyuda_Plaza_Hotel-Cabo_Rojo_Puerto_Rico.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gif"/><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hyperlink" Target="http://www.senegazelle.f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7.wmf"/><Relationship Id="rId7" Type="http://schemas.openxmlformats.org/officeDocument/2006/relationships/image" Target="../media/image121.wmf"/><Relationship Id="rId2" Type="http://schemas.openxmlformats.org/officeDocument/2006/relationships/image" Target="../media/image116.jpeg"/><Relationship Id="rId1" Type="http://schemas.openxmlformats.org/officeDocument/2006/relationships/slideLayout" Target="../slideLayouts/slideLayout29.xml"/><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s>
</file>

<file path=ppt/slides/_rels/slide6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124.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b="1" dirty="0" smtClean="0"/>
              <a:t>Crossing your ‘T’s in the 2014 curriculum</a:t>
            </a:r>
            <a:endParaRPr lang="en-GB" sz="7200" b="1" dirty="0"/>
          </a:p>
        </p:txBody>
      </p:sp>
      <p:sp>
        <p:nvSpPr>
          <p:cNvPr id="3" name="Subtitle 2"/>
          <p:cNvSpPr>
            <a:spLocks noGrp="1"/>
          </p:cNvSpPr>
          <p:nvPr>
            <p:ph type="subTitle" idx="1"/>
          </p:nvPr>
        </p:nvSpPr>
        <p:spPr>
          <a:xfrm>
            <a:off x="825038" y="4455620"/>
            <a:ext cx="7543800" cy="2061558"/>
          </a:xfrm>
        </p:spPr>
        <p:txBody>
          <a:bodyPr>
            <a:normAutofit/>
          </a:bodyPr>
          <a:lstStyle/>
          <a:p>
            <a:r>
              <a:rPr lang="en-GB" dirty="0"/>
              <a:t>Part 1: transcription and translations</a:t>
            </a:r>
            <a:br>
              <a:rPr lang="en-GB" dirty="0"/>
            </a:br>
            <a:r>
              <a:rPr lang="en-GB" dirty="0"/>
              <a:t>Part 2: </a:t>
            </a:r>
            <a:r>
              <a:rPr lang="en-GB" dirty="0" smtClean="0"/>
              <a:t>Texts</a:t>
            </a:r>
          </a:p>
          <a:p>
            <a:r>
              <a:rPr lang="en-GB" cap="none" dirty="0">
                <a:hlinkClick r:id="rId3"/>
              </a:rPr>
              <a:t>www.rachelhawkes.com</a:t>
            </a:r>
            <a:r>
              <a:rPr lang="en-GB" cap="none" dirty="0"/>
              <a:t> </a:t>
            </a:r>
          </a:p>
          <a:p>
            <a:endParaRPr lang="en-GB" dirty="0"/>
          </a:p>
        </p:txBody>
      </p:sp>
    </p:spTree>
    <p:extLst>
      <p:ext uri="{BB962C8B-B14F-4D97-AF65-F5344CB8AC3E}">
        <p14:creationId xmlns:p14="http://schemas.microsoft.com/office/powerpoint/2010/main" val="2096054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715503"/>
            <a:ext cx="4572000" cy="3108543"/>
          </a:xfrm>
          <a:prstGeom prst="rect">
            <a:avLst/>
          </a:prstGeom>
        </p:spPr>
        <p:txBody>
          <a:bodyPr>
            <a:spAutoFit/>
          </a:bodyPr>
          <a:lstStyle/>
          <a:p>
            <a:pPr marL="171450" lvl="0" indent="-171450" defTabSz="914400">
              <a:buFont typeface="Wingdings" pitchFamily="2" charset="2"/>
              <a:buChar char="§"/>
            </a:pPr>
            <a:r>
              <a:rPr lang="en-GB" sz="2800" dirty="0">
                <a:solidFill>
                  <a:prstClr val="black"/>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develop accurate pronunciation and intonation </a:t>
            </a:r>
            <a:r>
              <a:rPr lang="en-GB" sz="2800" dirty="0">
                <a:latin typeface="Arial" panose="020B0604020202020204" pitchFamily="34" charset="0"/>
                <a:cs typeface="Arial" panose="020B0604020202020204" pitchFamily="34" charset="0"/>
              </a:rPr>
              <a:t>so that others understand when they are reading aloud or using familiar words and phrases* </a:t>
            </a:r>
          </a:p>
        </p:txBody>
      </p:sp>
      <p:sp>
        <p:nvSpPr>
          <p:cNvPr id="3" name="Rectangle 2"/>
          <p:cNvSpPr/>
          <p:nvPr/>
        </p:nvSpPr>
        <p:spPr>
          <a:xfrm rot="20746334">
            <a:off x="3898656" y="2797163"/>
            <a:ext cx="4572000" cy="2246769"/>
          </a:xfrm>
          <a:prstGeom prst="rect">
            <a:avLst/>
          </a:prstGeom>
        </p:spPr>
        <p:txBody>
          <a:bodyPr>
            <a:spAutoFit/>
          </a:bodyPr>
          <a:lstStyle/>
          <a:p>
            <a:pPr marL="171450" lvl="0" indent="-171450">
              <a:buFont typeface="Wingdings" pitchFamily="2" charset="2"/>
              <a:buChar char="§"/>
            </a:pPr>
            <a:r>
              <a:rPr lang="en-GB" sz="2800" b="1" dirty="0" smtClean="0"/>
              <a:t> </a:t>
            </a:r>
            <a:r>
              <a:rPr lang="en-GB" sz="2800" b="1" dirty="0" smtClean="0">
                <a:latin typeface="Arial" panose="020B0604020202020204" pitchFamily="34" charset="0"/>
                <a:cs typeface="Arial" panose="020B0604020202020204" pitchFamily="34" charset="0"/>
              </a:rPr>
              <a:t>speak </a:t>
            </a:r>
            <a:r>
              <a:rPr lang="en-GB" sz="2800" b="1" dirty="0">
                <a:latin typeface="Arial" panose="020B0604020202020204" pitchFamily="34" charset="0"/>
                <a:cs typeface="Arial" panose="020B0604020202020204" pitchFamily="34" charset="0"/>
              </a:rPr>
              <a:t>coherently and confidently, with increasingly accurate pronunciation and intonation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rPr>
              <a:t>KS2</a:t>
            </a:r>
          </a:p>
        </p:txBody>
      </p:sp>
      <p:sp>
        <p:nvSpPr>
          <p:cNvPr id="5" name="Rectangle 4"/>
          <p:cNvSpPr/>
          <p:nvPr/>
        </p:nvSpPr>
        <p:spPr>
          <a:xfrm>
            <a:off x="7304872" y="4463325"/>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rPr>
              <a:t>KS3</a:t>
            </a:r>
          </a:p>
        </p:txBody>
      </p:sp>
      <p:sp>
        <p:nvSpPr>
          <p:cNvPr id="6" name="TextBox 5"/>
          <p:cNvSpPr txBox="1"/>
          <p:nvPr/>
        </p:nvSpPr>
        <p:spPr>
          <a:xfrm>
            <a:off x="61468" y="5674266"/>
            <a:ext cx="7091858" cy="461665"/>
          </a:xfrm>
          <a:prstGeom prst="rect">
            <a:avLst/>
          </a:prstGeom>
          <a:noFill/>
        </p:spPr>
        <p:txBody>
          <a:bodyPr wrap="square" rtlCol="0">
            <a:spAutoFit/>
          </a:bodyPr>
          <a:lstStyle/>
          <a:p>
            <a:r>
              <a:rPr lang="en-GB" sz="2400" b="1" dirty="0" smtClean="0">
                <a:solidFill>
                  <a:schemeClr val="bg1"/>
                </a:solidFill>
                <a:latin typeface="Arial" panose="020B0604020202020204" pitchFamily="34" charset="0"/>
                <a:cs typeface="Arial" panose="020B0604020202020204" pitchFamily="34" charset="0"/>
              </a:rPr>
              <a:t>Programme of Study for languages 2014</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822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02" y="210313"/>
            <a:ext cx="8519921" cy="1151965"/>
          </a:xfrm>
        </p:spPr>
        <p:txBody>
          <a:bodyPr>
            <a:normAutofit fontScale="90000"/>
          </a:bodyPr>
          <a:lstStyle/>
          <a:p>
            <a:r>
              <a:rPr lang="en-GB" b="1" cap="none" dirty="0" smtClean="0">
                <a:latin typeface="Arial" panose="020B0604020202020204" pitchFamily="34" charset="0"/>
                <a:cs typeface="Arial" panose="020B0604020202020204" pitchFamily="34" charset="0"/>
              </a:rPr>
              <a:t>How does it work in practice?</a:t>
            </a:r>
            <a:endParaRPr lang="en-GB" b="1" cap="none"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4294967295"/>
          </p:nvPr>
        </p:nvSpPr>
        <p:spPr>
          <a:xfrm>
            <a:off x="463367" y="2045663"/>
            <a:ext cx="7796030" cy="5251804"/>
          </a:xfrm>
          <a:prstGeom prst="rect">
            <a:avLst/>
          </a:prstGeom>
        </p:spPr>
        <p:txBody>
          <a:bodyPr anchor="t">
            <a:normAutofit/>
          </a:bodyPr>
          <a:lstStyle/>
          <a:p>
            <a:pPr>
              <a:buFont typeface="Wingdings" panose="05000000000000000000" pitchFamily="2" charset="2"/>
              <a:buChar char="§"/>
            </a:pPr>
            <a:r>
              <a:rPr lang="en-GB" sz="2400" cap="none" dirty="0" smtClean="0">
                <a:latin typeface="Arial" panose="020B0604020202020204" pitchFamily="34" charset="0"/>
                <a:cs typeface="Arial" panose="020B0604020202020204" pitchFamily="34" charset="0"/>
              </a:rPr>
              <a:t> Teach </a:t>
            </a:r>
            <a:r>
              <a:rPr lang="en-GB" sz="2400" cap="none" dirty="0" smtClean="0">
                <a:latin typeface="Arial" panose="020B0604020202020204" pitchFamily="34" charset="0"/>
                <a:cs typeface="Arial" panose="020B0604020202020204" pitchFamily="34" charset="0"/>
              </a:rPr>
              <a:t>the key sounds as key language</a:t>
            </a:r>
          </a:p>
          <a:p>
            <a:pPr>
              <a:buFont typeface="Wingdings" panose="05000000000000000000" pitchFamily="2" charset="2"/>
              <a:buChar char="§"/>
            </a:pPr>
            <a:r>
              <a:rPr lang="en-GB" sz="2400" cap="none" dirty="0" smtClean="0">
                <a:latin typeface="Arial" panose="020B0604020202020204" pitchFamily="34" charset="0"/>
                <a:cs typeface="Arial" panose="020B0604020202020204" pitchFamily="34" charset="0"/>
              </a:rPr>
              <a:t> Use </a:t>
            </a:r>
            <a:r>
              <a:rPr lang="en-GB" sz="2400" cap="none" dirty="0" smtClean="0">
                <a:latin typeface="Arial" panose="020B0604020202020204" pitchFamily="34" charset="0"/>
                <a:cs typeface="Arial" panose="020B0604020202020204" pitchFamily="34" charset="0"/>
              </a:rPr>
              <a:t>words that can have a picture and a gesture associated with them</a:t>
            </a:r>
          </a:p>
          <a:p>
            <a:pPr>
              <a:buFont typeface="Wingdings" panose="05000000000000000000" pitchFamily="2" charset="2"/>
              <a:buChar char="§"/>
            </a:pPr>
            <a:r>
              <a:rPr lang="en-GB" sz="2400" cap="none" dirty="0" smtClean="0">
                <a:latin typeface="Arial" panose="020B0604020202020204" pitchFamily="34" charset="0"/>
                <a:cs typeface="Arial" panose="020B0604020202020204" pitchFamily="34" charset="0"/>
              </a:rPr>
              <a:t> Use </a:t>
            </a:r>
            <a:r>
              <a:rPr lang="en-GB" sz="2400" cap="none" dirty="0" smtClean="0">
                <a:latin typeface="Arial" panose="020B0604020202020204" pitchFamily="34" charset="0"/>
                <a:cs typeface="Arial" panose="020B0604020202020204" pitchFamily="34" charset="0"/>
              </a:rPr>
              <a:t>the original phonics words to make a ‘bridge’ to other similar words when reading, listening, speaking and writing</a:t>
            </a:r>
          </a:p>
          <a:p>
            <a:pPr>
              <a:buFont typeface="Wingdings" panose="05000000000000000000" pitchFamily="2" charset="2"/>
              <a:buChar char="§"/>
            </a:pPr>
            <a:r>
              <a:rPr lang="en-GB" sz="2400" cap="none" dirty="0" smtClean="0">
                <a:latin typeface="Arial" panose="020B0604020202020204" pitchFamily="34" charset="0"/>
                <a:cs typeface="Arial" panose="020B0604020202020204" pitchFamily="34" charset="0"/>
              </a:rPr>
              <a:t> Build </a:t>
            </a:r>
            <a:r>
              <a:rPr lang="en-GB" sz="2400" cap="none" dirty="0" smtClean="0">
                <a:latin typeface="Arial" panose="020B0604020202020204" pitchFamily="34" charset="0"/>
                <a:cs typeface="Arial" panose="020B0604020202020204" pitchFamily="34" charset="0"/>
              </a:rPr>
              <a:t>in planned tasks that develop the sound-writing relationship</a:t>
            </a:r>
          </a:p>
          <a:p>
            <a:pPr>
              <a:buFont typeface="Wingdings" panose="05000000000000000000" pitchFamily="2" charset="2"/>
              <a:buChar char="§"/>
            </a:pPr>
            <a:r>
              <a:rPr lang="en-GB" sz="2400" cap="none" dirty="0" smtClean="0">
                <a:latin typeface="Arial" panose="020B0604020202020204" pitchFamily="34" charset="0"/>
                <a:cs typeface="Arial" panose="020B0604020202020204" pitchFamily="34" charset="0"/>
              </a:rPr>
              <a:t> Respond </a:t>
            </a:r>
            <a:r>
              <a:rPr lang="en-GB" sz="2400" cap="none" dirty="0" smtClean="0">
                <a:latin typeface="Arial" panose="020B0604020202020204" pitchFamily="34" charset="0"/>
                <a:cs typeface="Arial" panose="020B0604020202020204" pitchFamily="34" charset="0"/>
              </a:rPr>
              <a:t>to spontaneous opportunities to build the links</a:t>
            </a:r>
            <a:endParaRPr lang="en-GB" sz="24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0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7"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a</a:t>
            </a:r>
            <a:r>
              <a:rPr lang="en-GB" sz="2800" b="1">
                <a:latin typeface="Calibri" pitchFamily="34" charset="0"/>
              </a:rPr>
              <a:t>r</a:t>
            </a:r>
            <a:r>
              <a:rPr lang="en-GB" sz="2800" b="1" u="sng">
                <a:latin typeface="Calibri" pitchFamily="34" charset="0"/>
              </a:rPr>
              <a:t>a</a:t>
            </a:r>
            <a:r>
              <a:rPr lang="en-GB" sz="2800" b="1">
                <a:latin typeface="Calibri" pitchFamily="34" charset="0"/>
                <a:cs typeface="Times New Roman" pitchFamily="18" charset="0"/>
              </a:rPr>
              <a:t>ñ</a:t>
            </a:r>
            <a:r>
              <a:rPr lang="en-GB" sz="2800" b="1" u="sng">
                <a:latin typeface="Calibri" pitchFamily="34" charset="0"/>
                <a:cs typeface="Times New Roman" pitchFamily="18" charset="0"/>
              </a:rPr>
              <a:t>a</a:t>
            </a:r>
          </a:p>
        </p:txBody>
      </p:sp>
      <p:sp>
        <p:nvSpPr>
          <p:cNvPr id="43038"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e</a:t>
            </a:r>
            <a:r>
              <a:rPr lang="en-GB" sz="2800" b="1">
                <a:latin typeface="Calibri" pitchFamily="34" charset="0"/>
              </a:rPr>
              <a:t>l</a:t>
            </a:r>
            <a:r>
              <a:rPr lang="en-GB" sz="2800" b="1" u="sng">
                <a:latin typeface="Calibri" pitchFamily="34" charset="0"/>
              </a:rPr>
              <a:t>e</a:t>
            </a:r>
            <a:r>
              <a:rPr lang="en-GB" sz="2800" b="1">
                <a:latin typeface="Calibri" pitchFamily="34" charset="0"/>
              </a:rPr>
              <a:t>fant</a:t>
            </a:r>
            <a:r>
              <a:rPr lang="en-GB" sz="2800" b="1" u="sng">
                <a:latin typeface="Calibri" pitchFamily="34" charset="0"/>
              </a:rPr>
              <a:t>e</a:t>
            </a:r>
            <a:endParaRPr lang="en-GB" sz="2800" b="1" u="sng">
              <a:latin typeface="Calibri" pitchFamily="34" charset="0"/>
              <a:cs typeface="Times New Roman" pitchFamily="18" charset="0"/>
            </a:endParaRPr>
          </a:p>
        </p:txBody>
      </p:sp>
      <p:sp>
        <p:nvSpPr>
          <p:cNvPr id="43039"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latin typeface="Calibri" pitchFamily="34" charset="0"/>
              </a:rPr>
              <a:t>i</a:t>
            </a:r>
            <a:r>
              <a:rPr lang="en-GB" sz="2800" b="1" dirty="0">
                <a:latin typeface="Calibri" pitchFamily="34" charset="0"/>
              </a:rPr>
              <a:t>dea</a:t>
            </a:r>
            <a:endParaRPr lang="en-GB" sz="2800" b="1" dirty="0">
              <a:latin typeface="Calibri" pitchFamily="34" charset="0"/>
              <a:cs typeface="Times New Roman" pitchFamily="18" charset="0"/>
            </a:endParaRPr>
          </a:p>
        </p:txBody>
      </p:sp>
      <p:sp>
        <p:nvSpPr>
          <p:cNvPr id="43040"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o</a:t>
            </a:r>
            <a:r>
              <a:rPr lang="en-GB" sz="2800" b="1">
                <a:latin typeface="Calibri" pitchFamily="34" charset="0"/>
              </a:rPr>
              <a:t>lvidar</a:t>
            </a:r>
            <a:endParaRPr lang="en-GB" sz="2800" b="1">
              <a:latin typeface="Calibri" pitchFamily="34" charset="0"/>
              <a:cs typeface="Times New Roman" pitchFamily="18" charset="0"/>
            </a:endParaRPr>
          </a:p>
        </p:txBody>
      </p:sp>
      <p:sp>
        <p:nvSpPr>
          <p:cNvPr id="43041"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u</a:t>
            </a:r>
            <a:r>
              <a:rPr lang="en-GB" sz="2800" b="1">
                <a:latin typeface="Calibri" pitchFamily="34" charset="0"/>
              </a:rPr>
              <a:t>niverso</a:t>
            </a:r>
            <a:endParaRPr lang="en-GB" sz="2800" b="1">
              <a:latin typeface="Calibri" pitchFamily="34" charset="0"/>
              <a:cs typeface="Times New Roman" pitchFamily="18" charset="0"/>
            </a:endParaRPr>
          </a:p>
        </p:txBody>
      </p:sp>
      <p:sp>
        <p:nvSpPr>
          <p:cNvPr id="43042"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ce</a:t>
            </a:r>
            <a:r>
              <a:rPr lang="en-GB" sz="2800" b="1">
                <a:latin typeface="Calibri" pitchFamily="34" charset="0"/>
              </a:rPr>
              <a:t>rdo</a:t>
            </a:r>
            <a:endParaRPr lang="en-GB" sz="2800" b="1">
              <a:latin typeface="Calibri" pitchFamily="34" charset="0"/>
              <a:cs typeface="Times New Roman" pitchFamily="18" charset="0"/>
            </a:endParaRPr>
          </a:p>
        </p:txBody>
      </p:sp>
      <p:sp>
        <p:nvSpPr>
          <p:cNvPr id="43043"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ci</a:t>
            </a:r>
            <a:r>
              <a:rPr lang="en-GB" sz="2800" b="1">
                <a:latin typeface="Calibri" pitchFamily="34" charset="0"/>
              </a:rPr>
              <a:t>clista</a:t>
            </a:r>
            <a:endParaRPr lang="en-GB" sz="2800" b="1">
              <a:latin typeface="Calibri" pitchFamily="34" charset="0"/>
              <a:cs typeface="Times New Roman" pitchFamily="18" charset="0"/>
            </a:endParaRPr>
          </a:p>
        </p:txBody>
      </p:sp>
      <p:sp>
        <p:nvSpPr>
          <p:cNvPr id="43044"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ca</a:t>
            </a:r>
            <a:r>
              <a:rPr lang="en-GB" sz="2800" b="1">
                <a:latin typeface="Calibri" pitchFamily="34" charset="0"/>
              </a:rPr>
              <a:t>sa</a:t>
            </a:r>
            <a:endParaRPr lang="en-GB" sz="2800" b="1">
              <a:latin typeface="Calibri" pitchFamily="34" charset="0"/>
              <a:cs typeface="Times New Roman" pitchFamily="18" charset="0"/>
            </a:endParaRPr>
          </a:p>
        </p:txBody>
      </p:sp>
      <p:sp>
        <p:nvSpPr>
          <p:cNvPr id="43045"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co</a:t>
            </a:r>
            <a:r>
              <a:rPr lang="en-GB" sz="2800" b="1">
                <a:latin typeface="Calibri" pitchFamily="34" charset="0"/>
              </a:rPr>
              <a:t>che</a:t>
            </a:r>
            <a:endParaRPr lang="en-GB" sz="2800" b="1">
              <a:latin typeface="Calibri" pitchFamily="34" charset="0"/>
              <a:cs typeface="Times New Roman" pitchFamily="18" charset="0"/>
            </a:endParaRPr>
          </a:p>
        </p:txBody>
      </p:sp>
      <p:sp>
        <p:nvSpPr>
          <p:cNvPr id="43046"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cu</a:t>
            </a:r>
            <a:r>
              <a:rPr lang="en-GB" sz="2800" b="1">
                <a:latin typeface="Calibri" pitchFamily="34" charset="0"/>
              </a:rPr>
              <a:t>caracha</a:t>
            </a:r>
            <a:endParaRPr lang="en-GB" sz="2800" b="1">
              <a:latin typeface="Calibri" pitchFamily="34" charset="0"/>
              <a:cs typeface="Times New Roman" pitchFamily="18" charset="0"/>
            </a:endParaRPr>
          </a:p>
        </p:txBody>
      </p:sp>
      <p:sp>
        <p:nvSpPr>
          <p:cNvPr id="43047"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gi</a:t>
            </a:r>
            <a:r>
              <a:rPr lang="en-GB" sz="2800" b="1">
                <a:latin typeface="Calibri" pitchFamily="34" charset="0"/>
              </a:rPr>
              <a:t>mn</a:t>
            </a:r>
            <a:r>
              <a:rPr lang="en-GB" sz="2800" b="1">
                <a:latin typeface="Calibri" pitchFamily="34" charset="0"/>
                <a:cs typeface="Arial" pitchFamily="34" charset="0"/>
              </a:rPr>
              <a:t>asia</a:t>
            </a:r>
            <a:endParaRPr lang="en-GB" sz="2800" b="1">
              <a:latin typeface="Calibri" pitchFamily="34" charset="0"/>
              <a:cs typeface="Times New Roman" pitchFamily="18" charset="0"/>
            </a:endParaRPr>
          </a:p>
        </p:txBody>
      </p:sp>
      <p:sp>
        <p:nvSpPr>
          <p:cNvPr id="43048"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latin typeface="Calibri" pitchFamily="34" charset="0"/>
              </a:rPr>
              <a:t>h</a:t>
            </a:r>
            <a:r>
              <a:rPr lang="en-GB" sz="2000" b="1">
                <a:latin typeface="Calibri" pitchFamily="34" charset="0"/>
              </a:rPr>
              <a:t>amburguesa</a:t>
            </a:r>
            <a:endParaRPr lang="en-GB" sz="2000" b="1">
              <a:latin typeface="Calibri" pitchFamily="34" charset="0"/>
              <a:cs typeface="Times New Roman" pitchFamily="18" charset="0"/>
            </a:endParaRPr>
          </a:p>
        </p:txBody>
      </p:sp>
      <p:sp>
        <p:nvSpPr>
          <p:cNvPr id="43049"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Espa</a:t>
            </a:r>
            <a:r>
              <a:rPr lang="en-GB" sz="2800" b="1" u="sng">
                <a:latin typeface="Calibri" pitchFamily="34" charset="0"/>
                <a:cs typeface="Times New Roman" pitchFamily="18" charset="0"/>
              </a:rPr>
              <a:t>ñ</a:t>
            </a:r>
            <a:r>
              <a:rPr lang="en-GB" sz="2800" b="1">
                <a:latin typeface="Calibri" pitchFamily="34" charset="0"/>
                <a:cs typeface="Times New Roman" pitchFamily="18" charset="0"/>
              </a:rPr>
              <a:t>a</a:t>
            </a:r>
          </a:p>
        </p:txBody>
      </p:sp>
      <p:sp>
        <p:nvSpPr>
          <p:cNvPr id="43050"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z</a:t>
            </a:r>
            <a:r>
              <a:rPr lang="en-GB" sz="2800" b="1">
                <a:latin typeface="Calibri" pitchFamily="34" charset="0"/>
              </a:rPr>
              <a:t>umo</a:t>
            </a:r>
            <a:endParaRPr lang="en-GB" sz="2800" b="1">
              <a:latin typeface="Calibri" pitchFamily="34" charset="0"/>
              <a:cs typeface="Times New Roman" pitchFamily="18" charset="0"/>
            </a:endParaRPr>
          </a:p>
        </p:txBody>
      </p:sp>
      <p:sp>
        <p:nvSpPr>
          <p:cNvPr id="43051"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gu</a:t>
            </a:r>
            <a:r>
              <a:rPr lang="en-GB" sz="2800" b="1" dirty="0" err="1" smtClean="0">
                <a:latin typeface="Calibri" pitchFamily="34" charset="0"/>
              </a:rPr>
              <a:t>sano</a:t>
            </a:r>
            <a:endParaRPr lang="en-GB" sz="2800" b="1" dirty="0">
              <a:latin typeface="Calibri" pitchFamily="34" charset="0"/>
              <a:cs typeface="Times New Roman" pitchFamily="18" charset="0"/>
            </a:endParaRPr>
          </a:p>
        </p:txBody>
      </p:sp>
      <p:sp>
        <p:nvSpPr>
          <p:cNvPr id="43052"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latin typeface="Calibri" pitchFamily="34" charset="0"/>
              </a:rPr>
              <a:t>ll</a:t>
            </a:r>
            <a:r>
              <a:rPr lang="en-GB" sz="2800" b="1">
                <a:latin typeface="Calibri" pitchFamily="34" charset="0"/>
              </a:rPr>
              <a:t>ave</a:t>
            </a:r>
            <a:endParaRPr lang="en-GB" sz="2800" b="1">
              <a:latin typeface="Calibri" pitchFamily="34" charset="0"/>
              <a:cs typeface="Times New Roman" pitchFamily="18" charset="0"/>
            </a:endParaRPr>
          </a:p>
        </p:txBody>
      </p:sp>
      <p:pic>
        <p:nvPicPr>
          <p:cNvPr id="43053"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218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4" name="Table 3"/>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12" name="Picture 13" descr="boy_playing_video_games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276918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1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4" name="Rectangle 13"/>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11"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15" name="Picture 16" descr="scissors_cut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7"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18" name="Picture 24" descr="chicken_eating_hg_clr.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0"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1"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22" name="Picture 71" descr="MCHH02154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24"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5"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28"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29"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31" name="Picture 20" descr="red_nosed_man_hg_clr.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33"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34"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35" name="Picture 29" descr="Homer fingers.gif"/>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37"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38" name="Picture 14" descr="ice_bucket_wine_chilling_hg_cl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1"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2" name="Picture 41"/>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44"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45" name="Picture 31" descr="32806940"/>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48"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49"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50"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2"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3"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55" name="Picture 3" descr="mountain_clipart_9_1_"/>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2631461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6989"/>
          <a:ext cx="9144000" cy="4512314"/>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2256157">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2256157">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graphicFrame>
        <p:nvGraphicFramePr>
          <p:cNvPr id="3" name="Table 2"/>
          <p:cNvGraphicFramePr>
            <a:graphicFrameLocks noGrp="1"/>
          </p:cNvGraphicFramePr>
          <p:nvPr>
            <p:extLst/>
          </p:nvPr>
        </p:nvGraphicFramePr>
        <p:xfrm>
          <a:off x="0" y="4505326"/>
          <a:ext cx="9144000" cy="2364739"/>
        </p:xfrm>
        <a:graphic>
          <a:graphicData uri="http://schemas.openxmlformats.org/drawingml/2006/table">
            <a:tbl>
              <a:tblPr firstRow="1" bandRow="1">
                <a:tableStyleId>{5940675A-B579-460E-94D1-54222C63F5DA}</a:tableStyleId>
              </a:tblPr>
              <a:tblGrid>
                <a:gridCol w="2286000"/>
                <a:gridCol w="2286000"/>
                <a:gridCol w="2286000"/>
                <a:gridCol w="2286000"/>
              </a:tblGrid>
              <a:tr h="2364739">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r>
            </a:tbl>
          </a:graphicData>
        </a:graphic>
      </p:graphicFrame>
      <p:pic>
        <p:nvPicPr>
          <p:cNvPr id="43012" name="Picture 4" descr="j023648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2017713" cy="2017713"/>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rafti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303" y="838663"/>
            <a:ext cx="1497060" cy="1258105"/>
          </a:xfrm>
          <a:prstGeom prst="rect">
            <a:avLst/>
          </a:prstGeom>
          <a:noFill/>
          <a:extLst>
            <a:ext uri="{909E8E84-426E-40DD-AFC4-6F175D3DCCD1}">
              <a14:hiddenFill xmlns:a14="http://schemas.microsoft.com/office/drawing/2010/main">
                <a:solidFill>
                  <a:srgbClr val="FFFFFF"/>
                </a:solidFill>
              </a14:hiddenFill>
            </a:ext>
          </a:extLst>
        </p:spPr>
      </p:pic>
      <p:grpSp>
        <p:nvGrpSpPr>
          <p:cNvPr id="43014" name="Group 6"/>
          <p:cNvGrpSpPr>
            <a:grpSpLocks/>
          </p:cNvGrpSpPr>
          <p:nvPr/>
        </p:nvGrpSpPr>
        <p:grpSpPr bwMode="auto">
          <a:xfrm>
            <a:off x="4144409" y="696803"/>
            <a:ext cx="1222375" cy="1439863"/>
            <a:chOff x="567" y="436"/>
            <a:chExt cx="2177" cy="2721"/>
          </a:xfrm>
        </p:grpSpPr>
        <p:pic>
          <p:nvPicPr>
            <p:cNvPr id="43015" name="Picture 7" descr="q4xcuzyb[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 y="436"/>
              <a:ext cx="2044" cy="2721"/>
            </a:xfrm>
            <a:prstGeom prst="rect">
              <a:avLst/>
            </a:prstGeom>
            <a:noFill/>
            <a:extLst>
              <a:ext uri="{909E8E84-426E-40DD-AFC4-6F175D3DCCD1}">
                <a14:hiddenFill xmlns:a14="http://schemas.microsoft.com/office/drawing/2010/main">
                  <a:solidFill>
                    <a:srgbClr val="FFFFFF"/>
                  </a:solidFill>
                </a14:hiddenFill>
              </a:ext>
            </a:extLst>
          </p:spPr>
        </p:pic>
        <p:sp>
          <p:nvSpPr>
            <p:cNvPr id="43016" name="AutoShape 8"/>
            <p:cNvSpPr>
              <a:spLocks noChangeArrowheads="1"/>
            </p:cNvSpPr>
            <p:nvPr/>
          </p:nvSpPr>
          <p:spPr bwMode="auto">
            <a:xfrm rot="-682289">
              <a:off x="1746" y="1752"/>
              <a:ext cx="998" cy="363"/>
            </a:xfrm>
            <a:prstGeom prst="leftArrow">
              <a:avLst>
                <a:gd name="adj1" fmla="val 50000"/>
                <a:gd name="adj2" fmla="val 687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endParaRPr>
            </a:p>
          </p:txBody>
        </p:sp>
      </p:grpSp>
      <p:pic>
        <p:nvPicPr>
          <p:cNvPr id="43017" name="Picture 9" descr="j02396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1153" y="640084"/>
            <a:ext cx="1192213" cy="1511300"/>
          </a:xfrm>
          <a:prstGeom prst="rect">
            <a:avLst/>
          </a:prstGeom>
          <a:noFill/>
          <a:extLst>
            <a:ext uri="{909E8E84-426E-40DD-AFC4-6F175D3DCCD1}">
              <a14:hiddenFill xmlns:a14="http://schemas.microsoft.com/office/drawing/2010/main">
                <a:solidFill>
                  <a:srgbClr val="FFFFFF"/>
                </a:solidFill>
              </a14:hiddenFill>
            </a:ext>
          </a:extLst>
        </p:spPr>
      </p:pic>
      <p:pic>
        <p:nvPicPr>
          <p:cNvPr id="43018" name="Picture 10" descr="j01805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6156" y="867972"/>
            <a:ext cx="1552324" cy="1242616"/>
          </a:xfrm>
          <a:prstGeom prst="rect">
            <a:avLst/>
          </a:prstGeom>
          <a:noFill/>
          <a:extLst>
            <a:ext uri="{909E8E84-426E-40DD-AFC4-6F175D3DCCD1}">
              <a14:hiddenFill xmlns:a14="http://schemas.microsoft.com/office/drawing/2010/main">
                <a:solidFill>
                  <a:srgbClr val="FFFFFF"/>
                </a:solidFill>
              </a14:hiddenFill>
            </a:ext>
          </a:extLst>
        </p:spPr>
      </p:pic>
      <p:pic>
        <p:nvPicPr>
          <p:cNvPr id="43019" name="Picture 11" descr="j03140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058" y="3137650"/>
            <a:ext cx="1441450" cy="1303338"/>
          </a:xfrm>
          <a:prstGeom prst="rect">
            <a:avLst/>
          </a:prstGeom>
          <a:noFill/>
          <a:extLst>
            <a:ext uri="{909E8E84-426E-40DD-AFC4-6F175D3DCCD1}">
              <a14:hiddenFill xmlns:a14="http://schemas.microsoft.com/office/drawing/2010/main">
                <a:solidFill>
                  <a:srgbClr val="FFFFFF"/>
                </a:solidFill>
              </a14:hiddenFill>
            </a:ext>
          </a:extLst>
        </p:spPr>
      </p:pic>
      <p:pic>
        <p:nvPicPr>
          <p:cNvPr id="43020" name="Picture 12" descr="j013089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687" y="2856693"/>
            <a:ext cx="1612900" cy="1541463"/>
          </a:xfrm>
          <a:prstGeom prst="rect">
            <a:avLst/>
          </a:prstGeom>
          <a:noFill/>
          <a:extLst>
            <a:ext uri="{909E8E84-426E-40DD-AFC4-6F175D3DCCD1}">
              <a14:hiddenFill xmlns:a14="http://schemas.microsoft.com/office/drawing/2010/main">
                <a:solidFill>
                  <a:srgbClr val="FFFFFF"/>
                </a:solidFill>
              </a14:hiddenFill>
            </a:ext>
          </a:extLst>
        </p:spPr>
      </p:pic>
      <p:pic>
        <p:nvPicPr>
          <p:cNvPr id="43021" name="Picture 13" descr="j02711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7723" y="2423305"/>
            <a:ext cx="1091026" cy="1970072"/>
          </a:xfrm>
          <a:prstGeom prst="rect">
            <a:avLst/>
          </a:prstGeom>
          <a:noFill/>
          <a:extLst>
            <a:ext uri="{909E8E84-426E-40DD-AFC4-6F175D3DCCD1}">
              <a14:hiddenFill xmlns:a14="http://schemas.microsoft.com/office/drawing/2010/main">
                <a:solidFill>
                  <a:srgbClr val="FFFFFF"/>
                </a:solidFill>
              </a14:hiddenFill>
            </a:ext>
          </a:extLst>
        </p:spPr>
      </p:pic>
      <p:pic>
        <p:nvPicPr>
          <p:cNvPr id="43022" name="Picture 14" descr="j039580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4534" y="2595583"/>
            <a:ext cx="1481138" cy="1728787"/>
          </a:xfrm>
          <a:prstGeom prst="rect">
            <a:avLst/>
          </a:prstGeom>
          <a:noFill/>
          <a:extLst>
            <a:ext uri="{909E8E84-426E-40DD-AFC4-6F175D3DCCD1}">
              <a14:hiddenFill xmlns:a14="http://schemas.microsoft.com/office/drawing/2010/main">
                <a:solidFill>
                  <a:srgbClr val="FFFFFF"/>
                </a:solidFill>
              </a14:hiddenFill>
            </a:ext>
          </a:extLst>
        </p:spPr>
      </p:pic>
      <p:grpSp>
        <p:nvGrpSpPr>
          <p:cNvPr id="43056" name="Group 48"/>
          <p:cNvGrpSpPr>
            <a:grpSpLocks/>
          </p:cNvGrpSpPr>
          <p:nvPr/>
        </p:nvGrpSpPr>
        <p:grpSpPr bwMode="auto">
          <a:xfrm>
            <a:off x="63119" y="4589464"/>
            <a:ext cx="2201863" cy="2246313"/>
            <a:chOff x="-72" y="2696"/>
            <a:chExt cx="1387" cy="1415"/>
          </a:xfrm>
        </p:grpSpPr>
        <p:pic>
          <p:nvPicPr>
            <p:cNvPr id="43026" name="Picture 18" descr="MCj0250182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2" y="2840"/>
              <a:ext cx="933" cy="1271"/>
            </a:xfrm>
            <a:prstGeom prst="rect">
              <a:avLst/>
            </a:prstGeom>
            <a:noFill/>
            <a:extLst>
              <a:ext uri="{909E8E84-426E-40DD-AFC4-6F175D3DCCD1}">
                <a14:hiddenFill xmlns:a14="http://schemas.microsoft.com/office/drawing/2010/main">
                  <a:solidFill>
                    <a:srgbClr val="FFFFFF"/>
                  </a:solidFill>
                </a14:hiddenFill>
              </a:ext>
            </a:extLst>
          </p:spPr>
        </p:pic>
        <p:sp>
          <p:nvSpPr>
            <p:cNvPr id="43040" name="Text Box 32"/>
            <p:cNvSpPr txBox="1">
              <a:spLocks noChangeArrowheads="1"/>
            </p:cNvSpPr>
            <p:nvPr/>
          </p:nvSpPr>
          <p:spPr bwMode="auto">
            <a:xfrm>
              <a:off x="-72" y="2696"/>
              <a:ext cx="413" cy="33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äu</a:t>
              </a:r>
              <a:endParaRPr lang="en-US" sz="2800" b="1" dirty="0">
                <a:solidFill>
                  <a:srgbClr val="FF0000"/>
                </a:solidFill>
              </a:endParaRPr>
            </a:p>
          </p:txBody>
        </p:sp>
      </p:grpSp>
      <p:pic>
        <p:nvPicPr>
          <p:cNvPr id="43027" name="Picture 19" descr="bxd0mz1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85244" y="5161966"/>
            <a:ext cx="1835365" cy="1673811"/>
          </a:xfrm>
          <a:prstGeom prst="rect">
            <a:avLst/>
          </a:prstGeom>
          <a:noFill/>
          <a:extLst>
            <a:ext uri="{909E8E84-426E-40DD-AFC4-6F175D3DCCD1}">
              <a14:hiddenFill xmlns:a14="http://schemas.microsoft.com/office/drawing/2010/main">
                <a:solidFill>
                  <a:srgbClr val="FFFFFF"/>
                </a:solidFill>
              </a14:hiddenFill>
            </a:ext>
          </a:extLst>
        </p:spPr>
      </p:pic>
      <p:pic>
        <p:nvPicPr>
          <p:cNvPr id="43028" name="Picture 20" descr="MCj0133615000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03609" y="4491356"/>
            <a:ext cx="1450614" cy="2212683"/>
          </a:xfrm>
          <a:prstGeom prst="rect">
            <a:avLst/>
          </a:prstGeom>
          <a:noFill/>
          <a:extLst>
            <a:ext uri="{909E8E84-426E-40DD-AFC4-6F175D3DCCD1}">
              <a14:hiddenFill xmlns:a14="http://schemas.microsoft.com/office/drawing/2010/main">
                <a:solidFill>
                  <a:srgbClr val="FFFFFF"/>
                </a:solidFill>
              </a14:hiddenFill>
            </a:ext>
          </a:extLst>
        </p:spPr>
      </p:pic>
      <p:pic>
        <p:nvPicPr>
          <p:cNvPr id="43029" name="Picture 21" descr="MPj03154790000[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5057" y="4986905"/>
            <a:ext cx="1768943" cy="1410337"/>
          </a:xfrm>
          <a:prstGeom prst="rect">
            <a:avLst/>
          </a:prstGeom>
          <a:noFill/>
          <a:extLst>
            <a:ext uri="{909E8E84-426E-40DD-AFC4-6F175D3DCCD1}">
              <a14:hiddenFill xmlns:a14="http://schemas.microsoft.com/office/drawing/2010/main">
                <a:solidFill>
                  <a:srgbClr val="FFFFFF"/>
                </a:solidFill>
              </a14:hiddenFill>
            </a:ext>
          </a:extLst>
        </p:spPr>
      </p:pic>
      <p:pic>
        <p:nvPicPr>
          <p:cNvPr id="43045" name="Picture 37" descr="deutschlan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20797" y="2704116"/>
            <a:ext cx="1449643" cy="1689261"/>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32"/>
          <p:cNvSpPr txBox="1">
            <a:spLocks noChangeArrowheads="1"/>
          </p:cNvSpPr>
          <p:nvPr/>
        </p:nvSpPr>
        <p:spPr bwMode="auto">
          <a:xfrm>
            <a:off x="2336420" y="4589464"/>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ö</a:t>
            </a:r>
            <a:endParaRPr lang="en-US" sz="2800" b="1" dirty="0">
              <a:solidFill>
                <a:srgbClr val="FF0000"/>
              </a:solidFill>
            </a:endParaRPr>
          </a:p>
        </p:txBody>
      </p:sp>
      <p:sp>
        <p:nvSpPr>
          <p:cNvPr id="49" name="Text Box 32"/>
          <p:cNvSpPr txBox="1">
            <a:spLocks noChangeArrowheads="1"/>
          </p:cNvSpPr>
          <p:nvPr/>
        </p:nvSpPr>
        <p:spPr bwMode="auto">
          <a:xfrm>
            <a:off x="4658520" y="4589464"/>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ü</a:t>
            </a:r>
            <a:endParaRPr lang="en-US" sz="2800" b="1" dirty="0">
              <a:solidFill>
                <a:srgbClr val="FF0000"/>
              </a:solidFill>
            </a:endParaRPr>
          </a:p>
        </p:txBody>
      </p:sp>
      <p:sp>
        <p:nvSpPr>
          <p:cNvPr id="50" name="Text Box 32"/>
          <p:cNvSpPr txBox="1">
            <a:spLocks noChangeArrowheads="1"/>
          </p:cNvSpPr>
          <p:nvPr/>
        </p:nvSpPr>
        <p:spPr bwMode="auto">
          <a:xfrm>
            <a:off x="6943674" y="4566464"/>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ä</a:t>
            </a:r>
            <a:endParaRPr lang="en-US" sz="2800" b="1" dirty="0">
              <a:solidFill>
                <a:srgbClr val="FF0000"/>
              </a:solidFill>
            </a:endParaRPr>
          </a:p>
        </p:txBody>
      </p:sp>
      <p:sp>
        <p:nvSpPr>
          <p:cNvPr id="51" name="Text Box 32"/>
          <p:cNvSpPr txBox="1">
            <a:spLocks noChangeArrowheads="1"/>
          </p:cNvSpPr>
          <p:nvPr/>
        </p:nvSpPr>
        <p:spPr bwMode="auto">
          <a:xfrm>
            <a:off x="7372029" y="2305483"/>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eu</a:t>
            </a:r>
            <a:endParaRPr lang="en-US" sz="2800" b="1" dirty="0">
              <a:solidFill>
                <a:srgbClr val="FF0000"/>
              </a:solidFill>
            </a:endParaRPr>
          </a:p>
        </p:txBody>
      </p:sp>
      <p:sp>
        <p:nvSpPr>
          <p:cNvPr id="52" name="Text Box 32"/>
          <p:cNvSpPr txBox="1">
            <a:spLocks noChangeArrowheads="1"/>
          </p:cNvSpPr>
          <p:nvPr/>
        </p:nvSpPr>
        <p:spPr bwMode="auto">
          <a:xfrm>
            <a:off x="5538177" y="2299450"/>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au</a:t>
            </a:r>
            <a:endParaRPr lang="en-US" sz="2800" b="1" dirty="0">
              <a:solidFill>
                <a:srgbClr val="FF0000"/>
              </a:solidFill>
            </a:endParaRPr>
          </a:p>
        </p:txBody>
      </p:sp>
      <p:sp>
        <p:nvSpPr>
          <p:cNvPr id="53" name="Text Box 32"/>
          <p:cNvSpPr txBox="1">
            <a:spLocks noChangeArrowheads="1"/>
          </p:cNvSpPr>
          <p:nvPr/>
        </p:nvSpPr>
        <p:spPr bwMode="auto">
          <a:xfrm>
            <a:off x="3702926" y="2331745"/>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ie</a:t>
            </a:r>
            <a:endParaRPr lang="en-US" sz="2800" b="1" dirty="0">
              <a:solidFill>
                <a:srgbClr val="FF0000"/>
              </a:solidFill>
            </a:endParaRPr>
          </a:p>
        </p:txBody>
      </p:sp>
      <p:sp>
        <p:nvSpPr>
          <p:cNvPr id="54" name="Text Box 32"/>
          <p:cNvSpPr txBox="1">
            <a:spLocks noChangeArrowheads="1"/>
          </p:cNvSpPr>
          <p:nvPr/>
        </p:nvSpPr>
        <p:spPr bwMode="auto">
          <a:xfrm>
            <a:off x="1917400" y="2312569"/>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ai</a:t>
            </a:r>
            <a:endParaRPr lang="en-US" sz="2800" b="1" dirty="0">
              <a:solidFill>
                <a:srgbClr val="FF0000"/>
              </a:solidFill>
            </a:endParaRPr>
          </a:p>
        </p:txBody>
      </p:sp>
      <p:sp>
        <p:nvSpPr>
          <p:cNvPr id="55" name="Text Box 32"/>
          <p:cNvSpPr txBox="1">
            <a:spLocks noChangeArrowheads="1"/>
          </p:cNvSpPr>
          <p:nvPr/>
        </p:nvSpPr>
        <p:spPr bwMode="auto">
          <a:xfrm>
            <a:off x="82149" y="2312569"/>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ei</a:t>
            </a:r>
            <a:endParaRPr lang="en-US" sz="2800" b="1" dirty="0">
              <a:solidFill>
                <a:srgbClr val="FF0000"/>
              </a:solidFill>
            </a:endParaRPr>
          </a:p>
        </p:txBody>
      </p:sp>
      <p:sp>
        <p:nvSpPr>
          <p:cNvPr id="56" name="Text Box 32"/>
          <p:cNvSpPr txBox="1">
            <a:spLocks noChangeArrowheads="1"/>
          </p:cNvSpPr>
          <p:nvPr/>
        </p:nvSpPr>
        <p:spPr bwMode="auto">
          <a:xfrm>
            <a:off x="7391623" y="35027"/>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v</a:t>
            </a:r>
            <a:endParaRPr lang="en-US" sz="2800" b="1" dirty="0">
              <a:solidFill>
                <a:srgbClr val="FF0000"/>
              </a:solidFill>
            </a:endParaRPr>
          </a:p>
        </p:txBody>
      </p:sp>
      <p:sp>
        <p:nvSpPr>
          <p:cNvPr id="57" name="Text Box 32"/>
          <p:cNvSpPr txBox="1">
            <a:spLocks noChangeArrowheads="1"/>
          </p:cNvSpPr>
          <p:nvPr/>
        </p:nvSpPr>
        <p:spPr bwMode="auto">
          <a:xfrm>
            <a:off x="5538177" y="42176"/>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z</a:t>
            </a:r>
            <a:endParaRPr lang="en-US" sz="2800" b="1" dirty="0">
              <a:solidFill>
                <a:srgbClr val="FF0000"/>
              </a:solidFill>
            </a:endParaRPr>
          </a:p>
        </p:txBody>
      </p:sp>
      <p:sp>
        <p:nvSpPr>
          <p:cNvPr id="58" name="Text Box 32"/>
          <p:cNvSpPr txBox="1">
            <a:spLocks noChangeArrowheads="1"/>
          </p:cNvSpPr>
          <p:nvPr/>
        </p:nvSpPr>
        <p:spPr bwMode="auto">
          <a:xfrm>
            <a:off x="3723104" y="42176"/>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err="1" smtClean="0">
                <a:solidFill>
                  <a:srgbClr val="FF0000"/>
                </a:solidFill>
              </a:rPr>
              <a:t>ch</a:t>
            </a:r>
            <a:endParaRPr lang="en-US" sz="2800" b="1" dirty="0">
              <a:solidFill>
                <a:srgbClr val="FF0000"/>
              </a:solidFill>
            </a:endParaRPr>
          </a:p>
        </p:txBody>
      </p:sp>
      <p:sp>
        <p:nvSpPr>
          <p:cNvPr id="59" name="Text Box 32"/>
          <p:cNvSpPr txBox="1">
            <a:spLocks noChangeArrowheads="1"/>
          </p:cNvSpPr>
          <p:nvPr/>
        </p:nvSpPr>
        <p:spPr bwMode="auto">
          <a:xfrm>
            <a:off x="1869658" y="42176"/>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w</a:t>
            </a:r>
            <a:endParaRPr lang="en-US" sz="2800" b="1" dirty="0">
              <a:solidFill>
                <a:srgbClr val="FF0000"/>
              </a:solidFill>
            </a:endParaRPr>
          </a:p>
        </p:txBody>
      </p:sp>
      <p:sp>
        <p:nvSpPr>
          <p:cNvPr id="60" name="Text Box 32"/>
          <p:cNvSpPr txBox="1">
            <a:spLocks noChangeArrowheads="1"/>
          </p:cNvSpPr>
          <p:nvPr/>
        </p:nvSpPr>
        <p:spPr bwMode="auto">
          <a:xfrm>
            <a:off x="54585" y="21241"/>
            <a:ext cx="655638" cy="523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GB" sz="2800" b="1" dirty="0" smtClean="0">
                <a:solidFill>
                  <a:srgbClr val="FF0000"/>
                </a:solidFill>
              </a:rPr>
              <a:t>j</a:t>
            </a:r>
            <a:endParaRPr lang="en-US" sz="2800" b="1" dirty="0">
              <a:solidFill>
                <a:srgbClr val="FF0000"/>
              </a:solidFill>
            </a:endParaRPr>
          </a:p>
        </p:txBody>
      </p:sp>
    </p:spTree>
    <p:extLst>
      <p:ext uri="{BB962C8B-B14F-4D97-AF65-F5344CB8AC3E}">
        <p14:creationId xmlns:p14="http://schemas.microsoft.com/office/powerpoint/2010/main" val="1283799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rot="10800000" flipV="1">
            <a:off x="1962109" y="1033462"/>
            <a:ext cx="679873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1  I have learnt the phonics key words and remember them.</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2  I can recognise and match key sounds and words that rhyme.</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3 I can repeat new words accurately and make the link to key phonics.</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4 I can read individual new words (including cognates) aloud, applying phonics knowledge.</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4  I can write individual words accurately, building them from written syllables.</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5  I can remember how to pronounce known words correctly over time.</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6  I can read short phrases accurately that contain mostly familiar language.</a:t>
            </a:r>
            <a:endParaRPr kumimoji="0" lang="en-GB"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7  I can write short phrases accurately that contain familiar language.</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8  I can write individual new words with some accuracy, relating their spelling to key phonics words.</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9  I can read a short text quite accurately that has familiar and new language in it.</a:t>
            </a:r>
            <a:b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br>
            <a:r>
              <a:rPr kumimoji="0" lang="en-GB"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10 I can write words and short phrases that I hear with some accuracy, predicting the spelling of new words.  </a:t>
            </a:r>
            <a:endParaRPr kumimoji="0" lang="en-GB" b="0" i="0" u="none" strike="noStrike" cap="none" normalizeH="0" baseline="0" dirty="0" smtClean="0">
              <a:ln>
                <a:noFill/>
              </a:ln>
              <a:solidFill>
                <a:schemeClr val="tx1"/>
              </a:solidFill>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38" y="2167467"/>
            <a:ext cx="2869670" cy="2869670"/>
          </a:xfrm>
          <a:prstGeom prst="rect">
            <a:avLst/>
          </a:prstGeom>
        </p:spPr>
      </p:pic>
      <p:sp>
        <p:nvSpPr>
          <p:cNvPr id="8" name="Title 1"/>
          <p:cNvSpPr txBox="1">
            <a:spLocks/>
          </p:cNvSpPr>
          <p:nvPr/>
        </p:nvSpPr>
        <p:spPr>
          <a:xfrm>
            <a:off x="186267" y="-119063"/>
            <a:ext cx="7797800" cy="115252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latin typeface="Arial" panose="020B0604020202020204" pitchFamily="34" charset="0"/>
                <a:cs typeface="Arial" panose="020B0604020202020204" pitchFamily="34" charset="0"/>
              </a:rPr>
              <a:t>Progression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570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74" y="-222778"/>
            <a:ext cx="7796030" cy="1158140"/>
          </a:xfrm>
        </p:spPr>
        <p:txBody>
          <a:bodyPr/>
          <a:lstStyle/>
          <a:p>
            <a:r>
              <a:rPr lang="en-GB" b="1" cap="none" dirty="0" smtClean="0">
                <a:latin typeface="Arial" panose="020B0604020202020204" pitchFamily="34" charset="0"/>
                <a:cs typeface="Arial" panose="020B0604020202020204" pitchFamily="34" charset="0"/>
              </a:rPr>
              <a:t>Task ideas</a:t>
            </a:r>
            <a:endParaRPr lang="en-GB" b="1" cap="none"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241474" y="1126165"/>
            <a:ext cx="3591317" cy="679994"/>
          </a:xfrm>
        </p:spPr>
        <p:txBody>
          <a:bodyPr/>
          <a:lstStyle/>
          <a:p>
            <a:r>
              <a:rPr lang="en-GB" sz="2800" dirty="0" smtClean="0"/>
              <a:t>Read aloud tasks</a:t>
            </a:r>
            <a:endParaRPr lang="en-GB" sz="2800" dirty="0"/>
          </a:p>
        </p:txBody>
      </p:sp>
      <p:sp>
        <p:nvSpPr>
          <p:cNvPr id="3" name="Content Placeholder 2"/>
          <p:cNvSpPr>
            <a:spLocks noGrp="1"/>
          </p:cNvSpPr>
          <p:nvPr>
            <p:ph sz="quarter" idx="4294967295"/>
          </p:nvPr>
        </p:nvSpPr>
        <p:spPr>
          <a:xfrm>
            <a:off x="241474" y="2287705"/>
            <a:ext cx="5160972" cy="2512852"/>
          </a:xfrm>
          <a:prstGeom prst="rect">
            <a:avLst/>
          </a:prstGeom>
        </p:spPr>
        <p:txBody>
          <a:bodyPr anchor="t">
            <a:noAutofit/>
          </a:bodyPr>
          <a:lstStyle/>
          <a:p>
            <a:pPr>
              <a:spcBef>
                <a:spcPct val="20000"/>
              </a:spcBef>
              <a:buFontTx/>
              <a:buChar char="•"/>
            </a:pPr>
            <a:r>
              <a:rPr lang="en-GB" sz="2800" cap="none" dirty="0">
                <a:latin typeface="Arial" panose="020B0604020202020204" pitchFamily="34" charset="0"/>
                <a:cs typeface="Arial" panose="020B0604020202020204" pitchFamily="34" charset="0"/>
              </a:rPr>
              <a:t> </a:t>
            </a:r>
            <a:r>
              <a:rPr lang="en-GB" sz="2800" cap="none" dirty="0" smtClean="0">
                <a:latin typeface="Arial" panose="020B0604020202020204" pitchFamily="34" charset="0"/>
                <a:cs typeface="Arial" panose="020B0604020202020204" pitchFamily="34" charset="0"/>
              </a:rPr>
              <a:t>Word card games</a:t>
            </a:r>
          </a:p>
          <a:p>
            <a:pPr>
              <a:spcBef>
                <a:spcPct val="20000"/>
              </a:spcBef>
              <a:buFontTx/>
              <a:buChar char="•"/>
            </a:pPr>
            <a:r>
              <a:rPr lang="en-GB" sz="2800" cap="none" dirty="0">
                <a:latin typeface="Arial" panose="020B0604020202020204" pitchFamily="34" charset="0"/>
                <a:cs typeface="Arial" panose="020B0604020202020204" pitchFamily="34" charset="0"/>
              </a:rPr>
              <a:t> </a:t>
            </a:r>
            <a:r>
              <a:rPr lang="en-GB" sz="2800" cap="none" dirty="0" smtClean="0">
                <a:latin typeface="Arial" panose="020B0604020202020204" pitchFamily="34" charset="0"/>
                <a:cs typeface="Arial" panose="020B0604020202020204" pitchFamily="34" charset="0"/>
              </a:rPr>
              <a:t>Rhyming poems</a:t>
            </a:r>
          </a:p>
          <a:p>
            <a:pPr>
              <a:spcBef>
                <a:spcPct val="20000"/>
              </a:spcBef>
              <a:buFontTx/>
              <a:buChar char="•"/>
            </a:pPr>
            <a:r>
              <a:rPr lang="en-GB" sz="2800" cap="none" dirty="0">
                <a:latin typeface="Arial" panose="020B0604020202020204" pitchFamily="34" charset="0"/>
                <a:cs typeface="Arial" panose="020B0604020202020204" pitchFamily="34" charset="0"/>
              </a:rPr>
              <a:t> </a:t>
            </a:r>
            <a:r>
              <a:rPr lang="en-GB" sz="2800" cap="none" dirty="0" smtClean="0">
                <a:latin typeface="Arial" panose="020B0604020202020204" pitchFamily="34" charset="0"/>
                <a:cs typeface="Arial" panose="020B0604020202020204" pitchFamily="34" charset="0"/>
              </a:rPr>
              <a:t>Tongue twisters</a:t>
            </a:r>
          </a:p>
          <a:p>
            <a:pPr>
              <a:spcBef>
                <a:spcPct val="20000"/>
              </a:spcBef>
              <a:buFontTx/>
              <a:buChar char="•"/>
            </a:pPr>
            <a:r>
              <a:rPr lang="en-GB" sz="2800" cap="none" dirty="0" smtClean="0">
                <a:latin typeface="Arial" panose="020B0604020202020204" pitchFamily="34" charset="0"/>
                <a:cs typeface="Arial" panose="020B0604020202020204" pitchFamily="34" charset="0"/>
              </a:rPr>
              <a:t> Categorising</a:t>
            </a:r>
          </a:p>
          <a:p>
            <a:pPr>
              <a:spcBef>
                <a:spcPct val="20000"/>
              </a:spcBef>
              <a:buFontTx/>
              <a:buChar char="•"/>
            </a:pPr>
            <a:r>
              <a:rPr lang="en-GB" sz="2800" cap="none" dirty="0">
                <a:latin typeface="Arial" panose="020B0604020202020204" pitchFamily="34" charset="0"/>
                <a:cs typeface="Arial" panose="020B0604020202020204" pitchFamily="34" charset="0"/>
              </a:rPr>
              <a:t> </a:t>
            </a:r>
            <a:r>
              <a:rPr lang="en-GB" sz="2800" cap="none" dirty="0" smtClean="0">
                <a:latin typeface="Arial" panose="020B0604020202020204" pitchFamily="34" charset="0"/>
                <a:cs typeface="Arial" panose="020B0604020202020204" pitchFamily="34" charset="0"/>
              </a:rPr>
              <a:t>Reading comic strips </a:t>
            </a:r>
          </a:p>
          <a:p>
            <a:pPr>
              <a:spcBef>
                <a:spcPct val="20000"/>
              </a:spcBef>
              <a:buFontTx/>
              <a:buChar char="•"/>
            </a:pPr>
            <a:r>
              <a:rPr lang="en-GB" sz="2800" cap="none" dirty="0" smtClean="0">
                <a:latin typeface="Arial" panose="020B0604020202020204" pitchFamily="34" charset="0"/>
                <a:cs typeface="Arial" panose="020B0604020202020204" pitchFamily="34" charset="0"/>
              </a:rPr>
              <a:t> Song / story (with or without gap-fills)</a:t>
            </a:r>
          </a:p>
        </p:txBody>
      </p:sp>
      <p:sp>
        <p:nvSpPr>
          <p:cNvPr id="6" name="Text Placeholder 5"/>
          <p:cNvSpPr>
            <a:spLocks noGrp="1"/>
          </p:cNvSpPr>
          <p:nvPr>
            <p:ph type="body" sz="quarter" idx="3"/>
          </p:nvPr>
        </p:nvSpPr>
        <p:spPr>
          <a:xfrm>
            <a:off x="5099579" y="1126165"/>
            <a:ext cx="3596671" cy="679994"/>
          </a:xfrm>
        </p:spPr>
        <p:txBody>
          <a:bodyPr>
            <a:normAutofit/>
          </a:bodyPr>
          <a:lstStyle/>
          <a:p>
            <a:r>
              <a:rPr lang="en-GB" sz="2800" dirty="0" smtClean="0"/>
              <a:t>Transcription tasks</a:t>
            </a:r>
            <a:endParaRPr lang="en-GB" sz="2800" dirty="0"/>
          </a:p>
        </p:txBody>
      </p:sp>
      <p:sp>
        <p:nvSpPr>
          <p:cNvPr id="7" name="Content Placeholder 6"/>
          <p:cNvSpPr>
            <a:spLocks noGrp="1"/>
          </p:cNvSpPr>
          <p:nvPr>
            <p:ph sz="quarter" idx="4294967295"/>
          </p:nvPr>
        </p:nvSpPr>
        <p:spPr>
          <a:xfrm>
            <a:off x="4811377" y="1955353"/>
            <a:ext cx="4173076" cy="2845204"/>
          </a:xfrm>
          <a:prstGeom prst="rect">
            <a:avLst/>
          </a:prstGeom>
        </p:spPr>
        <p:txBody>
          <a:bodyPr>
            <a:normAutofit/>
          </a:bodyPr>
          <a:lstStyle/>
          <a:p>
            <a:pPr>
              <a:spcBef>
                <a:spcPct val="20000"/>
              </a:spcBef>
              <a:buFontTx/>
              <a:buChar char="•"/>
            </a:pPr>
            <a:r>
              <a:rPr lang="en-GB" sz="2800" cap="none" dirty="0" smtClean="0">
                <a:latin typeface="Arial" panose="020B0604020202020204" pitchFamily="34" charset="0"/>
                <a:cs typeface="Arial" panose="020B0604020202020204" pitchFamily="34" charset="0"/>
              </a:rPr>
              <a:t> Cognate recognition</a:t>
            </a:r>
          </a:p>
          <a:p>
            <a:pPr>
              <a:spcBef>
                <a:spcPct val="20000"/>
              </a:spcBef>
              <a:buFontTx/>
              <a:buChar char="•"/>
            </a:pPr>
            <a:r>
              <a:rPr lang="en-GB" sz="2800" cap="none" dirty="0" smtClean="0">
                <a:latin typeface="Arial" panose="020B0604020202020204" pitchFamily="34" charset="0"/>
                <a:cs typeface="Arial" panose="020B0604020202020204" pitchFamily="34" charset="0"/>
              </a:rPr>
              <a:t> Syllable squares</a:t>
            </a:r>
          </a:p>
          <a:p>
            <a:pPr>
              <a:spcBef>
                <a:spcPct val="20000"/>
              </a:spcBef>
              <a:buFontTx/>
              <a:buChar char="•"/>
            </a:pPr>
            <a:r>
              <a:rPr lang="en-GB" sz="2800" cap="none" dirty="0" smtClean="0">
                <a:latin typeface="Arial" panose="020B0604020202020204" pitchFamily="34" charset="0"/>
                <a:cs typeface="Arial" panose="020B0604020202020204" pitchFamily="34" charset="0"/>
              </a:rPr>
              <a:t> Transcription</a:t>
            </a:r>
          </a:p>
          <a:p>
            <a:pPr>
              <a:spcBef>
                <a:spcPct val="20000"/>
              </a:spcBef>
              <a:buFontTx/>
              <a:buChar char="•"/>
            </a:pPr>
            <a:r>
              <a:rPr lang="en-GB" sz="2800" cap="none" dirty="0" smtClean="0">
                <a:latin typeface="Arial" panose="020B0604020202020204" pitchFamily="34" charset="0"/>
                <a:cs typeface="Arial" panose="020B0604020202020204" pitchFamily="34" charset="0"/>
              </a:rPr>
              <a:t> Integrated transcription</a:t>
            </a:r>
            <a:endParaRPr lang="en-GB" sz="28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3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214313" y="214313"/>
            <a:ext cx="87153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800">
                <a:solidFill>
                  <a:prstClr val="white"/>
                </a:solidFill>
                <a:latin typeface="Calibri" panose="020F0502020204030204" pitchFamily="34" charset="0"/>
              </a:rPr>
              <a:t>Escucha  bien y elige el artículo apropiado</a:t>
            </a:r>
            <a:r>
              <a:rPr lang="en-GB">
                <a:solidFill>
                  <a:prstClr val="white"/>
                </a:solidFill>
                <a:latin typeface="Calibri" panose="020F0502020204030204" pitchFamily="34" charset="0"/>
              </a:rPr>
              <a:t>.</a:t>
            </a:r>
            <a:endParaRPr lang="en-US">
              <a:solidFill>
                <a:prstClr val="white"/>
              </a:solidFill>
              <a:latin typeface="Calibri" panose="020F0502020204030204" pitchFamily="34" charset="0"/>
            </a:endParaRPr>
          </a:p>
        </p:txBody>
      </p:sp>
      <p:sp>
        <p:nvSpPr>
          <p:cNvPr id="2051" name="TextBox 4"/>
          <p:cNvSpPr txBox="1">
            <a:spLocks noChangeArrowheads="1"/>
          </p:cNvSpPr>
          <p:nvPr/>
        </p:nvSpPr>
        <p:spPr bwMode="auto">
          <a:xfrm>
            <a:off x="71438" y="1000125"/>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2400" b="1">
                <a:solidFill>
                  <a:prstClr val="black"/>
                </a:solidFill>
                <a:latin typeface="Calibri" panose="020F0502020204030204" pitchFamily="34" charset="0"/>
              </a:rPr>
              <a:t>1</a:t>
            </a:r>
            <a:endParaRPr lang="en-US" sz="2400" b="1">
              <a:solidFill>
                <a:prstClr val="black"/>
              </a:solidFill>
              <a:latin typeface="Calibri" panose="020F0502020204030204" pitchFamily="34" charset="0"/>
            </a:endParaRPr>
          </a:p>
        </p:txBody>
      </p:sp>
      <p:sp>
        <p:nvSpPr>
          <p:cNvPr id="2052" name="TextBox 5"/>
          <p:cNvSpPr txBox="1">
            <a:spLocks noChangeArrowheads="1"/>
          </p:cNvSpPr>
          <p:nvPr/>
        </p:nvSpPr>
        <p:spPr bwMode="auto">
          <a:xfrm>
            <a:off x="71438" y="2466975"/>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2400" b="1">
                <a:solidFill>
                  <a:prstClr val="black"/>
                </a:solidFill>
                <a:latin typeface="Calibri" panose="020F0502020204030204" pitchFamily="34" charset="0"/>
              </a:rPr>
              <a:t>2</a:t>
            </a:r>
            <a:endParaRPr lang="en-US" sz="2400" b="1">
              <a:solidFill>
                <a:prstClr val="black"/>
              </a:solidFill>
              <a:latin typeface="Calibri" panose="020F0502020204030204" pitchFamily="34" charset="0"/>
            </a:endParaRPr>
          </a:p>
        </p:txBody>
      </p:sp>
      <p:sp>
        <p:nvSpPr>
          <p:cNvPr id="2053" name="TextBox 6"/>
          <p:cNvSpPr txBox="1">
            <a:spLocks noChangeArrowheads="1"/>
          </p:cNvSpPr>
          <p:nvPr/>
        </p:nvSpPr>
        <p:spPr bwMode="auto">
          <a:xfrm>
            <a:off x="71438" y="3929063"/>
            <a:ext cx="500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2400" b="1">
                <a:solidFill>
                  <a:prstClr val="black"/>
                </a:solidFill>
                <a:latin typeface="Calibri" panose="020F0502020204030204" pitchFamily="34" charset="0"/>
              </a:rPr>
              <a:t>3</a:t>
            </a:r>
            <a:endParaRPr lang="en-US" sz="2400" b="1">
              <a:solidFill>
                <a:prstClr val="black"/>
              </a:solidFill>
              <a:latin typeface="Calibri" panose="020F0502020204030204" pitchFamily="34" charset="0"/>
            </a:endParaRPr>
          </a:p>
        </p:txBody>
      </p:sp>
      <p:sp>
        <p:nvSpPr>
          <p:cNvPr id="2054" name="TextBox 7"/>
          <p:cNvSpPr txBox="1">
            <a:spLocks noChangeArrowheads="1"/>
          </p:cNvSpPr>
          <p:nvPr/>
        </p:nvSpPr>
        <p:spPr bwMode="auto">
          <a:xfrm>
            <a:off x="71438" y="5429250"/>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2400" b="1">
                <a:solidFill>
                  <a:prstClr val="black"/>
                </a:solidFill>
                <a:latin typeface="Calibri" panose="020F0502020204030204" pitchFamily="34" charset="0"/>
              </a:rPr>
              <a:t>4</a:t>
            </a:r>
            <a:endParaRPr lang="en-US" sz="2400" b="1">
              <a:solidFill>
                <a:prstClr val="black"/>
              </a:solidFill>
              <a:latin typeface="Calibri" panose="020F0502020204030204" pitchFamily="34" charset="0"/>
            </a:endParaRPr>
          </a:p>
        </p:txBody>
      </p:sp>
      <p:sp>
        <p:nvSpPr>
          <p:cNvPr id="9" name="Rounded Rectangle 8"/>
          <p:cNvSpPr/>
          <p:nvPr/>
        </p:nvSpPr>
        <p:spPr>
          <a:xfrm>
            <a:off x="1214438" y="1000125"/>
            <a:ext cx="1714500" cy="1214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ounded Rectangle 9"/>
          <p:cNvSpPr/>
          <p:nvPr/>
        </p:nvSpPr>
        <p:spPr>
          <a:xfrm>
            <a:off x="3857625" y="1000125"/>
            <a:ext cx="1714500" cy="1214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ounded Rectangle 10"/>
          <p:cNvSpPr/>
          <p:nvPr/>
        </p:nvSpPr>
        <p:spPr>
          <a:xfrm>
            <a:off x="6429375" y="1000125"/>
            <a:ext cx="1714500" cy="1214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58" name="TextBox 11"/>
          <p:cNvSpPr txBox="1">
            <a:spLocks noChangeArrowheads="1"/>
          </p:cNvSpPr>
          <p:nvPr/>
        </p:nvSpPr>
        <p:spPr bwMode="auto">
          <a:xfrm>
            <a:off x="1214438" y="95726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A</a:t>
            </a:r>
            <a:endParaRPr lang="en-US" sz="2000" b="1">
              <a:solidFill>
                <a:prstClr val="black"/>
              </a:solidFill>
              <a:latin typeface="Calibri" panose="020F0502020204030204" pitchFamily="34" charset="0"/>
            </a:endParaRPr>
          </a:p>
        </p:txBody>
      </p:sp>
      <p:sp>
        <p:nvSpPr>
          <p:cNvPr id="2059" name="TextBox 12"/>
          <p:cNvSpPr txBox="1">
            <a:spLocks noChangeArrowheads="1"/>
          </p:cNvSpPr>
          <p:nvPr/>
        </p:nvSpPr>
        <p:spPr bwMode="auto">
          <a:xfrm>
            <a:off x="3857625" y="95726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B</a:t>
            </a:r>
            <a:endParaRPr lang="en-US" sz="2000" b="1">
              <a:solidFill>
                <a:prstClr val="black"/>
              </a:solidFill>
              <a:latin typeface="Calibri" panose="020F0502020204030204" pitchFamily="34" charset="0"/>
            </a:endParaRPr>
          </a:p>
        </p:txBody>
      </p:sp>
      <p:sp>
        <p:nvSpPr>
          <p:cNvPr id="2060" name="TextBox 13"/>
          <p:cNvSpPr txBox="1">
            <a:spLocks noChangeArrowheads="1"/>
          </p:cNvSpPr>
          <p:nvPr/>
        </p:nvSpPr>
        <p:spPr bwMode="auto">
          <a:xfrm>
            <a:off x="6429375" y="95726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C</a:t>
            </a:r>
            <a:endParaRPr lang="en-US" sz="2000" b="1">
              <a:solidFill>
                <a:prstClr val="black"/>
              </a:solidFill>
              <a:latin typeface="Calibri" panose="020F0502020204030204" pitchFamily="34" charset="0"/>
            </a:endParaRPr>
          </a:p>
        </p:txBody>
      </p:sp>
      <p:sp>
        <p:nvSpPr>
          <p:cNvPr id="15" name="Rounded Rectangle 14"/>
          <p:cNvSpPr/>
          <p:nvPr/>
        </p:nvSpPr>
        <p:spPr>
          <a:xfrm>
            <a:off x="1214438" y="247173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ounded Rectangle 15"/>
          <p:cNvSpPr/>
          <p:nvPr/>
        </p:nvSpPr>
        <p:spPr>
          <a:xfrm>
            <a:off x="3857625" y="247173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ounded Rectangle 16"/>
          <p:cNvSpPr/>
          <p:nvPr/>
        </p:nvSpPr>
        <p:spPr>
          <a:xfrm>
            <a:off x="6429375" y="247173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64" name="TextBox 17"/>
          <p:cNvSpPr txBox="1">
            <a:spLocks noChangeArrowheads="1"/>
          </p:cNvSpPr>
          <p:nvPr/>
        </p:nvSpPr>
        <p:spPr bwMode="auto">
          <a:xfrm>
            <a:off x="1214438" y="242887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A</a:t>
            </a:r>
            <a:endParaRPr lang="en-US" sz="2000" b="1">
              <a:solidFill>
                <a:prstClr val="black"/>
              </a:solidFill>
              <a:latin typeface="Calibri" panose="020F0502020204030204" pitchFamily="34" charset="0"/>
            </a:endParaRPr>
          </a:p>
        </p:txBody>
      </p:sp>
      <p:sp>
        <p:nvSpPr>
          <p:cNvPr id="2065" name="TextBox 18"/>
          <p:cNvSpPr txBox="1">
            <a:spLocks noChangeArrowheads="1"/>
          </p:cNvSpPr>
          <p:nvPr/>
        </p:nvSpPr>
        <p:spPr bwMode="auto">
          <a:xfrm>
            <a:off x="3857625" y="242887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B</a:t>
            </a:r>
            <a:endParaRPr lang="en-US" sz="2000" b="1">
              <a:solidFill>
                <a:prstClr val="black"/>
              </a:solidFill>
              <a:latin typeface="Calibri" panose="020F0502020204030204" pitchFamily="34" charset="0"/>
            </a:endParaRPr>
          </a:p>
        </p:txBody>
      </p:sp>
      <p:sp>
        <p:nvSpPr>
          <p:cNvPr id="2066" name="TextBox 19"/>
          <p:cNvSpPr txBox="1">
            <a:spLocks noChangeArrowheads="1"/>
          </p:cNvSpPr>
          <p:nvPr/>
        </p:nvSpPr>
        <p:spPr bwMode="auto">
          <a:xfrm>
            <a:off x="6429375" y="242887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C</a:t>
            </a:r>
            <a:endParaRPr lang="en-US" sz="2000" b="1">
              <a:solidFill>
                <a:prstClr val="black"/>
              </a:solidFill>
              <a:latin typeface="Calibri" panose="020F0502020204030204" pitchFamily="34" charset="0"/>
            </a:endParaRPr>
          </a:p>
        </p:txBody>
      </p:sp>
      <p:sp>
        <p:nvSpPr>
          <p:cNvPr id="21" name="Rounded Rectangle 20"/>
          <p:cNvSpPr/>
          <p:nvPr/>
        </p:nvSpPr>
        <p:spPr>
          <a:xfrm>
            <a:off x="1214438" y="401478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ounded Rectangle 21"/>
          <p:cNvSpPr/>
          <p:nvPr/>
        </p:nvSpPr>
        <p:spPr>
          <a:xfrm>
            <a:off x="3857625" y="401478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ounded Rectangle 22"/>
          <p:cNvSpPr/>
          <p:nvPr/>
        </p:nvSpPr>
        <p:spPr>
          <a:xfrm>
            <a:off x="6429375" y="4014788"/>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0" name="TextBox 23"/>
          <p:cNvSpPr txBox="1">
            <a:spLocks noChangeArrowheads="1"/>
          </p:cNvSpPr>
          <p:nvPr/>
        </p:nvSpPr>
        <p:spPr bwMode="auto">
          <a:xfrm>
            <a:off x="1214438" y="397192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A</a:t>
            </a:r>
            <a:endParaRPr lang="en-US" sz="2000" b="1">
              <a:solidFill>
                <a:prstClr val="black"/>
              </a:solidFill>
              <a:latin typeface="Calibri" panose="020F0502020204030204" pitchFamily="34" charset="0"/>
            </a:endParaRPr>
          </a:p>
        </p:txBody>
      </p:sp>
      <p:sp>
        <p:nvSpPr>
          <p:cNvPr id="2071" name="TextBox 24"/>
          <p:cNvSpPr txBox="1">
            <a:spLocks noChangeArrowheads="1"/>
          </p:cNvSpPr>
          <p:nvPr/>
        </p:nvSpPr>
        <p:spPr bwMode="auto">
          <a:xfrm>
            <a:off x="3857625" y="397192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B</a:t>
            </a:r>
            <a:endParaRPr lang="en-US" sz="2000" b="1">
              <a:solidFill>
                <a:prstClr val="black"/>
              </a:solidFill>
              <a:latin typeface="Calibri" panose="020F0502020204030204" pitchFamily="34" charset="0"/>
            </a:endParaRPr>
          </a:p>
        </p:txBody>
      </p:sp>
      <p:sp>
        <p:nvSpPr>
          <p:cNvPr id="2072" name="TextBox 25"/>
          <p:cNvSpPr txBox="1">
            <a:spLocks noChangeArrowheads="1"/>
          </p:cNvSpPr>
          <p:nvPr/>
        </p:nvSpPr>
        <p:spPr bwMode="auto">
          <a:xfrm>
            <a:off x="6429375" y="397192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C</a:t>
            </a:r>
            <a:endParaRPr lang="en-US" sz="2000" b="1">
              <a:solidFill>
                <a:prstClr val="black"/>
              </a:solidFill>
              <a:latin typeface="Calibri" panose="020F0502020204030204" pitchFamily="34" charset="0"/>
            </a:endParaRPr>
          </a:p>
        </p:txBody>
      </p:sp>
      <p:sp>
        <p:nvSpPr>
          <p:cNvPr id="27" name="Rounded Rectangle 26"/>
          <p:cNvSpPr/>
          <p:nvPr/>
        </p:nvSpPr>
        <p:spPr>
          <a:xfrm>
            <a:off x="1214438" y="5472113"/>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Rounded Rectangle 27"/>
          <p:cNvSpPr/>
          <p:nvPr/>
        </p:nvSpPr>
        <p:spPr>
          <a:xfrm>
            <a:off x="3857625" y="5472113"/>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ounded Rectangle 28"/>
          <p:cNvSpPr/>
          <p:nvPr/>
        </p:nvSpPr>
        <p:spPr>
          <a:xfrm>
            <a:off x="6429375" y="5472113"/>
            <a:ext cx="1714500"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6" name="TextBox 29"/>
          <p:cNvSpPr txBox="1">
            <a:spLocks noChangeArrowheads="1"/>
          </p:cNvSpPr>
          <p:nvPr/>
        </p:nvSpPr>
        <p:spPr bwMode="auto">
          <a:xfrm>
            <a:off x="1214438" y="5429250"/>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A</a:t>
            </a:r>
            <a:endParaRPr lang="en-US" sz="2000" b="1">
              <a:solidFill>
                <a:prstClr val="black"/>
              </a:solidFill>
              <a:latin typeface="Calibri" panose="020F0502020204030204" pitchFamily="34" charset="0"/>
            </a:endParaRPr>
          </a:p>
        </p:txBody>
      </p:sp>
      <p:sp>
        <p:nvSpPr>
          <p:cNvPr id="2077" name="TextBox 30"/>
          <p:cNvSpPr txBox="1">
            <a:spLocks noChangeArrowheads="1"/>
          </p:cNvSpPr>
          <p:nvPr/>
        </p:nvSpPr>
        <p:spPr bwMode="auto">
          <a:xfrm>
            <a:off x="3857625" y="5429250"/>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B</a:t>
            </a:r>
            <a:endParaRPr lang="en-US" sz="2000" b="1">
              <a:solidFill>
                <a:prstClr val="black"/>
              </a:solidFill>
              <a:latin typeface="Calibri" panose="020F0502020204030204" pitchFamily="34" charset="0"/>
            </a:endParaRPr>
          </a:p>
        </p:txBody>
      </p:sp>
      <p:sp>
        <p:nvSpPr>
          <p:cNvPr id="2078" name="TextBox 31"/>
          <p:cNvSpPr txBox="1">
            <a:spLocks noChangeArrowheads="1"/>
          </p:cNvSpPr>
          <p:nvPr/>
        </p:nvSpPr>
        <p:spPr bwMode="auto">
          <a:xfrm>
            <a:off x="6429375" y="5429250"/>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sz="2000" b="1">
                <a:solidFill>
                  <a:prstClr val="black"/>
                </a:solidFill>
                <a:latin typeface="Calibri" panose="020F0502020204030204" pitchFamily="34" charset="0"/>
              </a:rPr>
              <a:t>C</a:t>
            </a:r>
            <a:endParaRPr lang="en-US" sz="2000" b="1">
              <a:solidFill>
                <a:prstClr val="black"/>
              </a:solidFill>
              <a:latin typeface="Calibri" panose="020F0502020204030204" pitchFamily="34" charset="0"/>
            </a:endParaRPr>
          </a:p>
        </p:txBody>
      </p:sp>
      <p:pic>
        <p:nvPicPr>
          <p:cNvPr id="2079" name="Picture 30" descr="1215441305125576364lemmling_Cartoon_giraffe.svg.m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1000125"/>
            <a:ext cx="6413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1" descr="12161376851595770453lemmling_Cartoon_elephant.svg.m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0188" y="1000125"/>
            <a:ext cx="12271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2" descr="l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3688" y="1071563"/>
            <a:ext cx="14398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3375" y="2571750"/>
            <a:ext cx="1249363"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descr="11949860301279678518coffee_ganson.svg.me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0875" y="2571750"/>
            <a:ext cx="92868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descr="1197088349720718094Gerald_G_Fast_Food_Dishes_(FF_Menu)_1.svg.me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0188" y="2571750"/>
            <a:ext cx="12858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descr="Bus.svg.med.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49363" y="4429125"/>
            <a:ext cx="16081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descr="car.svg.med.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00500" y="4286250"/>
            <a:ext cx="13985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descr="bicycle.svg.me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00813" y="4143375"/>
            <a:ext cx="15065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loud"/>
          <p:cNvSpPr>
            <a:spLocks noChangeAspect="1" noEditPoints="1" noChangeArrowheads="1"/>
          </p:cNvSpPr>
          <p:nvPr/>
        </p:nvSpPr>
        <p:spPr bwMode="auto">
          <a:xfrm>
            <a:off x="6643688" y="5643563"/>
            <a:ext cx="1296987" cy="8683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99CC"/>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prstClr val="black"/>
              </a:solidFill>
              <a:latin typeface="Arial" panose="020B0604020202020204" pitchFamily="34" charset="0"/>
            </a:endParaRPr>
          </a:p>
        </p:txBody>
      </p:sp>
      <p:sp>
        <p:nvSpPr>
          <p:cNvPr id="42" name="Cloud"/>
          <p:cNvSpPr>
            <a:spLocks noChangeAspect="1" noEditPoints="1" noChangeArrowheads="1"/>
          </p:cNvSpPr>
          <p:nvPr/>
        </p:nvSpPr>
        <p:spPr bwMode="auto">
          <a:xfrm>
            <a:off x="1428750" y="5643563"/>
            <a:ext cx="1296988" cy="8683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69696"/>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prstClr val="black"/>
              </a:solidFill>
              <a:latin typeface="Arial" panose="020B0604020202020204" pitchFamily="34" charset="0"/>
            </a:endParaRPr>
          </a:p>
        </p:txBody>
      </p:sp>
      <p:sp>
        <p:nvSpPr>
          <p:cNvPr id="43" name="Cloud"/>
          <p:cNvSpPr>
            <a:spLocks noChangeAspect="1" noEditPoints="1" noChangeArrowheads="1"/>
          </p:cNvSpPr>
          <p:nvPr/>
        </p:nvSpPr>
        <p:spPr bwMode="auto">
          <a:xfrm>
            <a:off x="4071938" y="5643563"/>
            <a:ext cx="1296987" cy="8683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1691464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Group 2"/>
          <p:cNvGraphicFramePr>
            <a:graphicFrameLocks noGrp="1"/>
          </p:cNvGraphicFramePr>
          <p:nvPr/>
        </p:nvGraphicFramePr>
        <p:xfrm>
          <a:off x="395288" y="333375"/>
          <a:ext cx="6121400" cy="6119815"/>
        </p:xfrm>
        <a:graphic>
          <a:graphicData uri="http://schemas.openxmlformats.org/drawingml/2006/table">
            <a:tbl>
              <a:tblPr/>
              <a:tblGrid>
                <a:gridCol w="1020762"/>
                <a:gridCol w="1019175"/>
                <a:gridCol w="1020763"/>
                <a:gridCol w="1020762"/>
                <a:gridCol w="1019175"/>
                <a:gridCol w="1020763"/>
              </a:tblGrid>
              <a:tr h="1223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ta</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riz</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es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lla</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3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ca</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ro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gar</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re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de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pal</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3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es</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da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di</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bra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3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na</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pie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be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do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gan</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to</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3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jas</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za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zo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go</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pier</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42" name="Text Box 46"/>
          <p:cNvSpPr txBox="1">
            <a:spLocks noChangeArrowheads="1"/>
          </p:cNvSpPr>
          <p:nvPr/>
        </p:nvSpPr>
        <p:spPr bwMode="auto">
          <a:xfrm>
            <a:off x="6588125" y="188913"/>
            <a:ext cx="2087563" cy="648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prstClr val="black"/>
                </a:solidFill>
              </a:rPr>
              <a:t>1. </a:t>
            </a:r>
          </a:p>
          <a:p>
            <a:pPr>
              <a:spcBef>
                <a:spcPct val="50000"/>
              </a:spcBef>
            </a:pPr>
            <a:r>
              <a:rPr lang="en-GB" sz="2400">
                <a:solidFill>
                  <a:prstClr val="black"/>
                </a:solidFill>
              </a:rPr>
              <a:t>2.</a:t>
            </a:r>
          </a:p>
          <a:p>
            <a:pPr>
              <a:spcBef>
                <a:spcPct val="50000"/>
              </a:spcBef>
            </a:pPr>
            <a:r>
              <a:rPr lang="en-GB" sz="2400">
                <a:solidFill>
                  <a:prstClr val="black"/>
                </a:solidFill>
              </a:rPr>
              <a:t>3.</a:t>
            </a:r>
          </a:p>
          <a:p>
            <a:pPr>
              <a:spcBef>
                <a:spcPct val="50000"/>
              </a:spcBef>
            </a:pPr>
            <a:r>
              <a:rPr lang="en-GB" sz="2400">
                <a:solidFill>
                  <a:prstClr val="black"/>
                </a:solidFill>
              </a:rPr>
              <a:t>4.</a:t>
            </a:r>
          </a:p>
          <a:p>
            <a:pPr>
              <a:spcBef>
                <a:spcPct val="50000"/>
              </a:spcBef>
            </a:pPr>
            <a:r>
              <a:rPr lang="en-GB" sz="2400">
                <a:solidFill>
                  <a:prstClr val="black"/>
                </a:solidFill>
              </a:rPr>
              <a:t>5.</a:t>
            </a:r>
          </a:p>
          <a:p>
            <a:pPr>
              <a:spcBef>
                <a:spcPct val="50000"/>
              </a:spcBef>
            </a:pPr>
            <a:r>
              <a:rPr lang="en-GB" sz="2400">
                <a:solidFill>
                  <a:prstClr val="black"/>
                </a:solidFill>
              </a:rPr>
              <a:t>6.</a:t>
            </a:r>
          </a:p>
          <a:p>
            <a:pPr>
              <a:spcBef>
                <a:spcPct val="50000"/>
              </a:spcBef>
            </a:pPr>
            <a:r>
              <a:rPr lang="en-GB" sz="2400">
                <a:solidFill>
                  <a:prstClr val="black"/>
                </a:solidFill>
              </a:rPr>
              <a:t>7.</a:t>
            </a:r>
          </a:p>
          <a:p>
            <a:pPr>
              <a:spcBef>
                <a:spcPct val="50000"/>
              </a:spcBef>
            </a:pPr>
            <a:r>
              <a:rPr lang="en-GB" sz="2400">
                <a:solidFill>
                  <a:prstClr val="black"/>
                </a:solidFill>
              </a:rPr>
              <a:t>8.</a:t>
            </a:r>
          </a:p>
          <a:p>
            <a:pPr>
              <a:spcBef>
                <a:spcPct val="50000"/>
              </a:spcBef>
            </a:pPr>
            <a:r>
              <a:rPr lang="en-GB" sz="2400">
                <a:solidFill>
                  <a:prstClr val="black"/>
                </a:solidFill>
              </a:rPr>
              <a:t>9.</a:t>
            </a:r>
          </a:p>
          <a:p>
            <a:pPr>
              <a:spcBef>
                <a:spcPct val="50000"/>
              </a:spcBef>
            </a:pPr>
            <a:r>
              <a:rPr lang="en-GB" sz="2400">
                <a:solidFill>
                  <a:prstClr val="black"/>
                </a:solidFill>
              </a:rPr>
              <a:t>10.</a:t>
            </a:r>
          </a:p>
          <a:p>
            <a:pPr>
              <a:spcBef>
                <a:spcPct val="50000"/>
              </a:spcBef>
            </a:pPr>
            <a:r>
              <a:rPr lang="en-GB" sz="2400">
                <a:solidFill>
                  <a:prstClr val="black"/>
                </a:solidFill>
              </a:rPr>
              <a:t>11.</a:t>
            </a:r>
          </a:p>
          <a:p>
            <a:pPr>
              <a:spcBef>
                <a:spcPct val="50000"/>
              </a:spcBef>
            </a:pPr>
            <a:r>
              <a:rPr lang="en-GB" sz="2400">
                <a:solidFill>
                  <a:prstClr val="black"/>
                </a:solidFill>
              </a:rPr>
              <a:t>12.</a:t>
            </a:r>
          </a:p>
        </p:txBody>
      </p:sp>
      <p:sp>
        <p:nvSpPr>
          <p:cNvPr id="4143" name="Text Box 47"/>
          <p:cNvSpPr txBox="1">
            <a:spLocks noChangeArrowheads="1"/>
          </p:cNvSpPr>
          <p:nvPr/>
        </p:nvSpPr>
        <p:spPr bwMode="auto">
          <a:xfrm>
            <a:off x="6948488" y="16351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garganta</a:t>
            </a:r>
          </a:p>
        </p:txBody>
      </p:sp>
      <p:sp>
        <p:nvSpPr>
          <p:cNvPr id="4144" name="Text Box 48"/>
          <p:cNvSpPr txBox="1">
            <a:spLocks noChangeArrowheads="1"/>
          </p:cNvSpPr>
          <p:nvPr/>
        </p:nvSpPr>
        <p:spPr bwMode="auto">
          <a:xfrm>
            <a:off x="6948488" y="739775"/>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cabeza</a:t>
            </a:r>
          </a:p>
        </p:txBody>
      </p:sp>
      <p:sp>
        <p:nvSpPr>
          <p:cNvPr id="4145" name="Text Box 49"/>
          <p:cNvSpPr txBox="1">
            <a:spLocks noChangeArrowheads="1"/>
          </p:cNvSpPr>
          <p:nvPr/>
        </p:nvSpPr>
        <p:spPr bwMode="auto">
          <a:xfrm>
            <a:off x="6948488" y="124301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espalda</a:t>
            </a:r>
          </a:p>
        </p:txBody>
      </p:sp>
      <p:sp>
        <p:nvSpPr>
          <p:cNvPr id="4146" name="Text Box 50"/>
          <p:cNvSpPr txBox="1">
            <a:spLocks noChangeArrowheads="1"/>
          </p:cNvSpPr>
          <p:nvPr/>
        </p:nvSpPr>
        <p:spPr bwMode="auto">
          <a:xfrm>
            <a:off x="6948488" y="1819275"/>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mano</a:t>
            </a:r>
          </a:p>
        </p:txBody>
      </p:sp>
      <p:sp>
        <p:nvSpPr>
          <p:cNvPr id="4147" name="Text Box 51"/>
          <p:cNvSpPr txBox="1">
            <a:spLocks noChangeArrowheads="1"/>
          </p:cNvSpPr>
          <p:nvPr/>
        </p:nvSpPr>
        <p:spPr bwMode="auto">
          <a:xfrm>
            <a:off x="6948488" y="2349500"/>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pierna</a:t>
            </a:r>
          </a:p>
        </p:txBody>
      </p:sp>
      <p:sp>
        <p:nvSpPr>
          <p:cNvPr id="4148" name="Text Box 52"/>
          <p:cNvSpPr txBox="1">
            <a:spLocks noChangeArrowheads="1"/>
          </p:cNvSpPr>
          <p:nvPr/>
        </p:nvSpPr>
        <p:spPr bwMode="auto">
          <a:xfrm>
            <a:off x="6948488" y="290036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rodilla</a:t>
            </a:r>
          </a:p>
        </p:txBody>
      </p:sp>
      <p:sp>
        <p:nvSpPr>
          <p:cNvPr id="4149" name="Text Box 53"/>
          <p:cNvSpPr txBox="1">
            <a:spLocks noChangeArrowheads="1"/>
          </p:cNvSpPr>
          <p:nvPr/>
        </p:nvSpPr>
        <p:spPr bwMode="auto">
          <a:xfrm>
            <a:off x="6948488" y="3476625"/>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nariz</a:t>
            </a:r>
          </a:p>
        </p:txBody>
      </p:sp>
      <p:sp>
        <p:nvSpPr>
          <p:cNvPr id="4150" name="Text Box 54"/>
          <p:cNvSpPr txBox="1">
            <a:spLocks noChangeArrowheads="1"/>
          </p:cNvSpPr>
          <p:nvPr/>
        </p:nvSpPr>
        <p:spPr bwMode="auto">
          <a:xfrm>
            <a:off x="6948488" y="400526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orejas</a:t>
            </a:r>
          </a:p>
        </p:txBody>
      </p:sp>
      <p:sp>
        <p:nvSpPr>
          <p:cNvPr id="4151" name="Text Box 55"/>
          <p:cNvSpPr txBox="1">
            <a:spLocks noChangeArrowheads="1"/>
          </p:cNvSpPr>
          <p:nvPr/>
        </p:nvSpPr>
        <p:spPr bwMode="auto">
          <a:xfrm>
            <a:off x="6948488" y="4508500"/>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est</a:t>
            </a:r>
            <a:r>
              <a:rPr lang="en-GB" sz="2400">
                <a:solidFill>
                  <a:srgbClr val="C0504D"/>
                </a:solidFill>
                <a:cs typeface="Arial" charset="0"/>
              </a:rPr>
              <a:t>ómago</a:t>
            </a:r>
          </a:p>
        </p:txBody>
      </p:sp>
      <p:sp>
        <p:nvSpPr>
          <p:cNvPr id="4152" name="Text Box 56"/>
          <p:cNvSpPr txBox="1">
            <a:spLocks noChangeArrowheads="1"/>
          </p:cNvSpPr>
          <p:nvPr/>
        </p:nvSpPr>
        <p:spPr bwMode="auto">
          <a:xfrm>
            <a:off x="7019925" y="5132388"/>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brazo</a:t>
            </a:r>
            <a:endParaRPr lang="en-GB" sz="2400">
              <a:solidFill>
                <a:srgbClr val="C0504D"/>
              </a:solidFill>
              <a:cs typeface="Arial" charset="0"/>
            </a:endParaRPr>
          </a:p>
        </p:txBody>
      </p:sp>
      <p:sp>
        <p:nvSpPr>
          <p:cNvPr id="4153" name="Text Box 57"/>
          <p:cNvSpPr txBox="1">
            <a:spLocks noChangeArrowheads="1"/>
          </p:cNvSpPr>
          <p:nvPr/>
        </p:nvSpPr>
        <p:spPr bwMode="auto">
          <a:xfrm>
            <a:off x="7019925" y="5661025"/>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dedo</a:t>
            </a:r>
            <a:endParaRPr lang="en-GB" sz="2400">
              <a:solidFill>
                <a:srgbClr val="C0504D"/>
              </a:solidFill>
              <a:cs typeface="Arial" charset="0"/>
            </a:endParaRPr>
          </a:p>
        </p:txBody>
      </p:sp>
      <p:sp>
        <p:nvSpPr>
          <p:cNvPr id="4154" name="Text Box 58"/>
          <p:cNvSpPr txBox="1">
            <a:spLocks noChangeArrowheads="1"/>
          </p:cNvSpPr>
          <p:nvPr/>
        </p:nvSpPr>
        <p:spPr bwMode="auto">
          <a:xfrm>
            <a:off x="7019925" y="6211888"/>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rgbClr val="C0504D"/>
                </a:solidFill>
              </a:rPr>
              <a:t>pie</a:t>
            </a:r>
            <a:endParaRPr lang="en-GB" sz="2400">
              <a:solidFill>
                <a:srgbClr val="C0504D"/>
              </a:solidFill>
              <a:cs typeface="Arial" charset="0"/>
            </a:endParaRPr>
          </a:p>
        </p:txBody>
      </p:sp>
      <p:sp>
        <p:nvSpPr>
          <p:cNvPr id="4155" name="AutoShape 59">
            <a:hlinkClick r:id="" action="ppaction://noaction" highlightClick="1">
              <a:snd r:embed="rId3" name="garganta.wav"/>
            </a:hlinkClick>
          </p:cNvPr>
          <p:cNvSpPr>
            <a:spLocks noChangeArrowheads="1"/>
          </p:cNvSpPr>
          <p:nvPr/>
        </p:nvSpPr>
        <p:spPr bwMode="auto">
          <a:xfrm>
            <a:off x="8423275" y="260350"/>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56" name="AutoShape 60">
            <a:hlinkClick r:id="" action="ppaction://noaction" highlightClick="1">
              <a:snd r:embed="rId4" name="cabeza.wav"/>
            </a:hlinkClick>
          </p:cNvPr>
          <p:cNvSpPr>
            <a:spLocks noChangeArrowheads="1"/>
          </p:cNvSpPr>
          <p:nvPr/>
        </p:nvSpPr>
        <p:spPr bwMode="auto">
          <a:xfrm>
            <a:off x="8434388" y="836613"/>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57" name="AutoShape 61">
            <a:hlinkClick r:id="" action="ppaction://noaction" highlightClick="1">
              <a:snd r:embed="rId5" name="espalda.wav"/>
            </a:hlinkClick>
          </p:cNvPr>
          <p:cNvSpPr>
            <a:spLocks noChangeArrowheads="1"/>
          </p:cNvSpPr>
          <p:nvPr/>
        </p:nvSpPr>
        <p:spPr bwMode="auto">
          <a:xfrm>
            <a:off x="8447088" y="1339850"/>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58" name="AutoShape 62">
            <a:hlinkClick r:id="" action="ppaction://noaction" highlightClick="1">
              <a:snd r:embed="rId6" name="mano.wav"/>
            </a:hlinkClick>
          </p:cNvPr>
          <p:cNvSpPr>
            <a:spLocks noChangeArrowheads="1"/>
          </p:cNvSpPr>
          <p:nvPr/>
        </p:nvSpPr>
        <p:spPr bwMode="auto">
          <a:xfrm>
            <a:off x="8459788" y="1916113"/>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59" name="AutoShape 63">
            <a:hlinkClick r:id="" action="ppaction://noaction" highlightClick="1">
              <a:snd r:embed="rId7" name="pierna.wav"/>
            </a:hlinkClick>
          </p:cNvPr>
          <p:cNvSpPr>
            <a:spLocks noChangeArrowheads="1"/>
          </p:cNvSpPr>
          <p:nvPr/>
        </p:nvSpPr>
        <p:spPr bwMode="auto">
          <a:xfrm>
            <a:off x="8459788" y="2420938"/>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0" name="AutoShape 64">
            <a:hlinkClick r:id="" action="ppaction://noaction" highlightClick="1">
              <a:snd r:embed="rId8" name="rodilla.wav"/>
            </a:hlinkClick>
          </p:cNvPr>
          <p:cNvSpPr>
            <a:spLocks noChangeArrowheads="1"/>
          </p:cNvSpPr>
          <p:nvPr/>
        </p:nvSpPr>
        <p:spPr bwMode="auto">
          <a:xfrm>
            <a:off x="8459788" y="2959100"/>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1" name="AutoShape 65">
            <a:hlinkClick r:id="" action="ppaction://noaction" highlightClick="1">
              <a:snd r:embed="rId9" name="nariz.wav"/>
            </a:hlinkClick>
          </p:cNvPr>
          <p:cNvSpPr>
            <a:spLocks noChangeArrowheads="1"/>
          </p:cNvSpPr>
          <p:nvPr/>
        </p:nvSpPr>
        <p:spPr bwMode="auto">
          <a:xfrm>
            <a:off x="8459788" y="3573463"/>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2" name="AutoShape 66">
            <a:hlinkClick r:id="" action="ppaction://noaction" highlightClick="1">
              <a:snd r:embed="rId10" name="orejas.wav"/>
            </a:hlinkClick>
          </p:cNvPr>
          <p:cNvSpPr>
            <a:spLocks noChangeArrowheads="1"/>
          </p:cNvSpPr>
          <p:nvPr/>
        </p:nvSpPr>
        <p:spPr bwMode="auto">
          <a:xfrm>
            <a:off x="8459788" y="4148138"/>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3" name="AutoShape 67">
            <a:hlinkClick r:id="" action="ppaction://noaction" highlightClick="1">
              <a:snd r:embed="rId11" name="estomago.wav"/>
            </a:hlinkClick>
          </p:cNvPr>
          <p:cNvSpPr>
            <a:spLocks noChangeArrowheads="1"/>
          </p:cNvSpPr>
          <p:nvPr/>
        </p:nvSpPr>
        <p:spPr bwMode="auto">
          <a:xfrm>
            <a:off x="8459788" y="4581525"/>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4" name="AutoShape 68">
            <a:hlinkClick r:id="" action="ppaction://noaction" highlightClick="1">
              <a:snd r:embed="rId12" name="brazo.wav"/>
            </a:hlinkClick>
          </p:cNvPr>
          <p:cNvSpPr>
            <a:spLocks noChangeArrowheads="1"/>
          </p:cNvSpPr>
          <p:nvPr/>
        </p:nvSpPr>
        <p:spPr bwMode="auto">
          <a:xfrm>
            <a:off x="8459788" y="5156200"/>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5" name="AutoShape 69">
            <a:hlinkClick r:id="" action="ppaction://noaction" highlightClick="1">
              <a:snd r:embed="rId13" name="dedo.wav"/>
            </a:hlinkClick>
          </p:cNvPr>
          <p:cNvSpPr>
            <a:spLocks noChangeArrowheads="1"/>
          </p:cNvSpPr>
          <p:nvPr/>
        </p:nvSpPr>
        <p:spPr bwMode="auto">
          <a:xfrm>
            <a:off x="8459788" y="5732463"/>
            <a:ext cx="612775" cy="360362"/>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
        <p:nvSpPr>
          <p:cNvPr id="4166" name="AutoShape 70">
            <a:hlinkClick r:id="" action="ppaction://noaction" highlightClick="1">
              <a:snd r:embed="rId14" name="pie.wav"/>
            </a:hlinkClick>
          </p:cNvPr>
          <p:cNvSpPr>
            <a:spLocks noChangeArrowheads="1"/>
          </p:cNvSpPr>
          <p:nvPr/>
        </p:nvSpPr>
        <p:spPr bwMode="auto">
          <a:xfrm>
            <a:off x="8459788" y="6308725"/>
            <a:ext cx="612775" cy="360363"/>
          </a:xfrm>
          <a:prstGeom prst="actionButtonSound">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endParaRPr>
          </a:p>
        </p:txBody>
      </p:sp>
    </p:spTree>
    <p:extLst>
      <p:ext uri="{BB962C8B-B14F-4D97-AF65-F5344CB8AC3E}">
        <p14:creationId xmlns:p14="http://schemas.microsoft.com/office/powerpoint/2010/main" val="24278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5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5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5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3" grpId="0"/>
      <p:bldP spid="4144" grpId="0"/>
      <p:bldP spid="4145" grpId="0"/>
      <p:bldP spid="4146" grpId="0"/>
      <p:bldP spid="4147" grpId="0"/>
      <p:bldP spid="4148" grpId="0"/>
      <p:bldP spid="4149" grpId="0"/>
      <p:bldP spid="4150" grpId="0"/>
      <p:bldP spid="4151" grpId="0"/>
      <p:bldP spid="4152" grpId="0"/>
      <p:bldP spid="4153" grpId="0"/>
      <p:bldP spid="41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2051050" y="871538"/>
            <a:ext cx="4968875" cy="1836737"/>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GB"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Haustiere</a:t>
            </a:r>
          </a:p>
        </p:txBody>
      </p:sp>
      <p:pic>
        <p:nvPicPr>
          <p:cNvPr id="2051" name="Picture 6" descr="Pets%20with%20Personality%20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638"/>
            <a:ext cx="91440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075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107505" y="177120"/>
          <a:ext cx="8928992" cy="6593501"/>
        </p:xfrm>
        <a:graphic>
          <a:graphicData uri="http://schemas.openxmlformats.org/drawingml/2006/table">
            <a:tbl>
              <a:tblPr firstRow="1" bandRow="1"/>
              <a:tblGrid>
                <a:gridCol w="4248472"/>
                <a:gridCol w="4680520"/>
              </a:tblGrid>
              <a:tr h="6593501">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lvl="0" indent="0" algn="l">
                        <a:buFont typeface="Wingdings" pitchFamily="2" charset="2"/>
                        <a:buNone/>
                      </a:pPr>
                      <a:endParaRPr lang="en-GB" sz="1100" kern="1200" dirty="0" smtClean="0">
                        <a:effectLst/>
                        <a:latin typeface="Arial" panose="020B0604020202020204" pitchFamily="34" charset="0"/>
                        <a:cs typeface="Arial" panose="020B0604020202020204" pitchFamily="34" charset="0"/>
                      </a:endParaRPr>
                    </a:p>
                    <a:p>
                      <a:pPr marL="0" lvl="0" indent="0" algn="l">
                        <a:buFont typeface="Wingdings" pitchFamily="2" charset="2"/>
                        <a:buNone/>
                      </a:pPr>
                      <a:r>
                        <a:rPr lang="en-GB" sz="1100" kern="1200" dirty="0" smtClean="0">
                          <a:effectLst/>
                          <a:latin typeface="Arial" panose="020B0604020202020204" pitchFamily="34" charset="0"/>
                          <a:cs typeface="Arial" panose="020B0604020202020204" pitchFamily="34" charset="0"/>
                        </a:rPr>
                        <a:t>Listening</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listen attentively </a:t>
                      </a:r>
                      <a:r>
                        <a:rPr lang="en-GB" sz="1100" kern="1200" dirty="0" smtClean="0">
                          <a:effectLst/>
                          <a:latin typeface="Arial" panose="020B0604020202020204" pitchFamily="34" charset="0"/>
                          <a:cs typeface="Arial" panose="020B0604020202020204" pitchFamily="34" charset="0"/>
                        </a:rPr>
                        <a:t>to spoken language and show understanding by joining in and responding </a:t>
                      </a:r>
                    </a:p>
                    <a:p>
                      <a:pPr marL="171450" lvl="0" indent="-171450">
                        <a:buFont typeface="Wingdings" pitchFamily="2" charset="2"/>
                        <a:buChar char="§"/>
                      </a:pPr>
                      <a:r>
                        <a:rPr lang="en-GB" sz="1100" kern="1200" dirty="0" smtClean="0">
                          <a:effectLst/>
                          <a:latin typeface="Arial" panose="020B0604020202020204" pitchFamily="34" charset="0"/>
                          <a:cs typeface="Arial" panose="020B0604020202020204" pitchFamily="34" charset="0"/>
                        </a:rPr>
                        <a:t>explore the patterns and sounds of language through songs and rhymes and </a:t>
                      </a:r>
                      <a:r>
                        <a:rPr lang="en-GB" sz="1100" b="1" kern="1200" dirty="0" smtClean="0">
                          <a:effectLst/>
                          <a:latin typeface="Arial" panose="020B0604020202020204" pitchFamily="34" charset="0"/>
                          <a:cs typeface="Arial" panose="020B0604020202020204" pitchFamily="34" charset="0"/>
                        </a:rPr>
                        <a:t>link the spelling, sound and meaning of words </a:t>
                      </a:r>
                    </a:p>
                    <a:p>
                      <a:pPr marL="0" lvl="0" indent="0">
                        <a:buFont typeface="Wingdings" pitchFamily="2" charset="2"/>
                        <a:buNone/>
                      </a:pPr>
                      <a:r>
                        <a:rPr lang="en-GB" sz="1100" kern="1200" dirty="0" smtClean="0">
                          <a:effectLst/>
                          <a:latin typeface="Arial" panose="020B0604020202020204" pitchFamily="34" charset="0"/>
                          <a:cs typeface="Arial" panose="020B0604020202020204" pitchFamily="34" charset="0"/>
                        </a:rPr>
                        <a:t>Speaking</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engage in conversations</a:t>
                      </a:r>
                      <a:r>
                        <a:rPr lang="en-GB" sz="1100" kern="1200" dirty="0" smtClean="0">
                          <a:effectLst/>
                          <a:latin typeface="Arial" panose="020B0604020202020204" pitchFamily="34" charset="0"/>
                          <a:cs typeface="Arial" panose="020B0604020202020204" pitchFamily="34" charset="0"/>
                        </a:rPr>
                        <a:t>; ask and answer questions; express opinions and respond to those of others; seek clarification and help* </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speak in sentences, </a:t>
                      </a:r>
                      <a:r>
                        <a:rPr lang="en-GB" sz="1100" kern="1200" dirty="0" smtClean="0">
                          <a:effectLst/>
                          <a:latin typeface="Arial" panose="020B0604020202020204" pitchFamily="34" charset="0"/>
                          <a:cs typeface="Arial" panose="020B0604020202020204" pitchFamily="34" charset="0"/>
                        </a:rPr>
                        <a:t>using familiar vocabulary, phrases and basic language structures </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develop accurate pronunciation and intonation </a:t>
                      </a:r>
                      <a:r>
                        <a:rPr lang="en-GB" sz="1100" kern="1200" dirty="0" smtClean="0">
                          <a:effectLst/>
                          <a:latin typeface="Arial" panose="020B0604020202020204" pitchFamily="34" charset="0"/>
                          <a:cs typeface="Arial" panose="020B0604020202020204" pitchFamily="34" charset="0"/>
                        </a:rPr>
                        <a:t>so that others understand when they are reading aloud or using familiar words and phrases* </a:t>
                      </a:r>
                    </a:p>
                    <a:p>
                      <a:pPr marL="171450" lvl="0" indent="-171450">
                        <a:buFont typeface="Wingdings" pitchFamily="2" charset="2"/>
                        <a:buChar char="§"/>
                      </a:pPr>
                      <a:r>
                        <a:rPr lang="en-GB" sz="1100" kern="1200" dirty="0" smtClean="0">
                          <a:effectLst/>
                          <a:latin typeface="Arial" panose="020B0604020202020204" pitchFamily="34" charset="0"/>
                          <a:cs typeface="Arial" panose="020B0604020202020204" pitchFamily="34" charset="0"/>
                        </a:rPr>
                        <a:t>present ideas and information orally to a range of audiences* </a:t>
                      </a:r>
                    </a:p>
                    <a:p>
                      <a:pPr marL="0" lvl="0" indent="0">
                        <a:buFont typeface="Wingdings" pitchFamily="2" charset="2"/>
                        <a:buNone/>
                      </a:pPr>
                      <a:r>
                        <a:rPr lang="en-GB" sz="1100" kern="1200" dirty="0" smtClean="0">
                          <a:effectLst/>
                          <a:latin typeface="Arial" panose="020B0604020202020204" pitchFamily="34" charset="0"/>
                          <a:cs typeface="Arial" panose="020B0604020202020204" pitchFamily="34" charset="0"/>
                        </a:rPr>
                        <a:t>Reading</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read</a:t>
                      </a:r>
                      <a:r>
                        <a:rPr lang="en-GB" sz="1100" kern="1200" dirty="0" smtClean="0">
                          <a:effectLst/>
                          <a:latin typeface="Arial" panose="020B0604020202020204" pitchFamily="34" charset="0"/>
                          <a:cs typeface="Arial" panose="020B0604020202020204" pitchFamily="34" charset="0"/>
                        </a:rPr>
                        <a:t> carefully and show understanding of </a:t>
                      </a:r>
                      <a:r>
                        <a:rPr lang="en-GB" sz="1100" b="1" kern="1200" dirty="0" smtClean="0">
                          <a:effectLst/>
                          <a:latin typeface="Arial" panose="020B0604020202020204" pitchFamily="34" charset="0"/>
                          <a:cs typeface="Arial" panose="020B0604020202020204" pitchFamily="34" charset="0"/>
                        </a:rPr>
                        <a:t>words, phrases and simple writing </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appreciate stories, songs, poems and rhymes in the language </a:t>
                      </a:r>
                    </a:p>
                    <a:p>
                      <a:pPr marL="171450" lvl="0" indent="-171450">
                        <a:buFont typeface="Wingdings" pitchFamily="2" charset="2"/>
                        <a:buChar char="§"/>
                      </a:pPr>
                      <a:r>
                        <a:rPr lang="en-GB" sz="1100" kern="1200" dirty="0" smtClean="0">
                          <a:effectLst/>
                          <a:latin typeface="Arial" panose="020B0604020202020204" pitchFamily="34" charset="0"/>
                          <a:cs typeface="Arial" panose="020B0604020202020204" pitchFamily="34" charset="0"/>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100" kern="1200" dirty="0" smtClean="0">
                          <a:effectLst/>
                          <a:latin typeface="Arial" panose="020B0604020202020204" pitchFamily="34" charset="0"/>
                          <a:cs typeface="Arial" panose="020B0604020202020204" pitchFamily="34" charset="0"/>
                        </a:rPr>
                        <a:t>Writing</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write phrases from memory, and adapt these </a:t>
                      </a:r>
                      <a:r>
                        <a:rPr lang="en-GB" sz="1100" kern="1200" dirty="0" smtClean="0">
                          <a:effectLst/>
                          <a:latin typeface="Arial" panose="020B0604020202020204" pitchFamily="34" charset="0"/>
                          <a:cs typeface="Arial" panose="020B0604020202020204" pitchFamily="34" charset="0"/>
                        </a:rPr>
                        <a:t>to create new sentences, to express ideas clearly </a:t>
                      </a:r>
                    </a:p>
                    <a:p>
                      <a:pPr marL="171450" lvl="0" indent="-171450">
                        <a:buFont typeface="Wingdings" pitchFamily="2" charset="2"/>
                        <a:buChar char="§"/>
                      </a:pPr>
                      <a:r>
                        <a:rPr lang="en-GB" sz="1100" kern="1200" dirty="0" smtClean="0">
                          <a:effectLst/>
                          <a:latin typeface="Arial" panose="020B0604020202020204" pitchFamily="34" charset="0"/>
                          <a:cs typeface="Arial" panose="020B0604020202020204" pitchFamily="34" charset="0"/>
                        </a:rPr>
                        <a:t>describe people, places, things and actions orally* and in writing</a:t>
                      </a:r>
                    </a:p>
                    <a:p>
                      <a:pPr marL="0" lvl="0" indent="0">
                        <a:buFont typeface="Wingdings" pitchFamily="2" charset="2"/>
                        <a:buNone/>
                      </a:pPr>
                      <a:r>
                        <a:rPr lang="en-GB" sz="1100" kern="1200" dirty="0" smtClean="0">
                          <a:effectLst/>
                          <a:latin typeface="Arial" panose="020B0604020202020204" pitchFamily="34" charset="0"/>
                          <a:cs typeface="Arial" panose="020B0604020202020204" pitchFamily="34" charset="0"/>
                        </a:rPr>
                        <a:t>Grammar</a:t>
                      </a:r>
                    </a:p>
                    <a:p>
                      <a:pPr marL="171450" lvl="0" indent="-171450">
                        <a:buFont typeface="Wingdings" pitchFamily="2" charset="2"/>
                        <a:buChar char="§"/>
                      </a:pPr>
                      <a:r>
                        <a:rPr lang="en-GB" sz="1100" b="1" kern="1200" dirty="0" smtClean="0">
                          <a:effectLst/>
                          <a:latin typeface="Arial" panose="020B0604020202020204" pitchFamily="34" charset="0"/>
                          <a:cs typeface="Arial" panose="020B0604020202020204" pitchFamily="34" charset="0"/>
                        </a:rPr>
                        <a:t>understand basic grammar </a:t>
                      </a:r>
                      <a:r>
                        <a:rPr lang="en-GB" sz="1100" kern="1200" dirty="0" smtClean="0">
                          <a:effectLst/>
                          <a:latin typeface="Arial" panose="020B0604020202020204" pitchFamily="34" charset="0"/>
                          <a:cs typeface="Arial" panose="020B0604020202020204" pitchFamily="34" charset="0"/>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lvl="0" indent="0">
                        <a:buFont typeface="Wingdings" pitchFamily="2" charset="2"/>
                        <a:buNone/>
                      </a:pPr>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pPr marL="0" lvl="0" indent="0">
                        <a:buFont typeface="Wingdings" pitchFamily="2" charset="2"/>
                        <a:buNone/>
                      </a:pPr>
                      <a:r>
                        <a:rPr lang="en-GB" sz="1100" kern="1200" dirty="0" smtClean="0">
                          <a:solidFill>
                            <a:schemeClr val="tx1"/>
                          </a:solidFill>
                          <a:effectLst/>
                          <a:latin typeface="Arial" panose="020B0604020202020204" pitchFamily="34" charset="0"/>
                          <a:ea typeface="+mn-ea"/>
                          <a:cs typeface="Arial" panose="020B0604020202020204" pitchFamily="34" charset="0"/>
                        </a:rPr>
                        <a:t>Listening</a:t>
                      </a:r>
                    </a:p>
                    <a:p>
                      <a:pPr marL="171450" lvl="0" indent="-171450">
                        <a:buFont typeface="Wingdings" pitchFamily="2" charset="2"/>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listen to </a:t>
                      </a:r>
                      <a:r>
                        <a:rPr lang="en-GB" sz="1100" b="1" kern="1200" dirty="0" smtClean="0">
                          <a:solidFill>
                            <a:schemeClr val="tx1"/>
                          </a:solidFill>
                          <a:effectLst/>
                          <a:latin typeface="Arial" panose="020B0604020202020204" pitchFamily="34" charset="0"/>
                          <a:ea typeface="+mn-ea"/>
                          <a:cs typeface="Arial" panose="020B0604020202020204" pitchFamily="34" charset="0"/>
                        </a:rPr>
                        <a:t>a variety of forms of spoken language </a:t>
                      </a:r>
                      <a:r>
                        <a:rPr lang="en-GB" sz="1100" kern="1200" dirty="0" smtClean="0">
                          <a:solidFill>
                            <a:schemeClr val="tx1"/>
                          </a:solidFill>
                          <a:effectLst/>
                          <a:latin typeface="Arial" panose="020B0604020202020204" pitchFamily="34" charset="0"/>
                          <a:ea typeface="+mn-ea"/>
                          <a:cs typeface="Arial" panose="020B0604020202020204" pitchFamily="34" charset="0"/>
                        </a:rPr>
                        <a:t>to obtain information and respond appropriately </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transcribe</a:t>
                      </a:r>
                      <a:r>
                        <a:rPr lang="en-GB" sz="1100" kern="1200" dirty="0" smtClean="0">
                          <a:solidFill>
                            <a:schemeClr val="tx1"/>
                          </a:solidFill>
                          <a:effectLst/>
                          <a:latin typeface="Arial" panose="020B0604020202020204" pitchFamily="34" charset="0"/>
                          <a:ea typeface="+mn-ea"/>
                          <a:cs typeface="Arial" panose="020B0604020202020204" pitchFamily="34" charset="0"/>
                        </a:rPr>
                        <a:t> words and short sentences that they hear with increasing accuracy </a:t>
                      </a:r>
                    </a:p>
                    <a:p>
                      <a:pPr marL="0" lvl="0" indent="0">
                        <a:buFont typeface="Wingdings" pitchFamily="2" charset="2"/>
                        <a:buNone/>
                      </a:pPr>
                      <a:r>
                        <a:rPr lang="en-GB" sz="1100" kern="1200" dirty="0" smtClean="0">
                          <a:solidFill>
                            <a:schemeClr val="tx1"/>
                          </a:solidFill>
                          <a:effectLst/>
                          <a:latin typeface="Arial" panose="020B0604020202020204" pitchFamily="34" charset="0"/>
                          <a:ea typeface="+mn-ea"/>
                          <a:cs typeface="Arial" panose="020B0604020202020204" pitchFamily="34" charset="0"/>
                        </a:rPr>
                        <a:t>Speaking</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initiate and develop conversations</a:t>
                      </a:r>
                      <a:r>
                        <a:rPr lang="en-GB" sz="1100" kern="1200" dirty="0" smtClean="0">
                          <a:solidFill>
                            <a:schemeClr val="tx1"/>
                          </a:solidFill>
                          <a:effectLst/>
                          <a:latin typeface="Arial" panose="020B0604020202020204" pitchFamily="34" charset="0"/>
                          <a:ea typeface="+mn-ea"/>
                          <a:cs typeface="Arial" panose="020B0604020202020204" pitchFamily="34" charset="0"/>
                        </a:rPr>
                        <a:t>, coping with unfamiliar language and unexpected responses, making use of important social conventions such as formal modes of address </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express and develop ideas clearly</a:t>
                      </a:r>
                      <a:r>
                        <a:rPr lang="en-GB" sz="1100" kern="1200" dirty="0" smtClean="0">
                          <a:solidFill>
                            <a:schemeClr val="tx1"/>
                          </a:solidFill>
                          <a:effectLst/>
                          <a:latin typeface="Arial" panose="020B0604020202020204" pitchFamily="34" charset="0"/>
                          <a:ea typeface="+mn-ea"/>
                          <a:cs typeface="Arial" panose="020B0604020202020204" pitchFamily="34" charset="0"/>
                        </a:rPr>
                        <a:t> and with increasing accuracy, both orally and in writing </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speak coherently and confidently, with increasingly accurate pronunciation and intonation </a:t>
                      </a:r>
                    </a:p>
                    <a:p>
                      <a:pPr marL="0" lvl="0" indent="0">
                        <a:buFont typeface="Wingdings" pitchFamily="2" charset="2"/>
                        <a:buNone/>
                      </a:pPr>
                      <a:r>
                        <a:rPr lang="en-GB" sz="1100" kern="1200" dirty="0" smtClean="0">
                          <a:solidFill>
                            <a:schemeClr val="tx1"/>
                          </a:solidFill>
                          <a:effectLst/>
                          <a:latin typeface="Arial" panose="020B0604020202020204" pitchFamily="34" charset="0"/>
                          <a:ea typeface="+mn-ea"/>
                          <a:cs typeface="Arial" panose="020B0604020202020204" pitchFamily="34" charset="0"/>
                        </a:rPr>
                        <a:t>Reading</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read </a:t>
                      </a:r>
                      <a:r>
                        <a:rPr lang="en-GB" sz="1100" kern="1200" dirty="0" smtClean="0">
                          <a:solidFill>
                            <a:schemeClr val="tx1"/>
                          </a:solidFill>
                          <a:effectLst/>
                          <a:latin typeface="Arial" panose="020B0604020202020204" pitchFamily="34" charset="0"/>
                          <a:ea typeface="+mn-ea"/>
                          <a:cs typeface="Arial" panose="020B0604020202020204" pitchFamily="34" charset="0"/>
                        </a:rPr>
                        <a:t>and show comprehension of </a:t>
                      </a:r>
                      <a:r>
                        <a:rPr lang="en-GB" sz="1100" b="1" kern="1200" dirty="0" smtClean="0">
                          <a:solidFill>
                            <a:schemeClr val="tx1"/>
                          </a:solidFill>
                          <a:effectLst/>
                          <a:latin typeface="Arial" panose="020B0604020202020204" pitchFamily="34" charset="0"/>
                          <a:ea typeface="+mn-ea"/>
                          <a:cs typeface="Arial" panose="020B0604020202020204" pitchFamily="34" charset="0"/>
                        </a:rPr>
                        <a:t>original and adapted materials from a range of different sources,</a:t>
                      </a:r>
                      <a:r>
                        <a:rPr lang="en-GB" sz="1100" kern="1200" dirty="0" smtClean="0">
                          <a:solidFill>
                            <a:schemeClr val="tx1"/>
                          </a:solidFill>
                          <a:effectLst/>
                          <a:latin typeface="Arial" panose="020B0604020202020204" pitchFamily="34" charset="0"/>
                          <a:ea typeface="+mn-ea"/>
                          <a:cs typeface="Arial" panose="020B0604020202020204" pitchFamily="34" charset="0"/>
                        </a:rPr>
                        <a:t> understanding the purpose, important ideas and details, and </a:t>
                      </a:r>
                      <a:r>
                        <a:rPr lang="en-GB" sz="1100" b="1" kern="1200" dirty="0" smtClean="0">
                          <a:solidFill>
                            <a:schemeClr val="tx1"/>
                          </a:solidFill>
                          <a:effectLst/>
                          <a:latin typeface="Arial" panose="020B0604020202020204" pitchFamily="34" charset="0"/>
                          <a:ea typeface="+mn-ea"/>
                          <a:cs typeface="Arial" panose="020B0604020202020204" pitchFamily="34" charset="0"/>
                        </a:rPr>
                        <a:t>provide an accurate English translation of short, suitable material </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read literary texts in the language, such as stories, songs, poems and letters, </a:t>
                      </a:r>
                      <a:r>
                        <a:rPr lang="en-GB" sz="1100" kern="1200" dirty="0" smtClean="0">
                          <a:solidFill>
                            <a:schemeClr val="tx1"/>
                          </a:solidFill>
                          <a:effectLst/>
                          <a:latin typeface="Arial" panose="020B0604020202020204" pitchFamily="34" charset="0"/>
                          <a:ea typeface="+mn-ea"/>
                          <a:cs typeface="Arial" panose="020B0604020202020204" pitchFamily="34" charset="0"/>
                        </a:rPr>
                        <a:t>to stimulate ideas, develop creative expression and expand understanding of the language and culture </a:t>
                      </a:r>
                    </a:p>
                    <a:p>
                      <a:pPr marL="0" lvl="0" indent="0">
                        <a:buFont typeface="Wingdings" pitchFamily="2" charset="2"/>
                        <a:buNone/>
                      </a:pPr>
                      <a:r>
                        <a:rPr lang="en-GB" sz="1100" kern="1200" dirty="0" smtClean="0">
                          <a:solidFill>
                            <a:schemeClr val="tx1"/>
                          </a:solidFill>
                          <a:effectLst/>
                          <a:latin typeface="Arial" panose="020B0604020202020204" pitchFamily="34" charset="0"/>
                          <a:ea typeface="+mn-ea"/>
                          <a:cs typeface="Arial" panose="020B0604020202020204" pitchFamily="34" charset="0"/>
                        </a:rPr>
                        <a:t>Writing</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100" kern="1200" dirty="0" smtClean="0">
                          <a:solidFill>
                            <a:schemeClr val="tx1"/>
                          </a:solidFill>
                          <a:effectLst/>
                          <a:latin typeface="Arial" panose="020B0604020202020204" pitchFamily="34" charset="0"/>
                          <a:ea typeface="+mn-ea"/>
                          <a:cs typeface="Arial" panose="020B0604020202020204" pitchFamily="34" charset="0"/>
                        </a:rPr>
                        <a:t>Grammar</a:t>
                      </a:r>
                    </a:p>
                    <a:p>
                      <a:pPr marL="171450" lvl="0" indent="-171450">
                        <a:buFont typeface="Wingdings" pitchFamily="2" charset="2"/>
                        <a:buChar char="§"/>
                      </a:pPr>
                      <a:r>
                        <a:rPr lang="en-GB" sz="1100" b="1" kern="1200" dirty="0" smtClean="0">
                          <a:solidFill>
                            <a:schemeClr val="tx1"/>
                          </a:solidFill>
                          <a:effectLst/>
                          <a:latin typeface="Arial" panose="020B0604020202020204" pitchFamily="34" charset="0"/>
                          <a:ea typeface="+mn-ea"/>
                          <a:cs typeface="Arial" panose="020B0604020202020204" pitchFamily="34" charset="0"/>
                        </a:rPr>
                        <a:t>identify and use tenses </a:t>
                      </a:r>
                      <a:r>
                        <a:rPr lang="en-GB" sz="1100" kern="1200" dirty="0" smtClean="0">
                          <a:solidFill>
                            <a:schemeClr val="tx1"/>
                          </a:solidFill>
                          <a:effectLst/>
                          <a:latin typeface="Arial" panose="020B0604020202020204" pitchFamily="34" charset="0"/>
                          <a:ea typeface="+mn-ea"/>
                          <a:cs typeface="Arial" panose="020B0604020202020204" pitchFamily="34" charset="0"/>
                        </a:rPr>
                        <a:t>or other structures which convey the present, past, and future as appropriate to the language being studied </a:t>
                      </a:r>
                    </a:p>
                    <a:p>
                      <a:pPr marL="171450" lvl="0" indent="-171450">
                        <a:buFont typeface="Wingdings" pitchFamily="2" charset="2"/>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use and manipulate a </a:t>
                      </a:r>
                      <a:r>
                        <a:rPr lang="en-GB" sz="1100" b="1" kern="1200" dirty="0" smtClean="0">
                          <a:solidFill>
                            <a:schemeClr val="tx1"/>
                          </a:solidFill>
                          <a:effectLst/>
                          <a:latin typeface="Arial" panose="020B0604020202020204" pitchFamily="34" charset="0"/>
                          <a:ea typeface="+mn-ea"/>
                          <a:cs typeface="Arial" panose="020B0604020202020204" pitchFamily="34" charset="0"/>
                        </a:rPr>
                        <a:t>variety of key grammatical structures </a:t>
                      </a:r>
                      <a:r>
                        <a:rPr lang="en-GB" sz="1100" kern="1200" dirty="0" smtClean="0">
                          <a:solidFill>
                            <a:schemeClr val="tx1"/>
                          </a:solidFill>
                          <a:effectLst/>
                          <a:latin typeface="Arial" panose="020B0604020202020204" pitchFamily="34" charset="0"/>
                          <a:ea typeface="+mn-ea"/>
                          <a:cs typeface="Arial" panose="020B0604020202020204" pitchFamily="34" charset="0"/>
                        </a:rPr>
                        <a:t>and patterns, </a:t>
                      </a:r>
                      <a:r>
                        <a:rPr lang="en-GB" sz="1100" b="1" kern="1200" dirty="0" smtClean="0">
                          <a:solidFill>
                            <a:schemeClr val="tx1"/>
                          </a:solidFill>
                          <a:effectLst/>
                          <a:latin typeface="Arial" panose="020B0604020202020204" pitchFamily="34" charset="0"/>
                          <a:ea typeface="+mn-ea"/>
                          <a:cs typeface="Arial" panose="020B0604020202020204" pitchFamily="34" charset="0"/>
                        </a:rPr>
                        <a:t>including voices and moods</a:t>
                      </a:r>
                      <a:r>
                        <a:rPr lang="en-GB" sz="1100" kern="1200" dirty="0" smtClean="0">
                          <a:solidFill>
                            <a:schemeClr val="tx1"/>
                          </a:solidFill>
                          <a:effectLst/>
                          <a:latin typeface="Arial" panose="020B0604020202020204" pitchFamily="34" charset="0"/>
                          <a:ea typeface="+mn-ea"/>
                          <a:cs typeface="Arial" panose="020B0604020202020204" pitchFamily="34" charset="0"/>
                        </a:rPr>
                        <a:t>, as appropriate </a:t>
                      </a:r>
                    </a:p>
                    <a:p>
                      <a:pPr marL="171450" lvl="0" indent="-171450">
                        <a:buFont typeface="Wingdings" pitchFamily="2" charset="2"/>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develop and </a:t>
                      </a:r>
                      <a:r>
                        <a:rPr lang="en-GB" sz="1100" b="1" kern="1200" dirty="0" smtClean="0">
                          <a:solidFill>
                            <a:schemeClr val="tx1"/>
                          </a:solidFill>
                          <a:effectLst/>
                          <a:latin typeface="Arial" panose="020B0604020202020204" pitchFamily="34" charset="0"/>
                          <a:ea typeface="+mn-ea"/>
                          <a:cs typeface="Arial" panose="020B0604020202020204" pitchFamily="34" charset="0"/>
                        </a:rPr>
                        <a:t>use a wide-ranging and deepening vocabulary </a:t>
                      </a:r>
                      <a:r>
                        <a:rPr lang="en-GB" sz="1100" kern="1200" dirty="0" smtClean="0">
                          <a:solidFill>
                            <a:schemeClr val="tx1"/>
                          </a:solidFill>
                          <a:effectLst/>
                          <a:latin typeface="Arial" panose="020B0604020202020204" pitchFamily="34" charset="0"/>
                          <a:ea typeface="+mn-ea"/>
                          <a:cs typeface="Arial" panose="020B0604020202020204" pitchFamily="34" charset="0"/>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use accurate grammar, spelling and punctuation.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r>
            </a:tbl>
          </a:graphicData>
        </a:graphic>
      </p:graphicFrame>
      <p:sp>
        <p:nvSpPr>
          <p:cNvPr id="11" name="TextBox 10"/>
          <p:cNvSpPr txBox="1"/>
          <p:nvPr/>
        </p:nvSpPr>
        <p:spPr>
          <a:xfrm>
            <a:off x="3559387" y="188641"/>
            <a:ext cx="860721" cy="341919"/>
          </a:xfrm>
          <a:prstGeom prst="rect">
            <a:avLst/>
          </a:prstGeom>
          <a:noFill/>
        </p:spPr>
        <p:txBody>
          <a:bodyPr wrap="square" lIns="64291" tIns="32146" rIns="64291" bIns="32146" rtlCol="0">
            <a:spAutoFit/>
          </a:bodyPr>
          <a:lstStyle/>
          <a:p>
            <a:pPr defTabSz="914400"/>
            <a:r>
              <a:rPr lang="en-GB" b="1" dirty="0">
                <a:solidFill>
                  <a:prstClr val="black"/>
                </a:solidFill>
                <a:latin typeface="Arial" panose="020B0604020202020204" pitchFamily="34" charset="0"/>
                <a:cs typeface="Arial" panose="020B0604020202020204" pitchFamily="34" charset="0"/>
              </a:rPr>
              <a:t>KS2</a:t>
            </a:r>
            <a:endParaRPr lang="fr-FR"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8268035" y="188641"/>
            <a:ext cx="860721" cy="341919"/>
          </a:xfrm>
          <a:prstGeom prst="rect">
            <a:avLst/>
          </a:prstGeom>
          <a:noFill/>
        </p:spPr>
        <p:txBody>
          <a:bodyPr wrap="square" lIns="64291" tIns="32146" rIns="64291" bIns="32146" rtlCol="0">
            <a:spAutoFit/>
          </a:bodyPr>
          <a:lstStyle/>
          <a:p>
            <a:pPr defTabSz="914400"/>
            <a:r>
              <a:rPr lang="en-GB" b="1" dirty="0">
                <a:solidFill>
                  <a:prstClr val="black"/>
                </a:solidFill>
                <a:latin typeface="Arial" panose="020B0604020202020204" pitchFamily="34" charset="0"/>
                <a:cs typeface="Arial" panose="020B0604020202020204" pitchFamily="34" charset="0"/>
              </a:rPr>
              <a:t>KS3</a:t>
            </a:r>
            <a:endParaRPr lang="fr-FR"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853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950" y="0"/>
            <a:ext cx="3348038"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smtClean="0">
              <a:solidFill>
                <a:srgbClr val="000000"/>
              </a:solidFill>
            </a:endParaRPr>
          </a:p>
        </p:txBody>
      </p:sp>
      <p:sp>
        <p:nvSpPr>
          <p:cNvPr id="7171" name="Rectangle 3"/>
          <p:cNvSpPr>
            <a:spLocks noChangeArrowheads="1"/>
          </p:cNvSpPr>
          <p:nvPr/>
        </p:nvSpPr>
        <p:spPr bwMode="auto">
          <a:xfrm>
            <a:off x="2987675" y="0"/>
            <a:ext cx="3348038" cy="69024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smtClean="0">
              <a:solidFill>
                <a:srgbClr val="000000"/>
              </a:solidFill>
            </a:endParaRPr>
          </a:p>
        </p:txBody>
      </p:sp>
      <p:sp>
        <p:nvSpPr>
          <p:cNvPr id="7172" name="Rectangle 4"/>
          <p:cNvSpPr>
            <a:spLocks noChangeArrowheads="1"/>
          </p:cNvSpPr>
          <p:nvPr/>
        </p:nvSpPr>
        <p:spPr bwMode="auto">
          <a:xfrm>
            <a:off x="6084888" y="-26988"/>
            <a:ext cx="3348037" cy="7200901"/>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lang="en-US" smtClean="0">
              <a:solidFill>
                <a:srgbClr val="000000"/>
              </a:solidFill>
            </a:endParaRPr>
          </a:p>
        </p:txBody>
      </p:sp>
      <p:grpSp>
        <p:nvGrpSpPr>
          <p:cNvPr id="37893" name="Group 5"/>
          <p:cNvGrpSpPr>
            <a:grpSpLocks/>
          </p:cNvGrpSpPr>
          <p:nvPr/>
        </p:nvGrpSpPr>
        <p:grpSpPr bwMode="auto">
          <a:xfrm>
            <a:off x="179388" y="692150"/>
            <a:ext cx="2016125" cy="1447800"/>
            <a:chOff x="113" y="436"/>
            <a:chExt cx="1270" cy="912"/>
          </a:xfrm>
        </p:grpSpPr>
        <p:pic>
          <p:nvPicPr>
            <p:cNvPr id="7207" name="Picture 6" descr="Goldfish%200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 y="527"/>
              <a:ext cx="934" cy="82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08" name="Text Box 7"/>
            <p:cNvSpPr txBox="1">
              <a:spLocks noChangeArrowheads="1"/>
            </p:cNvSpPr>
            <p:nvPr/>
          </p:nvSpPr>
          <p:spPr bwMode="auto">
            <a:xfrm>
              <a:off x="113" y="436"/>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FFFFFF"/>
                  </a:solidFill>
                  <a:latin typeface="Arial" panose="020B0604020202020204" pitchFamily="34" charset="0"/>
                </a:rPr>
                <a:t>1</a:t>
              </a:r>
              <a:endParaRPr lang="en-US" sz="2800" b="1" smtClean="0">
                <a:solidFill>
                  <a:srgbClr val="FFFFFF"/>
                </a:solidFill>
                <a:latin typeface="Arial" panose="020B0604020202020204" pitchFamily="34" charset="0"/>
              </a:endParaRPr>
            </a:p>
          </p:txBody>
        </p:sp>
      </p:grpSp>
      <p:grpSp>
        <p:nvGrpSpPr>
          <p:cNvPr id="37896" name="Group 8"/>
          <p:cNvGrpSpPr>
            <a:grpSpLocks/>
          </p:cNvGrpSpPr>
          <p:nvPr/>
        </p:nvGrpSpPr>
        <p:grpSpPr bwMode="auto">
          <a:xfrm>
            <a:off x="179388" y="2838450"/>
            <a:ext cx="2016125" cy="1670050"/>
            <a:chOff x="113" y="1788"/>
            <a:chExt cx="1270" cy="1052"/>
          </a:xfrm>
        </p:grpSpPr>
        <p:pic>
          <p:nvPicPr>
            <p:cNvPr id="7205" name="Picture 9" descr="dog po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 y="1888"/>
              <a:ext cx="909" cy="952"/>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06" name="Text Box 10"/>
            <p:cNvSpPr txBox="1">
              <a:spLocks noChangeArrowheads="1"/>
            </p:cNvSpPr>
            <p:nvPr/>
          </p:nvSpPr>
          <p:spPr bwMode="auto">
            <a:xfrm>
              <a:off x="113" y="1788"/>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FFFFFF"/>
                  </a:solidFill>
                  <a:latin typeface="Arial" panose="020B0604020202020204" pitchFamily="34" charset="0"/>
                </a:rPr>
                <a:t>2</a:t>
              </a:r>
              <a:endParaRPr lang="en-US" sz="2800" b="1" smtClean="0">
                <a:solidFill>
                  <a:srgbClr val="FFFFFF"/>
                </a:solidFill>
                <a:latin typeface="Arial" panose="020B0604020202020204" pitchFamily="34" charset="0"/>
              </a:endParaRPr>
            </a:p>
          </p:txBody>
        </p:sp>
      </p:grpSp>
      <p:grpSp>
        <p:nvGrpSpPr>
          <p:cNvPr id="37899" name="Group 11"/>
          <p:cNvGrpSpPr>
            <a:grpSpLocks/>
          </p:cNvGrpSpPr>
          <p:nvPr/>
        </p:nvGrpSpPr>
        <p:grpSpPr bwMode="auto">
          <a:xfrm>
            <a:off x="179388" y="5157788"/>
            <a:ext cx="2016125" cy="1555750"/>
            <a:chOff x="113" y="3249"/>
            <a:chExt cx="1270" cy="980"/>
          </a:xfrm>
        </p:grpSpPr>
        <p:pic>
          <p:nvPicPr>
            <p:cNvPr id="7203" name="Picture 12" descr="birds-small-hookbill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 y="3339"/>
              <a:ext cx="934" cy="890"/>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04" name="Text Box 13"/>
            <p:cNvSpPr txBox="1">
              <a:spLocks noChangeArrowheads="1"/>
            </p:cNvSpPr>
            <p:nvPr/>
          </p:nvSpPr>
          <p:spPr bwMode="auto">
            <a:xfrm>
              <a:off x="113" y="3249"/>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FFFFFF"/>
                  </a:solidFill>
                  <a:latin typeface="Arial" panose="020B0604020202020204" pitchFamily="34" charset="0"/>
                </a:rPr>
                <a:t>3</a:t>
              </a:r>
              <a:endParaRPr lang="en-US" sz="2800" b="1" smtClean="0">
                <a:solidFill>
                  <a:srgbClr val="FFFFFF"/>
                </a:solidFill>
                <a:latin typeface="Arial" panose="020B0604020202020204" pitchFamily="34" charset="0"/>
              </a:endParaRPr>
            </a:p>
          </p:txBody>
        </p:sp>
      </p:grpSp>
      <p:grpSp>
        <p:nvGrpSpPr>
          <p:cNvPr id="37902" name="Group 14"/>
          <p:cNvGrpSpPr>
            <a:grpSpLocks/>
          </p:cNvGrpSpPr>
          <p:nvPr/>
        </p:nvGrpSpPr>
        <p:grpSpPr bwMode="auto">
          <a:xfrm>
            <a:off x="3348038" y="692150"/>
            <a:ext cx="1905000" cy="1473200"/>
            <a:chOff x="2109" y="436"/>
            <a:chExt cx="1200" cy="928"/>
          </a:xfrm>
        </p:grpSpPr>
        <p:pic>
          <p:nvPicPr>
            <p:cNvPr id="7201" name="Picture 15" descr="dr-mis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 y="502"/>
              <a:ext cx="852" cy="862"/>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02" name="Text Box 16"/>
            <p:cNvSpPr txBox="1">
              <a:spLocks noChangeArrowheads="1"/>
            </p:cNvSpPr>
            <p:nvPr/>
          </p:nvSpPr>
          <p:spPr bwMode="auto">
            <a:xfrm>
              <a:off x="2109" y="436"/>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4</a:t>
              </a:r>
              <a:endParaRPr lang="en-US" sz="2800" b="1" smtClean="0">
                <a:solidFill>
                  <a:srgbClr val="000000"/>
                </a:solidFill>
                <a:latin typeface="Arial" panose="020B0604020202020204" pitchFamily="34" charset="0"/>
              </a:endParaRPr>
            </a:p>
          </p:txBody>
        </p:sp>
      </p:grpSp>
      <p:grpSp>
        <p:nvGrpSpPr>
          <p:cNvPr id="37905" name="Group 17"/>
          <p:cNvGrpSpPr>
            <a:grpSpLocks/>
          </p:cNvGrpSpPr>
          <p:nvPr/>
        </p:nvGrpSpPr>
        <p:grpSpPr bwMode="auto">
          <a:xfrm>
            <a:off x="3275013" y="2852738"/>
            <a:ext cx="2074862" cy="1585912"/>
            <a:chOff x="2063" y="1797"/>
            <a:chExt cx="1307" cy="999"/>
          </a:xfrm>
        </p:grpSpPr>
        <p:pic>
          <p:nvPicPr>
            <p:cNvPr id="7199" name="Picture 18" descr="dr-rabb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 y="1909"/>
              <a:ext cx="989" cy="88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00" name="Text Box 19"/>
            <p:cNvSpPr txBox="1">
              <a:spLocks noChangeArrowheads="1"/>
            </p:cNvSpPr>
            <p:nvPr/>
          </p:nvSpPr>
          <p:spPr bwMode="auto">
            <a:xfrm>
              <a:off x="2063" y="1797"/>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5</a:t>
              </a:r>
              <a:endParaRPr lang="en-US" sz="2800" b="1" smtClean="0">
                <a:solidFill>
                  <a:srgbClr val="000000"/>
                </a:solidFill>
                <a:latin typeface="Arial" panose="020B0604020202020204" pitchFamily="34" charset="0"/>
              </a:endParaRPr>
            </a:p>
          </p:txBody>
        </p:sp>
      </p:grpSp>
      <p:grpSp>
        <p:nvGrpSpPr>
          <p:cNvPr id="37908" name="Group 20"/>
          <p:cNvGrpSpPr>
            <a:grpSpLocks/>
          </p:cNvGrpSpPr>
          <p:nvPr/>
        </p:nvGrpSpPr>
        <p:grpSpPr bwMode="auto">
          <a:xfrm>
            <a:off x="3348038" y="5157788"/>
            <a:ext cx="2052637" cy="1584325"/>
            <a:chOff x="2109" y="3249"/>
            <a:chExt cx="1293" cy="998"/>
          </a:xfrm>
        </p:grpSpPr>
        <p:pic>
          <p:nvPicPr>
            <p:cNvPr id="7197" name="Picture 21" descr="guineapi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7" y="3360"/>
              <a:ext cx="975" cy="88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8" name="Text Box 22"/>
            <p:cNvSpPr txBox="1">
              <a:spLocks noChangeArrowheads="1"/>
            </p:cNvSpPr>
            <p:nvPr/>
          </p:nvSpPr>
          <p:spPr bwMode="auto">
            <a:xfrm>
              <a:off x="2109" y="3249"/>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6</a:t>
              </a:r>
              <a:endParaRPr lang="en-US" sz="2800" b="1" smtClean="0">
                <a:solidFill>
                  <a:srgbClr val="000000"/>
                </a:solidFill>
                <a:latin typeface="Arial" panose="020B0604020202020204" pitchFamily="34" charset="0"/>
              </a:endParaRPr>
            </a:p>
          </p:txBody>
        </p:sp>
      </p:grpSp>
      <p:grpSp>
        <p:nvGrpSpPr>
          <p:cNvPr id="37911" name="Group 23"/>
          <p:cNvGrpSpPr>
            <a:grpSpLocks/>
          </p:cNvGrpSpPr>
          <p:nvPr/>
        </p:nvGrpSpPr>
        <p:grpSpPr bwMode="auto">
          <a:xfrm>
            <a:off x="6302375" y="641350"/>
            <a:ext cx="2014538" cy="1563688"/>
            <a:chOff x="3970" y="391"/>
            <a:chExt cx="1269" cy="985"/>
          </a:xfrm>
        </p:grpSpPr>
        <p:pic>
          <p:nvPicPr>
            <p:cNvPr id="7195" name="Picture 24" descr="kitt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7" y="482"/>
              <a:ext cx="952" cy="894"/>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6" name="Text Box 25"/>
            <p:cNvSpPr txBox="1">
              <a:spLocks noChangeArrowheads="1"/>
            </p:cNvSpPr>
            <p:nvPr/>
          </p:nvSpPr>
          <p:spPr bwMode="auto">
            <a:xfrm>
              <a:off x="3970" y="391"/>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7</a:t>
              </a:r>
              <a:endParaRPr lang="en-US" sz="2800" b="1" smtClean="0">
                <a:solidFill>
                  <a:srgbClr val="000000"/>
                </a:solidFill>
                <a:latin typeface="Arial" panose="020B0604020202020204" pitchFamily="34" charset="0"/>
              </a:endParaRPr>
            </a:p>
          </p:txBody>
        </p:sp>
      </p:grpSp>
      <p:grpSp>
        <p:nvGrpSpPr>
          <p:cNvPr id="37914" name="Group 26"/>
          <p:cNvGrpSpPr>
            <a:grpSpLocks/>
          </p:cNvGrpSpPr>
          <p:nvPr/>
        </p:nvGrpSpPr>
        <p:grpSpPr bwMode="auto">
          <a:xfrm>
            <a:off x="6300788" y="2852738"/>
            <a:ext cx="2017712" cy="1630362"/>
            <a:chOff x="3969" y="1752"/>
            <a:chExt cx="1271" cy="1027"/>
          </a:xfrm>
        </p:grpSpPr>
        <p:pic>
          <p:nvPicPr>
            <p:cNvPr id="7193" name="Picture 27" descr="162003_RT_Mice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7" y="1873"/>
              <a:ext cx="953" cy="906"/>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4" name="Text Box 28"/>
            <p:cNvSpPr txBox="1">
              <a:spLocks noChangeArrowheads="1"/>
            </p:cNvSpPr>
            <p:nvPr/>
          </p:nvSpPr>
          <p:spPr bwMode="auto">
            <a:xfrm>
              <a:off x="3969" y="1752"/>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8</a:t>
              </a:r>
              <a:endParaRPr lang="en-US" sz="2800" b="1" smtClean="0">
                <a:solidFill>
                  <a:srgbClr val="000000"/>
                </a:solidFill>
                <a:latin typeface="Arial" panose="020B0604020202020204" pitchFamily="34" charset="0"/>
              </a:endParaRPr>
            </a:p>
          </p:txBody>
        </p:sp>
      </p:grpSp>
      <p:grpSp>
        <p:nvGrpSpPr>
          <p:cNvPr id="37917" name="Group 29"/>
          <p:cNvGrpSpPr>
            <a:grpSpLocks/>
          </p:cNvGrpSpPr>
          <p:nvPr/>
        </p:nvGrpSpPr>
        <p:grpSpPr bwMode="auto">
          <a:xfrm>
            <a:off x="6300788" y="5214938"/>
            <a:ext cx="2160587" cy="1479550"/>
            <a:chOff x="3969" y="3285"/>
            <a:chExt cx="1361" cy="932"/>
          </a:xfrm>
        </p:grpSpPr>
        <p:pic>
          <p:nvPicPr>
            <p:cNvPr id="7191" name="Picture 30" descr="CORN%20SNAK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 y="3385"/>
              <a:ext cx="998" cy="832"/>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2" name="Text Box 31"/>
            <p:cNvSpPr txBox="1">
              <a:spLocks noChangeArrowheads="1"/>
            </p:cNvSpPr>
            <p:nvPr/>
          </p:nvSpPr>
          <p:spPr bwMode="auto">
            <a:xfrm>
              <a:off x="3969" y="3285"/>
              <a:ext cx="31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GB" sz="2800" b="1" smtClean="0">
                  <a:solidFill>
                    <a:srgbClr val="000000"/>
                  </a:solidFill>
                  <a:latin typeface="Arial" panose="020B0604020202020204" pitchFamily="34" charset="0"/>
                </a:rPr>
                <a:t>9</a:t>
              </a:r>
              <a:endParaRPr lang="en-US" sz="2800" b="1" smtClean="0">
                <a:solidFill>
                  <a:srgbClr val="000000"/>
                </a:solidFill>
                <a:latin typeface="Arial" panose="020B0604020202020204" pitchFamily="34" charset="0"/>
              </a:endParaRPr>
            </a:p>
          </p:txBody>
        </p:sp>
      </p:grpSp>
      <p:sp>
        <p:nvSpPr>
          <p:cNvPr id="37920" name="Text Box 32"/>
          <p:cNvSpPr txBox="1">
            <a:spLocks noChangeArrowheads="1"/>
          </p:cNvSpPr>
          <p:nvPr/>
        </p:nvSpPr>
        <p:spPr bwMode="auto">
          <a:xfrm>
            <a:off x="179388" y="173038"/>
            <a:ext cx="2592387"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3333CC"/>
                </a:solidFill>
                <a:latin typeface="Gill Sans MT" panose="020B0502020104020203" pitchFamily="34" charset="0"/>
              </a:rPr>
              <a:t>Goldfisch</a:t>
            </a:r>
            <a:endParaRPr lang="en-US" sz="2800" b="1" smtClean="0">
              <a:solidFill>
                <a:srgbClr val="3333CC"/>
              </a:solidFill>
              <a:latin typeface="Gill Sans MT" panose="020B0502020104020203" pitchFamily="34" charset="0"/>
            </a:endParaRPr>
          </a:p>
        </p:txBody>
      </p:sp>
      <p:sp>
        <p:nvSpPr>
          <p:cNvPr id="37921" name="Text Box 33"/>
          <p:cNvSpPr txBox="1">
            <a:spLocks noChangeArrowheads="1"/>
          </p:cNvSpPr>
          <p:nvPr/>
        </p:nvSpPr>
        <p:spPr bwMode="auto">
          <a:xfrm>
            <a:off x="179388" y="2333625"/>
            <a:ext cx="2592387"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3333CC"/>
                </a:solidFill>
                <a:latin typeface="Gill Sans MT" panose="020B0502020104020203" pitchFamily="34" charset="0"/>
              </a:rPr>
              <a:t>Hund</a:t>
            </a:r>
            <a:endParaRPr lang="en-US" sz="2800" b="1" smtClean="0">
              <a:solidFill>
                <a:srgbClr val="3333CC"/>
              </a:solidFill>
              <a:latin typeface="Gill Sans MT" panose="020B0502020104020203" pitchFamily="34" charset="0"/>
            </a:endParaRPr>
          </a:p>
        </p:txBody>
      </p:sp>
      <p:sp>
        <p:nvSpPr>
          <p:cNvPr id="37922" name="Text Box 34"/>
          <p:cNvSpPr txBox="1">
            <a:spLocks noChangeArrowheads="1"/>
          </p:cNvSpPr>
          <p:nvPr/>
        </p:nvSpPr>
        <p:spPr bwMode="auto">
          <a:xfrm>
            <a:off x="179388" y="4638675"/>
            <a:ext cx="2592387"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3333CC"/>
                </a:solidFill>
                <a:latin typeface="Gill Sans MT" panose="020B0502020104020203" pitchFamily="34" charset="0"/>
              </a:rPr>
              <a:t>Vogel</a:t>
            </a:r>
            <a:endParaRPr lang="en-US" sz="2800" b="1" smtClean="0">
              <a:solidFill>
                <a:srgbClr val="3333CC"/>
              </a:solidFill>
              <a:latin typeface="Gill Sans MT" panose="020B0502020104020203" pitchFamily="34" charset="0"/>
            </a:endParaRPr>
          </a:p>
        </p:txBody>
      </p:sp>
      <p:sp>
        <p:nvSpPr>
          <p:cNvPr id="37923" name="Text Box 35"/>
          <p:cNvSpPr txBox="1">
            <a:spLocks noChangeArrowheads="1"/>
          </p:cNvSpPr>
          <p:nvPr/>
        </p:nvSpPr>
        <p:spPr bwMode="auto">
          <a:xfrm>
            <a:off x="3275013" y="188913"/>
            <a:ext cx="2592387" cy="5191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FFFF00"/>
                </a:solidFill>
                <a:latin typeface="Gill Sans MT" panose="020B0502020104020203" pitchFamily="34" charset="0"/>
              </a:rPr>
              <a:t>Pferd</a:t>
            </a:r>
            <a:endParaRPr lang="en-US" sz="2800" b="1" smtClean="0">
              <a:solidFill>
                <a:srgbClr val="FFFF00"/>
              </a:solidFill>
              <a:latin typeface="Gill Sans MT" panose="020B0502020104020203" pitchFamily="34" charset="0"/>
            </a:endParaRPr>
          </a:p>
        </p:txBody>
      </p:sp>
      <p:sp>
        <p:nvSpPr>
          <p:cNvPr id="37924" name="Text Box 36"/>
          <p:cNvSpPr txBox="1">
            <a:spLocks noChangeArrowheads="1"/>
          </p:cNvSpPr>
          <p:nvPr/>
        </p:nvSpPr>
        <p:spPr bwMode="auto">
          <a:xfrm>
            <a:off x="3275013" y="2349500"/>
            <a:ext cx="2592387" cy="5191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FFFF00"/>
                </a:solidFill>
                <a:latin typeface="Gill Sans MT" panose="020B0502020104020203" pitchFamily="34" charset="0"/>
              </a:rPr>
              <a:t>Kaninchen</a:t>
            </a:r>
            <a:endParaRPr lang="en-US" sz="2800" b="1" smtClean="0">
              <a:solidFill>
                <a:srgbClr val="FFFF00"/>
              </a:solidFill>
              <a:latin typeface="Gill Sans MT" panose="020B0502020104020203" pitchFamily="34" charset="0"/>
            </a:endParaRPr>
          </a:p>
        </p:txBody>
      </p:sp>
      <p:sp>
        <p:nvSpPr>
          <p:cNvPr id="37925" name="Text Box 37"/>
          <p:cNvSpPr txBox="1">
            <a:spLocks noChangeArrowheads="1"/>
          </p:cNvSpPr>
          <p:nvPr/>
        </p:nvSpPr>
        <p:spPr bwMode="auto">
          <a:xfrm>
            <a:off x="3275013" y="4652963"/>
            <a:ext cx="2592387" cy="4270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200" b="1" smtClean="0">
                <a:solidFill>
                  <a:srgbClr val="FFFF00"/>
                </a:solidFill>
                <a:latin typeface="Gill Sans MT" panose="020B0502020104020203" pitchFamily="34" charset="0"/>
              </a:rPr>
              <a:t>Meerschweinchen</a:t>
            </a:r>
            <a:endParaRPr lang="en-US" sz="2200" b="1" smtClean="0">
              <a:solidFill>
                <a:srgbClr val="FFFF00"/>
              </a:solidFill>
              <a:latin typeface="Gill Sans MT" panose="020B0502020104020203" pitchFamily="34" charset="0"/>
            </a:endParaRPr>
          </a:p>
        </p:txBody>
      </p:sp>
      <p:sp>
        <p:nvSpPr>
          <p:cNvPr id="37926" name="Text Box 38"/>
          <p:cNvSpPr txBox="1">
            <a:spLocks noChangeArrowheads="1"/>
          </p:cNvSpPr>
          <p:nvPr/>
        </p:nvSpPr>
        <p:spPr bwMode="auto">
          <a:xfrm>
            <a:off x="6372225" y="173038"/>
            <a:ext cx="2592388"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FF0000"/>
                </a:solidFill>
                <a:latin typeface="Gill Sans MT" panose="020B0502020104020203" pitchFamily="34" charset="0"/>
              </a:rPr>
              <a:t>Katze</a:t>
            </a:r>
            <a:endParaRPr lang="en-US" sz="2800" b="1" smtClean="0">
              <a:solidFill>
                <a:srgbClr val="FF0000"/>
              </a:solidFill>
              <a:latin typeface="Gill Sans MT" panose="020B0502020104020203" pitchFamily="34" charset="0"/>
            </a:endParaRPr>
          </a:p>
        </p:txBody>
      </p:sp>
      <p:sp>
        <p:nvSpPr>
          <p:cNvPr id="37927" name="Text Box 39"/>
          <p:cNvSpPr txBox="1">
            <a:spLocks noChangeArrowheads="1"/>
          </p:cNvSpPr>
          <p:nvPr/>
        </p:nvSpPr>
        <p:spPr bwMode="auto">
          <a:xfrm>
            <a:off x="6372225" y="2349500"/>
            <a:ext cx="259238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FF0000"/>
                </a:solidFill>
                <a:latin typeface="Gill Sans MT" panose="020B0502020104020203" pitchFamily="34" charset="0"/>
              </a:rPr>
              <a:t>Maus</a:t>
            </a:r>
            <a:endParaRPr lang="en-US" sz="2800" b="1" smtClean="0">
              <a:solidFill>
                <a:srgbClr val="FF0000"/>
              </a:solidFill>
              <a:latin typeface="Gill Sans MT" panose="020B0502020104020203" pitchFamily="34" charset="0"/>
            </a:endParaRPr>
          </a:p>
        </p:txBody>
      </p:sp>
      <p:sp>
        <p:nvSpPr>
          <p:cNvPr id="37928" name="Text Box 40"/>
          <p:cNvSpPr txBox="1">
            <a:spLocks noChangeArrowheads="1"/>
          </p:cNvSpPr>
          <p:nvPr/>
        </p:nvSpPr>
        <p:spPr bwMode="auto">
          <a:xfrm>
            <a:off x="6372225" y="4652963"/>
            <a:ext cx="2592388"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50000"/>
              </a:spcBef>
              <a:spcAft>
                <a:spcPct val="0"/>
              </a:spcAft>
            </a:pPr>
            <a:r>
              <a:rPr lang="en-GB" sz="2800" b="1" smtClean="0">
                <a:solidFill>
                  <a:srgbClr val="FF0000"/>
                </a:solidFill>
                <a:latin typeface="Gill Sans MT" panose="020B0502020104020203" pitchFamily="34" charset="0"/>
              </a:rPr>
              <a:t>Schlange</a:t>
            </a:r>
            <a:endParaRPr lang="en-US" sz="2800" b="1" smtClean="0">
              <a:solidFill>
                <a:srgbClr val="FF0000"/>
              </a:solidFill>
              <a:latin typeface="Gill Sans MT" panose="020B0502020104020203" pitchFamily="34" charset="0"/>
            </a:endParaRPr>
          </a:p>
        </p:txBody>
      </p:sp>
    </p:spTree>
    <p:extLst>
      <p:ext uri="{BB962C8B-B14F-4D97-AF65-F5344CB8AC3E}">
        <p14:creationId xmlns:p14="http://schemas.microsoft.com/office/powerpoint/2010/main" val="299566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790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9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79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92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790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92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791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92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791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9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791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0" grpId="0" animBg="1"/>
      <p:bldP spid="37921" grpId="0" animBg="1"/>
      <p:bldP spid="37922" grpId="0" animBg="1"/>
      <p:bldP spid="37923" grpId="0" animBg="1"/>
      <p:bldP spid="37924" grpId="0" animBg="1"/>
      <p:bldP spid="37925" grpId="0" animBg="1"/>
      <p:bldP spid="37926" grpId="0" animBg="1"/>
      <p:bldP spid="37927" grpId="0" animBg="1"/>
      <p:bldP spid="379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07" name="Group 159"/>
          <p:cNvGraphicFramePr>
            <a:graphicFrameLocks noGrp="1"/>
          </p:cNvGraphicFramePr>
          <p:nvPr/>
        </p:nvGraphicFramePr>
        <p:xfrm>
          <a:off x="323850" y="765175"/>
          <a:ext cx="8569325" cy="5832476"/>
        </p:xfrm>
        <a:graphic>
          <a:graphicData uri="http://schemas.openxmlformats.org/drawingml/2006/table">
            <a:tbl>
              <a:tblPr/>
              <a:tblGrid>
                <a:gridCol w="703263"/>
                <a:gridCol w="2668587"/>
                <a:gridCol w="2530475"/>
                <a:gridCol w="2667000"/>
              </a:tblGrid>
              <a:tr h="519113">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My guess</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English meaning</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Spelling &amp; Gender</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1</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2</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3</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4</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5</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6</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7</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8</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panose="020B0604020202020204" pitchFamily="34" charset="0"/>
                        </a:rPr>
                        <a:t>9</a:t>
                      </a: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31" name="WordArt 160"/>
          <p:cNvSpPr>
            <a:spLocks noChangeArrowheads="1" noChangeShapeType="1" noTextEdit="1"/>
          </p:cNvSpPr>
          <p:nvPr/>
        </p:nvSpPr>
        <p:spPr bwMode="auto">
          <a:xfrm>
            <a:off x="2555875" y="188913"/>
            <a:ext cx="3744913" cy="431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GB" sz="3600" kern="10" smtClean="0">
                <a:ln w="9525">
                  <a:solidFill>
                    <a:srgbClr val="000000"/>
                  </a:solidFill>
                  <a:round/>
                  <a:headEnd/>
                  <a:tailEnd/>
                </a:ln>
                <a:solidFill>
                  <a:srgbClr val="000000"/>
                </a:solidFill>
                <a:latin typeface="Arial Black" panose="020B0A04020102020204" pitchFamily="34" charset="0"/>
              </a:rPr>
              <a:t>Haustiere</a:t>
            </a:r>
          </a:p>
        </p:txBody>
      </p:sp>
    </p:spTree>
    <p:extLst>
      <p:ext uri="{BB962C8B-B14F-4D97-AF65-F5344CB8AC3E}">
        <p14:creationId xmlns:p14="http://schemas.microsoft.com/office/powerpoint/2010/main" val="2957832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Wer</a:t>
            </a:r>
            <a:r>
              <a:rPr lang="en-GB" b="1" dirty="0" smtClean="0"/>
              <a:t> </a:t>
            </a:r>
            <a:r>
              <a:rPr lang="en-GB" b="1" dirty="0" err="1" smtClean="0"/>
              <a:t>ist</a:t>
            </a:r>
            <a:r>
              <a:rPr lang="en-GB" b="1" dirty="0" smtClean="0"/>
              <a:t> das?</a:t>
            </a:r>
            <a:endParaRPr lang="en-GB" b="1" dirty="0"/>
          </a:p>
        </p:txBody>
      </p:sp>
      <p:sp>
        <p:nvSpPr>
          <p:cNvPr id="3" name="Content Placeholder 2"/>
          <p:cNvSpPr>
            <a:spLocks noGrp="1"/>
          </p:cNvSpPr>
          <p:nvPr>
            <p:ph idx="1"/>
          </p:nvPr>
        </p:nvSpPr>
        <p:spPr/>
        <p:txBody>
          <a:bodyPr/>
          <a:lstStyle/>
          <a:p>
            <a:r>
              <a:rPr lang="en-GB" dirty="0" err="1" smtClean="0"/>
              <a:t>Er</a:t>
            </a:r>
            <a:r>
              <a:rPr lang="en-GB" dirty="0" smtClean="0"/>
              <a:t> </a:t>
            </a:r>
            <a:r>
              <a:rPr lang="en-GB" dirty="0" err="1" smtClean="0"/>
              <a:t>spielt</a:t>
            </a:r>
            <a:r>
              <a:rPr lang="en-GB" dirty="0" smtClean="0"/>
              <a:t> </a:t>
            </a:r>
            <a:r>
              <a:rPr lang="en-GB" dirty="0" err="1" smtClean="0"/>
              <a:t>gern</a:t>
            </a:r>
            <a:r>
              <a:rPr lang="en-GB" dirty="0" smtClean="0"/>
              <a:t> </a:t>
            </a:r>
            <a:r>
              <a:rPr lang="en-GB" dirty="0" err="1" smtClean="0"/>
              <a:t>Fußball</a:t>
            </a:r>
            <a:r>
              <a:rPr lang="en-GB" dirty="0" smtClean="0"/>
              <a:t>.</a:t>
            </a:r>
          </a:p>
          <a:p>
            <a:r>
              <a:rPr lang="en-GB" dirty="0" err="1" smtClean="0"/>
              <a:t>Er</a:t>
            </a:r>
            <a:r>
              <a:rPr lang="en-GB" dirty="0" smtClean="0"/>
              <a:t> </a:t>
            </a:r>
            <a:r>
              <a:rPr lang="en-GB" dirty="0" err="1" smtClean="0"/>
              <a:t>macht</a:t>
            </a:r>
            <a:r>
              <a:rPr lang="en-GB" dirty="0" smtClean="0"/>
              <a:t> </a:t>
            </a:r>
            <a:r>
              <a:rPr lang="en-GB" dirty="0" err="1" smtClean="0"/>
              <a:t>viel</a:t>
            </a:r>
            <a:r>
              <a:rPr lang="en-GB" dirty="0" smtClean="0"/>
              <a:t> Sport.</a:t>
            </a:r>
          </a:p>
          <a:p>
            <a:r>
              <a:rPr lang="en-GB" dirty="0" err="1" smtClean="0"/>
              <a:t>Er</a:t>
            </a:r>
            <a:r>
              <a:rPr lang="en-GB" dirty="0" smtClean="0"/>
              <a:t> hat an der </a:t>
            </a:r>
            <a:r>
              <a:rPr lang="en-GB" dirty="0" err="1" smtClean="0"/>
              <a:t>Uni</a:t>
            </a:r>
            <a:r>
              <a:rPr lang="en-GB" dirty="0" smtClean="0"/>
              <a:t> in Cambridge </a:t>
            </a:r>
            <a:r>
              <a:rPr lang="en-GB" dirty="0" err="1" smtClean="0"/>
              <a:t>studiert</a:t>
            </a:r>
            <a:r>
              <a:rPr lang="en-GB" dirty="0" smtClean="0"/>
              <a:t>.</a:t>
            </a:r>
          </a:p>
          <a:p>
            <a:r>
              <a:rPr lang="en-GB" dirty="0" err="1" smtClean="0"/>
              <a:t>Er</a:t>
            </a:r>
            <a:r>
              <a:rPr lang="en-GB" dirty="0" smtClean="0"/>
              <a:t> </a:t>
            </a:r>
            <a:r>
              <a:rPr lang="en-GB" dirty="0" err="1" smtClean="0"/>
              <a:t>wohnt</a:t>
            </a:r>
            <a:r>
              <a:rPr lang="en-GB" dirty="0" smtClean="0"/>
              <a:t> </a:t>
            </a:r>
            <a:r>
              <a:rPr lang="en-GB" dirty="0" err="1" smtClean="0"/>
              <a:t>nicht</a:t>
            </a:r>
            <a:r>
              <a:rPr lang="en-GB" dirty="0" smtClean="0"/>
              <a:t> in </a:t>
            </a:r>
            <a:r>
              <a:rPr lang="en-GB" dirty="0" err="1" smtClean="0"/>
              <a:t>Comberton</a:t>
            </a:r>
            <a:r>
              <a:rPr lang="en-GB" dirty="0" smtClean="0"/>
              <a:t>.</a:t>
            </a:r>
          </a:p>
          <a:p>
            <a:r>
              <a:rPr lang="en-GB" dirty="0" err="1" smtClean="0"/>
              <a:t>Er</a:t>
            </a:r>
            <a:r>
              <a:rPr lang="en-GB" dirty="0" smtClean="0"/>
              <a:t> </a:t>
            </a:r>
            <a:r>
              <a:rPr lang="en-GB" dirty="0" err="1" smtClean="0"/>
              <a:t>arbeitet</a:t>
            </a:r>
            <a:r>
              <a:rPr lang="en-GB" dirty="0" smtClean="0"/>
              <a:t> an CVC.</a:t>
            </a:r>
          </a:p>
          <a:p>
            <a:r>
              <a:rPr lang="en-GB" dirty="0" err="1" smtClean="0"/>
              <a:t>Er</a:t>
            </a:r>
            <a:r>
              <a:rPr lang="en-GB" dirty="0" smtClean="0"/>
              <a:t> </a:t>
            </a:r>
            <a:r>
              <a:rPr lang="en-GB" dirty="0" err="1" smtClean="0"/>
              <a:t>ist</a:t>
            </a:r>
            <a:r>
              <a:rPr lang="en-GB" dirty="0" smtClean="0"/>
              <a:t> </a:t>
            </a:r>
            <a:r>
              <a:rPr lang="en-GB" dirty="0" err="1" smtClean="0"/>
              <a:t>älter</a:t>
            </a:r>
            <a:r>
              <a:rPr lang="en-GB" dirty="0" smtClean="0"/>
              <a:t> </a:t>
            </a:r>
            <a:r>
              <a:rPr lang="en-GB" dirty="0" err="1" smtClean="0"/>
              <a:t>als</a:t>
            </a:r>
            <a:r>
              <a:rPr lang="en-GB" dirty="0" smtClean="0"/>
              <a:t> Frau Hawkes.</a:t>
            </a:r>
          </a:p>
          <a:p>
            <a:r>
              <a:rPr lang="en-GB" dirty="0" err="1" smtClean="0"/>
              <a:t>Er</a:t>
            </a:r>
            <a:r>
              <a:rPr lang="en-GB" dirty="0" smtClean="0"/>
              <a:t> </a:t>
            </a:r>
            <a:r>
              <a:rPr lang="en-GB" dirty="0" err="1" smtClean="0"/>
              <a:t>ist</a:t>
            </a:r>
            <a:r>
              <a:rPr lang="en-GB" dirty="0" smtClean="0"/>
              <a:t> </a:t>
            </a:r>
            <a:r>
              <a:rPr lang="en-GB" dirty="0" err="1" smtClean="0"/>
              <a:t>unser</a:t>
            </a:r>
            <a:r>
              <a:rPr lang="en-GB" dirty="0" smtClean="0"/>
              <a:t> </a:t>
            </a:r>
            <a:r>
              <a:rPr lang="en-GB" dirty="0" err="1" smtClean="0"/>
              <a:t>Schuldirektor</a:t>
            </a:r>
            <a:r>
              <a:rPr lang="en-GB" dirty="0" smtClean="0"/>
              <a:t>.</a:t>
            </a:r>
            <a:endParaRPr lang="en-GB" dirty="0"/>
          </a:p>
        </p:txBody>
      </p:sp>
      <p:pic>
        <p:nvPicPr>
          <p:cNvPr id="4" name="Picture 3"/>
          <p:cNvPicPr>
            <a:picLocks noChangeAspect="1"/>
          </p:cNvPicPr>
          <p:nvPr/>
        </p:nvPicPr>
        <p:blipFill>
          <a:blip r:embed="rId3"/>
          <a:stretch>
            <a:fillRect/>
          </a:stretch>
        </p:blipFill>
        <p:spPr>
          <a:xfrm>
            <a:off x="6162675" y="3573016"/>
            <a:ext cx="2524125" cy="2857500"/>
          </a:xfrm>
          <a:prstGeom prst="rect">
            <a:avLst/>
          </a:prstGeom>
        </p:spPr>
      </p:pic>
    </p:spTree>
    <p:extLst>
      <p:ext uri="{BB962C8B-B14F-4D97-AF65-F5344CB8AC3E}">
        <p14:creationId xmlns:p14="http://schemas.microsoft.com/office/powerpoint/2010/main" val="3064259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71437"/>
            <a:ext cx="9124950" cy="6715125"/>
          </a:xfrm>
          <a:prstGeom prst="rect">
            <a:avLst/>
          </a:prstGeom>
        </p:spPr>
      </p:pic>
    </p:spTree>
    <p:extLst>
      <p:ext uri="{BB962C8B-B14F-4D97-AF65-F5344CB8AC3E}">
        <p14:creationId xmlns:p14="http://schemas.microsoft.com/office/powerpoint/2010/main" val="3959379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70" y="476672"/>
            <a:ext cx="3794604" cy="2770059"/>
          </a:xfrm>
          <a:prstGeom prst="rect">
            <a:avLst/>
          </a:prstGeom>
        </p:spPr>
      </p:pic>
      <p:sp>
        <p:nvSpPr>
          <p:cNvPr id="5" name="Oval Callout 4"/>
          <p:cNvSpPr/>
          <p:nvPr/>
        </p:nvSpPr>
        <p:spPr>
          <a:xfrm>
            <a:off x="4716016" y="1518539"/>
            <a:ext cx="3528392" cy="1728192"/>
          </a:xfrm>
          <a:prstGeom prst="wedgeEllipseCallout">
            <a:avLst>
              <a:gd name="adj1" fmla="val -42422"/>
              <a:gd name="adj2" fmla="val 4923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smtClean="0">
                <a:solidFill>
                  <a:schemeClr val="bg1"/>
                </a:solidFill>
                <a:latin typeface="Arial Rounded MT Bold" pitchFamily="34" charset="0"/>
              </a:rPr>
              <a:t>Pienso</a:t>
            </a:r>
            <a:r>
              <a:rPr lang="fr-FR" sz="2800" dirty="0" smtClean="0">
                <a:solidFill>
                  <a:schemeClr val="bg1"/>
                </a:solidFill>
                <a:latin typeface="Arial Rounded MT Bold" pitchFamily="34" charset="0"/>
              </a:rPr>
              <a:t> que …es…</a:t>
            </a:r>
          </a:p>
        </p:txBody>
      </p:sp>
      <p:sp>
        <p:nvSpPr>
          <p:cNvPr id="6" name="Oval Callout 5"/>
          <p:cNvSpPr/>
          <p:nvPr/>
        </p:nvSpPr>
        <p:spPr>
          <a:xfrm>
            <a:off x="323528" y="538483"/>
            <a:ext cx="3528392" cy="1872208"/>
          </a:xfrm>
          <a:prstGeom prst="wedgeEllipseCallout">
            <a:avLst>
              <a:gd name="adj1" fmla="val 52678"/>
              <a:gd name="adj2" fmla="val 57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latin typeface="Arial Rounded MT Bold" pitchFamily="34" charset="0"/>
              </a:rPr>
              <a:t>¿</a:t>
            </a:r>
            <a:r>
              <a:rPr lang="fr-FR" sz="2800" dirty="0" err="1" smtClean="0">
                <a:solidFill>
                  <a:schemeClr val="tx1"/>
                </a:solidFill>
                <a:latin typeface="Arial Rounded MT Bold" pitchFamily="34" charset="0"/>
              </a:rPr>
              <a:t>Cómo</a:t>
            </a:r>
            <a:r>
              <a:rPr lang="fr-FR" sz="2800" dirty="0" smtClean="0">
                <a:solidFill>
                  <a:schemeClr val="tx1"/>
                </a:solidFill>
                <a:latin typeface="Arial Rounded MT Bold" pitchFamily="34" charset="0"/>
              </a:rPr>
              <a:t> se </a:t>
            </a:r>
            <a:r>
              <a:rPr lang="fr-FR" sz="2800" dirty="0" err="1" smtClean="0">
                <a:solidFill>
                  <a:schemeClr val="tx1"/>
                </a:solidFill>
                <a:latin typeface="Arial Rounded MT Bold" pitchFamily="34" charset="0"/>
              </a:rPr>
              <a:t>dice</a:t>
            </a:r>
            <a:r>
              <a:rPr lang="fr-FR" sz="2800" dirty="0" smtClean="0">
                <a:solidFill>
                  <a:schemeClr val="tx1"/>
                </a:solidFill>
                <a:latin typeface="Arial Rounded MT Bold" pitchFamily="34" charset="0"/>
              </a:rPr>
              <a:t> … en </a:t>
            </a:r>
            <a:r>
              <a:rPr lang="fr-FR" sz="2800" dirty="0" err="1" smtClean="0">
                <a:solidFill>
                  <a:schemeClr val="tx1"/>
                </a:solidFill>
                <a:latin typeface="Arial Rounded MT Bold" pitchFamily="34" charset="0"/>
              </a:rPr>
              <a:t>inglés</a:t>
            </a:r>
            <a:r>
              <a:rPr lang="fr-FR" sz="2800" dirty="0" smtClean="0">
                <a:solidFill>
                  <a:schemeClr val="tx1"/>
                </a:solidFill>
                <a:latin typeface="Arial Rounded MT Bold" pitchFamily="34" charset="0"/>
              </a:rPr>
              <a:t> / </a:t>
            </a:r>
            <a:r>
              <a:rPr lang="fr-FR" sz="2800" dirty="0" err="1" smtClean="0">
                <a:solidFill>
                  <a:schemeClr val="tx1"/>
                </a:solidFill>
                <a:latin typeface="Arial Rounded MT Bold" pitchFamily="34" charset="0"/>
              </a:rPr>
              <a:t>español</a:t>
            </a:r>
            <a:r>
              <a:rPr lang="fr-FR" sz="2800" dirty="0" smtClean="0">
                <a:solidFill>
                  <a:schemeClr val="tx1"/>
                </a:solidFill>
                <a:latin typeface="Arial Rounded MT Bold" pitchFamily="34" charset="0"/>
              </a:rPr>
              <a:t>?</a:t>
            </a:r>
          </a:p>
        </p:txBody>
      </p:sp>
      <p:sp>
        <p:nvSpPr>
          <p:cNvPr id="7" name="Oval Callout 6"/>
          <p:cNvSpPr/>
          <p:nvPr/>
        </p:nvSpPr>
        <p:spPr>
          <a:xfrm>
            <a:off x="5896512" y="3366136"/>
            <a:ext cx="2563920" cy="1396022"/>
          </a:xfrm>
          <a:prstGeom prst="wedgeEllipseCallout">
            <a:avLst>
              <a:gd name="adj1" fmla="val -51657"/>
              <a:gd name="adj2" fmla="val -38951"/>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a:t>
            </a:r>
            <a:r>
              <a:rPr lang="fr-FR" sz="2800" dirty="0" err="1" smtClean="0">
                <a:solidFill>
                  <a:schemeClr val="bg1"/>
                </a:solidFill>
                <a:latin typeface="Arial Rounded MT Bold" pitchFamily="34" charset="0"/>
              </a:rPr>
              <a:t>Qué</a:t>
            </a:r>
            <a:r>
              <a:rPr lang="fr-FR" sz="2800" dirty="0" smtClean="0">
                <a:solidFill>
                  <a:schemeClr val="bg1"/>
                </a:solidFill>
                <a:latin typeface="Arial Rounded MT Bold" pitchFamily="34" charset="0"/>
              </a:rPr>
              <a:t> </a:t>
            </a:r>
            <a:r>
              <a:rPr lang="fr-FR" sz="2800" dirty="0" err="1" smtClean="0">
                <a:solidFill>
                  <a:schemeClr val="bg1"/>
                </a:solidFill>
                <a:latin typeface="Arial Rounded MT Bold" pitchFamily="34" charset="0"/>
              </a:rPr>
              <a:t>piensas</a:t>
            </a:r>
            <a:r>
              <a:rPr lang="fr-FR" sz="2800" dirty="0" smtClean="0">
                <a:solidFill>
                  <a:schemeClr val="bg1"/>
                </a:solidFill>
                <a:latin typeface="Arial Rounded MT Bold" pitchFamily="34" charset="0"/>
              </a:rPr>
              <a:t>?</a:t>
            </a:r>
          </a:p>
        </p:txBody>
      </p:sp>
      <p:sp>
        <p:nvSpPr>
          <p:cNvPr id="8" name="Oval Callout 7"/>
          <p:cNvSpPr/>
          <p:nvPr/>
        </p:nvSpPr>
        <p:spPr>
          <a:xfrm>
            <a:off x="2195736" y="3524087"/>
            <a:ext cx="1944216" cy="930735"/>
          </a:xfrm>
          <a:prstGeom prst="wedgeEllipseCallout">
            <a:avLst>
              <a:gd name="adj1" fmla="val 56458"/>
              <a:gd name="adj2" fmla="val -17252"/>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¡No </a:t>
            </a:r>
            <a:r>
              <a:rPr lang="fr-FR" sz="2800" dirty="0" err="1" smtClean="0">
                <a:solidFill>
                  <a:schemeClr val="bg1"/>
                </a:solidFill>
                <a:latin typeface="Arial Rounded MT Bold" pitchFamily="34" charset="0"/>
              </a:rPr>
              <a:t>lo</a:t>
            </a:r>
            <a:r>
              <a:rPr lang="fr-FR" sz="2800" dirty="0" smtClean="0">
                <a:solidFill>
                  <a:schemeClr val="bg1"/>
                </a:solidFill>
                <a:latin typeface="Arial Rounded MT Bold" pitchFamily="34" charset="0"/>
              </a:rPr>
              <a:t> </a:t>
            </a:r>
            <a:r>
              <a:rPr lang="fr-FR" sz="2800" dirty="0" err="1" smtClean="0">
                <a:solidFill>
                  <a:schemeClr val="bg1"/>
                </a:solidFill>
                <a:latin typeface="Arial Rounded MT Bold" pitchFamily="34" charset="0"/>
              </a:rPr>
              <a:t>sé</a:t>
            </a:r>
            <a:r>
              <a:rPr lang="fr-FR" sz="2800" dirty="0" smtClean="0">
                <a:solidFill>
                  <a:schemeClr val="bg1"/>
                </a:solidFill>
                <a:latin typeface="Arial Rounded MT Bold" pitchFamily="34" charset="0"/>
              </a:rPr>
              <a:t>!</a:t>
            </a:r>
          </a:p>
        </p:txBody>
      </p:sp>
      <p:sp>
        <p:nvSpPr>
          <p:cNvPr id="9" name="Oval Callout 8"/>
          <p:cNvSpPr/>
          <p:nvPr/>
        </p:nvSpPr>
        <p:spPr>
          <a:xfrm>
            <a:off x="3680185" y="4454822"/>
            <a:ext cx="1440160" cy="659994"/>
          </a:xfrm>
          <a:prstGeom prst="wedgeEllipseCallout">
            <a:avLst>
              <a:gd name="adj1" fmla="val 12417"/>
              <a:gd name="adj2" fmla="val -70509"/>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latin typeface="Arial Rounded MT Bold" pitchFamily="34" charset="0"/>
              </a:rPr>
              <a:t>¡</a:t>
            </a:r>
            <a:r>
              <a:rPr lang="fr-FR" sz="2800" dirty="0" err="1" smtClean="0">
                <a:solidFill>
                  <a:schemeClr val="tx1"/>
                </a:solidFill>
                <a:latin typeface="Arial Rounded MT Bold" pitchFamily="34" charset="0"/>
              </a:rPr>
              <a:t>Sí</a:t>
            </a:r>
            <a:r>
              <a:rPr lang="fr-FR" sz="2800" dirty="0" smtClean="0">
                <a:solidFill>
                  <a:schemeClr val="tx1"/>
                </a:solidFill>
                <a:latin typeface="Arial Rounded MT Bold" pitchFamily="34" charset="0"/>
              </a:rPr>
              <a:t>!</a:t>
            </a:r>
          </a:p>
        </p:txBody>
      </p:sp>
      <p:sp>
        <p:nvSpPr>
          <p:cNvPr id="10" name="Oval Callout 9"/>
          <p:cNvSpPr/>
          <p:nvPr/>
        </p:nvSpPr>
        <p:spPr>
          <a:xfrm>
            <a:off x="5133880" y="4762158"/>
            <a:ext cx="1440160" cy="659994"/>
          </a:xfrm>
          <a:prstGeom prst="wedgeEllipseCallout">
            <a:avLst>
              <a:gd name="adj1" fmla="val -18235"/>
              <a:gd name="adj2" fmla="val -7369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¡No!</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65" y="3289015"/>
            <a:ext cx="1391861" cy="955744"/>
          </a:xfrm>
          <a:prstGeom prst="rect">
            <a:avLst/>
          </a:prstGeom>
        </p:spPr>
      </p:pic>
      <p:sp>
        <p:nvSpPr>
          <p:cNvPr id="12" name="TextBox 11"/>
          <p:cNvSpPr txBox="1"/>
          <p:nvPr/>
        </p:nvSpPr>
        <p:spPr>
          <a:xfrm>
            <a:off x="116054" y="5662913"/>
            <a:ext cx="4536504" cy="769441"/>
          </a:xfrm>
          <a:prstGeom prst="rect">
            <a:avLst/>
          </a:prstGeom>
          <a:noFill/>
        </p:spPr>
        <p:txBody>
          <a:bodyPr wrap="square" rtlCol="0">
            <a:spAutoFit/>
          </a:bodyPr>
          <a:lstStyle/>
          <a:p>
            <a:r>
              <a:rPr lang="en-GB" sz="4400" b="1" dirty="0" smtClean="0"/>
              <a:t>Week 1 Year 7</a:t>
            </a:r>
            <a:endParaRPr lang="en-GB" sz="4400" b="1"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442" y="188639"/>
            <a:ext cx="868475" cy="1224137"/>
          </a:xfrm>
          <a:prstGeom prst="rect">
            <a:avLst/>
          </a:prstGeom>
        </p:spPr>
      </p:pic>
      <p:sp>
        <p:nvSpPr>
          <p:cNvPr id="14" name="TextBox 13"/>
          <p:cNvSpPr txBox="1"/>
          <p:nvPr/>
        </p:nvSpPr>
        <p:spPr>
          <a:xfrm>
            <a:off x="8316416" y="508610"/>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1</a:t>
            </a:r>
            <a:endParaRPr lang="en-GB" sz="2000" dirty="0">
              <a:latin typeface="AR DARLING" panose="02000000000000000000" pitchFamily="2" charset="0"/>
            </a:endParaRPr>
          </a:p>
        </p:txBody>
      </p:sp>
    </p:spTree>
    <p:extLst>
      <p:ext uri="{BB962C8B-B14F-4D97-AF65-F5344CB8AC3E}">
        <p14:creationId xmlns:p14="http://schemas.microsoft.com/office/powerpoint/2010/main" val="427053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539552" y="1364202"/>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83568" y="1508218"/>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12" y="1004162"/>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355976" y="4395784"/>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tx1"/>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4" name="TextBox 13"/>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a:latin typeface="AR DARLING" panose="02000000000000000000" pitchFamily="2" charset="0"/>
              </a:rPr>
              <a:t>2</a:t>
            </a:r>
          </a:p>
        </p:txBody>
      </p:sp>
    </p:spTree>
    <p:extLst>
      <p:ext uri="{BB962C8B-B14F-4D97-AF65-F5344CB8AC3E}">
        <p14:creationId xmlns:p14="http://schemas.microsoft.com/office/powerpoint/2010/main" val="415527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43608" y="908720"/>
            <a:ext cx="5904656" cy="3046988"/>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Me </a:t>
            </a:r>
            <a:r>
              <a:rPr lang="en-US" altLang="en-US" sz="2400" b="1" u="sng" dirty="0" err="1" smtClean="0">
                <a:solidFill>
                  <a:srgbClr val="000000"/>
                </a:solidFill>
                <a:latin typeface="Arial" charset="0"/>
                <a:cs typeface="Arial" charset="0"/>
              </a:rPr>
              <a:t>llamo</a:t>
            </a:r>
            <a:r>
              <a:rPr lang="en-US" altLang="en-US" sz="2400" b="1" u="sng" dirty="0" smtClean="0">
                <a:solidFill>
                  <a:srgbClr val="000000"/>
                </a:solidFill>
                <a:latin typeface="Arial" charset="0"/>
                <a:cs typeface="Arial" charset="0"/>
              </a:rPr>
              <a:t>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por</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err="1" smtClean="0">
                <a:solidFill>
                  <a:srgbClr val="000000"/>
                </a:solidFill>
                <a:latin typeface="Arial" charset="0"/>
                <a:cs typeface="Arial" charset="0"/>
              </a:rPr>
              <a:t>mis</a:t>
            </a:r>
            <a:r>
              <a:rPr lang="en-US" altLang="en-US" sz="2400" b="1" u="sng" dirty="0" smtClean="0">
                <a:solidFill>
                  <a:srgbClr val="000000"/>
                </a:solidFill>
                <a:latin typeface="Arial" charset="0"/>
                <a:cs typeface="Arial" charset="0"/>
              </a:rPr>
              <a:t> padres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del </a:t>
            </a:r>
            <a:r>
              <a:rPr lang="en-US" altLang="en-US" sz="2400" b="1" u="sng"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716016" y="3796286"/>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tx1"/>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grpSp>
    </p:spTree>
    <p:extLst>
      <p:ext uri="{BB962C8B-B14F-4D97-AF65-F5344CB8AC3E}">
        <p14:creationId xmlns:p14="http://schemas.microsoft.com/office/powerpoint/2010/main" val="211786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4104456"/>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43608" y="908720"/>
            <a:ext cx="5904656" cy="3416320"/>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___________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__________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smtClean="0">
                <a:solidFill>
                  <a:srgbClr val="000000"/>
                </a:solidFill>
                <a:latin typeface="Arial" charset="0"/>
                <a:cs typeface="Arial" charset="0"/>
              </a:rPr>
              <a:t>___________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________________</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817548"/>
            <a:ext cx="2520280" cy="523220"/>
          </a:xfrm>
          <a:prstGeom prst="rect">
            <a:avLst/>
          </a:prstGeom>
          <a:noFill/>
        </p:spPr>
        <p:txBody>
          <a:bodyPr wrap="square" rtlCol="0">
            <a:spAutoFit/>
          </a:bodyPr>
          <a:lstStyle/>
          <a:p>
            <a:pPr algn="ctr"/>
            <a:r>
              <a:rPr lang="en-GB" sz="2800" b="1" dirty="0" err="1" smtClean="0">
                <a:solidFill>
                  <a:srgbClr val="7030A0"/>
                </a:solidFill>
              </a:rPr>
              <a:t>Mi</a:t>
            </a:r>
            <a:r>
              <a:rPr lang="en-GB" sz="2800" b="1" dirty="0" smtClean="0">
                <a:solidFill>
                  <a:srgbClr val="7030A0"/>
                </a:solidFill>
              </a:rPr>
              <a:t> </a:t>
            </a:r>
            <a:r>
              <a:rPr lang="en-GB" sz="2800" b="1" dirty="0" err="1" smtClean="0">
                <a:solidFill>
                  <a:srgbClr val="7030A0"/>
                </a:solidFill>
              </a:rPr>
              <a:t>nombre</a:t>
            </a:r>
            <a:r>
              <a:rPr lang="en-GB" sz="2800" b="1" dirty="0" smtClean="0">
                <a:solidFill>
                  <a:srgbClr val="7030A0"/>
                </a:solidFill>
              </a:rPr>
              <a:t> </a:t>
            </a:r>
            <a:r>
              <a:rPr lang="en-GB" sz="2800" b="1" dirty="0" err="1" smtClean="0">
                <a:solidFill>
                  <a:srgbClr val="7030A0"/>
                </a:solidFill>
              </a:rPr>
              <a:t>es</a:t>
            </a:r>
            <a:endParaRPr lang="en-GB" sz="2800" b="1" dirty="0">
              <a:solidFill>
                <a:srgbClr val="7030A0"/>
              </a:solidFill>
            </a:endParaRPr>
          </a:p>
        </p:txBody>
      </p:sp>
      <p:sp>
        <p:nvSpPr>
          <p:cNvPr id="13" name="TextBox 12"/>
          <p:cNvSpPr txBox="1"/>
          <p:nvPr/>
        </p:nvSpPr>
        <p:spPr>
          <a:xfrm>
            <a:off x="4644008" y="1196752"/>
            <a:ext cx="2520280" cy="523220"/>
          </a:xfrm>
          <a:prstGeom prst="rect">
            <a:avLst/>
          </a:prstGeom>
          <a:noFill/>
        </p:spPr>
        <p:txBody>
          <a:bodyPr wrap="square" rtlCol="0">
            <a:spAutoFit/>
          </a:bodyPr>
          <a:lstStyle/>
          <a:p>
            <a:pPr algn="ctr"/>
            <a:r>
              <a:rPr lang="en-GB" sz="2800" b="1" dirty="0" err="1" smtClean="0">
                <a:solidFill>
                  <a:srgbClr val="7030A0"/>
                </a:solidFill>
              </a:rPr>
              <a:t>argentinos</a:t>
            </a:r>
            <a:endParaRPr lang="en-GB" sz="2800" b="1" dirty="0">
              <a:solidFill>
                <a:srgbClr val="7030A0"/>
              </a:solidFill>
            </a:endParaRPr>
          </a:p>
        </p:txBody>
      </p:sp>
      <p:sp>
        <p:nvSpPr>
          <p:cNvPr id="14" name="TextBox 13"/>
          <p:cNvSpPr txBox="1"/>
          <p:nvPr/>
        </p:nvSpPr>
        <p:spPr>
          <a:xfrm>
            <a:off x="4243736" y="1969676"/>
            <a:ext cx="2520280" cy="523220"/>
          </a:xfrm>
          <a:prstGeom prst="rect">
            <a:avLst/>
          </a:prstGeom>
          <a:noFill/>
        </p:spPr>
        <p:txBody>
          <a:bodyPr wrap="square" rtlCol="0">
            <a:spAutoFit/>
          </a:bodyPr>
          <a:lstStyle/>
          <a:p>
            <a:pPr algn="ctr"/>
            <a:r>
              <a:rPr lang="en-GB" sz="2800" b="1" dirty="0" err="1" smtClean="0">
                <a:solidFill>
                  <a:srgbClr val="7030A0"/>
                </a:solidFill>
              </a:rPr>
              <a:t>claro</a:t>
            </a:r>
            <a:endParaRPr lang="en-GB" sz="2800" b="1" dirty="0">
              <a:solidFill>
                <a:srgbClr val="7030A0"/>
              </a:solidFill>
            </a:endParaRPr>
          </a:p>
        </p:txBody>
      </p:sp>
      <p:sp>
        <p:nvSpPr>
          <p:cNvPr id="15" name="TextBox 14"/>
          <p:cNvSpPr txBox="1"/>
          <p:nvPr/>
        </p:nvSpPr>
        <p:spPr>
          <a:xfrm>
            <a:off x="1403648" y="2689756"/>
            <a:ext cx="2520280" cy="523220"/>
          </a:xfrm>
          <a:prstGeom prst="rect">
            <a:avLst/>
          </a:prstGeom>
          <a:noFill/>
        </p:spPr>
        <p:txBody>
          <a:bodyPr wrap="square" rtlCol="0">
            <a:spAutoFit/>
          </a:bodyPr>
          <a:lstStyle/>
          <a:p>
            <a:pPr algn="ctr"/>
            <a:r>
              <a:rPr lang="en-GB" sz="2800" b="1" dirty="0">
                <a:solidFill>
                  <a:srgbClr val="7030A0"/>
                </a:solidFill>
              </a:rPr>
              <a:t>m</a:t>
            </a:r>
            <a:r>
              <a:rPr lang="en-GB" sz="2800" b="1" dirty="0" smtClean="0">
                <a:solidFill>
                  <a:srgbClr val="7030A0"/>
                </a:solidFill>
              </a:rPr>
              <a:t>i </a:t>
            </a:r>
            <a:r>
              <a:rPr lang="en-GB" sz="2800" b="1" dirty="0" err="1" smtClean="0">
                <a:solidFill>
                  <a:srgbClr val="7030A0"/>
                </a:solidFill>
              </a:rPr>
              <a:t>familia</a:t>
            </a:r>
            <a:endParaRPr lang="en-GB" sz="2800" b="1" dirty="0">
              <a:solidFill>
                <a:srgbClr val="7030A0"/>
              </a:solidFill>
            </a:endParaRPr>
          </a:p>
        </p:txBody>
      </p:sp>
      <p:sp>
        <p:nvSpPr>
          <p:cNvPr id="16" name="TextBox 15"/>
          <p:cNvSpPr txBox="1"/>
          <p:nvPr/>
        </p:nvSpPr>
        <p:spPr>
          <a:xfrm>
            <a:off x="2123728" y="3068960"/>
            <a:ext cx="2520280" cy="523220"/>
          </a:xfrm>
          <a:prstGeom prst="rect">
            <a:avLst/>
          </a:prstGeom>
          <a:noFill/>
        </p:spPr>
        <p:txBody>
          <a:bodyPr wrap="square" rtlCol="0">
            <a:spAutoFit/>
          </a:bodyPr>
          <a:lstStyle/>
          <a:p>
            <a:pPr algn="ctr"/>
            <a:r>
              <a:rPr lang="en-GB" sz="2800" b="1" dirty="0">
                <a:solidFill>
                  <a:srgbClr val="7030A0"/>
                </a:solidFill>
              </a:rPr>
              <a:t>d</a:t>
            </a:r>
            <a:r>
              <a:rPr lang="en-GB" sz="2800" b="1" dirty="0" smtClean="0">
                <a:solidFill>
                  <a:srgbClr val="7030A0"/>
                </a:solidFill>
              </a:rPr>
              <a:t>e </a:t>
            </a:r>
            <a:r>
              <a:rPr lang="en-GB" sz="2800" b="1" dirty="0" err="1" smtClean="0">
                <a:solidFill>
                  <a:srgbClr val="7030A0"/>
                </a:solidFill>
              </a:rPr>
              <a:t>España</a:t>
            </a:r>
            <a:endParaRPr lang="en-GB" sz="2800" b="1" dirty="0">
              <a:solidFill>
                <a:srgbClr val="7030A0"/>
              </a:solidFill>
            </a:endParaRPr>
          </a:p>
        </p:txBody>
      </p:sp>
      <p:sp>
        <p:nvSpPr>
          <p:cNvPr id="17" name="TextBox 16"/>
          <p:cNvSpPr txBox="1"/>
          <p:nvPr/>
        </p:nvSpPr>
        <p:spPr>
          <a:xfrm>
            <a:off x="683568" y="3831431"/>
            <a:ext cx="3448000" cy="461665"/>
          </a:xfrm>
          <a:prstGeom prst="rect">
            <a:avLst/>
          </a:prstGeom>
          <a:noFill/>
        </p:spPr>
        <p:txBody>
          <a:bodyPr wrap="square" rtlCol="0">
            <a:spAutoFit/>
          </a:bodyPr>
          <a:lstStyle/>
          <a:p>
            <a:pPr algn="ctr"/>
            <a:r>
              <a:rPr lang="en-GB" sz="2400" b="1" dirty="0" err="1" smtClean="0">
                <a:solidFill>
                  <a:srgbClr val="7030A0"/>
                </a:solidFill>
              </a:rPr>
              <a:t>tienen</a:t>
            </a:r>
            <a:r>
              <a:rPr lang="en-GB" sz="2400" b="1" dirty="0" smtClean="0">
                <a:solidFill>
                  <a:srgbClr val="7030A0"/>
                </a:solidFill>
              </a:rPr>
              <a:t> un </a:t>
            </a:r>
            <a:r>
              <a:rPr lang="en-GB" sz="2400" b="1" dirty="0" err="1" smtClean="0">
                <a:solidFill>
                  <a:srgbClr val="7030A0"/>
                </a:solidFill>
              </a:rPr>
              <a:t>apartamento</a:t>
            </a:r>
            <a:endParaRPr lang="en-GB" sz="2400" b="1" dirty="0">
              <a:solidFill>
                <a:srgbClr val="7030A0"/>
              </a:solidFill>
            </a:endParaRPr>
          </a:p>
        </p:txBody>
      </p:sp>
    </p:spTree>
    <p:extLst>
      <p:ext uri="{BB962C8B-B14F-4D97-AF65-F5344CB8AC3E}">
        <p14:creationId xmlns:p14="http://schemas.microsoft.com/office/powerpoint/2010/main" val="33422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234587" y="179030"/>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24743" y="331742"/>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a:t>
            </a:r>
            <a:r>
              <a:rPr lang="en-US" altLang="en-US" sz="2400" b="1" dirty="0" smtClean="0">
                <a:solidFill>
                  <a:srgbClr val="000000"/>
                </a:solidFill>
                <a:latin typeface="Arial" charset="0"/>
                <a:cs typeface="Arial" charset="0"/>
              </a:rPr>
              <a:t>Vivo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676" y="601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049689097"/>
              </p:ext>
            </p:extLst>
          </p:nvPr>
        </p:nvGraphicFramePr>
        <p:xfrm>
          <a:off x="5436096" y="3303696"/>
          <a:ext cx="3528392" cy="2590800"/>
        </p:xfrm>
        <a:graphic>
          <a:graphicData uri="http://schemas.openxmlformats.org/drawingml/2006/table">
            <a:tbl>
              <a:tblPr firstRow="1" bandRow="1">
                <a:tableStyleId>{72833802-FEF1-4C79-8D5D-14CF1EAF98D9}</a:tableStyleId>
              </a:tblPr>
              <a:tblGrid>
                <a:gridCol w="1764196"/>
                <a:gridCol w="1764196"/>
              </a:tblGrid>
              <a:tr h="370840">
                <a:tc>
                  <a:txBody>
                    <a:bodyPr/>
                    <a:lstStyle/>
                    <a:p>
                      <a:r>
                        <a:rPr lang="en-GB" sz="2800" dirty="0" err="1" smtClean="0"/>
                        <a:t>vivir</a:t>
                      </a:r>
                      <a:endParaRPr lang="en-GB" sz="2800" b="1" dirty="0"/>
                    </a:p>
                  </a:txBody>
                  <a:tcPr/>
                </a:tc>
                <a:tc>
                  <a:txBody>
                    <a:bodyPr/>
                    <a:lstStyle/>
                    <a:p>
                      <a:r>
                        <a:rPr lang="en-GB" sz="2800" dirty="0" smtClean="0"/>
                        <a:t>to live</a:t>
                      </a:r>
                      <a:endParaRPr lang="en-GB" sz="2800" b="1" dirty="0"/>
                    </a:p>
                  </a:txBody>
                  <a:tcPr/>
                </a:tc>
              </a:tr>
              <a:tr h="370840">
                <a:tc>
                  <a:txBody>
                    <a:bodyPr/>
                    <a:lstStyle/>
                    <a:p>
                      <a:r>
                        <a:rPr lang="en-GB" sz="2800" dirty="0" smtClean="0"/>
                        <a:t>vivo</a:t>
                      </a:r>
                      <a:endParaRPr lang="en-GB" sz="2800" b="1" dirty="0"/>
                    </a:p>
                  </a:txBody>
                  <a:tcPr/>
                </a:tc>
                <a:tc>
                  <a:txBody>
                    <a:bodyPr/>
                    <a:lstStyle/>
                    <a:p>
                      <a:r>
                        <a:rPr lang="en-GB" sz="2800" dirty="0" smtClean="0"/>
                        <a:t>I live</a:t>
                      </a:r>
                      <a:endParaRPr lang="en-GB" sz="2800" b="1" dirty="0"/>
                    </a:p>
                  </a:txBody>
                  <a:tcPr/>
                </a:tc>
              </a:tr>
              <a:tr h="370840">
                <a:tc>
                  <a:txBody>
                    <a:bodyPr/>
                    <a:lstStyle/>
                    <a:p>
                      <a:endParaRPr lang="en-GB" sz="2800" b="1" dirty="0"/>
                    </a:p>
                  </a:txBody>
                  <a:tcPr/>
                </a:tc>
                <a:tc>
                  <a:txBody>
                    <a:bodyPr/>
                    <a:lstStyle/>
                    <a:p>
                      <a:r>
                        <a:rPr lang="en-GB" sz="2800" dirty="0" smtClean="0"/>
                        <a:t>she lives</a:t>
                      </a:r>
                      <a:endParaRPr lang="en-GB" sz="2800" b="1" dirty="0"/>
                    </a:p>
                  </a:txBody>
                  <a:tcPr/>
                </a:tc>
              </a:tr>
              <a:tr h="370840">
                <a:tc>
                  <a:txBody>
                    <a:bodyPr/>
                    <a:lstStyle/>
                    <a:p>
                      <a:endParaRPr lang="en-GB" sz="2800" b="1" dirty="0"/>
                    </a:p>
                  </a:txBody>
                  <a:tcPr/>
                </a:tc>
                <a:tc>
                  <a:txBody>
                    <a:bodyPr/>
                    <a:lstStyle/>
                    <a:p>
                      <a:r>
                        <a:rPr lang="en-GB" sz="2800" dirty="0" smtClean="0"/>
                        <a:t>we live</a:t>
                      </a:r>
                      <a:endParaRPr lang="en-GB" sz="2800" b="1" dirty="0"/>
                    </a:p>
                  </a:txBody>
                  <a:tcPr/>
                </a:tc>
              </a:tr>
              <a:tr h="370840">
                <a:tc>
                  <a:txBody>
                    <a:bodyPr/>
                    <a:lstStyle/>
                    <a:p>
                      <a:endParaRPr lang="en-GB" sz="2800" b="1"/>
                    </a:p>
                  </a:txBody>
                  <a:tcPr/>
                </a:tc>
                <a:tc>
                  <a:txBody>
                    <a:bodyPr/>
                    <a:lstStyle/>
                    <a:p>
                      <a:r>
                        <a:rPr lang="en-GB" sz="2800" dirty="0" smtClean="0"/>
                        <a:t>they live</a:t>
                      </a:r>
                      <a:endParaRPr lang="en-GB" sz="2800" b="1"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79397801"/>
              </p:ext>
            </p:extLst>
          </p:nvPr>
        </p:nvGraphicFramePr>
        <p:xfrm>
          <a:off x="251520" y="3785016"/>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call myself</a:t>
                      </a:r>
                      <a:endParaRPr lang="en-GB" sz="2800"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08961640"/>
              </p:ext>
            </p:extLst>
          </p:nvPr>
        </p:nvGraphicFramePr>
        <p:xfrm>
          <a:off x="251520" y="4361080"/>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speak</a:t>
                      </a:r>
                      <a:endParaRPr lang="en-GB" sz="2800"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305233093"/>
              </p:ext>
            </p:extLst>
          </p:nvPr>
        </p:nvGraphicFramePr>
        <p:xfrm>
          <a:off x="251520" y="5139064"/>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am</a:t>
                      </a:r>
                      <a:endParaRPr lang="en-GB" sz="2800" dirty="0"/>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322724817"/>
              </p:ext>
            </p:extLst>
          </p:nvPr>
        </p:nvGraphicFramePr>
        <p:xfrm>
          <a:off x="251520" y="5715128"/>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they are</a:t>
                      </a:r>
                      <a:endParaRPr lang="en-GB" sz="2800" dirty="0"/>
                    </a:p>
                  </a:txBody>
                  <a:tcPr/>
                </a:tc>
              </a:tr>
            </a:tbl>
          </a:graphicData>
        </a:graphic>
      </p:graphicFrame>
      <p:sp>
        <p:nvSpPr>
          <p:cNvPr id="13" name="TextBox 12"/>
          <p:cNvSpPr txBox="1"/>
          <p:nvPr/>
        </p:nvSpPr>
        <p:spPr>
          <a:xfrm>
            <a:off x="5446966" y="4380053"/>
            <a:ext cx="1224136" cy="523220"/>
          </a:xfrm>
          <a:prstGeom prst="rect">
            <a:avLst/>
          </a:prstGeom>
          <a:noFill/>
        </p:spPr>
        <p:txBody>
          <a:bodyPr wrap="square" rtlCol="0">
            <a:spAutoFit/>
          </a:bodyPr>
          <a:lstStyle/>
          <a:p>
            <a:r>
              <a:rPr lang="en-GB" sz="2800" b="1" dirty="0" smtClean="0"/>
              <a:t>vive</a:t>
            </a:r>
            <a:endParaRPr lang="en-GB" sz="2800" b="1" dirty="0"/>
          </a:p>
        </p:txBody>
      </p:sp>
      <p:sp>
        <p:nvSpPr>
          <p:cNvPr id="18" name="TextBox 17"/>
          <p:cNvSpPr txBox="1"/>
          <p:nvPr/>
        </p:nvSpPr>
        <p:spPr>
          <a:xfrm>
            <a:off x="5436096" y="4884109"/>
            <a:ext cx="1646242" cy="523220"/>
          </a:xfrm>
          <a:prstGeom prst="rect">
            <a:avLst/>
          </a:prstGeom>
          <a:noFill/>
        </p:spPr>
        <p:txBody>
          <a:bodyPr wrap="square" rtlCol="0">
            <a:spAutoFit/>
          </a:bodyPr>
          <a:lstStyle/>
          <a:p>
            <a:r>
              <a:rPr lang="en-GB" sz="2800" b="1" dirty="0" err="1" smtClean="0"/>
              <a:t>vivimos</a:t>
            </a:r>
            <a:endParaRPr lang="en-GB" sz="2800" b="1" dirty="0"/>
          </a:p>
        </p:txBody>
      </p:sp>
      <p:sp>
        <p:nvSpPr>
          <p:cNvPr id="19" name="TextBox 18"/>
          <p:cNvSpPr txBox="1"/>
          <p:nvPr/>
        </p:nvSpPr>
        <p:spPr>
          <a:xfrm>
            <a:off x="5436096" y="5388165"/>
            <a:ext cx="1224136" cy="523220"/>
          </a:xfrm>
          <a:prstGeom prst="rect">
            <a:avLst/>
          </a:prstGeom>
          <a:noFill/>
        </p:spPr>
        <p:txBody>
          <a:bodyPr wrap="square" rtlCol="0">
            <a:spAutoFit/>
          </a:bodyPr>
          <a:lstStyle/>
          <a:p>
            <a:r>
              <a:rPr lang="en-GB" sz="2800" b="1" dirty="0" err="1" smtClean="0"/>
              <a:t>viven</a:t>
            </a:r>
            <a:endParaRPr lang="en-GB" sz="2800" b="1" dirty="0"/>
          </a:p>
        </p:txBody>
      </p:sp>
      <p:sp>
        <p:nvSpPr>
          <p:cNvPr id="20" name="TextBox 19"/>
          <p:cNvSpPr txBox="1"/>
          <p:nvPr/>
        </p:nvSpPr>
        <p:spPr>
          <a:xfrm>
            <a:off x="539552" y="3785016"/>
            <a:ext cx="1872208" cy="523220"/>
          </a:xfrm>
          <a:prstGeom prst="rect">
            <a:avLst/>
          </a:prstGeom>
          <a:noFill/>
        </p:spPr>
        <p:txBody>
          <a:bodyPr wrap="square" rtlCol="0">
            <a:spAutoFit/>
          </a:bodyPr>
          <a:lstStyle/>
          <a:p>
            <a:r>
              <a:rPr lang="en-GB" sz="2800" b="1" dirty="0" smtClean="0"/>
              <a:t>me </a:t>
            </a:r>
            <a:r>
              <a:rPr lang="en-GB" sz="2800" b="1" dirty="0" err="1" smtClean="0"/>
              <a:t>llamo</a:t>
            </a:r>
            <a:endParaRPr lang="en-GB" sz="2800" b="1" dirty="0"/>
          </a:p>
        </p:txBody>
      </p:sp>
      <p:sp>
        <p:nvSpPr>
          <p:cNvPr id="21" name="TextBox 20"/>
          <p:cNvSpPr txBox="1"/>
          <p:nvPr/>
        </p:nvSpPr>
        <p:spPr>
          <a:xfrm>
            <a:off x="539552" y="4341916"/>
            <a:ext cx="1872208" cy="523220"/>
          </a:xfrm>
          <a:prstGeom prst="rect">
            <a:avLst/>
          </a:prstGeom>
          <a:noFill/>
        </p:spPr>
        <p:txBody>
          <a:bodyPr wrap="square" rtlCol="0">
            <a:spAutoFit/>
          </a:bodyPr>
          <a:lstStyle/>
          <a:p>
            <a:r>
              <a:rPr lang="en-GB" sz="2800" b="1" dirty="0" err="1" smtClean="0"/>
              <a:t>hablo</a:t>
            </a:r>
            <a:endParaRPr lang="en-GB" sz="2800" b="1" dirty="0"/>
          </a:p>
        </p:txBody>
      </p:sp>
      <p:sp>
        <p:nvSpPr>
          <p:cNvPr id="22" name="TextBox 21"/>
          <p:cNvSpPr txBox="1"/>
          <p:nvPr/>
        </p:nvSpPr>
        <p:spPr>
          <a:xfrm>
            <a:off x="467544" y="5134004"/>
            <a:ext cx="1872208" cy="523220"/>
          </a:xfrm>
          <a:prstGeom prst="rect">
            <a:avLst/>
          </a:prstGeom>
          <a:noFill/>
        </p:spPr>
        <p:txBody>
          <a:bodyPr wrap="square" rtlCol="0">
            <a:spAutoFit/>
          </a:bodyPr>
          <a:lstStyle/>
          <a:p>
            <a:r>
              <a:rPr lang="en-GB" sz="2800" b="1" dirty="0" smtClean="0"/>
              <a:t>soy</a:t>
            </a:r>
            <a:endParaRPr lang="en-GB" sz="2800" b="1" dirty="0"/>
          </a:p>
        </p:txBody>
      </p:sp>
      <p:sp>
        <p:nvSpPr>
          <p:cNvPr id="23" name="TextBox 22"/>
          <p:cNvSpPr txBox="1"/>
          <p:nvPr/>
        </p:nvSpPr>
        <p:spPr>
          <a:xfrm>
            <a:off x="395536" y="5710068"/>
            <a:ext cx="1872208" cy="523220"/>
          </a:xfrm>
          <a:prstGeom prst="rect">
            <a:avLst/>
          </a:prstGeom>
          <a:noFill/>
        </p:spPr>
        <p:txBody>
          <a:bodyPr wrap="square" rtlCol="0">
            <a:spAutoFit/>
          </a:bodyPr>
          <a:lstStyle/>
          <a:p>
            <a:r>
              <a:rPr lang="en-GB" sz="2800" b="1" dirty="0" smtClean="0"/>
              <a:t>son</a:t>
            </a:r>
            <a:endParaRPr lang="en-GB" sz="2800" b="1"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5" name="TextBox 24"/>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3</a:t>
            </a:r>
            <a:endParaRPr lang="en-GB" sz="2000" dirty="0">
              <a:latin typeface="AR DARLING" panose="02000000000000000000" pitchFamily="2" charset="0"/>
            </a:endParaRPr>
          </a:p>
        </p:txBody>
      </p:sp>
    </p:spTree>
    <p:extLst>
      <p:ext uri="{BB962C8B-B14F-4D97-AF65-F5344CB8AC3E}">
        <p14:creationId xmlns:p14="http://schemas.microsoft.com/office/powerpoint/2010/main" val="135303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179512" y="40466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23528"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266"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uble Wave 4"/>
          <p:cNvSpPr/>
          <p:nvPr/>
        </p:nvSpPr>
        <p:spPr>
          <a:xfrm>
            <a:off x="431540" y="4149080"/>
            <a:ext cx="8424936" cy="2160240"/>
          </a:xfrm>
          <a:prstGeom prst="doubleWave">
            <a:avLst/>
          </a:prstGeom>
          <a:solidFill>
            <a:schemeClr val="accent6">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67544" y="4309300"/>
            <a:ext cx="2304256" cy="461665"/>
          </a:xfrm>
          <a:prstGeom prst="rect">
            <a:avLst/>
          </a:prstGeom>
          <a:noFill/>
        </p:spPr>
        <p:txBody>
          <a:bodyPr wrap="square" rtlCol="0">
            <a:spAutoFit/>
          </a:bodyPr>
          <a:lstStyle/>
          <a:p>
            <a:pPr algn="ctr"/>
            <a:r>
              <a:rPr lang="en-GB" sz="2400" b="1" u="sng" dirty="0" smtClean="0"/>
              <a:t>País</a:t>
            </a:r>
            <a:endParaRPr lang="en-GB" sz="2400" b="1" u="sng" dirty="0"/>
          </a:p>
        </p:txBody>
      </p:sp>
      <p:sp>
        <p:nvSpPr>
          <p:cNvPr id="24" name="TextBox 23"/>
          <p:cNvSpPr txBox="1"/>
          <p:nvPr/>
        </p:nvSpPr>
        <p:spPr>
          <a:xfrm>
            <a:off x="2323311" y="4335487"/>
            <a:ext cx="4598570" cy="461665"/>
          </a:xfrm>
          <a:prstGeom prst="rect">
            <a:avLst/>
          </a:prstGeom>
          <a:noFill/>
        </p:spPr>
        <p:txBody>
          <a:bodyPr wrap="square" rtlCol="0">
            <a:spAutoFit/>
          </a:bodyPr>
          <a:lstStyle/>
          <a:p>
            <a:pPr algn="ctr"/>
            <a:r>
              <a:rPr lang="en-GB" sz="2400" b="1" u="sng" dirty="0" err="1" smtClean="0"/>
              <a:t>Nacionalidad</a:t>
            </a:r>
            <a:r>
              <a:rPr lang="en-GB" sz="2400" b="1" u="sng" dirty="0" smtClean="0"/>
              <a:t> / </a:t>
            </a:r>
            <a:r>
              <a:rPr lang="en-GB" sz="2400" b="1" u="sng" dirty="0" err="1" smtClean="0"/>
              <a:t>Idioma</a:t>
            </a:r>
            <a:endParaRPr lang="en-GB" sz="2400" b="1" u="sng" dirty="0"/>
          </a:p>
        </p:txBody>
      </p:sp>
      <p:sp>
        <p:nvSpPr>
          <p:cNvPr id="25" name="TextBox 24"/>
          <p:cNvSpPr txBox="1"/>
          <p:nvPr/>
        </p:nvSpPr>
        <p:spPr>
          <a:xfrm>
            <a:off x="5580112" y="4365104"/>
            <a:ext cx="4598570" cy="461665"/>
          </a:xfrm>
          <a:prstGeom prst="rect">
            <a:avLst/>
          </a:prstGeom>
          <a:noFill/>
        </p:spPr>
        <p:txBody>
          <a:bodyPr wrap="square" rtlCol="0">
            <a:spAutoFit/>
          </a:bodyPr>
          <a:lstStyle/>
          <a:p>
            <a:pPr algn="ctr"/>
            <a:r>
              <a:rPr lang="en-GB" sz="2400" b="1" u="sng" dirty="0" smtClean="0"/>
              <a:t>Ciudad</a:t>
            </a:r>
            <a:endParaRPr lang="en-GB" sz="2400" b="1" u="sng" dirty="0"/>
          </a:p>
        </p:txBody>
      </p:sp>
      <p:cxnSp>
        <p:nvCxnSpPr>
          <p:cNvPr id="8" name="Straight Connector 7"/>
          <p:cNvCxnSpPr/>
          <p:nvPr/>
        </p:nvCxnSpPr>
        <p:spPr>
          <a:xfrm>
            <a:off x="2555776" y="4365104"/>
            <a:ext cx="0" cy="1728192"/>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04248" y="4365104"/>
            <a:ext cx="0" cy="1728192"/>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8" name="TextBox 27"/>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4</a:t>
            </a:r>
            <a:endParaRPr lang="en-GB" sz="2000" dirty="0">
              <a:latin typeface="AR DARLING" panose="02000000000000000000" pitchFamily="2" charset="0"/>
            </a:endParaRPr>
          </a:p>
        </p:txBody>
      </p:sp>
    </p:spTree>
    <p:extLst>
      <p:ext uri="{BB962C8B-B14F-4D97-AF65-F5344CB8AC3E}">
        <p14:creationId xmlns:p14="http://schemas.microsoft.com/office/powerpoint/2010/main" val="72001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012698"/>
          </a:xfrm>
          <a:noFill/>
        </p:spPr>
        <p:txBody>
          <a:bodyPr>
            <a:normAutofit fontScale="90000"/>
          </a:bodyPr>
          <a:lstStyle/>
          <a:p>
            <a:r>
              <a:rPr lang="en-GB" b="1" cap="none" dirty="0" smtClean="0">
                <a:latin typeface="Arial" panose="020B0604020202020204" pitchFamily="34" charset="0"/>
                <a:cs typeface="Arial" panose="020B0604020202020204" pitchFamily="34" charset="0"/>
              </a:rPr>
              <a:t>Curriculum 2014: no change</a:t>
            </a:r>
            <a:endParaRPr lang="en-GB" b="1" cap="non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141961"/>
            <a:ext cx="7772400" cy="5383530"/>
          </a:xfrm>
        </p:spPr>
        <p:txBody>
          <a:bodyPr>
            <a:normAutofit fontScale="77500" lnSpcReduction="20000"/>
          </a:bodyPr>
          <a:lstStyle/>
          <a:p>
            <a:pPr lvl="0"/>
            <a:r>
              <a:rPr lang="en-GB" sz="2800" b="1" dirty="0">
                <a:latin typeface="Arial" panose="020B0604020202020204" pitchFamily="34" charset="0"/>
                <a:cs typeface="Arial" panose="020B0604020202020204" pitchFamily="34" charset="0"/>
              </a:rPr>
              <a:t>Phonics</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 firm grasp of the sound-writing relationship to facilitate accurate pronunciation and independent language use</a:t>
            </a:r>
          </a:p>
          <a:p>
            <a:pPr lvl="0"/>
            <a:r>
              <a:rPr lang="en-GB" sz="2800" b="1" dirty="0">
                <a:latin typeface="Arial" panose="020B0604020202020204" pitchFamily="34" charset="0"/>
                <a:cs typeface="Arial" panose="020B0604020202020204" pitchFamily="34" charset="0"/>
              </a:rPr>
              <a:t>Target language talk</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(teacher and students) – the dominant use of the foreign language as the main means of communication in the classroom between teacher and students</a:t>
            </a:r>
          </a:p>
          <a:p>
            <a:pPr lvl="0"/>
            <a:r>
              <a:rPr lang="en-GB" sz="2800" b="1" dirty="0">
                <a:latin typeface="Arial" panose="020B0604020202020204" pitchFamily="34" charset="0"/>
                <a:cs typeface="Arial" panose="020B0604020202020204" pitchFamily="34" charset="0"/>
              </a:rPr>
              <a:t>Questions</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students’ ability to form questions independently to enable them to engage in unscripted conversations</a:t>
            </a:r>
          </a:p>
          <a:p>
            <a:pPr lvl="0"/>
            <a:r>
              <a:rPr lang="en-GB" sz="2800" b="1" dirty="0">
                <a:latin typeface="Arial" panose="020B0604020202020204" pitchFamily="34" charset="0"/>
                <a:cs typeface="Arial" panose="020B0604020202020204" pitchFamily="34" charset="0"/>
              </a:rPr>
              <a:t>Spontaneous target language talk</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students’ ability and willingness to use the language to communicate in the classroom, taking risks to make new meanings</a:t>
            </a:r>
          </a:p>
          <a:p>
            <a:pPr lvl="0"/>
            <a:r>
              <a:rPr lang="en-GB" sz="2800" b="1" dirty="0">
                <a:latin typeface="Arial" panose="020B0604020202020204" pitchFamily="34" charset="0"/>
                <a:cs typeface="Arial" panose="020B0604020202020204" pitchFamily="34" charset="0"/>
              </a:rPr>
              <a:t>Memory</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(use of VAK strategies) – the ability to acquire, store and retrieve language over the longer term</a:t>
            </a:r>
          </a:p>
          <a:p>
            <a:pPr lvl="0"/>
            <a:r>
              <a:rPr lang="en-GB" sz="2800" b="1" dirty="0">
                <a:latin typeface="Arial" panose="020B0604020202020204" pitchFamily="34" charset="0"/>
                <a:cs typeface="Arial" panose="020B0604020202020204" pitchFamily="34" charset="0"/>
              </a:rPr>
              <a:t>Vocabulary acquisition</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 wide range of vocabulary, including high frequency and topic-specific language, retained for independent use in long-term memory</a:t>
            </a:r>
          </a:p>
          <a:p>
            <a:pPr lvl="0"/>
            <a:r>
              <a:rPr lang="en-GB" sz="2800" b="1" dirty="0">
                <a:latin typeface="Arial" panose="020B0604020202020204" pitchFamily="34" charset="0"/>
                <a:cs typeface="Arial" panose="020B0604020202020204" pitchFamily="34" charset="0"/>
              </a:rPr>
              <a:t>Key structures and sentence-building</a:t>
            </a:r>
            <a:r>
              <a:rPr lang="en-GB" sz="28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(grammar) – a knowledge of grammar to enable independent language use in speaking and writing</a:t>
            </a:r>
          </a:p>
          <a:p>
            <a:r>
              <a:rPr lang="en-GB" sz="3100" b="1" dirty="0">
                <a:latin typeface="Arial" panose="020B0604020202020204" pitchFamily="34" charset="0"/>
                <a:cs typeface="Arial" panose="020B0604020202020204" pitchFamily="34" charset="0"/>
              </a:rPr>
              <a:t>Assessment (for Learning)</a:t>
            </a:r>
            <a:r>
              <a:rPr lang="en-GB" sz="31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detailed teacher and peer feedback to increase the quality of language in speaking and writing, including specific and achievable targets that lead demonstrably to progress.</a:t>
            </a:r>
          </a:p>
        </p:txBody>
      </p:sp>
    </p:spTree>
    <p:extLst>
      <p:ext uri="{BB962C8B-B14F-4D97-AF65-F5344CB8AC3E}">
        <p14:creationId xmlns:p14="http://schemas.microsoft.com/office/powerpoint/2010/main" val="3726970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40466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43608"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346"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uble Wave 4"/>
          <p:cNvSpPr/>
          <p:nvPr/>
        </p:nvSpPr>
        <p:spPr>
          <a:xfrm>
            <a:off x="431540" y="4149080"/>
            <a:ext cx="8424936" cy="2160240"/>
          </a:xfrm>
          <a:prstGeom prst="doubleWave">
            <a:avLst/>
          </a:prstGeom>
          <a:solidFill>
            <a:schemeClr val="accent6">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67544" y="4309300"/>
            <a:ext cx="2304256" cy="461665"/>
          </a:xfrm>
          <a:prstGeom prst="rect">
            <a:avLst/>
          </a:prstGeom>
          <a:noFill/>
        </p:spPr>
        <p:txBody>
          <a:bodyPr wrap="square" rtlCol="0">
            <a:spAutoFit/>
          </a:bodyPr>
          <a:lstStyle/>
          <a:p>
            <a:pPr algn="ctr"/>
            <a:r>
              <a:rPr lang="en-GB" sz="2400" b="1" u="sng" dirty="0" smtClean="0"/>
              <a:t>País</a:t>
            </a:r>
            <a:endParaRPr lang="en-GB" sz="2400" b="1" u="sng" dirty="0"/>
          </a:p>
        </p:txBody>
      </p:sp>
      <p:sp>
        <p:nvSpPr>
          <p:cNvPr id="24" name="TextBox 23"/>
          <p:cNvSpPr txBox="1"/>
          <p:nvPr/>
        </p:nvSpPr>
        <p:spPr>
          <a:xfrm>
            <a:off x="2323311" y="4335487"/>
            <a:ext cx="4598570" cy="461665"/>
          </a:xfrm>
          <a:prstGeom prst="rect">
            <a:avLst/>
          </a:prstGeom>
          <a:noFill/>
        </p:spPr>
        <p:txBody>
          <a:bodyPr wrap="square" rtlCol="0">
            <a:spAutoFit/>
          </a:bodyPr>
          <a:lstStyle/>
          <a:p>
            <a:pPr algn="ctr"/>
            <a:r>
              <a:rPr lang="en-GB" sz="2400" b="1" u="sng" dirty="0" err="1" smtClean="0"/>
              <a:t>Nacionalidad</a:t>
            </a:r>
            <a:r>
              <a:rPr lang="en-GB" sz="2400" b="1" u="sng" dirty="0" smtClean="0"/>
              <a:t> / </a:t>
            </a:r>
            <a:r>
              <a:rPr lang="en-GB" sz="2400" b="1" u="sng" dirty="0" err="1" smtClean="0"/>
              <a:t>Idioma</a:t>
            </a:r>
            <a:endParaRPr lang="en-GB" sz="2400" b="1" u="sng" dirty="0"/>
          </a:p>
        </p:txBody>
      </p:sp>
      <p:sp>
        <p:nvSpPr>
          <p:cNvPr id="25" name="TextBox 24"/>
          <p:cNvSpPr txBox="1"/>
          <p:nvPr/>
        </p:nvSpPr>
        <p:spPr>
          <a:xfrm>
            <a:off x="5580112" y="4365104"/>
            <a:ext cx="4598570" cy="461665"/>
          </a:xfrm>
          <a:prstGeom prst="rect">
            <a:avLst/>
          </a:prstGeom>
          <a:noFill/>
        </p:spPr>
        <p:txBody>
          <a:bodyPr wrap="square" rtlCol="0">
            <a:spAutoFit/>
          </a:bodyPr>
          <a:lstStyle/>
          <a:p>
            <a:pPr algn="ctr"/>
            <a:r>
              <a:rPr lang="en-GB" sz="2400" b="1" u="sng" dirty="0" smtClean="0"/>
              <a:t>Ciudad</a:t>
            </a:r>
            <a:endParaRPr lang="en-GB" sz="2400" b="1" u="sng" dirty="0"/>
          </a:p>
        </p:txBody>
      </p:sp>
      <p:cxnSp>
        <p:nvCxnSpPr>
          <p:cNvPr id="8" name="Straight Connector 7"/>
          <p:cNvCxnSpPr/>
          <p:nvPr/>
        </p:nvCxnSpPr>
        <p:spPr>
          <a:xfrm>
            <a:off x="2555776" y="4365104"/>
            <a:ext cx="0" cy="1728192"/>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04248" y="4365104"/>
            <a:ext cx="0" cy="1728192"/>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3568" y="4718702"/>
            <a:ext cx="1800200" cy="523220"/>
          </a:xfrm>
          <a:prstGeom prst="rect">
            <a:avLst/>
          </a:prstGeom>
          <a:noFill/>
        </p:spPr>
        <p:txBody>
          <a:bodyPr wrap="square" rtlCol="0">
            <a:spAutoFit/>
          </a:bodyPr>
          <a:lstStyle/>
          <a:p>
            <a:pPr algn="ctr"/>
            <a:r>
              <a:rPr lang="en-GB" sz="2800" b="1" dirty="0" err="1" smtClean="0"/>
              <a:t>España</a:t>
            </a:r>
            <a:endParaRPr lang="en-GB" sz="2800" b="1" dirty="0"/>
          </a:p>
        </p:txBody>
      </p:sp>
      <p:sp>
        <p:nvSpPr>
          <p:cNvPr id="12" name="TextBox 11"/>
          <p:cNvSpPr txBox="1"/>
          <p:nvPr/>
        </p:nvSpPr>
        <p:spPr>
          <a:xfrm>
            <a:off x="683568" y="5210036"/>
            <a:ext cx="1800200" cy="523220"/>
          </a:xfrm>
          <a:prstGeom prst="rect">
            <a:avLst/>
          </a:prstGeom>
          <a:noFill/>
        </p:spPr>
        <p:txBody>
          <a:bodyPr wrap="square" rtlCol="0">
            <a:spAutoFit/>
          </a:bodyPr>
          <a:lstStyle/>
          <a:p>
            <a:pPr algn="ctr"/>
            <a:r>
              <a:rPr lang="en-GB" sz="2800" b="1" dirty="0" smtClean="0"/>
              <a:t>Argentina</a:t>
            </a:r>
            <a:endParaRPr lang="en-GB" sz="2800" b="1" dirty="0"/>
          </a:p>
        </p:txBody>
      </p:sp>
      <p:sp>
        <p:nvSpPr>
          <p:cNvPr id="13" name="TextBox 12"/>
          <p:cNvSpPr txBox="1"/>
          <p:nvPr/>
        </p:nvSpPr>
        <p:spPr>
          <a:xfrm>
            <a:off x="2771800" y="4725144"/>
            <a:ext cx="1800200" cy="523220"/>
          </a:xfrm>
          <a:prstGeom prst="rect">
            <a:avLst/>
          </a:prstGeom>
          <a:noFill/>
        </p:spPr>
        <p:txBody>
          <a:bodyPr wrap="square" rtlCol="0">
            <a:spAutoFit/>
          </a:bodyPr>
          <a:lstStyle/>
          <a:p>
            <a:pPr algn="ctr"/>
            <a:r>
              <a:rPr lang="en-GB" sz="2800" b="1" dirty="0" err="1" smtClean="0"/>
              <a:t>argentino</a:t>
            </a:r>
            <a:endParaRPr lang="en-GB" sz="2800" b="1" dirty="0"/>
          </a:p>
        </p:txBody>
      </p:sp>
      <p:sp>
        <p:nvSpPr>
          <p:cNvPr id="14" name="TextBox 13"/>
          <p:cNvSpPr txBox="1"/>
          <p:nvPr/>
        </p:nvSpPr>
        <p:spPr>
          <a:xfrm>
            <a:off x="4499992" y="4725144"/>
            <a:ext cx="1800200" cy="523220"/>
          </a:xfrm>
          <a:prstGeom prst="rect">
            <a:avLst/>
          </a:prstGeom>
          <a:noFill/>
        </p:spPr>
        <p:txBody>
          <a:bodyPr wrap="square" rtlCol="0">
            <a:spAutoFit/>
          </a:bodyPr>
          <a:lstStyle/>
          <a:p>
            <a:pPr algn="ctr"/>
            <a:r>
              <a:rPr lang="en-GB" sz="2800" b="1" dirty="0" err="1" smtClean="0"/>
              <a:t>español</a:t>
            </a:r>
            <a:endParaRPr lang="en-GB" sz="2800" b="1" dirty="0"/>
          </a:p>
        </p:txBody>
      </p:sp>
      <p:sp>
        <p:nvSpPr>
          <p:cNvPr id="15" name="TextBox 14"/>
          <p:cNvSpPr txBox="1"/>
          <p:nvPr/>
        </p:nvSpPr>
        <p:spPr>
          <a:xfrm>
            <a:off x="2771800" y="5229200"/>
            <a:ext cx="1800200" cy="523220"/>
          </a:xfrm>
          <a:prstGeom prst="rect">
            <a:avLst/>
          </a:prstGeom>
          <a:noFill/>
        </p:spPr>
        <p:txBody>
          <a:bodyPr wrap="square" rtlCol="0">
            <a:spAutoFit/>
          </a:bodyPr>
          <a:lstStyle/>
          <a:p>
            <a:pPr algn="ctr"/>
            <a:r>
              <a:rPr lang="en-GB" sz="2800" b="1" dirty="0" err="1" smtClean="0"/>
              <a:t>inglés</a:t>
            </a:r>
            <a:endParaRPr lang="en-GB" sz="2800" b="1" dirty="0"/>
          </a:p>
        </p:txBody>
      </p:sp>
      <p:sp>
        <p:nvSpPr>
          <p:cNvPr id="16" name="TextBox 15"/>
          <p:cNvSpPr txBox="1"/>
          <p:nvPr/>
        </p:nvSpPr>
        <p:spPr>
          <a:xfrm>
            <a:off x="4572000" y="5138028"/>
            <a:ext cx="1800200" cy="523220"/>
          </a:xfrm>
          <a:prstGeom prst="rect">
            <a:avLst/>
          </a:prstGeom>
          <a:noFill/>
        </p:spPr>
        <p:txBody>
          <a:bodyPr wrap="square" rtlCol="0">
            <a:spAutoFit/>
          </a:bodyPr>
          <a:lstStyle/>
          <a:p>
            <a:pPr algn="ctr"/>
            <a:r>
              <a:rPr lang="en-GB" sz="2800" b="1" dirty="0" err="1" smtClean="0"/>
              <a:t>francés</a:t>
            </a:r>
            <a:endParaRPr lang="en-GB" sz="2800" b="1" dirty="0"/>
          </a:p>
        </p:txBody>
      </p:sp>
      <p:sp>
        <p:nvSpPr>
          <p:cNvPr id="17" name="TextBox 16"/>
          <p:cNvSpPr txBox="1"/>
          <p:nvPr/>
        </p:nvSpPr>
        <p:spPr>
          <a:xfrm>
            <a:off x="7020272" y="4725144"/>
            <a:ext cx="1800200" cy="523220"/>
          </a:xfrm>
          <a:prstGeom prst="rect">
            <a:avLst/>
          </a:prstGeom>
          <a:noFill/>
        </p:spPr>
        <p:txBody>
          <a:bodyPr wrap="square" rtlCol="0">
            <a:spAutoFit/>
          </a:bodyPr>
          <a:lstStyle/>
          <a:p>
            <a:pPr algn="ctr"/>
            <a:r>
              <a:rPr lang="en-GB" sz="2800" b="1" dirty="0" smtClean="0"/>
              <a:t>Valencia</a:t>
            </a:r>
            <a:endParaRPr lang="en-GB" sz="2800" b="1" dirty="0"/>
          </a:p>
        </p:txBody>
      </p:sp>
      <p:sp>
        <p:nvSpPr>
          <p:cNvPr id="18" name="TextBox 17"/>
          <p:cNvSpPr txBox="1"/>
          <p:nvPr/>
        </p:nvSpPr>
        <p:spPr>
          <a:xfrm>
            <a:off x="7092280" y="5157192"/>
            <a:ext cx="1800200" cy="523220"/>
          </a:xfrm>
          <a:prstGeom prst="rect">
            <a:avLst/>
          </a:prstGeom>
          <a:noFill/>
        </p:spPr>
        <p:txBody>
          <a:bodyPr wrap="square" rtlCol="0">
            <a:spAutoFit/>
          </a:bodyPr>
          <a:lstStyle/>
          <a:p>
            <a:pPr algn="ctr"/>
            <a:r>
              <a:rPr lang="en-GB" sz="2800" b="1" dirty="0" smtClean="0"/>
              <a:t>Barcelona</a:t>
            </a:r>
            <a:endParaRPr lang="en-GB" sz="2800" b="1" dirty="0"/>
          </a:p>
        </p:txBody>
      </p:sp>
    </p:spTree>
    <p:extLst>
      <p:ext uri="{BB962C8B-B14F-4D97-AF65-F5344CB8AC3E}">
        <p14:creationId xmlns:p14="http://schemas.microsoft.com/office/powerpoint/2010/main" val="58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323528" y="40466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67544"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Argentina </a:t>
            </a:r>
            <a:r>
              <a:rPr lang="en-US" altLang="en-US" sz="2400" b="1" u="sng" dirty="0" err="1" smtClean="0">
                <a:solidFill>
                  <a:srgbClr val="000000"/>
                </a:solidFill>
                <a:latin typeface="Arial" charset="0"/>
                <a:cs typeface="Arial" charset="0"/>
              </a:rPr>
              <a:t>así</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que</a:t>
            </a:r>
            <a:r>
              <a:rPr lang="en-US" altLang="en-US" sz="2400" b="1" u="sng" dirty="0" smtClean="0">
                <a:solidFill>
                  <a:srgbClr val="000000"/>
                </a:solidFill>
                <a:latin typeface="Arial" charset="0"/>
                <a:cs typeface="Arial" charset="0"/>
              </a:rPr>
              <a:t> </a:t>
            </a:r>
            <a:r>
              <a:rPr lang="en-US" altLang="en-US" sz="2400" dirty="0" smtClean="0">
                <a:solidFill>
                  <a:srgbClr val="000000"/>
                </a:solidFill>
                <a:latin typeface="Arial" charset="0"/>
                <a:cs typeface="Arial" charset="0"/>
              </a:rPr>
              <a:t>soy </a:t>
            </a:r>
            <a:r>
              <a:rPr lang="en-US" altLang="en-US" sz="2400" b="1" u="sng"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por</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y</a:t>
            </a:r>
            <a:r>
              <a:rPr lang="en-US" altLang="en-US" sz="2400" dirty="0" smtClean="0">
                <a:solidFill>
                  <a:srgbClr val="000000"/>
                </a:solidFill>
                <a:latin typeface="Arial" charset="0"/>
                <a:cs typeface="Arial" charset="0"/>
              </a:rPr>
              <a:t>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b="1" u="sng"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con</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en</a:t>
            </a:r>
            <a:r>
              <a:rPr lang="en-US" altLang="en-US" sz="2400" dirty="0" smtClean="0">
                <a:solidFill>
                  <a:srgbClr val="000000"/>
                </a:solidFill>
                <a:latin typeface="Arial" charset="0"/>
                <a:cs typeface="Arial" charset="0"/>
              </a:rPr>
              <a:t> Valencia, </a:t>
            </a:r>
            <a:r>
              <a:rPr lang="en-US" altLang="en-US" sz="2400" b="1" dirty="0" smtClean="0">
                <a:solidFill>
                  <a:srgbClr val="000000"/>
                </a:solidFill>
                <a:latin typeface="Arial" charset="0"/>
                <a:cs typeface="Arial" charset="0"/>
              </a:rPr>
              <a:t>en</a:t>
            </a:r>
            <a:r>
              <a:rPr lang="en-US" altLang="en-US" sz="2400" dirty="0" smtClean="0">
                <a:solidFill>
                  <a:srgbClr val="000000"/>
                </a:solidFill>
                <a:latin typeface="Arial" charset="0"/>
                <a:cs typeface="Arial" charset="0"/>
              </a:rPr>
              <a:t>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b="1" u="sng"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Ella</a:t>
            </a:r>
            <a:r>
              <a:rPr lang="en-US" altLang="en-US" sz="2400" dirty="0" smtClean="0">
                <a:solidFill>
                  <a:srgbClr val="000000"/>
                </a:solidFill>
                <a:latin typeface="Arial" charset="0"/>
                <a:cs typeface="Arial" charset="0"/>
              </a:rPr>
              <a:t> y </a:t>
            </a:r>
            <a:r>
              <a:rPr lang="en-US" altLang="en-US" sz="2400" b="1"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82"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139952" y="3796286"/>
            <a:ext cx="3888432" cy="1841528"/>
            <a:chOff x="4716016" y="3796286"/>
            <a:chExt cx="3888432" cy="184152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14" name="Oval Callout 13"/>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15" name="Oval Callout 14"/>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16" name="Oval Callout 15"/>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tx1"/>
                </a:solidFill>
                <a:latin typeface="Arial Rounded MT Bold" pitchFamily="34" charset="0"/>
              </a:endParaRPr>
            </a:p>
          </p:txBody>
        </p:sp>
        <p:sp>
          <p:nvSpPr>
            <p:cNvPr id="17" name="Oval Callout 16"/>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9" name="TextBox 18"/>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5</a:t>
            </a:r>
            <a:endParaRPr lang="en-GB" sz="2000" dirty="0">
              <a:latin typeface="AR DARLING" panose="02000000000000000000" pitchFamily="2" charset="0"/>
            </a:endParaRPr>
          </a:p>
        </p:txBody>
      </p:sp>
    </p:spTree>
    <p:extLst>
      <p:ext uri="{BB962C8B-B14F-4D97-AF65-F5344CB8AC3E}">
        <p14:creationId xmlns:p14="http://schemas.microsoft.com/office/powerpoint/2010/main" val="45422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281826" y="40466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25842"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580"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44" y="4293096"/>
            <a:ext cx="1567830" cy="1567830"/>
          </a:xfrm>
          <a:prstGeom prst="rect">
            <a:avLst/>
          </a:prstGeom>
        </p:spPr>
      </p:pic>
      <p:sp>
        <p:nvSpPr>
          <p:cNvPr id="7" name="TextBox 6"/>
          <p:cNvSpPr txBox="1"/>
          <p:nvPr/>
        </p:nvSpPr>
        <p:spPr>
          <a:xfrm>
            <a:off x="2339752" y="4013700"/>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Cómo</a:t>
            </a:r>
            <a:r>
              <a:rPr lang="en-GB" sz="2800" b="1" dirty="0" smtClean="0"/>
              <a:t> </a:t>
            </a:r>
            <a:r>
              <a:rPr lang="en-GB" sz="2800" b="1" dirty="0" err="1" smtClean="0"/>
              <a:t>te</a:t>
            </a:r>
            <a:r>
              <a:rPr lang="en-GB" sz="2800" b="1" dirty="0" smtClean="0"/>
              <a:t> llamas?</a:t>
            </a:r>
            <a:endParaRPr lang="en-GB" sz="2800" b="1" dirty="0"/>
          </a:p>
        </p:txBody>
      </p:sp>
      <p:sp>
        <p:nvSpPr>
          <p:cNvPr id="13" name="TextBox 12"/>
          <p:cNvSpPr txBox="1"/>
          <p:nvPr/>
        </p:nvSpPr>
        <p:spPr>
          <a:xfrm>
            <a:off x="2363813" y="4661772"/>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¿De </a:t>
            </a:r>
            <a:r>
              <a:rPr lang="en-GB" sz="2800" b="1" dirty="0" err="1" smtClean="0"/>
              <a:t>dónde</a:t>
            </a:r>
            <a:r>
              <a:rPr lang="en-GB" sz="2800" b="1" dirty="0" smtClean="0"/>
              <a:t> </a:t>
            </a:r>
            <a:r>
              <a:rPr lang="en-GB" sz="2800" b="1" dirty="0" err="1" smtClean="0"/>
              <a:t>eres</a:t>
            </a:r>
            <a:r>
              <a:rPr lang="en-GB" sz="2800" b="1" dirty="0" smtClean="0"/>
              <a:t>?</a:t>
            </a:r>
            <a:endParaRPr lang="en-GB" sz="2800" b="1" dirty="0"/>
          </a:p>
        </p:txBody>
      </p:sp>
      <p:sp>
        <p:nvSpPr>
          <p:cNvPr id="14" name="TextBox 13"/>
          <p:cNvSpPr txBox="1"/>
          <p:nvPr/>
        </p:nvSpPr>
        <p:spPr>
          <a:xfrm>
            <a:off x="5540549" y="4555960"/>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Dónde</a:t>
            </a:r>
            <a:r>
              <a:rPr lang="en-GB" sz="2800" b="1" dirty="0" smtClean="0"/>
              <a:t> </a:t>
            </a:r>
            <a:r>
              <a:rPr lang="en-GB" sz="2800" b="1" dirty="0" err="1" smtClean="0"/>
              <a:t>vives</a:t>
            </a:r>
            <a:r>
              <a:rPr lang="en-GB" sz="2800" b="1" dirty="0" smtClean="0"/>
              <a:t>?</a:t>
            </a:r>
            <a:endParaRPr lang="en-GB" sz="2800" b="1" dirty="0"/>
          </a:p>
        </p:txBody>
      </p:sp>
      <p:sp>
        <p:nvSpPr>
          <p:cNvPr id="15" name="TextBox 14"/>
          <p:cNvSpPr txBox="1"/>
          <p:nvPr/>
        </p:nvSpPr>
        <p:spPr>
          <a:xfrm>
            <a:off x="2339752" y="5296429"/>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Cuál</a:t>
            </a:r>
            <a:r>
              <a:rPr lang="en-GB" sz="2800" b="1" dirty="0" smtClean="0"/>
              <a:t> </a:t>
            </a:r>
            <a:r>
              <a:rPr lang="en-GB" sz="2800" b="1" dirty="0" err="1" smtClean="0"/>
              <a:t>es</a:t>
            </a:r>
            <a:r>
              <a:rPr lang="en-GB" sz="2800" b="1" dirty="0" smtClean="0"/>
              <a:t> </a:t>
            </a:r>
            <a:r>
              <a:rPr lang="en-GB" sz="2800" b="1" dirty="0" err="1" smtClean="0"/>
              <a:t>tu</a:t>
            </a:r>
            <a:r>
              <a:rPr lang="en-GB" sz="2800" b="1" dirty="0" smtClean="0"/>
              <a:t> </a:t>
            </a:r>
            <a:r>
              <a:rPr lang="en-GB" sz="2800" b="1" dirty="0" err="1" smtClean="0"/>
              <a:t>nacionalidad</a:t>
            </a:r>
            <a:r>
              <a:rPr lang="en-GB" sz="2800" b="1" dirty="0" smtClean="0"/>
              <a:t>?</a:t>
            </a:r>
            <a:endParaRPr lang="en-GB" sz="2800" b="1" dirty="0"/>
          </a:p>
        </p:txBody>
      </p:sp>
      <p:pic>
        <p:nvPicPr>
          <p:cNvPr id="16" name="Picture 3" descr="ch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950" y="5214606"/>
            <a:ext cx="1014644" cy="101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508104" y="3479881"/>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Qué</a:t>
            </a:r>
            <a:r>
              <a:rPr lang="en-GB" sz="2800" b="1" dirty="0" smtClean="0"/>
              <a:t> </a:t>
            </a:r>
            <a:r>
              <a:rPr lang="en-GB" sz="2800" b="1" dirty="0" err="1" smtClean="0"/>
              <a:t>idiomas</a:t>
            </a:r>
            <a:r>
              <a:rPr lang="en-GB" sz="2800" b="1" dirty="0" smtClean="0"/>
              <a:t> </a:t>
            </a:r>
            <a:r>
              <a:rPr lang="en-GB" sz="2800" b="1" dirty="0" err="1" smtClean="0"/>
              <a:t>hablas</a:t>
            </a:r>
            <a:r>
              <a:rPr lang="en-GB" sz="2800" b="1" dirty="0" smtClean="0"/>
              <a:t>?</a:t>
            </a:r>
            <a:endParaRPr lang="en-GB" sz="2800" b="1"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0" name="TextBox 19"/>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6</a:t>
            </a:r>
            <a:endParaRPr lang="en-GB" sz="2000" dirty="0">
              <a:latin typeface="AR DARLING" panose="02000000000000000000" pitchFamily="2" charset="0"/>
            </a:endParaRPr>
          </a:p>
        </p:txBody>
      </p:sp>
    </p:spTree>
    <p:extLst>
      <p:ext uri="{BB962C8B-B14F-4D97-AF65-F5344CB8AC3E}">
        <p14:creationId xmlns:p14="http://schemas.microsoft.com/office/powerpoint/2010/main" val="14351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p:cNvSpPr/>
          <p:nvPr/>
        </p:nvSpPr>
        <p:spPr>
          <a:xfrm>
            <a:off x="323528" y="404664"/>
            <a:ext cx="7488832" cy="3528392"/>
          </a:xfrm>
          <a:prstGeom prst="flowChartDocument">
            <a:avLst/>
          </a:prstGeom>
          <a:solidFill>
            <a:schemeClr val="accent6">
              <a:lumMod val="20000"/>
              <a:lumOff val="80000"/>
            </a:schemeClr>
          </a:solidFill>
          <a:ln w="5715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67544"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82"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22818" y="4030628"/>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Cómo</a:t>
            </a:r>
            <a:r>
              <a:rPr lang="en-GB" sz="2800" b="1" dirty="0" smtClean="0"/>
              <a:t> </a:t>
            </a:r>
            <a:r>
              <a:rPr lang="en-GB" sz="2800" b="1" dirty="0" err="1" smtClean="0"/>
              <a:t>te</a:t>
            </a:r>
            <a:r>
              <a:rPr lang="en-GB" sz="2800" b="1" dirty="0" smtClean="0"/>
              <a:t> llamas?</a:t>
            </a:r>
            <a:endParaRPr lang="en-GB" sz="2800" b="1" dirty="0"/>
          </a:p>
        </p:txBody>
      </p:sp>
      <p:sp>
        <p:nvSpPr>
          <p:cNvPr id="7" name="TextBox 6"/>
          <p:cNvSpPr txBox="1"/>
          <p:nvPr/>
        </p:nvSpPr>
        <p:spPr>
          <a:xfrm>
            <a:off x="2346879" y="4678700"/>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¿De </a:t>
            </a:r>
            <a:r>
              <a:rPr lang="en-GB" sz="2800" b="1" dirty="0" err="1" smtClean="0"/>
              <a:t>dónde</a:t>
            </a:r>
            <a:r>
              <a:rPr lang="en-GB" sz="2800" b="1" dirty="0" smtClean="0"/>
              <a:t> </a:t>
            </a:r>
            <a:r>
              <a:rPr lang="en-GB" sz="2800" b="1" dirty="0" err="1" smtClean="0"/>
              <a:t>eres</a:t>
            </a:r>
            <a:r>
              <a:rPr lang="en-GB" sz="2800" b="1" dirty="0" smtClean="0"/>
              <a:t>?</a:t>
            </a:r>
            <a:endParaRPr lang="en-GB" sz="2800" b="1" dirty="0"/>
          </a:p>
        </p:txBody>
      </p:sp>
      <p:sp>
        <p:nvSpPr>
          <p:cNvPr id="8" name="TextBox 7"/>
          <p:cNvSpPr txBox="1"/>
          <p:nvPr/>
        </p:nvSpPr>
        <p:spPr>
          <a:xfrm>
            <a:off x="5540549" y="4649095"/>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Dónde</a:t>
            </a:r>
            <a:r>
              <a:rPr lang="en-GB" sz="2800" b="1" dirty="0" smtClean="0"/>
              <a:t> </a:t>
            </a:r>
            <a:r>
              <a:rPr lang="en-GB" sz="2800" b="1" dirty="0" err="1" smtClean="0"/>
              <a:t>vives</a:t>
            </a:r>
            <a:r>
              <a:rPr lang="en-GB" sz="2800" b="1" dirty="0" smtClean="0"/>
              <a:t>?</a:t>
            </a:r>
            <a:endParaRPr lang="en-GB" sz="2800" b="1" dirty="0"/>
          </a:p>
        </p:txBody>
      </p:sp>
      <p:sp>
        <p:nvSpPr>
          <p:cNvPr id="9" name="TextBox 8"/>
          <p:cNvSpPr txBox="1"/>
          <p:nvPr/>
        </p:nvSpPr>
        <p:spPr>
          <a:xfrm>
            <a:off x="2322818" y="5313357"/>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Cuál</a:t>
            </a:r>
            <a:r>
              <a:rPr lang="en-GB" sz="2800" b="1" dirty="0" smtClean="0"/>
              <a:t> </a:t>
            </a:r>
            <a:r>
              <a:rPr lang="en-GB" sz="2800" b="1" dirty="0" err="1" smtClean="0"/>
              <a:t>es</a:t>
            </a:r>
            <a:r>
              <a:rPr lang="en-GB" sz="2800" b="1" dirty="0" smtClean="0"/>
              <a:t> </a:t>
            </a:r>
            <a:r>
              <a:rPr lang="en-GB" sz="2800" b="1" dirty="0" err="1" smtClean="0"/>
              <a:t>tu</a:t>
            </a:r>
            <a:r>
              <a:rPr lang="en-GB" sz="2800" b="1" dirty="0" smtClean="0"/>
              <a:t> </a:t>
            </a:r>
            <a:r>
              <a:rPr lang="en-GB" sz="2800" b="1" dirty="0" err="1" smtClean="0"/>
              <a:t>nacionalidad</a:t>
            </a:r>
            <a:r>
              <a:rPr lang="en-GB" sz="2800" b="1" dirty="0" smtClean="0"/>
              <a:t>?</a:t>
            </a:r>
            <a:endParaRPr lang="en-GB" sz="2800" b="1" dirty="0"/>
          </a:p>
        </p:txBody>
      </p:sp>
      <p:sp>
        <p:nvSpPr>
          <p:cNvPr id="11" name="TextBox 10"/>
          <p:cNvSpPr txBox="1"/>
          <p:nvPr/>
        </p:nvSpPr>
        <p:spPr>
          <a:xfrm>
            <a:off x="5508104" y="3573016"/>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t>¿</a:t>
            </a:r>
            <a:r>
              <a:rPr lang="en-GB" sz="2800" b="1" dirty="0" err="1" smtClean="0"/>
              <a:t>Qué</a:t>
            </a:r>
            <a:r>
              <a:rPr lang="en-GB" sz="2800" b="1" dirty="0" smtClean="0"/>
              <a:t> </a:t>
            </a:r>
            <a:r>
              <a:rPr lang="en-GB" sz="2800" b="1" dirty="0" err="1" smtClean="0"/>
              <a:t>idiomas</a:t>
            </a:r>
            <a:r>
              <a:rPr lang="en-GB" sz="2800" b="1" dirty="0" smtClean="0"/>
              <a:t> </a:t>
            </a:r>
            <a:r>
              <a:rPr lang="en-GB" sz="2800" b="1" dirty="0" err="1" smtClean="0"/>
              <a:t>hablas</a:t>
            </a:r>
            <a:r>
              <a:rPr lang="en-GB" sz="2800" b="1" dirty="0" smtClean="0"/>
              <a:t>?</a:t>
            </a:r>
            <a:endParaRPr lang="en-GB" sz="2800" b="1" dirty="0"/>
          </a:p>
        </p:txBody>
      </p:sp>
      <p:pic>
        <p:nvPicPr>
          <p:cNvPr id="12" name="Picture 2" descr="school13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56" y="4157831"/>
            <a:ext cx="7794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4" name="TextBox 13"/>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7</a:t>
            </a:r>
            <a:endParaRPr lang="en-GB" sz="2000" dirty="0">
              <a:latin typeface="AR DARLING" panose="02000000000000000000" pitchFamily="2" charset="0"/>
            </a:endParaRPr>
          </a:p>
        </p:txBody>
      </p:sp>
    </p:spTree>
    <p:extLst>
      <p:ext uri="{BB962C8B-B14F-4D97-AF65-F5344CB8AC3E}">
        <p14:creationId xmlns:p14="http://schemas.microsoft.com/office/powerpoint/2010/main" val="68735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
            <a:ext cx="8229600" cy="1143000"/>
          </a:xfrm>
        </p:spPr>
        <p:txBody>
          <a:bodyPr>
            <a:normAutofit/>
          </a:bodyPr>
          <a:lstStyle/>
          <a:p>
            <a:r>
              <a:rPr lang="en-GB" sz="3600" b="1" dirty="0" smtClean="0"/>
              <a:t>Summary of learning </a:t>
            </a:r>
            <a:endParaRPr lang="en-GB"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8865082"/>
              </p:ext>
            </p:extLst>
          </p:nvPr>
        </p:nvGraphicFramePr>
        <p:xfrm>
          <a:off x="459078" y="510704"/>
          <a:ext cx="8496944" cy="5765800"/>
        </p:xfrm>
        <a:graphic>
          <a:graphicData uri="http://schemas.openxmlformats.org/drawingml/2006/table">
            <a:tbl>
              <a:tblPr firstRow="1" bandRow="1">
                <a:tableStyleId>{E8B1032C-EA38-4F05-BA0D-38AFFFC7BED3}</a:tableStyleId>
              </a:tblPr>
              <a:tblGrid>
                <a:gridCol w="2016224"/>
                <a:gridCol w="6480720"/>
              </a:tblGrid>
              <a:tr h="370840">
                <a:tc>
                  <a:txBody>
                    <a:bodyPr/>
                    <a:lstStyle/>
                    <a:p>
                      <a:r>
                        <a:rPr lang="en-GB" sz="1800" dirty="0" smtClean="0"/>
                        <a:t>Task</a:t>
                      </a:r>
                      <a:endParaRPr lang="en-GB" sz="1800" dirty="0"/>
                    </a:p>
                  </a:txBody>
                  <a:tcPr/>
                </a:tc>
                <a:tc>
                  <a:txBody>
                    <a:bodyPr/>
                    <a:lstStyle/>
                    <a:p>
                      <a:r>
                        <a:rPr lang="en-GB" sz="1800" dirty="0" smtClean="0"/>
                        <a:t>Learning objective</a:t>
                      </a:r>
                      <a:endParaRPr lang="en-GB" sz="1800" dirty="0"/>
                    </a:p>
                  </a:txBody>
                  <a:tcPr/>
                </a:tc>
              </a:tr>
              <a:tr h="370840">
                <a:tc>
                  <a:txBody>
                    <a:bodyPr/>
                    <a:lstStyle/>
                    <a:p>
                      <a:r>
                        <a:rPr lang="en-GB" sz="1800" dirty="0" smtClean="0"/>
                        <a:t>1  Group</a:t>
                      </a:r>
                      <a:r>
                        <a:rPr lang="en-GB" sz="1800" baseline="0" dirty="0" smtClean="0"/>
                        <a:t> speaking - ¿</a:t>
                      </a:r>
                      <a:r>
                        <a:rPr lang="en-GB" sz="1800" baseline="0" dirty="0" err="1" smtClean="0"/>
                        <a:t>Cómo</a:t>
                      </a:r>
                      <a:r>
                        <a:rPr lang="en-GB" sz="1800" baseline="0" dirty="0" smtClean="0"/>
                        <a:t> se dice?</a:t>
                      </a:r>
                      <a:endParaRPr lang="en-GB" sz="1800" dirty="0"/>
                    </a:p>
                  </a:txBody>
                  <a:tcPr/>
                </a:tc>
                <a:tc>
                  <a:txBody>
                    <a:bodyPr/>
                    <a:lstStyle/>
                    <a:p>
                      <a:r>
                        <a:rPr lang="en-GB" sz="1800" dirty="0" smtClean="0"/>
                        <a:t>Retrieve</a:t>
                      </a:r>
                      <a:r>
                        <a:rPr lang="en-GB" sz="1800" baseline="0" dirty="0" smtClean="0"/>
                        <a:t> prior knowledge and share it</a:t>
                      </a:r>
                    </a:p>
                    <a:p>
                      <a:r>
                        <a:rPr lang="en-GB" sz="1800" baseline="0" dirty="0" smtClean="0"/>
                        <a:t>Identify gaps in current knowledge</a:t>
                      </a:r>
                      <a:br>
                        <a:rPr lang="en-GB" sz="1800" baseline="0" dirty="0" smtClean="0"/>
                      </a:br>
                      <a:r>
                        <a:rPr lang="en-GB" sz="1800" baseline="0" dirty="0" smtClean="0"/>
                        <a:t>Use TL for routine communication</a:t>
                      </a:r>
                      <a:br>
                        <a:rPr lang="en-GB" sz="1800" baseline="0" dirty="0" smtClean="0"/>
                      </a:br>
                      <a:r>
                        <a:rPr lang="en-GB" sz="1800" baseline="0" dirty="0" smtClean="0"/>
                        <a:t>Ask / answer questions in TL</a:t>
                      </a:r>
                      <a:endParaRPr lang="en-GB" sz="1800" dirty="0"/>
                    </a:p>
                  </a:txBody>
                  <a:tcPr/>
                </a:tc>
              </a:tr>
              <a:tr h="370840">
                <a:tc>
                  <a:txBody>
                    <a:bodyPr/>
                    <a:lstStyle/>
                    <a:p>
                      <a:r>
                        <a:rPr lang="en-GB" sz="1800" dirty="0" smtClean="0"/>
                        <a:t>2  Listening</a:t>
                      </a:r>
                      <a:endParaRPr lang="en-GB" sz="1800" dirty="0"/>
                    </a:p>
                  </a:txBody>
                  <a:tcPr/>
                </a:tc>
                <a:tc>
                  <a:txBody>
                    <a:bodyPr/>
                    <a:lstStyle/>
                    <a:p>
                      <a:r>
                        <a:rPr lang="en-GB" sz="1800" dirty="0" smtClean="0"/>
                        <a:t>Develop attention to</a:t>
                      </a:r>
                      <a:r>
                        <a:rPr lang="en-GB" sz="1800" baseline="0" dirty="0" smtClean="0"/>
                        <a:t> detail in listening</a:t>
                      </a:r>
                    </a:p>
                    <a:p>
                      <a:r>
                        <a:rPr lang="en-GB" sz="1800" baseline="0" dirty="0" smtClean="0"/>
                        <a:t>Consolidate the sound-writing relationship through transcription</a:t>
                      </a:r>
                    </a:p>
                    <a:p>
                      <a:r>
                        <a:rPr lang="en-GB" sz="1800" baseline="0" dirty="0" smtClean="0"/>
                        <a:t>Begin to acquire some new vocabulary</a:t>
                      </a:r>
                      <a:endParaRPr lang="en-GB" sz="1800" dirty="0"/>
                    </a:p>
                  </a:txBody>
                  <a:tcPr/>
                </a:tc>
              </a:tr>
              <a:tr h="370840">
                <a:tc>
                  <a:txBody>
                    <a:bodyPr/>
                    <a:lstStyle/>
                    <a:p>
                      <a:r>
                        <a:rPr lang="en-GB" sz="1800" dirty="0" smtClean="0"/>
                        <a:t>3 Reading (in detail) </a:t>
                      </a:r>
                      <a:r>
                        <a:rPr lang="en-GB" sz="1800" dirty="0" smtClean="0">
                          <a:sym typeface="Wingdings" panose="05000000000000000000" pitchFamily="2" charset="2"/>
                        </a:rPr>
                        <a:t> literacy</a:t>
                      </a:r>
                      <a:endParaRPr lang="en-GB" sz="1800" dirty="0"/>
                    </a:p>
                  </a:txBody>
                  <a:tcPr/>
                </a:tc>
                <a:tc>
                  <a:txBody>
                    <a:bodyPr/>
                    <a:lstStyle/>
                    <a:p>
                      <a:r>
                        <a:rPr lang="en-GB" sz="1800" dirty="0" smtClean="0"/>
                        <a:t>Knowledge about verb forms</a:t>
                      </a:r>
                      <a:br>
                        <a:rPr lang="en-GB" sz="1800" dirty="0" smtClean="0"/>
                      </a:br>
                      <a:r>
                        <a:rPr lang="en-GB" sz="1800" dirty="0" smtClean="0"/>
                        <a:t>Identify</a:t>
                      </a:r>
                      <a:r>
                        <a:rPr lang="en-GB" sz="1800" baseline="0" dirty="0" smtClean="0"/>
                        <a:t> patterns in verb formation</a:t>
                      </a:r>
                      <a:endParaRPr lang="en-GB" sz="1800" dirty="0" smtClean="0"/>
                    </a:p>
                    <a:p>
                      <a:r>
                        <a:rPr lang="en-GB" sz="1800" dirty="0" smtClean="0"/>
                        <a:t>Infer</a:t>
                      </a:r>
                      <a:r>
                        <a:rPr lang="en-GB" sz="1800" baseline="0" dirty="0" smtClean="0"/>
                        <a:t> meaning of unknown words</a:t>
                      </a:r>
                      <a:br>
                        <a:rPr lang="en-GB" sz="1800" baseline="0" dirty="0" smtClean="0"/>
                      </a:br>
                      <a:r>
                        <a:rPr lang="en-GB" sz="1800" baseline="0" dirty="0" smtClean="0"/>
                        <a:t>Acquire high-frequency words</a:t>
                      </a:r>
                      <a:br>
                        <a:rPr lang="en-GB" sz="1800" baseline="0" dirty="0" smtClean="0"/>
                      </a:br>
                      <a:r>
                        <a:rPr lang="en-GB" sz="1800" baseline="0" dirty="0" smtClean="0"/>
                        <a:t>Acquire new content/topic vocabulary</a:t>
                      </a:r>
                    </a:p>
                    <a:p>
                      <a:r>
                        <a:rPr lang="en-GB" sz="1800" baseline="0" dirty="0" smtClean="0"/>
                        <a:t>Show understanding by translating short text into English</a:t>
                      </a:r>
                      <a:endParaRPr lang="en-GB" sz="1800" dirty="0"/>
                    </a:p>
                  </a:txBody>
                  <a:tcPr/>
                </a:tc>
              </a:tr>
              <a:tr h="370840">
                <a:tc>
                  <a:txBody>
                    <a:bodyPr/>
                    <a:lstStyle/>
                    <a:p>
                      <a:r>
                        <a:rPr lang="en-GB" sz="1800" dirty="0" smtClean="0"/>
                        <a:t>4 Speaking – question &amp; answer</a:t>
                      </a:r>
                      <a:endParaRPr lang="en-GB" sz="1800" dirty="0"/>
                    </a:p>
                  </a:txBody>
                  <a:tcPr/>
                </a:tc>
                <a:tc>
                  <a:txBody>
                    <a:bodyPr/>
                    <a:lstStyle/>
                    <a:p>
                      <a:r>
                        <a:rPr lang="en-GB" sz="1800" dirty="0" smtClean="0"/>
                        <a:t>Improve speed of understanding spoken language</a:t>
                      </a:r>
                      <a:br>
                        <a:rPr lang="en-GB" sz="1800" dirty="0" smtClean="0"/>
                      </a:br>
                      <a:r>
                        <a:rPr lang="en-GB" sz="1800" dirty="0" smtClean="0"/>
                        <a:t>Develop ability to respond spontaneously</a:t>
                      </a:r>
                      <a:br>
                        <a:rPr lang="en-GB" sz="1800" dirty="0" smtClean="0"/>
                      </a:br>
                      <a:r>
                        <a:rPr lang="en-GB" sz="1800" dirty="0" smtClean="0"/>
                        <a:t>Recognise the difference in language use</a:t>
                      </a:r>
                      <a:r>
                        <a:rPr lang="en-GB" sz="1800" baseline="0" dirty="0" smtClean="0"/>
                        <a:t> (spoken / written register)</a:t>
                      </a:r>
                      <a:endParaRPr lang="en-GB" sz="1800" dirty="0"/>
                    </a:p>
                  </a:txBody>
                  <a:tcPr/>
                </a:tc>
              </a:tr>
              <a:tr h="370840">
                <a:tc>
                  <a:txBody>
                    <a:bodyPr/>
                    <a:lstStyle/>
                    <a:p>
                      <a:r>
                        <a:rPr lang="en-GB" sz="1800" dirty="0" smtClean="0"/>
                        <a:t>5 Writing – question &amp; answer</a:t>
                      </a:r>
                      <a:endParaRPr lang="en-GB" sz="1800" dirty="0"/>
                    </a:p>
                  </a:txBody>
                  <a:tcPr/>
                </a:tc>
                <a:tc>
                  <a:txBody>
                    <a:bodyPr/>
                    <a:lstStyle/>
                    <a:p>
                      <a:r>
                        <a:rPr lang="en-GB" sz="1800" dirty="0" smtClean="0"/>
                        <a:t>Write in sentences / short</a:t>
                      </a:r>
                      <a:r>
                        <a:rPr lang="en-GB" sz="1800" baseline="0" dirty="0" smtClean="0"/>
                        <a:t> paragraph from memory</a:t>
                      </a:r>
                      <a:endParaRPr lang="en-GB" sz="1800" dirty="0"/>
                    </a:p>
                  </a:txBody>
                  <a:tcPr/>
                </a:tc>
              </a:tr>
            </a:tbl>
          </a:graphicData>
        </a:graphic>
      </p:graphicFrame>
    </p:spTree>
    <p:extLst>
      <p:ext uri="{BB962C8B-B14F-4D97-AF65-F5344CB8AC3E}">
        <p14:creationId xmlns:p14="http://schemas.microsoft.com/office/powerpoint/2010/main" val="249446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0323332"/>
              </p:ext>
            </p:extLst>
          </p:nvPr>
        </p:nvGraphicFramePr>
        <p:xfrm>
          <a:off x="627526" y="3734993"/>
          <a:ext cx="7817226" cy="2135792"/>
        </p:xfrm>
        <a:graphic>
          <a:graphicData uri="http://schemas.openxmlformats.org/drawingml/2006/table">
            <a:tbl>
              <a:tblPr firstRow="1" firstCol="1" bandRow="1"/>
              <a:tblGrid>
                <a:gridCol w="2605178"/>
                <a:gridCol w="2606024"/>
                <a:gridCol w="2606024"/>
              </a:tblGrid>
              <a:tr h="305348">
                <a:tc>
                  <a:txBody>
                    <a:bodyPr/>
                    <a:lstStyle/>
                    <a:p>
                      <a:pPr>
                        <a:spcAft>
                          <a:spcPts val="0"/>
                        </a:spcAft>
                      </a:pPr>
                      <a:r>
                        <a:rPr lang="en-GB" sz="2000" dirty="0">
                          <a:effectLst/>
                          <a:latin typeface="Arial" panose="020B0604020202020204" pitchFamily="34" charset="0"/>
                          <a:ea typeface="Times New Roman" panose="02020603050405020304" pitchFamily="18" charset="0"/>
                          <a:cs typeface="Arial" panose="020B0604020202020204" pitchFamily="34" charset="0"/>
                        </a:rPr>
                        <a:t>1 Name</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a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Steel</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b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Stiel</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0696">
                <a:tc>
                  <a:txBody>
                    <a:bodyPr/>
                    <a:lstStyle/>
                    <a:p>
                      <a:pPr>
                        <a:spcAft>
                          <a:spcPts val="0"/>
                        </a:spcAft>
                      </a:pPr>
                      <a:r>
                        <a:rPr lang="en-GB" sz="2000">
                          <a:effectLst/>
                          <a:latin typeface="Arial" panose="020B0604020202020204" pitchFamily="34" charset="0"/>
                          <a:ea typeface="Times New Roman" panose="02020603050405020304" pitchFamily="18" charset="0"/>
                          <a:cs typeface="Arial" panose="020B0604020202020204" pitchFamily="34" charset="0"/>
                        </a:rPr>
                        <a:t>2 Zimmer</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a </a:t>
                      </a:r>
                      <a:r>
                        <a:rPr lang="en-GB" sz="2000" b="1" dirty="0" err="1">
                          <a:effectLst/>
                          <a:latin typeface="Bradley Hand ITC" panose="03070402050302030203" pitchFamily="66" charset="0"/>
                          <a:ea typeface="Times New Roman" panose="02020603050405020304" pitchFamily="18" charset="0"/>
                          <a:cs typeface="Arial" panose="020B0604020202020204" pitchFamily="34" charset="0"/>
                        </a:rPr>
                        <a:t>ein</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Doppelzimmer</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b </a:t>
                      </a:r>
                      <a:r>
                        <a:rPr lang="en-GB" sz="2000" b="1" dirty="0" err="1">
                          <a:effectLst/>
                          <a:latin typeface="Bradley Hand ITC" panose="03070402050302030203" pitchFamily="66" charset="0"/>
                          <a:ea typeface="Times New Roman" panose="02020603050405020304" pitchFamily="18" charset="0"/>
                          <a:cs typeface="Arial" panose="020B0604020202020204" pitchFamily="34" charset="0"/>
                        </a:rPr>
                        <a:t>ein</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 </a:t>
                      </a:r>
                      <a:r>
                        <a:rPr lang="en-GB" sz="2000" b="1" dirty="0" err="1">
                          <a:effectLst/>
                          <a:latin typeface="Bradley Hand ITC" panose="03070402050302030203" pitchFamily="66" charset="0"/>
                          <a:ea typeface="Times New Roman" panose="02020603050405020304" pitchFamily="18" charset="0"/>
                          <a:cs typeface="Arial" panose="020B0604020202020204" pitchFamily="34" charset="0"/>
                        </a:rPr>
                        <a:t>Einzelzimmer</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
                      </a:r>
                      <a:br>
                        <a:rPr lang="en-GB" sz="2000" b="1" dirty="0">
                          <a:effectLst/>
                          <a:latin typeface="Bradley Hand ITC" panose="03070402050302030203" pitchFamily="66" charset="0"/>
                          <a:ea typeface="Times New Roman" panose="02020603050405020304" pitchFamily="18" charset="0"/>
                          <a:cs typeface="Arial" panose="020B0604020202020204" pitchFamily="34" charset="0"/>
                        </a:rPr>
                      </a:br>
                      <a:endPar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endParaRPr>
                    </a:p>
                    <a:p>
                      <a:pPr>
                        <a:spcAft>
                          <a:spcPts val="0"/>
                        </a:spcAft>
                      </a:pP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348">
                <a:tc>
                  <a:txBody>
                    <a:bodyPr/>
                    <a:lstStyle/>
                    <a:p>
                      <a:pPr>
                        <a:spcAft>
                          <a:spcPts val="0"/>
                        </a:spcAft>
                      </a:pPr>
                      <a:r>
                        <a:rPr lang="en-GB" sz="2000">
                          <a:effectLst/>
                          <a:latin typeface="Arial" panose="020B0604020202020204" pitchFamily="34" charset="0"/>
                          <a:ea typeface="Times New Roman" panose="02020603050405020304" pitchFamily="18" charset="0"/>
                          <a:cs typeface="Arial" panose="020B0604020202020204" pitchFamily="34" charset="0"/>
                        </a:rPr>
                        <a:t>3 Wie lange</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a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drei</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Wochen</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b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drei</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 </a:t>
                      </a:r>
                      <a:r>
                        <a:rPr lang="en-GB" sz="2000" b="1" dirty="0" err="1" smtClean="0">
                          <a:effectLst/>
                          <a:latin typeface="Bradley Hand ITC" panose="03070402050302030203" pitchFamily="66" charset="0"/>
                          <a:ea typeface="Times New Roman" panose="02020603050405020304" pitchFamily="18" charset="0"/>
                          <a:cs typeface="Arial" panose="020B0604020202020204" pitchFamily="34" charset="0"/>
                        </a:rPr>
                        <a:t>Tage</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348">
                <a:tc>
                  <a:txBody>
                    <a:bodyPr/>
                    <a:lstStyle/>
                    <a:p>
                      <a:pPr>
                        <a:spcAft>
                          <a:spcPts val="0"/>
                        </a:spcAft>
                      </a:pPr>
                      <a:r>
                        <a:rPr lang="en-GB" sz="2000">
                          <a:effectLst/>
                          <a:latin typeface="Arial" panose="020B0604020202020204" pitchFamily="34" charset="0"/>
                          <a:ea typeface="Times New Roman" panose="02020603050405020304" pitchFamily="18" charset="0"/>
                          <a:cs typeface="Arial" panose="020B0604020202020204" pitchFamily="34" charset="0"/>
                        </a:rPr>
                        <a:t>4 Wann</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a 4. –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7. September</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b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4</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 –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27. </a:t>
                      </a:r>
                      <a:r>
                        <a:rPr lang="en-GB" sz="2000" b="1" dirty="0" err="1">
                          <a:effectLst/>
                          <a:latin typeface="Bradley Hand ITC" panose="03070402050302030203" pitchFamily="66" charset="0"/>
                          <a:ea typeface="Times New Roman" panose="02020603050405020304" pitchFamily="18" charset="0"/>
                          <a:cs typeface="Arial" panose="020B0604020202020204" pitchFamily="34" charset="0"/>
                        </a:rPr>
                        <a:t>Dezember</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348">
                <a:tc>
                  <a:txBody>
                    <a:bodyPr/>
                    <a:lstStyle/>
                    <a:p>
                      <a:pPr>
                        <a:spcAft>
                          <a:spcPts val="0"/>
                        </a:spcAft>
                      </a:pPr>
                      <a:r>
                        <a:rPr lang="en-GB" sz="2000" dirty="0">
                          <a:effectLst/>
                          <a:latin typeface="Arial" panose="020B0604020202020204" pitchFamily="34" charset="0"/>
                          <a:ea typeface="Times New Roman" panose="02020603050405020304" pitchFamily="18" charset="0"/>
                          <a:cs typeface="Arial" panose="020B0604020202020204" pitchFamily="34" charset="0"/>
                        </a:rPr>
                        <a:t>5 </a:t>
                      </a:r>
                      <a:r>
                        <a:rPr lang="en-GB" sz="2000" dirty="0" err="1">
                          <a:effectLst/>
                          <a:latin typeface="Arial" panose="020B0604020202020204" pitchFamily="34" charset="0"/>
                          <a:ea typeface="Times New Roman" panose="02020603050405020304" pitchFamily="18" charset="0"/>
                          <a:cs typeface="Arial" panose="020B0604020202020204" pitchFamily="34" charset="0"/>
                        </a:rPr>
                        <a:t>Telefonnummer</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a 030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45 26 99 </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17</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b 030 </a:t>
                      </a:r>
                      <a:r>
                        <a:rPr lang="en-GB" sz="2000" b="1" dirty="0" smtClean="0">
                          <a:effectLst/>
                          <a:latin typeface="Bradley Hand ITC" panose="03070402050302030203" pitchFamily="66" charset="0"/>
                          <a:ea typeface="Times New Roman" panose="02020603050405020304" pitchFamily="18" charset="0"/>
                          <a:cs typeface="Arial" panose="020B0604020202020204" pitchFamily="34" charset="0"/>
                        </a:rPr>
                        <a:t>46 62 99 </a:t>
                      </a:r>
                      <a:r>
                        <a:rPr lang="en-GB" sz="2000" b="1" dirty="0">
                          <a:effectLst/>
                          <a:latin typeface="Bradley Hand ITC" panose="03070402050302030203" pitchFamily="66" charset="0"/>
                          <a:ea typeface="Times New Roman" panose="02020603050405020304" pitchFamily="18" charset="0"/>
                          <a:cs typeface="Arial" panose="020B0604020202020204" pitchFamily="34" charset="0"/>
                        </a:rPr>
                        <a:t>17</a:t>
                      </a:r>
                      <a:endParaRPr lang="en-GB" sz="2000" b="1" dirty="0">
                        <a:effectLst/>
                        <a:latin typeface="Bradley Hand ITC" panose="03070402050302030203" pitchFamily="66"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a:stretch>
            <a:fillRect/>
          </a:stretch>
        </p:blipFill>
        <p:spPr>
          <a:xfrm>
            <a:off x="4706897" y="694435"/>
            <a:ext cx="4217523" cy="2187661"/>
          </a:xfrm>
          <a:prstGeom prst="rect">
            <a:avLst/>
          </a:prstGeom>
        </p:spPr>
      </p:pic>
      <p:sp>
        <p:nvSpPr>
          <p:cNvPr id="7" name="Rectangle 6"/>
          <p:cNvSpPr/>
          <p:nvPr/>
        </p:nvSpPr>
        <p:spPr>
          <a:xfrm>
            <a:off x="4706897" y="694435"/>
            <a:ext cx="2146546" cy="369332"/>
          </a:xfrm>
          <a:prstGeom prst="rect">
            <a:avLst/>
          </a:prstGeom>
        </p:spPr>
        <p:txBody>
          <a:bodyPr wrap="square">
            <a:spAutoFit/>
          </a:bodyPr>
          <a:lstStyle/>
          <a:p>
            <a:pPr lvl="0" defTabSz="914400" eaLnBrk="0" fontAlgn="base" hangingPunct="0">
              <a:spcBef>
                <a:spcPct val="0"/>
              </a:spcBef>
              <a:spcAft>
                <a:spcPct val="0"/>
              </a:spcAft>
            </a:pPr>
            <a:r>
              <a:rPr lang="en-GB" b="1" dirty="0">
                <a:solidFill>
                  <a:schemeClr val="bg1"/>
                </a:solidFill>
                <a:latin typeface="Arial" panose="020B0604020202020204" pitchFamily="34" charset="0"/>
                <a:ea typeface="Times New Roman" panose="02020603050405020304" pitchFamily="18" charset="0"/>
                <a:cs typeface="Arial" panose="020B0604020202020204" pitchFamily="34" charset="0"/>
              </a:rPr>
              <a:t>An der </a:t>
            </a:r>
            <a:r>
              <a:rPr lang="en-GB"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Rezeption</a:t>
            </a:r>
            <a:endParaRPr lang="en-GB" sz="8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753" y="4327352"/>
            <a:ext cx="1061326" cy="527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184" y="4327352"/>
            <a:ext cx="924071" cy="520560"/>
          </a:xfrm>
          <a:prstGeom prst="rect">
            <a:avLst/>
          </a:prstGeom>
        </p:spPr>
      </p:pic>
      <p:sp>
        <p:nvSpPr>
          <p:cNvPr id="10" name="Rectangle 3"/>
          <p:cNvSpPr>
            <a:spLocks noChangeArrowheads="1"/>
          </p:cNvSpPr>
          <p:nvPr/>
        </p:nvSpPr>
        <p:spPr bwMode="auto">
          <a:xfrm>
            <a:off x="257124" y="450838"/>
            <a:ext cx="4384324" cy="2862322"/>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recent report estimates that the UK economy loses £17 billion a year as a result of Britain’s lack of foreign language speakers. Many lost business opportunities occur during the first phone call. Being able to understand and respond to calls in German could therefore be useful in any company, wherever it is.</a:t>
            </a:r>
            <a:endParaRPr kumimoji="0" lang="en-GB" sz="2000" b="0" i="0" u="none" strike="noStrike" cap="none" normalizeH="0" baseline="0" dirty="0" smtClean="0">
              <a:ln>
                <a:noFill/>
              </a:ln>
              <a:solidFill>
                <a:schemeClr val="tx1"/>
              </a:solidFill>
              <a:effectLst/>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623" y="3597441"/>
            <a:ext cx="387639" cy="38763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3173" y="4393812"/>
            <a:ext cx="387639" cy="38763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5435" y="4869907"/>
            <a:ext cx="387639" cy="38763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1570" y="5173527"/>
            <a:ext cx="387639" cy="38763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1569" y="5659663"/>
            <a:ext cx="387639" cy="387639"/>
          </a:xfrm>
          <a:prstGeom prst="rect">
            <a:avLst/>
          </a:prstGeom>
        </p:spPr>
      </p:pic>
    </p:spTree>
    <p:extLst>
      <p:ext uri="{BB962C8B-B14F-4D97-AF65-F5344CB8AC3E}">
        <p14:creationId xmlns:p14="http://schemas.microsoft.com/office/powerpoint/2010/main" val="251805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68067367"/>
              </p:ext>
            </p:extLst>
          </p:nvPr>
        </p:nvGraphicFramePr>
        <p:xfrm>
          <a:off x="730125" y="3379809"/>
          <a:ext cx="7661520" cy="2670060"/>
        </p:xfrm>
        <a:graphic>
          <a:graphicData uri="http://schemas.openxmlformats.org/drawingml/2006/table">
            <a:tbl>
              <a:tblPr firstRow="1" firstCol="1" bandRow="1"/>
              <a:tblGrid>
                <a:gridCol w="2996923"/>
                <a:gridCol w="4664597"/>
              </a:tblGrid>
              <a:tr h="445010">
                <a:tc>
                  <a:txBody>
                    <a:bodyPr/>
                    <a:lstStyle/>
                    <a:p>
                      <a:pPr>
                        <a:spcAft>
                          <a:spcPts val="0"/>
                        </a:spcAft>
                      </a:pP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Name</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Elena</a:t>
                      </a: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____________________</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10">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Zimmer</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10">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Ankunft</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April</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10">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Abfahrt</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10">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Andere Details / Fragen</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Was kostet das Zimmer?</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10">
                <a:tc>
                  <a:txBody>
                    <a:bodyPr/>
                    <a:lstStyle/>
                    <a:p>
                      <a:pPr>
                        <a:spcAft>
                          <a:spcPts val="0"/>
                        </a:spcAft>
                      </a:pPr>
                      <a:r>
                        <a:rPr lang="en-GB"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Telefonnummer</a:t>
                      </a:r>
                      <a:endParaRPr lang="en-GB"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rotWithShape="1">
          <a:blip r:embed="rId3"/>
          <a:srcRect l="31078" t="22240" r="12156" b="14879"/>
          <a:stretch/>
        </p:blipFill>
        <p:spPr>
          <a:xfrm>
            <a:off x="5939102" y="516273"/>
            <a:ext cx="2778613" cy="2141316"/>
          </a:xfrm>
          <a:prstGeom prst="rect">
            <a:avLst/>
          </a:prstGeom>
        </p:spPr>
      </p:pic>
      <p:pic>
        <p:nvPicPr>
          <p:cNvPr id="7" name="Picture 6"/>
          <p:cNvPicPr>
            <a:picLocks noChangeAspect="1"/>
          </p:cNvPicPr>
          <p:nvPr/>
        </p:nvPicPr>
        <p:blipFill>
          <a:blip r:embed="rId4"/>
          <a:stretch>
            <a:fillRect/>
          </a:stretch>
        </p:blipFill>
        <p:spPr>
          <a:xfrm>
            <a:off x="2233086" y="292021"/>
            <a:ext cx="3397419" cy="2544976"/>
          </a:xfrm>
          <a:prstGeom prst="rect">
            <a:avLst/>
          </a:prstGeom>
        </p:spPr>
      </p:pic>
      <p:pic>
        <p:nvPicPr>
          <p:cNvPr id="8" name="Picture 7"/>
          <p:cNvPicPr>
            <a:picLocks noChangeAspect="1"/>
          </p:cNvPicPr>
          <p:nvPr/>
        </p:nvPicPr>
        <p:blipFill>
          <a:blip r:embed="rId5"/>
          <a:stretch>
            <a:fillRect/>
          </a:stretch>
        </p:blipFill>
        <p:spPr>
          <a:xfrm>
            <a:off x="327182" y="292021"/>
            <a:ext cx="1905904" cy="2544976"/>
          </a:xfrm>
          <a:prstGeom prst="rect">
            <a:avLst/>
          </a:prstGeom>
        </p:spPr>
      </p:pic>
      <p:sp>
        <p:nvSpPr>
          <p:cNvPr id="9" name="TextBox 8"/>
          <p:cNvSpPr txBox="1"/>
          <p:nvPr/>
        </p:nvSpPr>
        <p:spPr>
          <a:xfrm>
            <a:off x="4548851" y="3310359"/>
            <a:ext cx="3229337" cy="461665"/>
          </a:xfrm>
          <a:prstGeom prst="rect">
            <a:avLst/>
          </a:prstGeom>
          <a:noFill/>
        </p:spPr>
        <p:txBody>
          <a:bodyPr wrap="square" rtlCol="0">
            <a:spAutoFit/>
          </a:bodyPr>
          <a:lstStyle/>
          <a:p>
            <a:r>
              <a:rPr lang="en-GB" sz="2400" b="1" dirty="0" smtClean="0">
                <a:solidFill>
                  <a:schemeClr val="accent2">
                    <a:lumMod val="50000"/>
                  </a:schemeClr>
                </a:solidFill>
              </a:rPr>
              <a:t>Meyer</a:t>
            </a:r>
            <a:endParaRPr lang="en-GB" sz="2400" b="1" dirty="0">
              <a:solidFill>
                <a:schemeClr val="accent2">
                  <a:lumMod val="50000"/>
                </a:schemeClr>
              </a:solidFill>
            </a:endParaRPr>
          </a:p>
        </p:txBody>
      </p:sp>
      <p:sp>
        <p:nvSpPr>
          <p:cNvPr id="10" name="TextBox 9"/>
          <p:cNvSpPr txBox="1"/>
          <p:nvPr/>
        </p:nvSpPr>
        <p:spPr>
          <a:xfrm>
            <a:off x="3694254" y="3824232"/>
            <a:ext cx="3229337" cy="461665"/>
          </a:xfrm>
          <a:prstGeom prst="rect">
            <a:avLst/>
          </a:prstGeom>
          <a:noFill/>
        </p:spPr>
        <p:txBody>
          <a:bodyPr wrap="square" rtlCol="0">
            <a:spAutoFit/>
          </a:bodyPr>
          <a:lstStyle/>
          <a:p>
            <a:r>
              <a:rPr lang="en-GB" sz="2400" b="1" dirty="0" err="1" smtClean="0">
                <a:solidFill>
                  <a:schemeClr val="accent2">
                    <a:lumMod val="50000"/>
                  </a:schemeClr>
                </a:solidFill>
              </a:rPr>
              <a:t>Ein</a:t>
            </a:r>
            <a:r>
              <a:rPr lang="en-GB" sz="2400" b="1" dirty="0" smtClean="0">
                <a:solidFill>
                  <a:schemeClr val="accent2">
                    <a:lumMod val="50000"/>
                  </a:schemeClr>
                </a:solidFill>
              </a:rPr>
              <a:t> </a:t>
            </a:r>
            <a:r>
              <a:rPr lang="en-GB" sz="2400" b="1" dirty="0" err="1" smtClean="0">
                <a:solidFill>
                  <a:schemeClr val="accent2">
                    <a:lumMod val="50000"/>
                  </a:schemeClr>
                </a:solidFill>
              </a:rPr>
              <a:t>Doppelzimmer</a:t>
            </a:r>
            <a:endParaRPr lang="en-GB" sz="2400" b="1" dirty="0">
              <a:solidFill>
                <a:schemeClr val="accent2">
                  <a:lumMod val="50000"/>
                </a:schemeClr>
              </a:solidFill>
            </a:endParaRPr>
          </a:p>
        </p:txBody>
      </p:sp>
      <p:sp>
        <p:nvSpPr>
          <p:cNvPr id="11" name="TextBox 10"/>
          <p:cNvSpPr txBox="1"/>
          <p:nvPr/>
        </p:nvSpPr>
        <p:spPr>
          <a:xfrm>
            <a:off x="3728975" y="4712823"/>
            <a:ext cx="3229337" cy="461665"/>
          </a:xfrm>
          <a:prstGeom prst="rect">
            <a:avLst/>
          </a:prstGeom>
          <a:noFill/>
        </p:spPr>
        <p:txBody>
          <a:bodyPr wrap="square" rtlCol="0">
            <a:spAutoFit/>
          </a:bodyPr>
          <a:lstStyle/>
          <a:p>
            <a:r>
              <a:rPr lang="en-GB" sz="2400" b="1" dirty="0" smtClean="0">
                <a:solidFill>
                  <a:schemeClr val="accent2">
                    <a:lumMod val="50000"/>
                  </a:schemeClr>
                </a:solidFill>
              </a:rPr>
              <a:t>10. April</a:t>
            </a:r>
            <a:endParaRPr lang="en-GB" sz="2400" b="1" dirty="0">
              <a:solidFill>
                <a:schemeClr val="accent2">
                  <a:lumMod val="50000"/>
                </a:schemeClr>
              </a:solidFill>
            </a:endParaRPr>
          </a:p>
        </p:txBody>
      </p:sp>
      <p:sp>
        <p:nvSpPr>
          <p:cNvPr id="12" name="TextBox 11"/>
          <p:cNvSpPr txBox="1"/>
          <p:nvPr/>
        </p:nvSpPr>
        <p:spPr>
          <a:xfrm>
            <a:off x="3728975" y="5601414"/>
            <a:ext cx="3229337" cy="461665"/>
          </a:xfrm>
          <a:prstGeom prst="rect">
            <a:avLst/>
          </a:prstGeom>
          <a:noFill/>
        </p:spPr>
        <p:txBody>
          <a:bodyPr wrap="square" rtlCol="0">
            <a:spAutoFit/>
          </a:bodyPr>
          <a:lstStyle/>
          <a:p>
            <a:r>
              <a:rPr lang="en-GB" sz="2400" b="1" dirty="0" smtClean="0">
                <a:solidFill>
                  <a:schemeClr val="accent2">
                    <a:lumMod val="50000"/>
                  </a:schemeClr>
                </a:solidFill>
              </a:rPr>
              <a:t>070 83 24 11 31</a:t>
            </a:r>
            <a:endParaRPr lang="en-GB" sz="2400" b="1" dirty="0">
              <a:solidFill>
                <a:schemeClr val="accent2">
                  <a:lumMod val="50000"/>
                </a:schemeClr>
              </a:solidFill>
            </a:endParaRPr>
          </a:p>
        </p:txBody>
      </p:sp>
    </p:spTree>
    <p:extLst>
      <p:ext uri="{BB962C8B-B14F-4D97-AF65-F5344CB8AC3E}">
        <p14:creationId xmlns:p14="http://schemas.microsoft.com/office/powerpoint/2010/main" val="5986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82" y="400123"/>
            <a:ext cx="7279996" cy="5262979"/>
          </a:xfrm>
          <a:prstGeom prst="rect">
            <a:avLst/>
          </a:prstGeom>
        </p:spPr>
        <p:txBody>
          <a:bodyPr wrap="square">
            <a:spAutoFit/>
          </a:bodyPr>
          <a:lstStyle/>
          <a:p>
            <a:pPr>
              <a:spcAft>
                <a:spcPts val="0"/>
              </a:spcAft>
            </a:pPr>
            <a:r>
              <a:rPr lang="en-GB" sz="2400" dirty="0" smtClean="0">
                <a:latin typeface="Arial" panose="020B0604020202020204" pitchFamily="34" charset="0"/>
                <a:ea typeface="Times New Roman" panose="02020603050405020304" pitchFamily="18" charset="0"/>
                <a:cs typeface="Times New Roman" panose="02020603050405020304" pitchFamily="18" charset="0"/>
              </a:rPr>
              <a:t>When </a:t>
            </a:r>
            <a:r>
              <a:rPr lang="en-GB" sz="2400" dirty="0">
                <a:latin typeface="Arial" panose="020B0604020202020204" pitchFamily="34" charset="0"/>
                <a:ea typeface="Times New Roman" panose="02020603050405020304" pitchFamily="18" charset="0"/>
                <a:cs typeface="Times New Roman" panose="02020603050405020304" pitchFamily="18" charset="0"/>
              </a:rPr>
              <a:t>you note down the main details from a spoken message, you don’t have time to write down every word you hear. Select the key words that convey the message meaning. </a:t>
            </a:r>
            <a:r>
              <a:rPr lang="en-GB" sz="2400" dirty="0" smtClean="0">
                <a:latin typeface="Arial" panose="020B0604020202020204" pitchFamily="34" charset="0"/>
                <a:ea typeface="Times New Roman" panose="02020603050405020304" pitchFamily="18" charset="0"/>
                <a:cs typeface="Times New Roman" panose="02020603050405020304" pitchFamily="18" charset="0"/>
              </a:rPr>
              <a:t/>
            </a:r>
            <a:br>
              <a:rPr lang="en-GB" sz="2400" dirty="0" smtClean="0">
                <a:latin typeface="Arial" panose="020B0604020202020204" pitchFamily="34" charset="0"/>
                <a:ea typeface="Times New Roman" panose="02020603050405020304" pitchFamily="18" charset="0"/>
                <a:cs typeface="Times New Roman" panose="02020603050405020304" pitchFamily="18" charset="0"/>
              </a:rPr>
            </a:br>
            <a:r>
              <a:rPr lang="en-GB" sz="2400" dirty="0" smtClean="0">
                <a:latin typeface="Arial" panose="020B0604020202020204" pitchFamily="34" charset="0"/>
                <a:ea typeface="Times New Roman" panose="02020603050405020304" pitchFamily="18" charset="0"/>
                <a:cs typeface="Times New Roman" panose="02020603050405020304" pitchFamily="18" charset="0"/>
              </a:rPr>
              <a:t>In </a:t>
            </a:r>
            <a:r>
              <a:rPr lang="en-GB" sz="2400" dirty="0">
                <a:latin typeface="Arial" panose="020B0604020202020204" pitchFamily="34" charset="0"/>
                <a:ea typeface="Times New Roman" panose="02020603050405020304" pitchFamily="18" charset="0"/>
                <a:cs typeface="Times New Roman" panose="02020603050405020304" pitchFamily="18" charset="0"/>
              </a:rPr>
              <a:t>German key words often appear at the end of a phrase:</a:t>
            </a:r>
          </a:p>
          <a:p>
            <a:pPr>
              <a:spcAft>
                <a:spcPts val="0"/>
              </a:spcAft>
            </a:pPr>
            <a:r>
              <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r>
            <a:br>
              <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br>
            <a:r>
              <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en-GB" sz="2400" dirty="0" smtClean="0">
                <a:latin typeface="Arial" panose="020B0604020202020204" pitchFamily="34" charset="0"/>
                <a:ea typeface="Times New Roman" panose="02020603050405020304" pitchFamily="18" charset="0"/>
                <a:cs typeface="Times New Roman" panose="02020603050405020304" pitchFamily="18" charset="0"/>
              </a:rPr>
              <a:t> </a:t>
            </a:r>
            <a:r>
              <a:rPr lang="en-GB" sz="2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endPar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endParaRPr lang="en-GB" sz="2400"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endPar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endParaRPr lang="en-GB" sz="2400"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endParaRPr lang="en-GB" sz="2400"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a:spcAft>
                <a:spcPts val="0"/>
              </a:spcAft>
            </a:pPr>
            <a:r>
              <a:rPr lang="en-GB" sz="2400" dirty="0" smtClean="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GB" sz="24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35404" b="12019"/>
          <a:stretch/>
        </p:blipFill>
        <p:spPr>
          <a:xfrm>
            <a:off x="7662441" y="234776"/>
            <a:ext cx="1288241" cy="1779219"/>
          </a:xfrm>
          <a:prstGeom prst="rect">
            <a:avLst/>
          </a:prstGeom>
        </p:spPr>
      </p:pic>
      <p:pic>
        <p:nvPicPr>
          <p:cNvPr id="4" name="Picture 3"/>
          <p:cNvPicPr>
            <a:picLocks noChangeAspect="1"/>
          </p:cNvPicPr>
          <p:nvPr/>
        </p:nvPicPr>
        <p:blipFill rotWithShape="1">
          <a:blip r:embed="rId4"/>
          <a:srcRect b="18913"/>
          <a:stretch/>
        </p:blipFill>
        <p:spPr>
          <a:xfrm>
            <a:off x="6267070" y="2604162"/>
            <a:ext cx="2565815" cy="2005635"/>
          </a:xfrm>
          <a:prstGeom prst="rect">
            <a:avLst/>
          </a:prstGeom>
        </p:spPr>
      </p:pic>
      <p:sp>
        <p:nvSpPr>
          <p:cNvPr id="5" name="Rounded Rectangular Callout 4"/>
          <p:cNvSpPr/>
          <p:nvPr/>
        </p:nvSpPr>
        <p:spPr>
          <a:xfrm>
            <a:off x="976184" y="2690150"/>
            <a:ext cx="5056108" cy="1460022"/>
          </a:xfrm>
          <a:prstGeom prst="wedgeRoundRectCallout">
            <a:avLst>
              <a:gd name="adj1" fmla="val 60959"/>
              <a:gd name="adj2" fmla="val -221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“Ich möchte einen Tisch im Hotelrestaurant reservieren.  Wir sind acht Personen.  Der Name ist Müller, Jens Müller.”</a:t>
            </a:r>
          </a:p>
        </p:txBody>
      </p:sp>
      <p:sp>
        <p:nvSpPr>
          <p:cNvPr id="6" name="Flowchart: Document 5"/>
          <p:cNvSpPr/>
          <p:nvPr/>
        </p:nvSpPr>
        <p:spPr>
          <a:xfrm>
            <a:off x="842454" y="4609797"/>
            <a:ext cx="5189838" cy="151293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de-DE" sz="2400" b="1" dirty="0">
                <a:latin typeface="Bradley Hand ITC" panose="03070402050302030203" pitchFamily="66" charset="0"/>
              </a:rPr>
              <a:t>Tisch im Hotelrestaurant </a:t>
            </a:r>
            <a:r>
              <a:rPr lang="de-DE" sz="2400" b="1" dirty="0" smtClean="0">
                <a:latin typeface="Bradley Hand ITC" panose="03070402050302030203" pitchFamily="66" charset="0"/>
              </a:rPr>
              <a:t>reservieren</a:t>
            </a:r>
          </a:p>
          <a:p>
            <a:pPr marL="285750" indent="-285750">
              <a:buFont typeface="Courier New" panose="02070309020205020404" pitchFamily="49" charset="0"/>
              <a:buChar char="o"/>
            </a:pPr>
            <a:r>
              <a:rPr lang="de-DE" sz="2400" b="1" dirty="0" smtClean="0">
                <a:latin typeface="Bradley Hand ITC" panose="03070402050302030203" pitchFamily="66" charset="0"/>
              </a:rPr>
              <a:t>8 Personen</a:t>
            </a:r>
          </a:p>
          <a:p>
            <a:pPr marL="285750" indent="-285750">
              <a:buFont typeface="Courier New" panose="02070309020205020404" pitchFamily="49" charset="0"/>
              <a:buChar char="o"/>
            </a:pPr>
            <a:r>
              <a:rPr lang="de-DE" sz="2400" b="1" dirty="0" smtClean="0">
                <a:latin typeface="Bradley Hand ITC" panose="03070402050302030203" pitchFamily="66" charset="0"/>
              </a:rPr>
              <a:t>Name </a:t>
            </a:r>
            <a:r>
              <a:rPr lang="de-DE" sz="2400" b="1" dirty="0">
                <a:latin typeface="Bradley Hand ITC" panose="03070402050302030203" pitchFamily="66" charset="0"/>
              </a:rPr>
              <a:t>– Müller</a:t>
            </a:r>
          </a:p>
        </p:txBody>
      </p:sp>
    </p:spTree>
    <p:extLst>
      <p:ext uri="{BB962C8B-B14F-4D97-AF65-F5344CB8AC3E}">
        <p14:creationId xmlns:p14="http://schemas.microsoft.com/office/powerpoint/2010/main" val="941320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3902" y="316475"/>
            <a:ext cx="4572000" cy="6247864"/>
          </a:xfrm>
          <a:prstGeom prst="rect">
            <a:avLst/>
          </a:prstGeom>
        </p:spPr>
        <p:txBody>
          <a:bodyPr>
            <a:spAutoFit/>
          </a:bodyPr>
          <a:lstStyle/>
          <a:p>
            <a:pPr>
              <a:spcAft>
                <a:spcPts val="0"/>
              </a:spcAft>
            </a:pPr>
            <a:r>
              <a:rPr lang="en-GB" sz="2000" dirty="0">
                <a:solidFill>
                  <a:srgbClr val="000000"/>
                </a:solidFill>
                <a:ea typeface="Calibri" panose="020F0502020204030204" pitchFamily="34" charset="0"/>
              </a:rPr>
              <a:t>The new GCSE, with first teaching from September 2016 and first examination from June 2018, will include elements of </a:t>
            </a:r>
            <a:r>
              <a:rPr lang="en-GB" sz="2000" dirty="0" smtClean="0">
                <a:solidFill>
                  <a:srgbClr val="000000"/>
                </a:solidFill>
                <a:ea typeface="Calibri" panose="020F0502020204030204" pitchFamily="34" charset="0"/>
              </a:rPr>
              <a:t>both forms of translation. </a:t>
            </a:r>
            <a:r>
              <a:rPr lang="en-GB" sz="2000" dirty="0">
                <a:solidFill>
                  <a:srgbClr val="000000"/>
                </a:solidFill>
                <a:ea typeface="Calibri" panose="020F0502020204030204" pitchFamily="34" charset="0"/>
              </a:rPr>
              <a:t/>
            </a:r>
            <a:br>
              <a:rPr lang="en-GB" sz="2000" dirty="0">
                <a:solidFill>
                  <a:srgbClr val="000000"/>
                </a:solidFill>
                <a:ea typeface="Calibri" panose="020F0502020204030204" pitchFamily="34" charset="0"/>
              </a:rPr>
            </a:br>
            <a:r>
              <a:rPr lang="en-GB" sz="2000" dirty="0">
                <a:solidFill>
                  <a:srgbClr val="000000"/>
                </a:solidFill>
                <a:ea typeface="Calibri" panose="020F0502020204030204" pitchFamily="34" charset="0"/>
              </a:rPr>
              <a:t/>
            </a:r>
            <a:br>
              <a:rPr lang="en-GB" sz="2000" dirty="0">
                <a:solidFill>
                  <a:srgbClr val="000000"/>
                </a:solidFill>
                <a:ea typeface="Calibri" panose="020F0502020204030204" pitchFamily="34" charset="0"/>
              </a:rPr>
            </a:br>
            <a:r>
              <a:rPr lang="en-GB" sz="2000" dirty="0">
                <a:solidFill>
                  <a:srgbClr val="000000"/>
                </a:solidFill>
                <a:ea typeface="Calibri" panose="020F0502020204030204" pitchFamily="34" charset="0"/>
              </a:rPr>
              <a:t>“GCSE specifications in modern languages must require students to:</a:t>
            </a:r>
          </a:p>
          <a:p>
            <a:pPr>
              <a:spcAft>
                <a:spcPts val="0"/>
              </a:spcAft>
            </a:pPr>
            <a:r>
              <a:rPr lang="en-GB" sz="2000" dirty="0">
                <a:solidFill>
                  <a:srgbClr val="000000"/>
                </a:solidFill>
                <a:ea typeface="Calibri" panose="020F0502020204030204" pitchFamily="34" charset="0"/>
              </a:rPr>
              <a:t> </a:t>
            </a:r>
            <a:r>
              <a:rPr lang="en-GB" sz="2000" b="1" dirty="0" smtClean="0">
                <a:solidFill>
                  <a:srgbClr val="000000"/>
                </a:solidFill>
                <a:ea typeface="Calibri" panose="020F0502020204030204" pitchFamily="34" charset="0"/>
              </a:rPr>
              <a:t>translate </a:t>
            </a:r>
            <a:r>
              <a:rPr lang="en-GB" sz="2000" b="1" dirty="0">
                <a:solidFill>
                  <a:srgbClr val="000000"/>
                </a:solidFill>
                <a:ea typeface="Calibri" panose="020F0502020204030204" pitchFamily="34" charset="0"/>
              </a:rPr>
              <a:t>a short passage from the assessed language into English </a:t>
            </a:r>
            <a:r>
              <a:rPr lang="en-GB" sz="2000" dirty="0">
                <a:solidFill>
                  <a:srgbClr val="000000"/>
                </a:solidFill>
                <a:ea typeface="Calibri" panose="020F0502020204030204" pitchFamily="34" charset="0"/>
              </a:rPr>
              <a:t>(p.6)</a:t>
            </a:r>
          </a:p>
          <a:p>
            <a:pPr>
              <a:spcAft>
                <a:spcPts val="0"/>
              </a:spcAft>
            </a:pPr>
            <a:r>
              <a:rPr lang="en-GB" sz="2000" dirty="0">
                <a:solidFill>
                  <a:srgbClr val="000000"/>
                </a:solidFill>
                <a:ea typeface="Calibri" panose="020F0502020204030204" pitchFamily="34" charset="0"/>
              </a:rPr>
              <a:t> </a:t>
            </a:r>
            <a:r>
              <a:rPr lang="en-GB" sz="2000" dirty="0" smtClean="0">
                <a:solidFill>
                  <a:srgbClr val="000000"/>
                </a:solidFill>
                <a:ea typeface="Calibri" panose="020F0502020204030204" pitchFamily="34" charset="0"/>
              </a:rPr>
              <a:t>AND</a:t>
            </a:r>
            <a:r>
              <a:rPr lang="en-GB" sz="2000" dirty="0">
                <a:solidFill>
                  <a:srgbClr val="000000"/>
                </a:solidFill>
                <a:ea typeface="Calibri" panose="020F0502020204030204" pitchFamily="34" charset="0"/>
              </a:rPr>
              <a:t/>
            </a:r>
            <a:br>
              <a:rPr lang="en-GB" sz="2000" dirty="0">
                <a:solidFill>
                  <a:srgbClr val="000000"/>
                </a:solidFill>
                <a:ea typeface="Calibri" panose="020F0502020204030204" pitchFamily="34" charset="0"/>
              </a:rPr>
            </a:br>
            <a:r>
              <a:rPr lang="en-GB" sz="2000" b="1" dirty="0" smtClean="0">
                <a:solidFill>
                  <a:srgbClr val="000000"/>
                </a:solidFill>
                <a:ea typeface="Calibri" panose="020F0502020204030204" pitchFamily="34" charset="0"/>
              </a:rPr>
              <a:t>translate </a:t>
            </a:r>
            <a:r>
              <a:rPr lang="en-GB" sz="2000" b="1" dirty="0">
                <a:solidFill>
                  <a:srgbClr val="000000"/>
                </a:solidFill>
                <a:ea typeface="Calibri" panose="020F0502020204030204" pitchFamily="34" charset="0"/>
              </a:rPr>
              <a:t>sentences and short texts from English into the assessed language </a:t>
            </a:r>
            <a:r>
              <a:rPr lang="en-GB" sz="2000" dirty="0">
                <a:solidFill>
                  <a:srgbClr val="000000"/>
                </a:solidFill>
                <a:ea typeface="Calibri" panose="020F0502020204030204" pitchFamily="34" charset="0"/>
              </a:rPr>
              <a:t>to convey key messages accurately and to apply grammatical knowledge of language and structures in context.” (p.7)</a:t>
            </a:r>
          </a:p>
          <a:p>
            <a:pPr>
              <a:spcAft>
                <a:spcPts val="0"/>
              </a:spcAft>
            </a:pPr>
            <a:r>
              <a:rPr lang="en-GB" sz="2000" dirty="0">
                <a:solidFill>
                  <a:srgbClr val="000000"/>
                </a:solidFill>
                <a:ea typeface="Calibri" panose="020F0502020204030204" pitchFamily="34" charset="0"/>
              </a:rPr>
              <a:t> </a:t>
            </a:r>
          </a:p>
          <a:p>
            <a:pPr>
              <a:spcAft>
                <a:spcPts val="0"/>
              </a:spcAft>
            </a:pPr>
            <a:r>
              <a:rPr lang="en-GB" sz="1600" dirty="0">
                <a:solidFill>
                  <a:srgbClr val="000000"/>
                </a:solidFill>
                <a:ea typeface="Calibri" panose="020F0502020204030204" pitchFamily="34" charset="0"/>
              </a:rPr>
              <a:t>Reference: DFE-00348-2014</a:t>
            </a:r>
            <a:br>
              <a:rPr lang="en-GB" sz="1600" dirty="0">
                <a:solidFill>
                  <a:srgbClr val="000000"/>
                </a:solidFill>
                <a:ea typeface="Calibri" panose="020F0502020204030204" pitchFamily="34" charset="0"/>
              </a:rPr>
            </a:br>
            <a:r>
              <a:rPr lang="en-GB" sz="1600" dirty="0">
                <a:solidFill>
                  <a:srgbClr val="000000"/>
                </a:solidFill>
                <a:ea typeface="Calibri" panose="020F0502020204030204" pitchFamily="34" charset="0"/>
              </a:rPr>
              <a:t>Modern languages GCSE subject content (DFE, 2014) </a:t>
            </a:r>
            <a:r>
              <a:rPr lang="en-GB" sz="1600" u="sng" dirty="0">
                <a:solidFill>
                  <a:srgbClr val="000000"/>
                </a:solidFill>
                <a:ea typeface="Calibri" panose="020F0502020204030204" pitchFamily="34" charset="0"/>
                <a:hlinkClick r:id="rId2"/>
              </a:rPr>
              <a:t>www.gov.uk/government/publications</a:t>
            </a:r>
            <a:r>
              <a:rPr lang="en-GB" sz="1600" dirty="0">
                <a:solidFill>
                  <a:srgbClr val="000000"/>
                </a:solidFill>
                <a:ea typeface="Calibri" panose="020F0502020204030204" pitchFamily="34" charset="0"/>
              </a:rPr>
              <a:t> </a:t>
            </a:r>
          </a:p>
          <a:p>
            <a:r>
              <a:rPr lang="en-GB" sz="1600" dirty="0">
                <a:ea typeface="Calibri" panose="020F0502020204030204" pitchFamily="34" charset="0"/>
              </a:rPr>
              <a:t/>
            </a:r>
            <a:br>
              <a:rPr lang="en-GB" sz="1600" dirty="0">
                <a:ea typeface="Calibri" panose="020F0502020204030204" pitchFamily="34" charset="0"/>
              </a:rPr>
            </a:br>
            <a:endParaRPr lang="en-GB" sz="1600" dirty="0"/>
          </a:p>
        </p:txBody>
      </p:sp>
      <p:sp>
        <p:nvSpPr>
          <p:cNvPr id="3" name="Rectangle 2"/>
          <p:cNvSpPr/>
          <p:nvPr/>
        </p:nvSpPr>
        <p:spPr>
          <a:xfrm>
            <a:off x="397580" y="3965546"/>
            <a:ext cx="4066322" cy="2246769"/>
          </a:xfrm>
          <a:prstGeom prst="rect">
            <a:avLst/>
          </a:prstGeom>
        </p:spPr>
        <p:txBody>
          <a:bodyPr wrap="square">
            <a:spAutoFit/>
          </a:bodyPr>
          <a:lstStyle/>
          <a:p>
            <a:pPr marL="171450" lvl="0" indent="-171450">
              <a:buFont typeface="Wingdings" pitchFamily="2" charset="2"/>
              <a:buChar char="§"/>
            </a:pPr>
            <a:r>
              <a:rPr lang="en-GB" sz="2000" b="1" dirty="0" smtClean="0"/>
              <a:t> </a:t>
            </a:r>
            <a:r>
              <a:rPr lang="en-GB" sz="2000" dirty="0"/>
              <a:t>write prose using an increasingly wide range of grammar and vocabulary, write creatively to express their own ideas and opinions, and </a:t>
            </a:r>
            <a:r>
              <a:rPr lang="en-GB" sz="2000" b="1" dirty="0"/>
              <a:t>translate short written text accurately into the foreign language</a:t>
            </a:r>
            <a:r>
              <a:rPr lang="en-GB" sz="2000" b="1" dirty="0" smtClean="0"/>
              <a:t>.</a:t>
            </a:r>
            <a:endParaRPr lang="en-GB" sz="2000" b="1" dirty="0"/>
          </a:p>
        </p:txBody>
      </p:sp>
      <p:sp>
        <p:nvSpPr>
          <p:cNvPr id="4" name="Rectangle 3"/>
          <p:cNvSpPr/>
          <p:nvPr/>
        </p:nvSpPr>
        <p:spPr>
          <a:xfrm>
            <a:off x="308113" y="1010896"/>
            <a:ext cx="3819710" cy="2862322"/>
          </a:xfrm>
          <a:prstGeom prst="rect">
            <a:avLst/>
          </a:prstGeom>
        </p:spPr>
        <p:txBody>
          <a:bodyPr wrap="square">
            <a:spAutoFit/>
          </a:bodyPr>
          <a:lstStyle/>
          <a:p>
            <a:pPr marL="171450" lvl="0" indent="-171450">
              <a:buFont typeface="Wingdings" pitchFamily="2" charset="2"/>
              <a:buChar char="§"/>
            </a:pPr>
            <a:r>
              <a:rPr lang="en-GB" sz="2000" dirty="0" smtClean="0"/>
              <a:t> read </a:t>
            </a:r>
            <a:r>
              <a:rPr lang="en-GB" sz="2000" dirty="0"/>
              <a:t>and show comprehension of original and adapted materials from a range of different sources, understanding the purpose, important ideas and details, </a:t>
            </a:r>
            <a:r>
              <a:rPr lang="en-GB" sz="2000" b="1" dirty="0"/>
              <a:t>and provide an accurate English translation of short, suitable </a:t>
            </a:r>
            <a:r>
              <a:rPr lang="en-GB" sz="2000" b="1" dirty="0" smtClean="0"/>
              <a:t>material. </a:t>
            </a:r>
            <a:endParaRPr lang="en-GB" sz="2000" b="1" dirty="0"/>
          </a:p>
          <a:p>
            <a:pPr lvl="0"/>
            <a:endParaRPr lang="en-GB" sz="2000" b="1" dirty="0"/>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KS3 </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sym typeface="Wingdings" panose="05000000000000000000" pitchFamily="2" charset="2"/>
              </a:rPr>
              <a:t> KS4</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898440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dirty="0" smtClean="0"/>
              <a:t>2</a:t>
            </a:r>
            <a:r>
              <a:rPr lang="en-GB" dirty="0" smtClean="0"/>
              <a:t> Translation into English</a:t>
            </a:r>
            <a:endParaRPr lang="en-GB" dirty="0"/>
          </a:p>
        </p:txBody>
      </p:sp>
      <p:sp>
        <p:nvSpPr>
          <p:cNvPr id="3" name="Content Placeholder 2"/>
          <p:cNvSpPr>
            <a:spLocks noGrp="1"/>
          </p:cNvSpPr>
          <p:nvPr>
            <p:ph idx="1"/>
          </p:nvPr>
        </p:nvSpPr>
        <p:spPr>
          <a:xfrm>
            <a:off x="822959" y="1845734"/>
            <a:ext cx="8022867" cy="4023360"/>
          </a:xfrm>
        </p:spPr>
        <p:txBody>
          <a:bodyPr>
            <a:noAutofit/>
          </a:bodyPr>
          <a:lstStyle/>
          <a:p>
            <a:pPr>
              <a:lnSpc>
                <a:spcPct val="100000"/>
              </a:lnSpc>
              <a:buFont typeface="Wingdings" panose="05000000000000000000" pitchFamily="2" charset="2"/>
              <a:buChar char="§"/>
            </a:pPr>
            <a:r>
              <a:rPr lang="en-GB" sz="2200" dirty="0"/>
              <a:t>  </a:t>
            </a:r>
            <a:r>
              <a:rPr lang="en-GB" sz="2200" dirty="0" smtClean="0"/>
              <a:t>The </a:t>
            </a:r>
            <a:r>
              <a:rPr lang="en-GB" sz="2200" dirty="0"/>
              <a:t>development of reading skills through detailed reading of a text</a:t>
            </a:r>
          </a:p>
          <a:p>
            <a:pPr>
              <a:lnSpc>
                <a:spcPct val="100000"/>
              </a:lnSpc>
              <a:buFont typeface="Wingdings" panose="05000000000000000000" pitchFamily="2" charset="2"/>
              <a:buChar char="§"/>
            </a:pPr>
            <a:r>
              <a:rPr lang="en-GB" sz="2200" dirty="0"/>
              <a:t> </a:t>
            </a:r>
            <a:r>
              <a:rPr lang="en-GB" sz="2200" dirty="0" smtClean="0"/>
              <a:t> A </a:t>
            </a:r>
            <a:r>
              <a:rPr lang="en-GB" sz="2200" dirty="0"/>
              <a:t>response to the spontaneous student </a:t>
            </a:r>
            <a:r>
              <a:rPr lang="en-GB" sz="2200" dirty="0" smtClean="0"/>
              <a:t>reaction (</a:t>
            </a:r>
            <a:r>
              <a:rPr lang="en-GB" sz="2200" dirty="0"/>
              <a:t>‘What does this mean</a:t>
            </a:r>
            <a:r>
              <a:rPr lang="en-GB" sz="2200" dirty="0" smtClean="0"/>
              <a:t>?’) </a:t>
            </a:r>
            <a:r>
              <a:rPr lang="en-GB" sz="2200" dirty="0"/>
              <a:t>to unfamiliar foreign language </a:t>
            </a:r>
          </a:p>
          <a:p>
            <a:pPr>
              <a:lnSpc>
                <a:spcPct val="100000"/>
              </a:lnSpc>
              <a:buFont typeface="Wingdings" panose="05000000000000000000" pitchFamily="2" charset="2"/>
              <a:buChar char="§"/>
            </a:pPr>
            <a:r>
              <a:rPr lang="en-GB" sz="2200" dirty="0" smtClean="0"/>
              <a:t>  An </a:t>
            </a:r>
            <a:r>
              <a:rPr lang="en-GB" sz="2200" dirty="0"/>
              <a:t>awareness that translation is not straightforward and can lead to </a:t>
            </a:r>
            <a:r>
              <a:rPr lang="en-GB" sz="2200" dirty="0" smtClean="0"/>
              <a:t>misunderstandings</a:t>
            </a:r>
            <a:endParaRPr lang="en-GB" sz="2200" dirty="0"/>
          </a:p>
          <a:p>
            <a:pPr>
              <a:lnSpc>
                <a:spcPct val="100000"/>
              </a:lnSpc>
              <a:buFont typeface="Wingdings" panose="05000000000000000000" pitchFamily="2" charset="2"/>
              <a:buChar char="§"/>
            </a:pPr>
            <a:r>
              <a:rPr lang="en-GB" sz="2200" dirty="0"/>
              <a:t> </a:t>
            </a:r>
            <a:r>
              <a:rPr lang="en-GB" sz="2200" dirty="0" smtClean="0"/>
              <a:t> An </a:t>
            </a:r>
            <a:r>
              <a:rPr lang="en-GB" sz="2200" dirty="0"/>
              <a:t>introduction to non-literal translation, promoting mental agility and linguistic </a:t>
            </a:r>
            <a:r>
              <a:rPr lang="en-GB" sz="2200" dirty="0" smtClean="0"/>
              <a:t>precision</a:t>
            </a:r>
            <a:endParaRPr lang="en-GB" sz="2200" dirty="0"/>
          </a:p>
          <a:p>
            <a:pPr>
              <a:lnSpc>
                <a:spcPct val="100000"/>
              </a:lnSpc>
              <a:buFont typeface="Wingdings" panose="05000000000000000000" pitchFamily="2" charset="2"/>
              <a:buChar char="§"/>
            </a:pPr>
            <a:r>
              <a:rPr lang="en-GB" sz="2200" dirty="0"/>
              <a:t> </a:t>
            </a:r>
            <a:r>
              <a:rPr lang="en-GB" sz="2200" dirty="0" smtClean="0"/>
              <a:t> A </a:t>
            </a:r>
            <a:r>
              <a:rPr lang="en-GB" sz="2200" dirty="0"/>
              <a:t>better conscious understanding of linguistic structures (grammar) in </a:t>
            </a:r>
            <a:r>
              <a:rPr lang="en-GB" sz="2200" dirty="0" smtClean="0"/>
              <a:t>use</a:t>
            </a:r>
            <a:endParaRPr lang="en-GB" sz="2200" dirty="0"/>
          </a:p>
          <a:p>
            <a:pPr>
              <a:lnSpc>
                <a:spcPct val="100000"/>
              </a:lnSpc>
              <a:buFont typeface="Wingdings" panose="05000000000000000000" pitchFamily="2" charset="2"/>
              <a:buChar char="§"/>
            </a:pPr>
            <a:r>
              <a:rPr lang="en-GB" sz="2200" dirty="0"/>
              <a:t> </a:t>
            </a:r>
            <a:r>
              <a:rPr lang="en-GB" sz="2200" dirty="0" smtClean="0"/>
              <a:t> A </a:t>
            </a:r>
            <a:r>
              <a:rPr lang="en-GB" sz="2200" dirty="0"/>
              <a:t>higher level of intercultural appreciation</a:t>
            </a:r>
          </a:p>
        </p:txBody>
      </p:sp>
    </p:spTree>
    <p:extLst>
      <p:ext uri="{BB962C8B-B14F-4D97-AF65-F5344CB8AC3E}">
        <p14:creationId xmlns:p14="http://schemas.microsoft.com/office/powerpoint/2010/main" val="3293800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4969"/>
            <a:ext cx="8229600" cy="4525963"/>
          </a:xfrm>
        </p:spPr>
        <p:txBody>
          <a:bodyPr>
            <a:normAutofit/>
          </a:bodyPr>
          <a:lstStyle/>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Formal </a:t>
            </a:r>
            <a:r>
              <a:rPr lang="en-GB" sz="2400" dirty="0">
                <a:latin typeface="Arial" panose="020B0604020202020204" pitchFamily="34" charset="0"/>
                <a:cs typeface="Arial" panose="020B0604020202020204" pitchFamily="34" charset="0"/>
              </a:rPr>
              <a:t>modes of </a:t>
            </a:r>
            <a:r>
              <a:rPr lang="en-GB" sz="2400" dirty="0" smtClean="0">
                <a:latin typeface="Arial" panose="020B0604020202020204" pitchFamily="34" charset="0"/>
                <a:cs typeface="Arial" panose="020B0604020202020204" pitchFamily="34" charset="0"/>
              </a:rPr>
              <a:t>address</a:t>
            </a:r>
          </a:p>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KS2 </a:t>
            </a:r>
            <a:r>
              <a:rPr lang="en-GB" sz="2400" dirty="0">
                <a:latin typeface="Arial" panose="020B0604020202020204" pitchFamily="34" charset="0"/>
                <a:cs typeface="Arial" panose="020B0604020202020204" pitchFamily="34" charset="0"/>
              </a:rPr>
              <a:t>– ability to deduce the meaning of new words inserted into familiar text, and use of </a:t>
            </a:r>
            <a:r>
              <a:rPr lang="en-GB" sz="2400" dirty="0" smtClean="0">
                <a:latin typeface="Arial" panose="020B0604020202020204" pitchFamily="34" charset="0"/>
                <a:cs typeface="Arial" panose="020B0604020202020204" pitchFamily="34" charset="0"/>
              </a:rPr>
              <a:t>dictionary</a:t>
            </a:r>
          </a:p>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Read </a:t>
            </a:r>
            <a:r>
              <a:rPr lang="en-GB" sz="2400" dirty="0">
                <a:latin typeface="Arial" panose="020B0604020202020204" pitchFamily="34" charset="0"/>
                <a:cs typeface="Arial" panose="020B0604020202020204" pitchFamily="34" charset="0"/>
              </a:rPr>
              <a:t>literary texts in the language, such as stories, songs, poems and letters (let’s not forget using film in all this</a:t>
            </a:r>
            <a:r>
              <a:rPr lang="en-GB" sz="24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Translate </a:t>
            </a:r>
            <a:r>
              <a:rPr lang="en-GB" sz="2400" dirty="0" smtClean="0">
                <a:latin typeface="Arial" panose="020B0604020202020204" pitchFamily="34" charset="0"/>
                <a:cs typeface="Arial" panose="020B0604020202020204" pitchFamily="34" charset="0"/>
              </a:rPr>
              <a:t>into English</a:t>
            </a:r>
          </a:p>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Translate </a:t>
            </a:r>
            <a:r>
              <a:rPr lang="en-GB" sz="2400" dirty="0">
                <a:latin typeface="Arial" panose="020B0604020202020204" pitchFamily="34" charset="0"/>
                <a:cs typeface="Arial" panose="020B0604020202020204" pitchFamily="34" charset="0"/>
              </a:rPr>
              <a:t>into the foreign </a:t>
            </a:r>
            <a:r>
              <a:rPr lang="en-GB" sz="2400" dirty="0" smtClean="0">
                <a:latin typeface="Arial" panose="020B0604020202020204" pitchFamily="34" charset="0"/>
                <a:cs typeface="Arial" panose="020B0604020202020204" pitchFamily="34" charset="0"/>
              </a:rPr>
              <a:t>language</a:t>
            </a:r>
          </a:p>
          <a:p>
            <a:pPr>
              <a:buFont typeface="Wingdings" panose="05000000000000000000" pitchFamily="2" charset="2"/>
              <a:buChar char="§"/>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Transcription</a:t>
            </a:r>
            <a:endParaRPr lang="en-GB"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 Use </a:t>
            </a:r>
            <a:r>
              <a:rPr lang="en-GB" sz="2400" dirty="0">
                <a:latin typeface="Arial" panose="020B0604020202020204" pitchFamily="34" charset="0"/>
                <a:cs typeface="Arial" panose="020B0604020202020204" pitchFamily="34" charset="0"/>
              </a:rPr>
              <a:t>voices and moods </a:t>
            </a:r>
            <a:r>
              <a:rPr lang="en-GB" sz="2400" dirty="0" smtClean="0">
                <a:latin typeface="Arial" panose="020B0604020202020204" pitchFamily="34" charset="0"/>
                <a:cs typeface="Arial" panose="020B0604020202020204" pitchFamily="34" charset="0"/>
              </a:rPr>
              <a:t>(does this mean passive </a:t>
            </a:r>
            <a:r>
              <a:rPr lang="en-GB" sz="2400" dirty="0">
                <a:latin typeface="Arial" panose="020B0604020202020204" pitchFamily="34" charset="0"/>
                <a:cs typeface="Arial" panose="020B0604020202020204" pitchFamily="34" charset="0"/>
              </a:rPr>
              <a:t>and </a:t>
            </a:r>
            <a:r>
              <a:rPr lang="en-GB" sz="2400" dirty="0" smtClean="0">
                <a:latin typeface="Arial" panose="020B0604020202020204" pitchFamily="34" charset="0"/>
                <a:cs typeface="Arial" panose="020B0604020202020204" pitchFamily="34" charset="0"/>
              </a:rPr>
              <a:t>subjunctive?!)</a:t>
            </a:r>
            <a:endParaRPr lang="en-GB" sz="24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457200" y="-197813"/>
            <a:ext cx="8516038" cy="1251626"/>
          </a:xfrm>
          <a:noFill/>
        </p:spPr>
        <p:txBody>
          <a:bodyPr>
            <a:normAutofit fontScale="90000"/>
          </a:bodyPr>
          <a:lstStyle/>
          <a:p>
            <a:r>
              <a:rPr lang="en-GB" b="1" cap="none" dirty="0" smtClean="0">
                <a:latin typeface="Arial" panose="020B0604020202020204" pitchFamily="34" charset="0"/>
                <a:cs typeface="Arial" panose="020B0604020202020204" pitchFamily="34" charset="0"/>
              </a:rPr>
              <a:t>Curriculum 2014: what is ‘new’?</a:t>
            </a:r>
            <a:endParaRPr lang="en-GB" b="1"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200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39" y="404664"/>
            <a:ext cx="8316925" cy="5544616"/>
          </a:xfrm>
          <a:prstGeom prst="rect">
            <a:avLst/>
          </a:prstGeom>
        </p:spPr>
      </p:pic>
      <p:sp>
        <p:nvSpPr>
          <p:cNvPr id="3" name="TextBox 2"/>
          <p:cNvSpPr txBox="1"/>
          <p:nvPr/>
        </p:nvSpPr>
        <p:spPr>
          <a:xfrm>
            <a:off x="395536" y="5926638"/>
            <a:ext cx="8136904" cy="707886"/>
          </a:xfrm>
          <a:prstGeom prst="rect">
            <a:avLst/>
          </a:prstGeom>
          <a:noFill/>
        </p:spPr>
        <p:txBody>
          <a:bodyPr wrap="square" rtlCol="0">
            <a:spAutoFit/>
          </a:bodyPr>
          <a:lstStyle/>
          <a:p>
            <a:pPr defTabSz="914400"/>
            <a:r>
              <a:rPr lang="en-GB" sz="4000" b="1" dirty="0" smtClean="0">
                <a:solidFill>
                  <a:prstClr val="black"/>
                </a:solidFill>
              </a:rPr>
              <a:t>Word Lens app - iPhone</a:t>
            </a:r>
            <a:endParaRPr lang="fr-FR" sz="4000" b="1" dirty="0">
              <a:solidFill>
                <a:prstClr val="black"/>
              </a:solidFill>
            </a:endParaRPr>
          </a:p>
        </p:txBody>
      </p:sp>
    </p:spTree>
    <p:extLst>
      <p:ext uri="{BB962C8B-B14F-4D97-AF65-F5344CB8AC3E}">
        <p14:creationId xmlns:p14="http://schemas.microsoft.com/office/powerpoint/2010/main" val="3765900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568" y="1978762"/>
            <a:ext cx="4581525" cy="2943225"/>
          </a:xfrm>
          <a:prstGeom prst="rect">
            <a:avLst/>
          </a:prstGeom>
        </p:spPr>
      </p:pic>
      <p:sp>
        <p:nvSpPr>
          <p:cNvPr id="3" name="TextBox 2"/>
          <p:cNvSpPr txBox="1"/>
          <p:nvPr/>
        </p:nvSpPr>
        <p:spPr>
          <a:xfrm>
            <a:off x="1835696" y="6093296"/>
            <a:ext cx="5544616" cy="677108"/>
          </a:xfrm>
          <a:prstGeom prst="rect">
            <a:avLst/>
          </a:prstGeom>
          <a:noFill/>
        </p:spPr>
        <p:txBody>
          <a:bodyPr wrap="square" rtlCol="0">
            <a:spAutoFit/>
          </a:bodyPr>
          <a:lstStyle/>
          <a:p>
            <a:pPr algn="ctr" defTabSz="914400"/>
            <a:r>
              <a:rPr lang="en-GB" i="1" dirty="0" smtClean="0">
                <a:solidFill>
                  <a:prstClr val="black"/>
                </a:solidFill>
              </a:rPr>
              <a:t>At Heathrow Airport, London, UK:</a:t>
            </a:r>
            <a:br>
              <a:rPr lang="en-GB" i="1" dirty="0" smtClean="0">
                <a:solidFill>
                  <a:prstClr val="black"/>
                </a:solidFill>
              </a:rPr>
            </a:br>
            <a:r>
              <a:rPr lang="en-GB" sz="2000" b="1" dirty="0" smtClean="0">
                <a:solidFill>
                  <a:prstClr val="black"/>
                </a:solidFill>
              </a:rPr>
              <a:t>No electric people carrying vehicles past this point.</a:t>
            </a:r>
            <a:endParaRPr lang="fr-FR" sz="2000" b="1" dirty="0">
              <a:solidFill>
                <a:prstClr val="black"/>
              </a:solidFill>
            </a:endParaRPr>
          </a:p>
        </p:txBody>
      </p:sp>
      <p:sp>
        <p:nvSpPr>
          <p:cNvPr id="10" name="TextBox 9"/>
          <p:cNvSpPr txBox="1"/>
          <p:nvPr/>
        </p:nvSpPr>
        <p:spPr>
          <a:xfrm>
            <a:off x="4355976" y="856164"/>
            <a:ext cx="5544616" cy="954107"/>
          </a:xfrm>
          <a:prstGeom prst="rect">
            <a:avLst/>
          </a:prstGeom>
          <a:noFill/>
        </p:spPr>
        <p:txBody>
          <a:bodyPr wrap="square" rtlCol="0">
            <a:spAutoFit/>
          </a:bodyPr>
          <a:lstStyle/>
          <a:p>
            <a:pPr algn="ctr" defTabSz="914400"/>
            <a:r>
              <a:rPr lang="en-GB" i="1" dirty="0" smtClean="0">
                <a:solidFill>
                  <a:prstClr val="black"/>
                </a:solidFill>
              </a:rPr>
              <a:t>Notice on a broken turnstile at Salzburg, </a:t>
            </a:r>
            <a:br>
              <a:rPr lang="en-GB" i="1" dirty="0" smtClean="0">
                <a:solidFill>
                  <a:prstClr val="black"/>
                </a:solidFill>
              </a:rPr>
            </a:br>
            <a:r>
              <a:rPr lang="en-GB" i="1" dirty="0" smtClean="0">
                <a:solidFill>
                  <a:prstClr val="black"/>
                </a:solidFill>
              </a:rPr>
              <a:t>Austria, passport control:</a:t>
            </a:r>
            <a:br>
              <a:rPr lang="en-GB" i="1" dirty="0" smtClean="0">
                <a:solidFill>
                  <a:prstClr val="black"/>
                </a:solidFill>
              </a:rPr>
            </a:br>
            <a:r>
              <a:rPr lang="en-GB" sz="2000" b="1" dirty="0" smtClean="0">
                <a:solidFill>
                  <a:prstClr val="black"/>
                </a:solidFill>
              </a:rPr>
              <a:t>Out of work.</a:t>
            </a:r>
            <a:endParaRPr lang="fr-FR" sz="2000" b="1" dirty="0">
              <a:solidFill>
                <a:prstClr val="black"/>
              </a:solidFill>
            </a:endParaRPr>
          </a:p>
        </p:txBody>
      </p:sp>
      <p:sp>
        <p:nvSpPr>
          <p:cNvPr id="11" name="TextBox 10"/>
          <p:cNvSpPr txBox="1"/>
          <p:nvPr/>
        </p:nvSpPr>
        <p:spPr>
          <a:xfrm>
            <a:off x="99009" y="204609"/>
            <a:ext cx="5544616" cy="677108"/>
          </a:xfrm>
          <a:prstGeom prst="rect">
            <a:avLst/>
          </a:prstGeom>
          <a:noFill/>
        </p:spPr>
        <p:txBody>
          <a:bodyPr wrap="square" rtlCol="0">
            <a:spAutoFit/>
          </a:bodyPr>
          <a:lstStyle/>
          <a:p>
            <a:pPr algn="ctr" defTabSz="914400"/>
            <a:r>
              <a:rPr lang="en-GB" i="1" dirty="0" smtClean="0">
                <a:solidFill>
                  <a:prstClr val="black"/>
                </a:solidFill>
              </a:rPr>
              <a:t>Sign on a metal-detector scanner in France:</a:t>
            </a:r>
            <a:br>
              <a:rPr lang="en-GB" i="1" dirty="0" smtClean="0">
                <a:solidFill>
                  <a:prstClr val="black"/>
                </a:solidFill>
              </a:rPr>
            </a:br>
            <a:r>
              <a:rPr lang="en-GB" sz="2000" b="1" dirty="0" smtClean="0">
                <a:solidFill>
                  <a:prstClr val="black"/>
                </a:solidFill>
              </a:rPr>
              <a:t>People with peace-maker do not pass.</a:t>
            </a:r>
            <a:endParaRPr lang="fr-FR" sz="2000" b="1" dirty="0">
              <a:solidFill>
                <a:prstClr val="black"/>
              </a:solidFill>
            </a:endParaRPr>
          </a:p>
        </p:txBody>
      </p:sp>
      <p:sp>
        <p:nvSpPr>
          <p:cNvPr id="12" name="TextBox 11"/>
          <p:cNvSpPr txBox="1"/>
          <p:nvPr/>
        </p:nvSpPr>
        <p:spPr>
          <a:xfrm>
            <a:off x="2519772" y="5013176"/>
            <a:ext cx="4176464" cy="984885"/>
          </a:xfrm>
          <a:prstGeom prst="rect">
            <a:avLst/>
          </a:prstGeom>
          <a:noFill/>
        </p:spPr>
        <p:txBody>
          <a:bodyPr wrap="square" rtlCol="0">
            <a:spAutoFit/>
          </a:bodyPr>
          <a:lstStyle/>
          <a:p>
            <a:pPr algn="ctr" defTabSz="914400"/>
            <a:r>
              <a:rPr lang="en-GB" i="1" dirty="0" smtClean="0">
                <a:solidFill>
                  <a:prstClr val="black"/>
                </a:solidFill>
              </a:rPr>
              <a:t>Danish airline:</a:t>
            </a:r>
            <a:br>
              <a:rPr lang="en-GB" i="1" dirty="0" smtClean="0">
                <a:solidFill>
                  <a:prstClr val="black"/>
                </a:solidFill>
              </a:rPr>
            </a:br>
            <a:r>
              <a:rPr lang="en-GB" sz="2000" b="1" dirty="0" smtClean="0">
                <a:solidFill>
                  <a:prstClr val="black"/>
                </a:solidFill>
              </a:rPr>
              <a:t>We take your bags and send them in all directions.</a:t>
            </a:r>
            <a:endParaRPr lang="fr-FR" sz="2000" b="1" dirty="0">
              <a:solidFill>
                <a:prstClr val="black"/>
              </a:solidFill>
            </a:endParaRPr>
          </a:p>
        </p:txBody>
      </p:sp>
      <p:sp>
        <p:nvSpPr>
          <p:cNvPr id="13" name="TextBox 12"/>
          <p:cNvSpPr txBox="1"/>
          <p:nvPr/>
        </p:nvSpPr>
        <p:spPr>
          <a:xfrm>
            <a:off x="5269260" y="2654042"/>
            <a:ext cx="3672408" cy="1261884"/>
          </a:xfrm>
          <a:prstGeom prst="rect">
            <a:avLst/>
          </a:prstGeom>
          <a:noFill/>
        </p:spPr>
        <p:txBody>
          <a:bodyPr wrap="square" rtlCol="0">
            <a:spAutoFit/>
          </a:bodyPr>
          <a:lstStyle/>
          <a:p>
            <a:pPr algn="ctr" defTabSz="914400"/>
            <a:r>
              <a:rPr lang="en-GB" i="1" dirty="0" smtClean="0">
                <a:solidFill>
                  <a:prstClr val="black"/>
                </a:solidFill>
              </a:rPr>
              <a:t>On an airsickness bag on a Spanish aeroplane:</a:t>
            </a:r>
            <a:br>
              <a:rPr lang="en-GB" i="1" dirty="0" smtClean="0">
                <a:solidFill>
                  <a:prstClr val="black"/>
                </a:solidFill>
              </a:rPr>
            </a:br>
            <a:r>
              <a:rPr lang="en-GB" sz="2000" b="1" dirty="0" smtClean="0">
                <a:solidFill>
                  <a:prstClr val="black"/>
                </a:solidFill>
              </a:rPr>
              <a:t>Bags to be use in case of sickness or to gather remains.</a:t>
            </a:r>
            <a:endParaRPr lang="fr-FR" sz="2000" b="1" dirty="0">
              <a:solidFill>
                <a:prstClr val="black"/>
              </a:solidFill>
            </a:endParaRPr>
          </a:p>
        </p:txBody>
      </p:sp>
      <p:sp>
        <p:nvSpPr>
          <p:cNvPr id="14" name="TextBox 13"/>
          <p:cNvSpPr txBox="1"/>
          <p:nvPr/>
        </p:nvSpPr>
        <p:spPr>
          <a:xfrm>
            <a:off x="137109" y="1333217"/>
            <a:ext cx="5544616" cy="677108"/>
          </a:xfrm>
          <a:prstGeom prst="rect">
            <a:avLst/>
          </a:prstGeom>
          <a:noFill/>
        </p:spPr>
        <p:txBody>
          <a:bodyPr wrap="square" rtlCol="0">
            <a:spAutoFit/>
          </a:bodyPr>
          <a:lstStyle/>
          <a:p>
            <a:pPr algn="ctr" defTabSz="914400"/>
            <a:r>
              <a:rPr lang="en-GB" i="1" dirty="0" smtClean="0">
                <a:solidFill>
                  <a:prstClr val="black"/>
                </a:solidFill>
              </a:rPr>
              <a:t>Paris, France:</a:t>
            </a:r>
            <a:br>
              <a:rPr lang="en-GB" i="1" dirty="0" smtClean="0">
                <a:solidFill>
                  <a:prstClr val="black"/>
                </a:solidFill>
              </a:rPr>
            </a:br>
            <a:r>
              <a:rPr lang="en-GB" sz="2000" b="1" dirty="0" smtClean="0">
                <a:solidFill>
                  <a:prstClr val="black"/>
                </a:solidFill>
              </a:rPr>
              <a:t>Please leave your values at the front desk.</a:t>
            </a:r>
            <a:endParaRPr lang="fr-FR" sz="2000" b="1" dirty="0">
              <a:solidFill>
                <a:prstClr val="black"/>
              </a:solidFill>
            </a:endParaRPr>
          </a:p>
        </p:txBody>
      </p:sp>
    </p:spTree>
    <p:extLst>
      <p:ext uri="{BB962C8B-B14F-4D97-AF65-F5344CB8AC3E}">
        <p14:creationId xmlns:p14="http://schemas.microsoft.com/office/powerpoint/2010/main" val="31069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7"/>
            <a:ext cx="8570913"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1774" y="5949280"/>
            <a:ext cx="8477151" cy="584775"/>
          </a:xfrm>
          <a:prstGeom prst="rect">
            <a:avLst/>
          </a:prstGeom>
          <a:noFill/>
        </p:spPr>
        <p:txBody>
          <a:bodyPr wrap="square" rtlCol="0">
            <a:spAutoFit/>
          </a:bodyPr>
          <a:lstStyle/>
          <a:p>
            <a:pPr defTabSz="914400"/>
            <a:r>
              <a:rPr lang="en-GB" sz="3200" b="1" dirty="0" smtClean="0">
                <a:solidFill>
                  <a:prstClr val="black"/>
                </a:solidFill>
              </a:rPr>
              <a:t>What is the message in this poster?</a:t>
            </a:r>
            <a:endParaRPr lang="fr-FR" sz="3200" b="1" dirty="0">
              <a:solidFill>
                <a:prstClr val="black"/>
              </a:solidFill>
            </a:endParaRPr>
          </a:p>
        </p:txBody>
      </p:sp>
    </p:spTree>
    <p:extLst>
      <p:ext uri="{BB962C8B-B14F-4D97-AF65-F5344CB8AC3E}">
        <p14:creationId xmlns:p14="http://schemas.microsoft.com/office/powerpoint/2010/main" val="4023547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4644"/>
            <a:ext cx="74888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3933056"/>
            <a:ext cx="7488832" cy="190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defTabSz="914400">
              <a:buFont typeface="Courier New" pitchFamily="49" charset="0"/>
              <a:buChar char="o"/>
            </a:pPr>
            <a:r>
              <a:rPr lang="en-GB" sz="2800" dirty="0" err="1" smtClean="0">
                <a:solidFill>
                  <a:prstClr val="white"/>
                </a:solidFill>
              </a:rPr>
              <a:t>Prohibido</a:t>
            </a:r>
            <a:r>
              <a:rPr lang="en-GB" sz="2800" dirty="0" smtClean="0">
                <a:solidFill>
                  <a:prstClr val="white"/>
                </a:solidFill>
              </a:rPr>
              <a:t> </a:t>
            </a:r>
            <a:r>
              <a:rPr lang="en-GB" sz="2800" dirty="0" err="1" smtClean="0">
                <a:solidFill>
                  <a:prstClr val="white"/>
                </a:solidFill>
              </a:rPr>
              <a:t>transitar</a:t>
            </a:r>
            <a:r>
              <a:rPr lang="en-GB" sz="2800" dirty="0" smtClean="0">
                <a:solidFill>
                  <a:prstClr val="white"/>
                </a:solidFill>
              </a:rPr>
              <a:t> con </a:t>
            </a:r>
            <a:r>
              <a:rPr lang="en-GB" sz="2800" dirty="0" err="1" smtClean="0">
                <a:solidFill>
                  <a:prstClr val="white"/>
                </a:solidFill>
              </a:rPr>
              <a:t>vehículos</a:t>
            </a:r>
            <a:endParaRPr lang="en-GB" sz="2800" dirty="0">
              <a:solidFill>
                <a:prstClr val="white"/>
              </a:solidFill>
            </a:endParaRPr>
          </a:p>
          <a:p>
            <a:pPr marL="457200" indent="-457200" defTabSz="914400">
              <a:buFont typeface="Courier New" pitchFamily="49" charset="0"/>
              <a:buChar char="o"/>
            </a:pPr>
            <a:r>
              <a:rPr lang="en-GB" sz="2800" dirty="0" err="1" smtClean="0">
                <a:solidFill>
                  <a:prstClr val="white"/>
                </a:solidFill>
              </a:rPr>
              <a:t>Prohibido</a:t>
            </a:r>
            <a:r>
              <a:rPr lang="en-GB" sz="2800" dirty="0" smtClean="0">
                <a:solidFill>
                  <a:prstClr val="white"/>
                </a:solidFill>
              </a:rPr>
              <a:t> </a:t>
            </a:r>
            <a:r>
              <a:rPr lang="en-GB" sz="2800" dirty="0" err="1" smtClean="0">
                <a:solidFill>
                  <a:prstClr val="white"/>
                </a:solidFill>
              </a:rPr>
              <a:t>hacer</a:t>
            </a:r>
            <a:r>
              <a:rPr lang="en-GB" sz="2800" dirty="0" smtClean="0">
                <a:solidFill>
                  <a:prstClr val="white"/>
                </a:solidFill>
              </a:rPr>
              <a:t> </a:t>
            </a:r>
            <a:r>
              <a:rPr lang="en-GB" sz="2800" dirty="0" err="1" smtClean="0">
                <a:solidFill>
                  <a:prstClr val="white"/>
                </a:solidFill>
              </a:rPr>
              <a:t>fuego</a:t>
            </a:r>
            <a:endParaRPr lang="en-GB" sz="2800" dirty="0" smtClean="0">
              <a:solidFill>
                <a:prstClr val="white"/>
              </a:solidFill>
            </a:endParaRPr>
          </a:p>
          <a:p>
            <a:pPr marL="457200" indent="-457200" defTabSz="914400">
              <a:buFont typeface="Courier New" pitchFamily="49" charset="0"/>
              <a:buChar char="o"/>
            </a:pPr>
            <a:r>
              <a:rPr lang="en-GB" sz="2800" dirty="0" err="1" smtClean="0">
                <a:solidFill>
                  <a:prstClr val="white"/>
                </a:solidFill>
              </a:rPr>
              <a:t>Prohibido</a:t>
            </a:r>
            <a:r>
              <a:rPr lang="en-GB" sz="2800" dirty="0" smtClean="0">
                <a:solidFill>
                  <a:prstClr val="white"/>
                </a:solidFill>
              </a:rPr>
              <a:t> </a:t>
            </a:r>
            <a:r>
              <a:rPr lang="en-GB" sz="2800" dirty="0" err="1" smtClean="0">
                <a:solidFill>
                  <a:prstClr val="white"/>
                </a:solidFill>
              </a:rPr>
              <a:t>bajar</a:t>
            </a:r>
            <a:r>
              <a:rPr lang="en-GB" sz="2800" dirty="0" smtClean="0">
                <a:solidFill>
                  <a:prstClr val="white"/>
                </a:solidFill>
              </a:rPr>
              <a:t> con </a:t>
            </a:r>
            <a:r>
              <a:rPr lang="en-GB" sz="2800" dirty="0" err="1" smtClean="0">
                <a:solidFill>
                  <a:prstClr val="white"/>
                </a:solidFill>
              </a:rPr>
              <a:t>animales</a:t>
            </a:r>
            <a:endParaRPr lang="fr-FR" sz="2800" dirty="0">
              <a:solidFill>
                <a:prstClr val="white"/>
              </a:solidFill>
            </a:endParaRPr>
          </a:p>
        </p:txBody>
      </p:sp>
      <p:sp>
        <p:nvSpPr>
          <p:cNvPr id="4" name="TextBox 3"/>
          <p:cNvSpPr txBox="1"/>
          <p:nvPr/>
        </p:nvSpPr>
        <p:spPr>
          <a:xfrm>
            <a:off x="251520" y="5949280"/>
            <a:ext cx="8820472" cy="584775"/>
          </a:xfrm>
          <a:prstGeom prst="rect">
            <a:avLst/>
          </a:prstGeom>
          <a:noFill/>
        </p:spPr>
        <p:txBody>
          <a:bodyPr wrap="square" rtlCol="0">
            <a:spAutoFit/>
          </a:bodyPr>
          <a:lstStyle/>
          <a:p>
            <a:pPr defTabSz="914400"/>
            <a:r>
              <a:rPr lang="en-GB" sz="3200" b="1" dirty="0" smtClean="0">
                <a:solidFill>
                  <a:prstClr val="black"/>
                </a:solidFill>
              </a:rPr>
              <a:t>Where might you see this sign?  </a:t>
            </a:r>
            <a:endParaRPr lang="fr-FR" sz="3200" b="1" dirty="0">
              <a:solidFill>
                <a:prstClr val="black"/>
              </a:solidFill>
            </a:endParaRPr>
          </a:p>
        </p:txBody>
      </p:sp>
    </p:spTree>
    <p:extLst>
      <p:ext uri="{BB962C8B-B14F-4D97-AF65-F5344CB8AC3E}">
        <p14:creationId xmlns:p14="http://schemas.microsoft.com/office/powerpoint/2010/main" val="2248534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1714572" cy="369332"/>
          </a:xfrm>
          <a:prstGeom prst="rect">
            <a:avLst/>
          </a:prstGeom>
        </p:spPr>
        <p:txBody>
          <a:bodyPr wrap="none">
            <a:spAutoFit/>
          </a:bodyPr>
          <a:lstStyle/>
          <a:p>
            <a:pPr defTabSz="914400"/>
            <a:r>
              <a:rPr lang="en-GB" b="1" dirty="0">
                <a:solidFill>
                  <a:prstClr val="black"/>
                </a:solidFill>
              </a:rPr>
              <a:t>Das </a:t>
            </a:r>
            <a:r>
              <a:rPr lang="en-GB" b="1" dirty="0" err="1">
                <a:solidFill>
                  <a:prstClr val="black"/>
                </a:solidFill>
              </a:rPr>
              <a:t>ist</a:t>
            </a:r>
            <a:r>
              <a:rPr lang="en-GB" b="1" dirty="0">
                <a:solidFill>
                  <a:prstClr val="black"/>
                </a:solidFill>
              </a:rPr>
              <a:t> </a:t>
            </a:r>
            <a:r>
              <a:rPr lang="en-GB" b="1" dirty="0" err="1">
                <a:solidFill>
                  <a:prstClr val="black"/>
                </a:solidFill>
              </a:rPr>
              <a:t>Banane</a:t>
            </a:r>
            <a:r>
              <a:rPr lang="en-GB" b="1" dirty="0">
                <a:solidFill>
                  <a:prstClr val="black"/>
                </a:solidFill>
              </a:rPr>
              <a:t>! </a:t>
            </a:r>
            <a:endParaRPr lang="fr-FR" dirty="0">
              <a:solidFill>
                <a:prstClr val="black"/>
              </a:solidFill>
            </a:endParaRPr>
          </a:p>
        </p:txBody>
      </p:sp>
      <p:sp>
        <p:nvSpPr>
          <p:cNvPr id="3" name="Rectangle 2"/>
          <p:cNvSpPr/>
          <p:nvPr/>
        </p:nvSpPr>
        <p:spPr>
          <a:xfrm>
            <a:off x="251520" y="1851322"/>
            <a:ext cx="4572000" cy="646331"/>
          </a:xfrm>
          <a:prstGeom prst="rect">
            <a:avLst/>
          </a:prstGeom>
        </p:spPr>
        <p:txBody>
          <a:bodyPr>
            <a:spAutoFit/>
          </a:bodyPr>
          <a:lstStyle/>
          <a:p>
            <a:pPr defTabSz="914400"/>
            <a:r>
              <a:rPr lang="en-GB" b="1" dirty="0" err="1" smtClean="0">
                <a:solidFill>
                  <a:prstClr val="black"/>
                </a:solidFill>
              </a:rPr>
              <a:t>Ich</a:t>
            </a:r>
            <a:r>
              <a:rPr lang="en-GB" b="1" dirty="0" smtClean="0">
                <a:solidFill>
                  <a:prstClr val="black"/>
                </a:solidFill>
              </a:rPr>
              <a:t> bin fix und </a:t>
            </a:r>
            <a:r>
              <a:rPr lang="en-GB" b="1" dirty="0" err="1" smtClean="0">
                <a:solidFill>
                  <a:prstClr val="black"/>
                </a:solidFill>
              </a:rPr>
              <a:t>fertig</a:t>
            </a:r>
            <a:r>
              <a:rPr lang="en-GB" b="1" dirty="0" smtClean="0">
                <a:solidFill>
                  <a:prstClr val="black"/>
                </a:solidFill>
              </a:rPr>
              <a:t>!</a:t>
            </a:r>
            <a:endParaRPr lang="fr-FR" dirty="0">
              <a:solidFill>
                <a:prstClr val="black"/>
              </a:solidFill>
            </a:endParaRPr>
          </a:p>
          <a:p>
            <a:pPr defTabSz="914400"/>
            <a:r>
              <a:rPr lang="en-GB" b="1" dirty="0">
                <a:solidFill>
                  <a:prstClr val="black"/>
                </a:solidFill>
              </a:rPr>
              <a:t> </a:t>
            </a:r>
            <a:endParaRPr lang="fr-FR" dirty="0">
              <a:solidFill>
                <a:prstClr val="black"/>
              </a:solidFill>
            </a:endParaRPr>
          </a:p>
        </p:txBody>
      </p:sp>
      <p:sp>
        <p:nvSpPr>
          <p:cNvPr id="4" name="Rectangle 3"/>
          <p:cNvSpPr/>
          <p:nvPr/>
        </p:nvSpPr>
        <p:spPr>
          <a:xfrm>
            <a:off x="413792" y="4223298"/>
            <a:ext cx="4572000" cy="369332"/>
          </a:xfrm>
          <a:prstGeom prst="rect">
            <a:avLst/>
          </a:prstGeom>
        </p:spPr>
        <p:txBody>
          <a:bodyPr>
            <a:spAutoFit/>
          </a:bodyPr>
          <a:lstStyle/>
          <a:p>
            <a:pPr defTabSz="914400"/>
            <a:r>
              <a:rPr lang="en-GB" b="1" dirty="0" err="1">
                <a:solidFill>
                  <a:prstClr val="black"/>
                </a:solidFill>
              </a:rPr>
              <a:t>Es</a:t>
            </a:r>
            <a:r>
              <a:rPr lang="en-GB" b="1" dirty="0">
                <a:solidFill>
                  <a:prstClr val="black"/>
                </a:solidFill>
              </a:rPr>
              <a:t> </a:t>
            </a:r>
            <a:r>
              <a:rPr lang="en-GB" b="1" dirty="0" err="1">
                <a:solidFill>
                  <a:prstClr val="black"/>
                </a:solidFill>
              </a:rPr>
              <a:t>ist</a:t>
            </a:r>
            <a:r>
              <a:rPr lang="en-GB" b="1" dirty="0">
                <a:solidFill>
                  <a:prstClr val="black"/>
                </a:solidFill>
              </a:rPr>
              <a:t> </a:t>
            </a:r>
            <a:r>
              <a:rPr lang="en-GB" b="1" dirty="0" err="1">
                <a:solidFill>
                  <a:prstClr val="black"/>
                </a:solidFill>
              </a:rPr>
              <a:t>noch</a:t>
            </a:r>
            <a:r>
              <a:rPr lang="en-GB" b="1" dirty="0">
                <a:solidFill>
                  <a:prstClr val="black"/>
                </a:solidFill>
              </a:rPr>
              <a:t> </a:t>
            </a:r>
            <a:r>
              <a:rPr lang="en-GB" b="1" dirty="0" err="1">
                <a:solidFill>
                  <a:prstClr val="black"/>
                </a:solidFill>
              </a:rPr>
              <a:t>kein</a:t>
            </a:r>
            <a:r>
              <a:rPr lang="en-GB" b="1" dirty="0">
                <a:solidFill>
                  <a:prstClr val="black"/>
                </a:solidFill>
              </a:rPr>
              <a:t> Meister </a:t>
            </a:r>
            <a:r>
              <a:rPr lang="en-GB" b="1" dirty="0" err="1">
                <a:solidFill>
                  <a:prstClr val="black"/>
                </a:solidFill>
              </a:rPr>
              <a:t>vom</a:t>
            </a:r>
            <a:r>
              <a:rPr lang="en-GB" b="1" dirty="0">
                <a:solidFill>
                  <a:prstClr val="black"/>
                </a:solidFill>
              </a:rPr>
              <a:t> </a:t>
            </a:r>
            <a:r>
              <a:rPr lang="en-GB" b="1" dirty="0" err="1">
                <a:solidFill>
                  <a:prstClr val="black"/>
                </a:solidFill>
              </a:rPr>
              <a:t>Himmel</a:t>
            </a:r>
            <a:r>
              <a:rPr lang="en-GB" b="1" dirty="0">
                <a:solidFill>
                  <a:prstClr val="black"/>
                </a:solidFill>
              </a:rPr>
              <a:t> </a:t>
            </a:r>
            <a:r>
              <a:rPr lang="en-GB" b="1" dirty="0" err="1">
                <a:solidFill>
                  <a:prstClr val="black"/>
                </a:solidFill>
              </a:rPr>
              <a:t>gefallen</a:t>
            </a:r>
            <a:r>
              <a:rPr lang="en-GB" b="1" dirty="0">
                <a:solidFill>
                  <a:prstClr val="black"/>
                </a:solidFill>
              </a:rPr>
              <a:t>. </a:t>
            </a:r>
            <a:endParaRPr lang="fr-FR" dirty="0">
              <a:solidFill>
                <a:prstClr val="black"/>
              </a:solidFill>
            </a:endParaRPr>
          </a:p>
        </p:txBody>
      </p:sp>
      <p:sp>
        <p:nvSpPr>
          <p:cNvPr id="6" name="Rectangle 5"/>
          <p:cNvSpPr/>
          <p:nvPr/>
        </p:nvSpPr>
        <p:spPr>
          <a:xfrm>
            <a:off x="2699792" y="2109182"/>
            <a:ext cx="4572000" cy="369332"/>
          </a:xfrm>
          <a:prstGeom prst="rect">
            <a:avLst/>
          </a:prstGeom>
        </p:spPr>
        <p:txBody>
          <a:bodyPr>
            <a:spAutoFit/>
          </a:bodyPr>
          <a:lstStyle/>
          <a:p>
            <a:pPr defTabSz="914400"/>
            <a:r>
              <a:rPr lang="en-GB" b="1" dirty="0" err="1" smtClean="0">
                <a:solidFill>
                  <a:prstClr val="black"/>
                </a:solidFill>
              </a:rPr>
              <a:t>Lieber</a:t>
            </a:r>
            <a:r>
              <a:rPr lang="en-GB" b="1" dirty="0" smtClean="0">
                <a:solidFill>
                  <a:prstClr val="black"/>
                </a:solidFill>
              </a:rPr>
              <a:t> </a:t>
            </a:r>
            <a:r>
              <a:rPr lang="en-GB" b="1" dirty="0" err="1">
                <a:solidFill>
                  <a:prstClr val="black"/>
                </a:solidFill>
              </a:rPr>
              <a:t>spät</a:t>
            </a:r>
            <a:r>
              <a:rPr lang="en-GB" b="1" dirty="0">
                <a:solidFill>
                  <a:prstClr val="black"/>
                </a:solidFill>
              </a:rPr>
              <a:t> </a:t>
            </a:r>
            <a:r>
              <a:rPr lang="en-GB" b="1" dirty="0" err="1">
                <a:solidFill>
                  <a:prstClr val="black"/>
                </a:solidFill>
              </a:rPr>
              <a:t>als</a:t>
            </a:r>
            <a:r>
              <a:rPr lang="en-GB" b="1" dirty="0">
                <a:solidFill>
                  <a:prstClr val="black"/>
                </a:solidFill>
              </a:rPr>
              <a:t> </a:t>
            </a:r>
            <a:r>
              <a:rPr lang="en-GB" b="1" dirty="0" err="1">
                <a:solidFill>
                  <a:prstClr val="black"/>
                </a:solidFill>
              </a:rPr>
              <a:t>nie</a:t>
            </a:r>
            <a:r>
              <a:rPr lang="en-GB" b="1" dirty="0">
                <a:solidFill>
                  <a:prstClr val="black"/>
                </a:solidFill>
              </a:rPr>
              <a:t>.</a:t>
            </a:r>
            <a:r>
              <a:rPr lang="en-GB" dirty="0">
                <a:solidFill>
                  <a:prstClr val="black"/>
                </a:solidFill>
              </a:rPr>
              <a:t> (…</a:t>
            </a:r>
            <a:r>
              <a:rPr lang="en-GB" b="1" dirty="0" err="1">
                <a:solidFill>
                  <a:prstClr val="black"/>
                </a:solidFill>
              </a:rPr>
              <a:t>aber</a:t>
            </a:r>
            <a:r>
              <a:rPr lang="en-GB" b="1" dirty="0">
                <a:solidFill>
                  <a:prstClr val="black"/>
                </a:solidFill>
              </a:rPr>
              <a:t> </a:t>
            </a:r>
            <a:r>
              <a:rPr lang="en-GB" b="1" dirty="0" err="1">
                <a:solidFill>
                  <a:prstClr val="black"/>
                </a:solidFill>
              </a:rPr>
              <a:t>lieber</a:t>
            </a:r>
            <a:r>
              <a:rPr lang="en-GB" b="1" dirty="0">
                <a:solidFill>
                  <a:prstClr val="black"/>
                </a:solidFill>
              </a:rPr>
              <a:t> </a:t>
            </a:r>
            <a:r>
              <a:rPr lang="en-GB" b="1" dirty="0" err="1">
                <a:solidFill>
                  <a:prstClr val="black"/>
                </a:solidFill>
              </a:rPr>
              <a:t>nie</a:t>
            </a:r>
            <a:r>
              <a:rPr lang="en-GB" b="1" dirty="0">
                <a:solidFill>
                  <a:prstClr val="black"/>
                </a:solidFill>
              </a:rPr>
              <a:t> </a:t>
            </a:r>
            <a:r>
              <a:rPr lang="en-GB" b="1" dirty="0" err="1">
                <a:solidFill>
                  <a:prstClr val="black"/>
                </a:solidFill>
              </a:rPr>
              <a:t>zu</a:t>
            </a:r>
            <a:r>
              <a:rPr lang="en-GB" b="1" dirty="0">
                <a:solidFill>
                  <a:prstClr val="black"/>
                </a:solidFill>
              </a:rPr>
              <a:t> </a:t>
            </a:r>
            <a:r>
              <a:rPr lang="en-GB" b="1" dirty="0" err="1">
                <a:solidFill>
                  <a:prstClr val="black"/>
                </a:solidFill>
              </a:rPr>
              <a:t>spät</a:t>
            </a:r>
            <a:r>
              <a:rPr lang="en-GB" dirty="0" smtClean="0">
                <a:solidFill>
                  <a:prstClr val="black"/>
                </a:solidFill>
              </a:rPr>
              <a:t>)</a:t>
            </a:r>
            <a:endParaRPr lang="fr-FR" dirty="0">
              <a:solidFill>
                <a:prstClr val="black"/>
              </a:solidFill>
            </a:endParaRPr>
          </a:p>
        </p:txBody>
      </p:sp>
      <p:sp>
        <p:nvSpPr>
          <p:cNvPr id="7" name="Rectangle 6"/>
          <p:cNvSpPr/>
          <p:nvPr/>
        </p:nvSpPr>
        <p:spPr>
          <a:xfrm>
            <a:off x="6178255" y="3572641"/>
            <a:ext cx="2187074" cy="369332"/>
          </a:xfrm>
          <a:prstGeom prst="rect">
            <a:avLst/>
          </a:prstGeom>
        </p:spPr>
        <p:txBody>
          <a:bodyPr wrap="none">
            <a:spAutoFit/>
          </a:bodyPr>
          <a:lstStyle/>
          <a:p>
            <a:pPr defTabSz="914400"/>
            <a:r>
              <a:rPr lang="en-GB" b="1" dirty="0" smtClean="0">
                <a:solidFill>
                  <a:prstClr val="black"/>
                </a:solidFill>
              </a:rPr>
              <a:t>Hast du </a:t>
            </a:r>
            <a:r>
              <a:rPr lang="en-GB" b="1" dirty="0" err="1" smtClean="0">
                <a:solidFill>
                  <a:prstClr val="black"/>
                </a:solidFill>
              </a:rPr>
              <a:t>einen</a:t>
            </a:r>
            <a:r>
              <a:rPr lang="en-GB" b="1" dirty="0" smtClean="0">
                <a:solidFill>
                  <a:prstClr val="black"/>
                </a:solidFill>
              </a:rPr>
              <a:t> Vogel?</a:t>
            </a:r>
            <a:endParaRPr lang="fr-FR"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630" y="116632"/>
            <a:ext cx="1925960" cy="13481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701879"/>
            <a:ext cx="1900157" cy="2285889"/>
          </a:xfrm>
          <a:prstGeom prst="rect">
            <a:avLst/>
          </a:prstGeom>
        </p:spPr>
      </p:pic>
      <p:sp>
        <p:nvSpPr>
          <p:cNvPr id="10" name="Rectangle 9"/>
          <p:cNvSpPr/>
          <p:nvPr/>
        </p:nvSpPr>
        <p:spPr>
          <a:xfrm>
            <a:off x="6084168" y="328965"/>
            <a:ext cx="2686698" cy="369332"/>
          </a:xfrm>
          <a:prstGeom prst="rect">
            <a:avLst/>
          </a:prstGeom>
        </p:spPr>
        <p:txBody>
          <a:bodyPr wrap="none">
            <a:spAutoFit/>
          </a:bodyPr>
          <a:lstStyle/>
          <a:p>
            <a:pPr defTabSz="914400"/>
            <a:r>
              <a:rPr lang="en-GB" b="1" dirty="0" err="1">
                <a:solidFill>
                  <a:prstClr val="black"/>
                </a:solidFill>
              </a:rPr>
              <a:t>Ich</a:t>
            </a:r>
            <a:r>
              <a:rPr lang="en-GB" b="1" dirty="0">
                <a:solidFill>
                  <a:prstClr val="black"/>
                </a:solidFill>
              </a:rPr>
              <a:t> </a:t>
            </a:r>
            <a:r>
              <a:rPr lang="en-GB" b="1" dirty="0" err="1">
                <a:solidFill>
                  <a:prstClr val="black"/>
                </a:solidFill>
              </a:rPr>
              <a:t>verstehe</a:t>
            </a:r>
            <a:r>
              <a:rPr lang="en-GB" b="1" dirty="0">
                <a:solidFill>
                  <a:prstClr val="black"/>
                </a:solidFill>
              </a:rPr>
              <a:t> </a:t>
            </a:r>
            <a:r>
              <a:rPr lang="en-GB" b="1" dirty="0" err="1">
                <a:solidFill>
                  <a:prstClr val="black"/>
                </a:solidFill>
              </a:rPr>
              <a:t>nur</a:t>
            </a:r>
            <a:r>
              <a:rPr lang="en-GB" b="1" dirty="0">
                <a:solidFill>
                  <a:prstClr val="black"/>
                </a:solidFill>
              </a:rPr>
              <a:t> </a:t>
            </a:r>
            <a:r>
              <a:rPr lang="en-GB" b="1" dirty="0" err="1">
                <a:solidFill>
                  <a:prstClr val="black"/>
                </a:solidFill>
              </a:rPr>
              <a:t>Bahnhof</a:t>
            </a:r>
            <a:r>
              <a:rPr lang="en-GB" b="1" dirty="0">
                <a:solidFill>
                  <a:prstClr val="black"/>
                </a:solidFill>
              </a:rPr>
              <a:t>. </a:t>
            </a:r>
            <a:endParaRPr lang="fr-FR" dirty="0">
              <a:solidFill>
                <a:prstClr val="black"/>
              </a:solidFill>
            </a:endParaRPr>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2077953"/>
            <a:ext cx="1743987" cy="18196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015" y="2461208"/>
            <a:ext cx="1441009" cy="147391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255" y="4177980"/>
            <a:ext cx="2265040" cy="22650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646" y="4592630"/>
            <a:ext cx="2543944" cy="2102729"/>
          </a:xfrm>
          <a:prstGeom prst="rect">
            <a:avLst/>
          </a:prstGeom>
        </p:spPr>
      </p:pic>
    </p:spTree>
    <p:extLst>
      <p:ext uri="{BB962C8B-B14F-4D97-AF65-F5344CB8AC3E}">
        <p14:creationId xmlns:p14="http://schemas.microsoft.com/office/powerpoint/2010/main" val="2698711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a:extLst>
              <a:ext uri="{28A0092B-C50C-407E-A947-70E740481C1C}">
                <a14:useLocalDpi xmlns:a14="http://schemas.microsoft.com/office/drawing/2010/main" val="0"/>
              </a:ext>
            </a:extLst>
          </a:blip>
          <a:srcRect l="15781" t="17593" r="34740" b="11205"/>
          <a:stretch>
            <a:fillRect/>
          </a:stretch>
        </p:blipFill>
        <p:spPr bwMode="auto">
          <a:xfrm>
            <a:off x="0" y="0"/>
            <a:ext cx="847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550025"/>
            <a:ext cx="9144000"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defTabSz="914400">
              <a:defRPr/>
            </a:pPr>
            <a:r>
              <a:rPr lang="en-GB" sz="1400" dirty="0" smtClean="0">
                <a:solidFill>
                  <a:prstClr val="black"/>
                </a:solidFill>
                <a:hlinkClick r:id="rId4"/>
              </a:rPr>
              <a:t>www.tripadvisor.es/Hotel_Review-g664838-d518412-Reviews-Joyuda_Plaza_Hotel-Cabo_Rojo_Puerto_Rico.html</a:t>
            </a:r>
            <a:r>
              <a:rPr lang="en-GB" sz="1400" dirty="0" smtClean="0">
                <a:solidFill>
                  <a:prstClr val="black"/>
                </a:solidFill>
              </a:rPr>
              <a:t> </a:t>
            </a:r>
            <a:endParaRPr lang="en-GB" sz="1400" dirty="0">
              <a:solidFill>
                <a:prstClr val="black"/>
              </a:solidFill>
            </a:endParaRPr>
          </a:p>
        </p:txBody>
      </p:sp>
      <p:pic>
        <p:nvPicPr>
          <p:cNvPr id="374788" name="Picture 4" descr="http://www.msn-emotions.org/emotions/animated_emoticons/flags/emoticon_puertoRicanFla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179388"/>
            <a:ext cx="106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131230"/>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3757" y="332656"/>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fr-FR" sz="2000" dirty="0" smtClean="0">
                <a:solidFill>
                  <a:srgbClr val="FF0000"/>
                </a:solidFill>
                <a:latin typeface="Arial" charset="0"/>
                <a:cs typeface="Arial" charset="0"/>
              </a:rPr>
              <a:t>« </a:t>
            </a:r>
            <a:r>
              <a:rPr lang="fr-FR" sz="2000" dirty="0" err="1" smtClean="0">
                <a:solidFill>
                  <a:srgbClr val="FF0000"/>
                </a:solidFill>
                <a:latin typeface="Arial" charset="0"/>
                <a:cs typeface="Arial" charset="0"/>
              </a:rPr>
              <a:t>Desagradable</a:t>
            </a:r>
            <a:r>
              <a:rPr lang="fr-FR" sz="2000" dirty="0" smtClean="0">
                <a:solidFill>
                  <a:srgbClr val="FF0000"/>
                </a:solidFill>
                <a:latin typeface="Arial" charset="0"/>
                <a:cs typeface="Arial" charset="0"/>
              </a:rPr>
              <a:t> »</a:t>
            </a:r>
          </a:p>
          <a:p>
            <a:pPr defTabSz="914400" eaLnBrk="0" fontAlgn="base" hangingPunct="0">
              <a:spcBef>
                <a:spcPct val="0"/>
              </a:spcBef>
              <a:spcAft>
                <a:spcPct val="0"/>
              </a:spcAft>
            </a:pP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Bueno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cuando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yo</a:t>
            </a:r>
            <a:r>
              <a:rPr lang="fr-FR" sz="2000" dirty="0" smtClean="0">
                <a:solidFill>
                  <a:prstClr val="black"/>
                </a:solidFill>
                <a:latin typeface="Arial" charset="0"/>
                <a:cs typeface="Arial" charset="0"/>
              </a:rPr>
              <a:t> entré a mi </a:t>
            </a:r>
            <a:r>
              <a:rPr lang="fr-FR" sz="2000" dirty="0" err="1" smtClean="0">
                <a:solidFill>
                  <a:prstClr val="black"/>
                </a:solidFill>
                <a:latin typeface="Arial" charset="0"/>
                <a:cs typeface="Arial" charset="0"/>
              </a:rPr>
              <a:t>habitación</a:t>
            </a:r>
            <a:r>
              <a:rPr lang="fr-FR" sz="2000" dirty="0" smtClean="0">
                <a:solidFill>
                  <a:prstClr val="black"/>
                </a:solidFill>
                <a:latin typeface="Arial" charset="0"/>
                <a:cs typeface="Arial" charset="0"/>
              </a:rPr>
              <a:t>, las </a:t>
            </a:r>
            <a:r>
              <a:rPr lang="fr-FR" sz="2000" dirty="0" err="1" smtClean="0">
                <a:solidFill>
                  <a:prstClr val="black"/>
                </a:solidFill>
                <a:latin typeface="Arial" charset="0"/>
                <a:cs typeface="Arial" charset="0"/>
              </a:rPr>
              <a:t>sábanas</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estaban</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sucias</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él</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piso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del</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baño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estába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inundado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Además</a:t>
            </a:r>
            <a:r>
              <a:rPr lang="fr-FR" sz="2000" dirty="0" smtClean="0">
                <a:solidFill>
                  <a:prstClr val="black"/>
                </a:solidFill>
                <a:latin typeface="Arial" charset="0"/>
                <a:cs typeface="Arial" charset="0"/>
              </a:rPr>
              <a:t> no </a:t>
            </a:r>
            <a:r>
              <a:rPr lang="fr-FR" sz="2000" dirty="0" err="1" smtClean="0">
                <a:solidFill>
                  <a:prstClr val="black"/>
                </a:solidFill>
                <a:latin typeface="Arial" charset="0"/>
                <a:cs typeface="Arial" charset="0"/>
              </a:rPr>
              <a:t>había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papel</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higiénico</a:t>
            </a:r>
            <a:r>
              <a:rPr lang="fr-FR" sz="2000" dirty="0" smtClean="0">
                <a:solidFill>
                  <a:prstClr val="black"/>
                </a:solidFill>
                <a:latin typeface="Arial" charset="0"/>
                <a:cs typeface="Arial" charset="0"/>
              </a:rPr>
              <a:t>, y el </a:t>
            </a:r>
            <a:r>
              <a:rPr lang="fr-FR" sz="2000" dirty="0" err="1" smtClean="0">
                <a:solidFill>
                  <a:prstClr val="black"/>
                </a:solidFill>
                <a:latin typeface="Arial" charset="0"/>
                <a:cs typeface="Arial" charset="0"/>
              </a:rPr>
              <a:t>televisor</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era</a:t>
            </a:r>
            <a:r>
              <a:rPr lang="fr-FR" sz="2000" dirty="0" smtClean="0">
                <a:solidFill>
                  <a:prstClr val="black"/>
                </a:solidFill>
                <a:latin typeface="Arial" charset="0"/>
                <a:cs typeface="Arial" charset="0"/>
              </a:rPr>
              <a:t> de </a:t>
            </a:r>
            <a:r>
              <a:rPr lang="fr-FR" sz="2000" dirty="0" err="1" smtClean="0">
                <a:solidFill>
                  <a:prstClr val="black"/>
                </a:solidFill>
                <a:latin typeface="Arial" charset="0"/>
                <a:cs typeface="Arial" charset="0"/>
              </a:rPr>
              <a:t>hace</a:t>
            </a:r>
            <a:r>
              <a:rPr lang="fr-FR" sz="2000" dirty="0" smtClean="0">
                <a:solidFill>
                  <a:prstClr val="black"/>
                </a:solidFill>
                <a:latin typeface="Arial" charset="0"/>
                <a:cs typeface="Arial" charset="0"/>
              </a:rPr>
              <a:t> 30 </a:t>
            </a:r>
            <a:r>
              <a:rPr lang="fr-FR" sz="2000" dirty="0" err="1" smtClean="0">
                <a:solidFill>
                  <a:prstClr val="black"/>
                </a:solidFill>
                <a:latin typeface="Arial" charset="0"/>
                <a:cs typeface="Arial" charset="0"/>
              </a:rPr>
              <a:t>años</a:t>
            </a:r>
            <a:r>
              <a:rPr lang="fr-FR" sz="2000" dirty="0" smtClean="0">
                <a:solidFill>
                  <a:prstClr val="black"/>
                </a:solidFill>
                <a:latin typeface="Arial" charset="0"/>
                <a:cs typeface="Arial" charset="0"/>
              </a:rPr>
              <a:t>.  No </a:t>
            </a:r>
            <a:r>
              <a:rPr lang="fr-FR" sz="2000" dirty="0" err="1" smtClean="0">
                <a:solidFill>
                  <a:prstClr val="black"/>
                </a:solidFill>
                <a:latin typeface="Arial" charset="0"/>
                <a:cs typeface="Arial" charset="0"/>
              </a:rPr>
              <a:t>pude</a:t>
            </a:r>
            <a:r>
              <a:rPr lang="fr-FR" sz="2000" dirty="0" smtClean="0">
                <a:solidFill>
                  <a:prstClr val="black"/>
                </a:solidFill>
                <a:latin typeface="Arial" charset="0"/>
                <a:cs typeface="Arial" charset="0"/>
              </a:rPr>
              <a:t> dormir porque </a:t>
            </a:r>
            <a:r>
              <a:rPr lang="fr-FR" sz="2000" dirty="0" err="1" smtClean="0">
                <a:solidFill>
                  <a:prstClr val="black"/>
                </a:solidFill>
                <a:latin typeface="Arial" charset="0"/>
                <a:cs typeface="Arial" charset="0"/>
              </a:rPr>
              <a:t>había</a:t>
            </a:r>
            <a:r>
              <a:rPr lang="fr-FR" sz="2000" dirty="0" smtClean="0">
                <a:solidFill>
                  <a:prstClr val="black"/>
                </a:solidFill>
                <a:latin typeface="Arial" charset="0"/>
                <a:cs typeface="Arial" charset="0"/>
              </a:rPr>
              <a:t> gente </a:t>
            </a:r>
            <a:r>
              <a:rPr lang="fr-FR" sz="2000" dirty="0" err="1" smtClean="0">
                <a:solidFill>
                  <a:prstClr val="black"/>
                </a:solidFill>
                <a:latin typeface="Arial" charset="0"/>
                <a:cs typeface="Arial" charset="0"/>
              </a:rPr>
              <a:t>borracha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gritando</a:t>
            </a:r>
            <a:r>
              <a:rPr lang="fr-FR" sz="2000" dirty="0" smtClean="0">
                <a:solidFill>
                  <a:prstClr val="black"/>
                </a:solidFill>
                <a:latin typeface="Arial" charset="0"/>
                <a:cs typeface="Arial" charset="0"/>
              </a:rPr>
              <a:t> y </a:t>
            </a:r>
            <a:r>
              <a:rPr lang="fr-FR" sz="2000" dirty="0" err="1" smtClean="0">
                <a:solidFill>
                  <a:prstClr val="black"/>
                </a:solidFill>
                <a:latin typeface="Arial" charset="0"/>
                <a:cs typeface="Arial" charset="0"/>
              </a:rPr>
              <a:t>hablando</a:t>
            </a:r>
            <a:r>
              <a:rPr lang="fr-FR" sz="2000" dirty="0" smtClean="0">
                <a:solidFill>
                  <a:prstClr val="black"/>
                </a:solidFill>
                <a:latin typeface="Arial" charset="0"/>
                <a:cs typeface="Arial" charset="0"/>
              </a:rPr>
              <a:t>... </a:t>
            </a:r>
          </a:p>
        </p:txBody>
      </p:sp>
      <p:pic>
        <p:nvPicPr>
          <p:cNvPr id="1026" name="Picture 2" descr="1 de 5 estre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23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427984" y="2574776"/>
            <a:ext cx="4625672"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fr-FR" sz="2000" dirty="0" smtClean="0">
                <a:solidFill>
                  <a:srgbClr val="FF0000"/>
                </a:solidFill>
                <a:latin typeface="Arial" charset="0"/>
                <a:cs typeface="Arial" charset="0"/>
              </a:rPr>
              <a:t>« </a:t>
            </a:r>
            <a:r>
              <a:rPr lang="fr-FR" sz="2000" dirty="0" err="1" smtClean="0">
                <a:solidFill>
                  <a:srgbClr val="FF0000"/>
                </a:solidFill>
                <a:latin typeface="Arial" charset="0"/>
                <a:cs typeface="Arial" charset="0"/>
              </a:rPr>
              <a:t>Nooooooooooooo</a:t>
            </a:r>
            <a:r>
              <a:rPr lang="fr-FR" sz="2000" dirty="0" smtClean="0">
                <a:solidFill>
                  <a:srgbClr val="FF0000"/>
                </a:solidFill>
                <a:latin typeface="Arial" charset="0"/>
                <a:cs typeface="Arial" charset="0"/>
              </a:rPr>
              <a:t>! »</a:t>
            </a:r>
          </a:p>
          <a:p>
            <a:pPr defTabSz="914400" eaLnBrk="0" fontAlgn="base" hangingPunct="0">
              <a:spcBef>
                <a:spcPct val="0"/>
              </a:spcBef>
              <a:spcAft>
                <a:spcPct val="0"/>
              </a:spcAft>
            </a:pPr>
            <a:r>
              <a:rPr lang="fr-FR" sz="2000" dirty="0" smtClean="0">
                <a:solidFill>
                  <a:prstClr val="black"/>
                </a:solidFill>
                <a:latin typeface="Arial" charset="0"/>
                <a:cs typeface="Arial" charset="0"/>
              </a:rPr>
              <a:t>« La </a:t>
            </a:r>
            <a:r>
              <a:rPr lang="fr-FR" sz="2000" dirty="0" err="1" smtClean="0">
                <a:solidFill>
                  <a:prstClr val="black"/>
                </a:solidFill>
                <a:latin typeface="Arial" charset="0"/>
                <a:cs typeface="Arial" charset="0"/>
              </a:rPr>
              <a:t>habitación</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era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fea</a:t>
            </a:r>
            <a:r>
              <a:rPr lang="fr-FR" sz="2000" dirty="0" smtClean="0">
                <a:solidFill>
                  <a:prstClr val="black"/>
                </a:solidFill>
                <a:latin typeface="Arial" charset="0"/>
                <a:cs typeface="Arial" charset="0"/>
              </a:rPr>
              <a:t> y la cama </a:t>
            </a:r>
            <a:r>
              <a:rPr lang="fr-FR" sz="2000" dirty="0" err="1" smtClean="0">
                <a:solidFill>
                  <a:prstClr val="black"/>
                </a:solidFill>
                <a:latin typeface="Arial" charset="0"/>
                <a:cs typeface="Arial" charset="0"/>
              </a:rPr>
              <a:t>estaba</a:t>
            </a:r>
            <a:r>
              <a:rPr lang="fr-FR" sz="2000" dirty="0" smtClean="0">
                <a:solidFill>
                  <a:prstClr val="black"/>
                </a:solidFill>
                <a:latin typeface="Arial" charset="0"/>
                <a:cs typeface="Arial" charset="0"/>
              </a:rPr>
              <a:t> fatal. Las </a:t>
            </a:r>
            <a:r>
              <a:rPr lang="fr-FR" sz="2000" dirty="0" err="1" smtClean="0">
                <a:solidFill>
                  <a:prstClr val="black"/>
                </a:solidFill>
                <a:latin typeface="Arial" charset="0"/>
                <a:cs typeface="Arial" charset="0"/>
              </a:rPr>
              <a:t>habitaciones</a:t>
            </a:r>
            <a:r>
              <a:rPr lang="fr-FR" sz="2000" dirty="0" smtClean="0">
                <a:solidFill>
                  <a:prstClr val="black"/>
                </a:solidFill>
                <a:latin typeface="Arial" charset="0"/>
                <a:cs typeface="Arial" charset="0"/>
              </a:rPr>
              <a:t> no </a:t>
            </a:r>
            <a:r>
              <a:rPr lang="fr-FR" sz="2000" dirty="0" err="1" smtClean="0">
                <a:solidFill>
                  <a:prstClr val="black"/>
                </a:solidFill>
                <a:latin typeface="Arial" charset="0"/>
                <a:cs typeface="Arial" charset="0"/>
              </a:rPr>
              <a:t>tenían</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ventanas</a:t>
            </a:r>
            <a:r>
              <a:rPr lang="fr-FR" sz="2000" dirty="0" smtClean="0">
                <a:solidFill>
                  <a:prstClr val="black"/>
                </a:solidFill>
                <a:latin typeface="Arial" charset="0"/>
                <a:cs typeface="Arial" charset="0"/>
              </a:rPr>
              <a:t>.  La </a:t>
            </a:r>
            <a:r>
              <a:rPr lang="fr-FR" sz="2000" dirty="0" err="1" smtClean="0">
                <a:solidFill>
                  <a:prstClr val="black"/>
                </a:solidFill>
                <a:latin typeface="Arial" charset="0"/>
                <a:cs typeface="Arial" charset="0"/>
              </a:rPr>
              <a:t>piscina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estaba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sucia</a:t>
            </a:r>
            <a:r>
              <a:rPr lang="fr-FR" sz="2000" dirty="0" smtClean="0">
                <a:solidFill>
                  <a:prstClr val="black"/>
                </a:solidFill>
                <a:latin typeface="Arial" charset="0"/>
                <a:cs typeface="Arial" charset="0"/>
              </a:rPr>
              <a:t>.  Los </a:t>
            </a:r>
            <a:r>
              <a:rPr lang="fr-FR" sz="2000" dirty="0" err="1" smtClean="0">
                <a:solidFill>
                  <a:prstClr val="black"/>
                </a:solidFill>
                <a:latin typeface="Arial" charset="0"/>
                <a:cs typeface="Arial" charset="0"/>
              </a:rPr>
              <a:t>empleados</a:t>
            </a:r>
            <a:r>
              <a:rPr lang="fr-FR" sz="2000" dirty="0" smtClean="0">
                <a:solidFill>
                  <a:prstClr val="black"/>
                </a:solidFill>
                <a:latin typeface="Arial" charset="0"/>
                <a:cs typeface="Arial" charset="0"/>
              </a:rPr>
              <a:t> no </a:t>
            </a:r>
            <a:r>
              <a:rPr lang="fr-FR" sz="2000" dirty="0" err="1" smtClean="0">
                <a:solidFill>
                  <a:prstClr val="black"/>
                </a:solidFill>
                <a:latin typeface="Arial" charset="0"/>
                <a:cs typeface="Arial" charset="0"/>
              </a:rPr>
              <a:t>era</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agradables</a:t>
            </a:r>
            <a:r>
              <a:rPr lang="fr-FR" sz="2000" dirty="0" smtClean="0">
                <a:solidFill>
                  <a:prstClr val="black"/>
                </a:solidFill>
                <a:latin typeface="Arial" charset="0"/>
                <a:cs typeface="Arial" charset="0"/>
              </a:rPr>
              <a:t>.  En fin, </a:t>
            </a:r>
            <a:r>
              <a:rPr lang="fr-FR" sz="2000" dirty="0" smtClean="0">
                <a:solidFill>
                  <a:prstClr val="black"/>
                </a:solidFill>
                <a:cs typeface="Calibri"/>
              </a:rPr>
              <a:t>¡</a:t>
            </a:r>
            <a:r>
              <a:rPr lang="fr-FR" sz="2000" dirty="0" smtClean="0">
                <a:solidFill>
                  <a:prstClr val="black"/>
                </a:solidFill>
                <a:latin typeface="Arial" charset="0"/>
                <a:cs typeface="Arial" charset="0"/>
              </a:rPr>
              <a:t>no </a:t>
            </a:r>
            <a:r>
              <a:rPr lang="fr-FR" sz="2000" dirty="0" err="1" smtClean="0">
                <a:solidFill>
                  <a:prstClr val="black"/>
                </a:solidFill>
                <a:latin typeface="Arial" charset="0"/>
                <a:cs typeface="Arial" charset="0"/>
              </a:rPr>
              <a:t>lo</a:t>
            </a:r>
            <a:r>
              <a:rPr lang="fr-FR" sz="2000" dirty="0" smtClean="0">
                <a:solidFill>
                  <a:prstClr val="black"/>
                </a:solidFill>
                <a:latin typeface="Arial" charset="0"/>
                <a:cs typeface="Arial" charset="0"/>
              </a:rPr>
              <a:t> </a:t>
            </a:r>
            <a:r>
              <a:rPr lang="fr-FR" sz="2000" dirty="0" err="1" smtClean="0">
                <a:solidFill>
                  <a:prstClr val="black"/>
                </a:solidFill>
                <a:latin typeface="Arial" charset="0"/>
                <a:cs typeface="Arial" charset="0"/>
              </a:rPr>
              <a:t>recomiendo</a:t>
            </a:r>
            <a:r>
              <a:rPr lang="fr-FR" sz="2000" dirty="0" smtClean="0">
                <a:solidFill>
                  <a:prstClr val="black"/>
                </a:solidFill>
                <a:latin typeface="Arial" charset="0"/>
                <a:cs typeface="Arial" charset="0"/>
              </a:rPr>
              <a:t>!</a:t>
            </a:r>
          </a:p>
        </p:txBody>
      </p:sp>
      <p:sp>
        <p:nvSpPr>
          <p:cNvPr id="5" name="Rectangle 4"/>
          <p:cNvSpPr>
            <a:spLocks noChangeArrowheads="1"/>
          </p:cNvSpPr>
          <p:nvPr/>
        </p:nvSpPr>
        <p:spPr bwMode="auto">
          <a:xfrm>
            <a:off x="196181" y="4797152"/>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a:r>
              <a:rPr lang="fr-FR" sz="2000" dirty="0">
                <a:solidFill>
                  <a:srgbClr val="FF0000"/>
                </a:solidFill>
                <a:latin typeface="Arial" pitchFamily="34" charset="0"/>
                <a:cs typeface="Arial" pitchFamily="34" charset="0"/>
              </a:rPr>
              <a:t>« </a:t>
            </a:r>
            <a:r>
              <a:rPr lang="fr-FR" sz="2000" dirty="0" smtClean="0">
                <a:solidFill>
                  <a:srgbClr val="FF0000"/>
                </a:solidFill>
                <a:latin typeface="Arial" pitchFamily="34" charset="0"/>
                <a:cs typeface="Arial" pitchFamily="34" charset="0"/>
              </a:rPr>
              <a:t>¡un </a:t>
            </a:r>
            <a:r>
              <a:rPr lang="fr-FR" sz="2000" dirty="0" err="1" smtClean="0">
                <a:solidFill>
                  <a:srgbClr val="FF0000"/>
                </a:solidFill>
                <a:latin typeface="Arial" pitchFamily="34" charset="0"/>
                <a:cs typeface="Arial" pitchFamily="34" charset="0"/>
              </a:rPr>
              <a:t>lugar</a:t>
            </a:r>
            <a:r>
              <a:rPr lang="fr-FR" sz="2000" dirty="0" smtClean="0">
                <a:solidFill>
                  <a:srgbClr val="FF0000"/>
                </a:solidFill>
                <a:latin typeface="Arial" pitchFamily="34" charset="0"/>
                <a:cs typeface="Arial" pitchFamily="34" charset="0"/>
              </a:rPr>
              <a:t> horrible!</a:t>
            </a:r>
            <a:r>
              <a:rPr lang="fr-FR" sz="2000" dirty="0">
                <a:solidFill>
                  <a:srgbClr val="FF0000"/>
                </a:solidFill>
                <a:latin typeface="Arial" pitchFamily="34" charset="0"/>
                <a:cs typeface="Arial" pitchFamily="34" charset="0"/>
              </a:rPr>
              <a:t> »</a:t>
            </a:r>
          </a:p>
          <a:p>
            <a:pPr defTabSz="914400"/>
            <a:r>
              <a:rPr lang="es-ES" sz="2000" dirty="0" smtClean="0">
                <a:solidFill>
                  <a:prstClr val="black"/>
                </a:solidFill>
                <a:latin typeface="Arial" pitchFamily="34" charset="0"/>
                <a:cs typeface="Arial" pitchFamily="34" charset="0"/>
              </a:rPr>
              <a:t>¡</a:t>
            </a:r>
            <a:r>
              <a:rPr lang="es-ES" sz="2000" dirty="0">
                <a:solidFill>
                  <a:prstClr val="black"/>
                </a:solidFill>
                <a:latin typeface="Arial" pitchFamily="34" charset="0"/>
                <a:cs typeface="Arial" pitchFamily="34" charset="0"/>
              </a:rPr>
              <a:t>Este hotel es absolutamente horroroso! </a:t>
            </a:r>
            <a:r>
              <a:rPr lang="es-ES" sz="2000" dirty="0" smtClean="0">
                <a:solidFill>
                  <a:prstClr val="black"/>
                </a:solidFill>
                <a:latin typeface="Arial" pitchFamily="34" charset="0"/>
                <a:cs typeface="Arial" pitchFamily="34" charset="0"/>
              </a:rPr>
              <a:t>Las </a:t>
            </a:r>
            <a:r>
              <a:rPr lang="es-ES" sz="2000" dirty="0">
                <a:solidFill>
                  <a:prstClr val="black"/>
                </a:solidFill>
                <a:latin typeface="Arial" pitchFamily="34" charset="0"/>
                <a:cs typeface="Arial" pitchFamily="34" charset="0"/>
              </a:rPr>
              <a:t>habitaciones </a:t>
            </a:r>
            <a:r>
              <a:rPr lang="es-ES" sz="2000" dirty="0" smtClean="0">
                <a:solidFill>
                  <a:prstClr val="black"/>
                </a:solidFill>
                <a:latin typeface="Arial" pitchFamily="34" charset="0"/>
                <a:cs typeface="Arial" pitchFamily="34" charset="0"/>
              </a:rPr>
              <a:t>eran muy </a:t>
            </a:r>
            <a:r>
              <a:rPr lang="es-ES" sz="2000" dirty="0">
                <a:solidFill>
                  <a:prstClr val="black"/>
                </a:solidFill>
                <a:latin typeface="Arial" pitchFamily="34" charset="0"/>
                <a:cs typeface="Arial" pitchFamily="34" charset="0"/>
              </a:rPr>
              <a:t>pequeñas y mal diseñadas. </a:t>
            </a:r>
            <a:r>
              <a:rPr lang="es-ES" sz="2000" dirty="0" smtClean="0">
                <a:solidFill>
                  <a:prstClr val="black"/>
                </a:solidFill>
                <a:latin typeface="Arial" pitchFamily="34" charset="0"/>
                <a:cs typeface="Arial" pitchFamily="34" charset="0"/>
              </a:rPr>
              <a:t>Las </a:t>
            </a:r>
            <a:r>
              <a:rPr lang="es-ES" sz="2000" dirty="0">
                <a:solidFill>
                  <a:prstClr val="black"/>
                </a:solidFill>
                <a:latin typeface="Arial" pitchFamily="34" charset="0"/>
                <a:cs typeface="Arial" pitchFamily="34" charset="0"/>
              </a:rPr>
              <a:t>sábanas estaban muy sucias e incluso tenían manchas. Las camas eran tan incómodas que </a:t>
            </a:r>
            <a:r>
              <a:rPr lang="es-ES" sz="2000" dirty="0" smtClean="0">
                <a:solidFill>
                  <a:prstClr val="black"/>
                </a:solidFill>
                <a:latin typeface="Arial" pitchFamily="34" charset="0"/>
                <a:cs typeface="Arial" pitchFamily="34" charset="0"/>
              </a:rPr>
              <a:t>no pudimos </a:t>
            </a:r>
            <a:r>
              <a:rPr lang="es-ES" sz="2000" dirty="0">
                <a:solidFill>
                  <a:prstClr val="black"/>
                </a:solidFill>
                <a:latin typeface="Arial" pitchFamily="34" charset="0"/>
                <a:cs typeface="Arial" pitchFamily="34" charset="0"/>
              </a:rPr>
              <a:t>dormir.... </a:t>
            </a:r>
            <a:endParaRPr lang="fr-FR" sz="2000" dirty="0">
              <a:solidFill>
                <a:prstClr val="black"/>
              </a:solidFill>
              <a:latin typeface="Arial" pitchFamily="34" charset="0"/>
              <a:cs typeface="Arial" pitchFamily="34" charset="0"/>
            </a:endParaRPr>
          </a:p>
        </p:txBody>
      </p:sp>
      <p:sp>
        <p:nvSpPr>
          <p:cNvPr id="3" name="Rectangle 2"/>
          <p:cNvSpPr/>
          <p:nvPr/>
        </p:nvSpPr>
        <p:spPr>
          <a:xfrm>
            <a:off x="215907" y="2636912"/>
            <a:ext cx="3996053" cy="1938992"/>
          </a:xfrm>
          <a:prstGeom prst="rect">
            <a:avLst/>
          </a:prstGeom>
          <a:ln>
            <a:solidFill>
              <a:schemeClr val="tx1"/>
            </a:solidFill>
          </a:ln>
        </p:spPr>
        <p:txBody>
          <a:bodyPr wrap="square">
            <a:spAutoFit/>
          </a:bodyPr>
          <a:lstStyle/>
          <a:p>
            <a:pPr defTabSz="914400"/>
            <a:r>
              <a:rPr lang="fr-FR" sz="2000" dirty="0">
                <a:solidFill>
                  <a:srgbClr val="FF0000"/>
                </a:solidFill>
                <a:latin typeface="Arial" pitchFamily="34" charset="0"/>
                <a:cs typeface="Arial" pitchFamily="34" charset="0"/>
              </a:rPr>
              <a:t>« ¡un </a:t>
            </a:r>
            <a:r>
              <a:rPr lang="fr-FR" sz="2000" dirty="0" err="1">
                <a:solidFill>
                  <a:srgbClr val="FF0000"/>
                </a:solidFill>
                <a:latin typeface="Arial" pitchFamily="34" charset="0"/>
                <a:cs typeface="Arial" pitchFamily="34" charset="0"/>
              </a:rPr>
              <a:t>lugar</a:t>
            </a:r>
            <a:r>
              <a:rPr lang="fr-FR" sz="2000" dirty="0">
                <a:solidFill>
                  <a:srgbClr val="FF0000"/>
                </a:solidFill>
                <a:latin typeface="Arial" pitchFamily="34" charset="0"/>
                <a:cs typeface="Arial" pitchFamily="34" charset="0"/>
              </a:rPr>
              <a:t> horrible! </a:t>
            </a:r>
            <a:r>
              <a:rPr lang="fr-FR" sz="2000" dirty="0" smtClean="0">
                <a:solidFill>
                  <a:srgbClr val="FF0000"/>
                </a:solidFill>
                <a:latin typeface="Arial" pitchFamily="34" charset="0"/>
                <a:cs typeface="Arial" pitchFamily="34" charset="0"/>
              </a:rPr>
              <a:t>»</a:t>
            </a:r>
            <a:r>
              <a:rPr lang="es-ES" sz="2000" dirty="0" smtClean="0">
                <a:solidFill>
                  <a:prstClr val="black"/>
                </a:solidFill>
                <a:latin typeface="Arial" pitchFamily="34" charset="0"/>
                <a:cs typeface="Arial" pitchFamily="34" charset="0"/>
              </a:rPr>
              <a:t/>
            </a:r>
            <a:br>
              <a:rPr lang="es-ES" sz="2000" dirty="0" smtClean="0">
                <a:solidFill>
                  <a:prstClr val="black"/>
                </a:solidFill>
                <a:latin typeface="Arial" pitchFamily="34" charset="0"/>
                <a:cs typeface="Arial" pitchFamily="34" charset="0"/>
              </a:rPr>
            </a:br>
            <a:r>
              <a:rPr lang="es-ES" sz="2000" dirty="0" smtClean="0">
                <a:solidFill>
                  <a:prstClr val="black"/>
                </a:solidFill>
                <a:latin typeface="Arial" pitchFamily="34" charset="0"/>
                <a:cs typeface="Arial" pitchFamily="34" charset="0"/>
              </a:rPr>
              <a:t>De verdad, la </a:t>
            </a:r>
            <a:r>
              <a:rPr lang="es-ES" sz="2000" dirty="0">
                <a:solidFill>
                  <a:prstClr val="black"/>
                </a:solidFill>
                <a:latin typeface="Arial" pitchFamily="34" charset="0"/>
                <a:cs typeface="Arial" pitchFamily="34" charset="0"/>
              </a:rPr>
              <a:t>limpieza es </a:t>
            </a:r>
            <a:r>
              <a:rPr lang="es-ES" sz="2000" dirty="0" smtClean="0">
                <a:solidFill>
                  <a:prstClr val="black"/>
                </a:solidFill>
                <a:latin typeface="Arial" pitchFamily="34" charset="0"/>
                <a:cs typeface="Arial" pitchFamily="34" charset="0"/>
              </a:rPr>
              <a:t>pésima</a:t>
            </a:r>
            <a:r>
              <a:rPr lang="es-ES" sz="2000" dirty="0">
                <a:solidFill>
                  <a:prstClr val="black"/>
                </a:solidFill>
                <a:latin typeface="Arial" pitchFamily="34" charset="0"/>
                <a:cs typeface="Arial" pitchFamily="34" charset="0"/>
              </a:rPr>
              <a:t>, </a:t>
            </a:r>
            <a:r>
              <a:rPr lang="es-ES" sz="2000" dirty="0" smtClean="0">
                <a:solidFill>
                  <a:prstClr val="black"/>
                </a:solidFill>
                <a:latin typeface="Arial" pitchFamily="34" charset="0"/>
                <a:cs typeface="Arial" pitchFamily="34" charset="0"/>
              </a:rPr>
              <a:t>En la cama había incluso </a:t>
            </a:r>
            <a:r>
              <a:rPr lang="es-ES" sz="2000" dirty="0">
                <a:solidFill>
                  <a:prstClr val="black"/>
                </a:solidFill>
                <a:latin typeface="Arial" pitchFamily="34" charset="0"/>
                <a:cs typeface="Arial" pitchFamily="34" charset="0"/>
              </a:rPr>
              <a:t>cucarachitas. No </a:t>
            </a:r>
            <a:r>
              <a:rPr lang="es-ES" sz="2000" dirty="0" smtClean="0">
                <a:solidFill>
                  <a:prstClr val="black"/>
                </a:solidFill>
                <a:latin typeface="Arial" pitchFamily="34" charset="0"/>
                <a:cs typeface="Arial" pitchFamily="34" charset="0"/>
              </a:rPr>
              <a:t>había agua </a:t>
            </a:r>
            <a:r>
              <a:rPr lang="es-ES" sz="2000" dirty="0">
                <a:solidFill>
                  <a:prstClr val="black"/>
                </a:solidFill>
                <a:latin typeface="Arial" pitchFamily="34" charset="0"/>
                <a:cs typeface="Arial" pitchFamily="34" charset="0"/>
              </a:rPr>
              <a:t>caliente en el </a:t>
            </a:r>
            <a:r>
              <a:rPr lang="es-ES" sz="2000" dirty="0" smtClean="0">
                <a:solidFill>
                  <a:prstClr val="black"/>
                </a:solidFill>
                <a:latin typeface="Arial" pitchFamily="34" charset="0"/>
                <a:cs typeface="Arial" pitchFamily="34" charset="0"/>
              </a:rPr>
              <a:t>baño. El personal no era nada servicial.</a:t>
            </a:r>
            <a:endParaRPr lang="fr-FR" sz="2000" dirty="0">
              <a:solidFill>
                <a:prstClr val="black"/>
              </a:solidFill>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55" y="4986832"/>
            <a:ext cx="13906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44209" y="476672"/>
            <a:ext cx="2178046" cy="1569660"/>
          </a:xfrm>
          <a:prstGeom prst="rect">
            <a:avLst/>
          </a:prstGeom>
          <a:noFill/>
        </p:spPr>
        <p:txBody>
          <a:bodyPr wrap="square" rtlCol="0">
            <a:spAutoFit/>
          </a:bodyPr>
          <a:lstStyle/>
          <a:p>
            <a:pPr defTabSz="914400"/>
            <a:r>
              <a:rPr lang="en-GB" sz="3200" b="1" dirty="0" err="1" smtClean="0">
                <a:solidFill>
                  <a:prstClr val="black"/>
                </a:solidFill>
              </a:rPr>
              <a:t>Joyuda</a:t>
            </a:r>
            <a:r>
              <a:rPr lang="en-GB" sz="3200" b="1" dirty="0" smtClean="0">
                <a:solidFill>
                  <a:prstClr val="black"/>
                </a:solidFill>
              </a:rPr>
              <a:t> Plaza Hotel, Puerto Rico</a:t>
            </a:r>
            <a:endParaRPr lang="fr-FR" sz="3200" b="1" dirty="0">
              <a:solidFill>
                <a:prstClr val="black"/>
              </a:solidFill>
            </a:endParaRPr>
          </a:p>
        </p:txBody>
      </p:sp>
      <p:sp>
        <p:nvSpPr>
          <p:cNvPr id="9" name="TextBox 8"/>
          <p:cNvSpPr txBox="1"/>
          <p:nvPr/>
        </p:nvSpPr>
        <p:spPr>
          <a:xfrm>
            <a:off x="5652120" y="332656"/>
            <a:ext cx="615805" cy="769441"/>
          </a:xfrm>
          <a:prstGeom prst="rect">
            <a:avLst/>
          </a:prstGeom>
          <a:noFill/>
        </p:spPr>
        <p:txBody>
          <a:bodyPr wrap="square" rtlCol="0">
            <a:spAutoFit/>
          </a:bodyPr>
          <a:lstStyle/>
          <a:p>
            <a:pPr defTabSz="914400"/>
            <a:r>
              <a:rPr lang="en-GB" sz="4400" b="1" dirty="0">
                <a:solidFill>
                  <a:srgbClr val="0070C0"/>
                </a:solidFill>
              </a:rPr>
              <a:t>A</a:t>
            </a:r>
            <a:endParaRPr lang="fr-FR" sz="4400" b="1" dirty="0">
              <a:solidFill>
                <a:srgbClr val="0070C0"/>
              </a:solidFill>
            </a:endParaRPr>
          </a:p>
        </p:txBody>
      </p:sp>
      <p:sp>
        <p:nvSpPr>
          <p:cNvPr id="12" name="TextBox 11"/>
          <p:cNvSpPr txBox="1"/>
          <p:nvPr/>
        </p:nvSpPr>
        <p:spPr>
          <a:xfrm>
            <a:off x="3779912" y="3883695"/>
            <a:ext cx="615805" cy="769441"/>
          </a:xfrm>
          <a:prstGeom prst="rect">
            <a:avLst/>
          </a:prstGeom>
          <a:noFill/>
        </p:spPr>
        <p:txBody>
          <a:bodyPr wrap="square" rtlCol="0">
            <a:spAutoFit/>
          </a:bodyPr>
          <a:lstStyle/>
          <a:p>
            <a:pPr defTabSz="914400"/>
            <a:r>
              <a:rPr lang="en-GB" sz="4400" b="1" dirty="0" smtClean="0">
                <a:solidFill>
                  <a:srgbClr val="0070C0"/>
                </a:solidFill>
              </a:rPr>
              <a:t>B</a:t>
            </a:r>
            <a:endParaRPr lang="fr-FR" sz="4400" b="1" dirty="0">
              <a:solidFill>
                <a:srgbClr val="0070C0"/>
              </a:solidFill>
            </a:endParaRPr>
          </a:p>
        </p:txBody>
      </p:sp>
      <p:sp>
        <p:nvSpPr>
          <p:cNvPr id="13" name="TextBox 12"/>
          <p:cNvSpPr txBox="1"/>
          <p:nvPr/>
        </p:nvSpPr>
        <p:spPr>
          <a:xfrm>
            <a:off x="8564707" y="2492896"/>
            <a:ext cx="615805" cy="769441"/>
          </a:xfrm>
          <a:prstGeom prst="rect">
            <a:avLst/>
          </a:prstGeom>
          <a:noFill/>
        </p:spPr>
        <p:txBody>
          <a:bodyPr wrap="square" rtlCol="0">
            <a:spAutoFit/>
          </a:bodyPr>
          <a:lstStyle/>
          <a:p>
            <a:pPr defTabSz="914400"/>
            <a:r>
              <a:rPr lang="en-GB" sz="4400" b="1" dirty="0">
                <a:solidFill>
                  <a:srgbClr val="0070C0"/>
                </a:solidFill>
              </a:rPr>
              <a:t>C</a:t>
            </a:r>
            <a:endParaRPr lang="fr-FR" sz="4400" b="1" dirty="0">
              <a:solidFill>
                <a:srgbClr val="0070C0"/>
              </a:solidFill>
            </a:endParaRPr>
          </a:p>
        </p:txBody>
      </p:sp>
      <p:sp>
        <p:nvSpPr>
          <p:cNvPr id="14" name="TextBox 13"/>
          <p:cNvSpPr txBox="1"/>
          <p:nvPr/>
        </p:nvSpPr>
        <p:spPr>
          <a:xfrm>
            <a:off x="5664544" y="4797152"/>
            <a:ext cx="615805" cy="769441"/>
          </a:xfrm>
          <a:prstGeom prst="rect">
            <a:avLst/>
          </a:prstGeom>
          <a:noFill/>
        </p:spPr>
        <p:txBody>
          <a:bodyPr wrap="square" rtlCol="0">
            <a:spAutoFit/>
          </a:bodyPr>
          <a:lstStyle/>
          <a:p>
            <a:pPr defTabSz="914400"/>
            <a:r>
              <a:rPr lang="en-GB" sz="4400" b="1" dirty="0" smtClean="0">
                <a:solidFill>
                  <a:srgbClr val="0070C0"/>
                </a:solidFill>
              </a:rPr>
              <a:t>D</a:t>
            </a:r>
            <a:endParaRPr lang="fr-FR" sz="4400" b="1" dirty="0">
              <a:solidFill>
                <a:srgbClr val="0070C0"/>
              </a:solidFill>
            </a:endParaRPr>
          </a:p>
        </p:txBody>
      </p:sp>
    </p:spTree>
    <p:extLst>
      <p:ext uri="{BB962C8B-B14F-4D97-AF65-F5344CB8AC3E}">
        <p14:creationId xmlns:p14="http://schemas.microsoft.com/office/powerpoint/2010/main" val="2118125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1520" y="260648"/>
          <a:ext cx="8640960" cy="6175695"/>
        </p:xfrm>
        <a:graphic>
          <a:graphicData uri="http://schemas.openxmlformats.org/drawingml/2006/table">
            <a:tbl>
              <a:tblPr firstRow="1" bandRow="1">
                <a:tableStyleId>{5940675A-B579-460E-94D1-54222C63F5DA}</a:tableStyleId>
              </a:tblPr>
              <a:tblGrid>
                <a:gridCol w="5760640"/>
                <a:gridCol w="648072"/>
                <a:gridCol w="720080"/>
                <a:gridCol w="792088"/>
                <a:gridCol w="720080"/>
              </a:tblGrid>
              <a:tr h="369041">
                <a:tc>
                  <a:txBody>
                    <a:bodyPr/>
                    <a:lstStyle/>
                    <a:p>
                      <a:endParaRPr lang="fr-FR" dirty="0"/>
                    </a:p>
                  </a:txBody>
                  <a:tcPr/>
                </a:tc>
                <a:tc>
                  <a:txBody>
                    <a:bodyPr/>
                    <a:lstStyle/>
                    <a:p>
                      <a:pPr algn="ctr"/>
                      <a:r>
                        <a:rPr lang="en-GB" dirty="0" smtClean="0"/>
                        <a:t>A</a:t>
                      </a:r>
                      <a:endParaRPr lang="fr-FR" dirty="0"/>
                    </a:p>
                  </a:txBody>
                  <a:tcPr anchor="ctr"/>
                </a:tc>
                <a:tc>
                  <a:txBody>
                    <a:bodyPr/>
                    <a:lstStyle/>
                    <a:p>
                      <a:pPr algn="ctr"/>
                      <a:r>
                        <a:rPr lang="en-GB" dirty="0" smtClean="0"/>
                        <a:t>B</a:t>
                      </a:r>
                      <a:endParaRPr lang="fr-FR" dirty="0"/>
                    </a:p>
                  </a:txBody>
                  <a:tcPr anchor="ctr"/>
                </a:tc>
                <a:tc>
                  <a:txBody>
                    <a:bodyPr/>
                    <a:lstStyle/>
                    <a:p>
                      <a:pPr algn="ctr"/>
                      <a:r>
                        <a:rPr lang="en-GB" dirty="0" smtClean="0"/>
                        <a:t>C</a:t>
                      </a:r>
                      <a:endParaRPr lang="fr-FR" dirty="0"/>
                    </a:p>
                  </a:txBody>
                  <a:tcPr anchor="ctr"/>
                </a:tc>
                <a:tc>
                  <a:txBody>
                    <a:bodyPr/>
                    <a:lstStyle/>
                    <a:p>
                      <a:pPr algn="ctr"/>
                      <a:r>
                        <a:rPr lang="en-GB" dirty="0" smtClean="0"/>
                        <a:t>D</a:t>
                      </a:r>
                      <a:endParaRPr lang="fr-FR" dirty="0"/>
                    </a:p>
                  </a:txBody>
                  <a:tcPr anchor="ctr"/>
                </a:tc>
              </a:tr>
              <a:tr h="369041">
                <a:tc>
                  <a:txBody>
                    <a:bodyPr/>
                    <a:lstStyle/>
                    <a:p>
                      <a:r>
                        <a:rPr lang="en-GB" dirty="0" smtClean="0"/>
                        <a:t>1  The room was ugly.</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2</a:t>
                      </a:r>
                      <a:r>
                        <a:rPr lang="en-GB" baseline="0" dirty="0" smtClean="0"/>
                        <a:t>  This hotel is absolutely horrible.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3  The bathroom</a:t>
                      </a:r>
                      <a:r>
                        <a:rPr lang="en-GB" baseline="0" dirty="0" smtClean="0"/>
                        <a:t> floor was flooded.</a:t>
                      </a:r>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4  The pool was dirty.</a:t>
                      </a:r>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r>
              <a:tr h="369041">
                <a:tc>
                  <a:txBody>
                    <a:bodyPr/>
                    <a:lstStyle/>
                    <a:p>
                      <a:r>
                        <a:rPr lang="en-GB" dirty="0" smtClean="0"/>
                        <a:t>5  The sheets were dirty.</a:t>
                      </a:r>
                      <a:endParaRPr lang="fr-FR" dirty="0"/>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r>
              <a:tr h="369041">
                <a:tc>
                  <a:txBody>
                    <a:bodyPr/>
                    <a:lstStyle/>
                    <a:p>
                      <a:r>
                        <a:rPr lang="en-GB" dirty="0" smtClean="0"/>
                        <a:t>6.  The sheets were dirty and even had stains!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r>
              <a:tr h="369041">
                <a:tc>
                  <a:txBody>
                    <a:bodyPr/>
                    <a:lstStyle/>
                    <a:p>
                      <a:r>
                        <a:rPr lang="en-GB" dirty="0" smtClean="0"/>
                        <a:t>7  There was</a:t>
                      </a:r>
                      <a:r>
                        <a:rPr lang="en-GB" baseline="0" dirty="0" smtClean="0"/>
                        <a:t> no hot water in the bathroom.</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8.  There was no toilet paper</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9  The staff were not nice.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10  The rooms were very small and badly designed.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11  There were even little</a:t>
                      </a:r>
                      <a:r>
                        <a:rPr lang="en-GB" baseline="0" dirty="0" smtClean="0"/>
                        <a:t> cockroaches in the bed.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12  The </a:t>
                      </a:r>
                      <a:r>
                        <a:rPr lang="en-GB" dirty="0" err="1" smtClean="0"/>
                        <a:t>tv</a:t>
                      </a:r>
                      <a:r>
                        <a:rPr lang="en-GB" dirty="0" smtClean="0"/>
                        <a:t> was 30 years old.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13  The beds were so uncomfortable</a:t>
                      </a:r>
                      <a:r>
                        <a:rPr lang="en-GB" baseline="0" dirty="0" smtClean="0"/>
                        <a:t> that we couldn’t sleep.</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14  The staff were not at all helpful.</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15  I couldn’t sleep because there were drunk people shouting and talking…</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3771842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dirty="0" smtClean="0"/>
              <a:t>2</a:t>
            </a:r>
            <a:r>
              <a:rPr lang="en-GB" dirty="0" smtClean="0"/>
              <a:t> What to translate?</a:t>
            </a:r>
            <a:endParaRPr lang="en-GB" dirty="0"/>
          </a:p>
        </p:txBody>
      </p:sp>
      <p:sp>
        <p:nvSpPr>
          <p:cNvPr id="3" name="Content Placeholder 2"/>
          <p:cNvSpPr>
            <a:spLocks noGrp="1"/>
          </p:cNvSpPr>
          <p:nvPr>
            <p:ph idx="1"/>
          </p:nvPr>
        </p:nvSpPr>
        <p:spPr>
          <a:xfrm>
            <a:off x="822959" y="1845734"/>
            <a:ext cx="8022867" cy="4435796"/>
          </a:xfrm>
        </p:spPr>
        <p:txBody>
          <a:bodyPr>
            <a:noAutofit/>
          </a:bodyPr>
          <a:lstStyle/>
          <a:p>
            <a:pPr>
              <a:buFont typeface="Wingdings" panose="05000000000000000000" pitchFamily="2" charset="2"/>
              <a:buChar char="§"/>
            </a:pPr>
            <a:r>
              <a:rPr lang="en-GB" sz="2400" dirty="0"/>
              <a:t>  </a:t>
            </a:r>
            <a:r>
              <a:rPr lang="en-GB" sz="2400" dirty="0" smtClean="0"/>
              <a:t>Signs </a:t>
            </a:r>
            <a:r>
              <a:rPr lang="en-GB" sz="2400" dirty="0"/>
              <a:t>and notices (online </a:t>
            </a:r>
            <a:r>
              <a:rPr lang="en-GB" sz="2400" dirty="0" err="1" smtClean="0"/>
              <a:t>realia</a:t>
            </a:r>
            <a:r>
              <a:rPr lang="en-GB" sz="2400" dirty="0" smtClean="0"/>
              <a:t>)</a:t>
            </a:r>
            <a:endParaRPr lang="en-GB" sz="2400" dirty="0"/>
          </a:p>
          <a:p>
            <a:pPr>
              <a:buFont typeface="Wingdings" panose="05000000000000000000" pitchFamily="2" charset="2"/>
              <a:buChar char="§"/>
            </a:pPr>
            <a:r>
              <a:rPr lang="en-GB" sz="2400" dirty="0"/>
              <a:t> </a:t>
            </a:r>
            <a:r>
              <a:rPr lang="en-GB" sz="2400" dirty="0" smtClean="0"/>
              <a:t> Idioms  </a:t>
            </a:r>
            <a:r>
              <a:rPr lang="en-GB" sz="2400" dirty="0"/>
              <a:t>- relating to topic areas e.g. parts of the body, weather, food and drink, </a:t>
            </a:r>
            <a:r>
              <a:rPr lang="en-GB" sz="2400" dirty="0" smtClean="0"/>
              <a:t>animals</a:t>
            </a:r>
            <a:endParaRPr lang="en-GB" sz="2400" dirty="0"/>
          </a:p>
          <a:p>
            <a:pPr>
              <a:buFont typeface="Wingdings" panose="05000000000000000000" pitchFamily="2" charset="2"/>
              <a:buChar char="§"/>
            </a:pPr>
            <a:r>
              <a:rPr lang="en-GB" sz="2400" dirty="0"/>
              <a:t> </a:t>
            </a:r>
            <a:r>
              <a:rPr lang="en-GB" sz="2400" dirty="0" smtClean="0"/>
              <a:t> Sayings</a:t>
            </a:r>
            <a:r>
              <a:rPr lang="en-GB" sz="2400" dirty="0"/>
              <a:t>, proverbs, jokes </a:t>
            </a:r>
            <a:endParaRPr lang="en-GB" sz="2400" dirty="0" smtClean="0"/>
          </a:p>
          <a:p>
            <a:pPr>
              <a:buFont typeface="Wingdings" panose="05000000000000000000" pitchFamily="2" charset="2"/>
              <a:buChar char="§"/>
            </a:pPr>
            <a:r>
              <a:rPr lang="en-GB" sz="2400" dirty="0"/>
              <a:t> </a:t>
            </a:r>
            <a:r>
              <a:rPr lang="en-GB" sz="2400" dirty="0" smtClean="0"/>
              <a:t> Authentic </a:t>
            </a:r>
            <a:r>
              <a:rPr lang="en-GB" sz="2400" dirty="0"/>
              <a:t>texts – e.g. advert transcripts, film </a:t>
            </a:r>
            <a:r>
              <a:rPr lang="en-GB" sz="2400" dirty="0" smtClean="0"/>
              <a:t>reviews.</a:t>
            </a:r>
            <a:endParaRPr lang="en-GB" sz="2400" dirty="0"/>
          </a:p>
          <a:p>
            <a:pPr>
              <a:buFont typeface="Wingdings" panose="05000000000000000000" pitchFamily="2" charset="2"/>
              <a:buChar char="§"/>
            </a:pPr>
            <a:r>
              <a:rPr lang="en-GB" sz="2400" dirty="0"/>
              <a:t> </a:t>
            </a:r>
            <a:r>
              <a:rPr lang="en-GB" sz="2400" dirty="0" smtClean="0"/>
              <a:t> More </a:t>
            </a:r>
            <a:r>
              <a:rPr lang="en-GB" sz="2400" dirty="0"/>
              <a:t>challenging authentic texts – e.g. poetry, narrative extracts, news articles</a:t>
            </a:r>
            <a:br>
              <a:rPr lang="en-GB" sz="2400" dirty="0"/>
            </a:br>
            <a:endParaRPr lang="en-GB" sz="2400" dirty="0"/>
          </a:p>
        </p:txBody>
      </p:sp>
      <p:sp>
        <p:nvSpPr>
          <p:cNvPr id="4" name="TextBox 3"/>
          <p:cNvSpPr txBox="1"/>
          <p:nvPr/>
        </p:nvSpPr>
        <p:spPr>
          <a:xfrm>
            <a:off x="902471" y="5148470"/>
            <a:ext cx="7863841" cy="923330"/>
          </a:xfrm>
          <a:prstGeom prst="rect">
            <a:avLst/>
          </a:prstGeom>
          <a:solidFill>
            <a:schemeClr val="accent1">
              <a:lumMod val="40000"/>
              <a:lumOff val="60000"/>
            </a:schemeClr>
          </a:solidFill>
        </p:spPr>
        <p:txBody>
          <a:bodyPr wrap="square" rtlCol="0">
            <a:spAutoFit/>
          </a:bodyPr>
          <a:lstStyle/>
          <a:p>
            <a:r>
              <a:rPr lang="en-GB" dirty="0" smtClean="0"/>
              <a:t>We should be wary of asking our students to translate texts made up only of familiar language.  This removes the opportunity for developing higher </a:t>
            </a:r>
            <a:r>
              <a:rPr lang="en-GB" dirty="0"/>
              <a:t>level thinking </a:t>
            </a:r>
            <a:r>
              <a:rPr lang="en-GB" dirty="0" smtClean="0"/>
              <a:t>skills, and becomes an extended TL into English vocabulary test.</a:t>
            </a:r>
            <a:endParaRPr lang="en-GB" dirty="0"/>
          </a:p>
        </p:txBody>
      </p:sp>
    </p:spTree>
    <p:extLst>
      <p:ext uri="{BB962C8B-B14F-4D97-AF65-F5344CB8AC3E}">
        <p14:creationId xmlns:p14="http://schemas.microsoft.com/office/powerpoint/2010/main" val="3631377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374" y="2581902"/>
            <a:ext cx="2723321" cy="3493553"/>
          </a:xfrm>
          <a:prstGeom prst="rect">
            <a:avLst/>
          </a:prstGeom>
        </p:spPr>
      </p:pic>
      <p:pic>
        <p:nvPicPr>
          <p:cNvPr id="5" name="Picture 4"/>
          <p:cNvPicPr>
            <a:picLocks noChangeAspect="1"/>
          </p:cNvPicPr>
          <p:nvPr/>
        </p:nvPicPr>
        <p:blipFill>
          <a:blip r:embed="rId3"/>
          <a:stretch>
            <a:fillRect/>
          </a:stretch>
        </p:blipFill>
        <p:spPr>
          <a:xfrm flipH="1">
            <a:off x="675862" y="384064"/>
            <a:ext cx="4412972" cy="5596804"/>
          </a:xfrm>
          <a:prstGeom prst="rect">
            <a:avLst/>
          </a:prstGeom>
        </p:spPr>
      </p:pic>
      <p:sp>
        <p:nvSpPr>
          <p:cNvPr id="6" name="Rectangle 5"/>
          <p:cNvSpPr/>
          <p:nvPr/>
        </p:nvSpPr>
        <p:spPr>
          <a:xfrm>
            <a:off x="3419061" y="1577154"/>
            <a:ext cx="4572000" cy="646331"/>
          </a:xfrm>
          <a:prstGeom prst="rect">
            <a:avLst/>
          </a:prstGeom>
        </p:spPr>
        <p:txBody>
          <a:bodyPr>
            <a:spAutoFit/>
          </a:bodyPr>
          <a:lstStyle/>
          <a:p>
            <a:r>
              <a:rPr lang="fr-FR" dirty="0"/>
              <a:t/>
            </a:r>
            <a:br>
              <a:rPr lang="fr-FR" dirty="0"/>
            </a:br>
            <a:endParaRPr lang="fr-FR" dirty="0"/>
          </a:p>
        </p:txBody>
      </p:sp>
      <p:sp>
        <p:nvSpPr>
          <p:cNvPr id="7" name="Rounded Rectangular Callout 6"/>
          <p:cNvSpPr/>
          <p:nvPr/>
        </p:nvSpPr>
        <p:spPr>
          <a:xfrm>
            <a:off x="3478695" y="618171"/>
            <a:ext cx="5049079" cy="2564295"/>
          </a:xfrm>
          <a:prstGeom prst="wedgeRoundRectCallout">
            <a:avLst>
              <a:gd name="adj1" fmla="val -58074"/>
              <a:gd name="adj2" fmla="val 329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Arial" panose="020B0604020202020204" pitchFamily="34" charset="0"/>
                <a:cs typeface="Arial" panose="020B0604020202020204" pitchFamily="34" charset="0"/>
              </a:rPr>
              <a:t>"</a:t>
            </a:r>
            <a:r>
              <a:rPr lang="fr-FR" sz="2800" dirty="0">
                <a:latin typeface="Arial" panose="020B0604020202020204" pitchFamily="34" charset="0"/>
                <a:cs typeface="Arial" panose="020B0604020202020204" pitchFamily="34" charset="0"/>
              </a:rPr>
              <a:t>Si tu tiens quatre dictionnaires d'une main et trois dictionnaires de l'autre (main), qu'est-ce que tu tiens?"</a:t>
            </a:r>
          </a:p>
        </p:txBody>
      </p:sp>
      <p:sp>
        <p:nvSpPr>
          <p:cNvPr id="8" name="Rounded Rectangular Callout 7"/>
          <p:cNvSpPr/>
          <p:nvPr/>
        </p:nvSpPr>
        <p:spPr>
          <a:xfrm>
            <a:off x="4283765" y="1577154"/>
            <a:ext cx="4303643" cy="1839419"/>
          </a:xfrm>
          <a:prstGeom prst="wedgeRoundRectCallout">
            <a:avLst>
              <a:gd name="adj1" fmla="val -94688"/>
              <a:gd name="adj2" fmla="val -42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Arial" panose="020B0604020202020204" pitchFamily="34" charset="0"/>
                <a:cs typeface="Arial" panose="020B0604020202020204" pitchFamily="34" charset="0"/>
              </a:rPr>
              <a:t>« de grandes mains! »</a:t>
            </a:r>
            <a:endParaRPr lang="fr-F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22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dirty="0" smtClean="0"/>
              <a:t>1</a:t>
            </a:r>
            <a:r>
              <a:rPr lang="en-GB" dirty="0" smtClean="0"/>
              <a:t> Transcription</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Builds on phonics knowledge</a:t>
            </a:r>
          </a:p>
          <a:p>
            <a:pPr>
              <a:buFont typeface="Wingdings" panose="05000000000000000000" pitchFamily="2" charset="2"/>
              <a:buChar char="§"/>
            </a:pPr>
            <a:r>
              <a:rPr lang="en-GB" sz="2800" dirty="0"/>
              <a:t> </a:t>
            </a:r>
            <a:r>
              <a:rPr lang="en-GB" sz="2800" dirty="0" smtClean="0"/>
              <a:t> Implicates all four skills</a:t>
            </a:r>
          </a:p>
          <a:p>
            <a:pPr>
              <a:buFont typeface="Wingdings" panose="05000000000000000000" pitchFamily="2" charset="2"/>
              <a:buChar char="§"/>
            </a:pPr>
            <a:r>
              <a:rPr lang="en-GB" sz="2800" dirty="0"/>
              <a:t> </a:t>
            </a:r>
            <a:r>
              <a:rPr lang="en-GB" sz="2800" dirty="0" smtClean="0"/>
              <a:t> Can be integrated into lesson sequences</a:t>
            </a:r>
          </a:p>
          <a:p>
            <a:pPr>
              <a:buFont typeface="Wingdings" panose="05000000000000000000" pitchFamily="2" charset="2"/>
              <a:buChar char="§"/>
            </a:pPr>
            <a:r>
              <a:rPr lang="en-GB" sz="2800" dirty="0"/>
              <a:t> </a:t>
            </a:r>
            <a:r>
              <a:rPr lang="en-GB" sz="2800" dirty="0" smtClean="0"/>
              <a:t> Should be thematically relevant to the lesson</a:t>
            </a:r>
          </a:p>
          <a:p>
            <a:pPr>
              <a:buFont typeface="Wingdings" panose="05000000000000000000" pitchFamily="2" charset="2"/>
              <a:buChar char="§"/>
            </a:pPr>
            <a:r>
              <a:rPr lang="en-GB" sz="2800" dirty="0"/>
              <a:t> </a:t>
            </a:r>
            <a:r>
              <a:rPr lang="en-GB" sz="2800" dirty="0" smtClean="0"/>
              <a:t> Should not be a ‘bolt on’ extra</a:t>
            </a:r>
            <a:endParaRPr lang="en-GB" sz="2800" dirty="0"/>
          </a:p>
        </p:txBody>
      </p:sp>
    </p:spTree>
    <p:extLst>
      <p:ext uri="{BB962C8B-B14F-4D97-AF65-F5344CB8AC3E}">
        <p14:creationId xmlns:p14="http://schemas.microsoft.com/office/powerpoint/2010/main" val="28756196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661" y="664052"/>
            <a:ext cx="4572000" cy="4154984"/>
          </a:xfrm>
          <a:prstGeom prst="rect">
            <a:avLst/>
          </a:prstGeom>
        </p:spPr>
        <p:txBody>
          <a:bodyPr>
            <a:spAutoFit/>
          </a:bodyPr>
          <a:lstStyle/>
          <a:p>
            <a:r>
              <a:rPr lang="en-GB" sz="2400" dirty="0"/>
              <a:t>Translation </a:t>
            </a:r>
            <a:r>
              <a:rPr lang="en-GB" sz="2400" dirty="0" smtClean="0"/>
              <a:t>is best as the final step as part of </a:t>
            </a:r>
            <a:r>
              <a:rPr lang="en-GB" sz="2400" dirty="0"/>
              <a:t>a comprehension sequence, which could include</a:t>
            </a:r>
            <a:r>
              <a:rPr lang="en-GB" sz="2400" dirty="0" smtClean="0"/>
              <a:t>:</a:t>
            </a:r>
            <a:br>
              <a:rPr lang="en-GB" sz="2400" dirty="0" smtClean="0"/>
            </a:br>
            <a:r>
              <a:rPr lang="en-GB" sz="2400" dirty="0"/>
              <a:t/>
            </a:r>
            <a:br>
              <a:rPr lang="en-GB" sz="2400" dirty="0"/>
            </a:br>
            <a:r>
              <a:rPr lang="en-GB" sz="2400" dirty="0"/>
              <a:t>1) Multiple choice </a:t>
            </a:r>
            <a:r>
              <a:rPr lang="en-GB" sz="2400" dirty="0" smtClean="0"/>
              <a:t/>
            </a:r>
            <a:br>
              <a:rPr lang="en-GB" sz="2400" dirty="0" smtClean="0"/>
            </a:br>
            <a:r>
              <a:rPr lang="en-GB" sz="2400" dirty="0" smtClean="0"/>
              <a:t>2</a:t>
            </a:r>
            <a:r>
              <a:rPr lang="en-GB" sz="2400" dirty="0"/>
              <a:t>) Find the English for </a:t>
            </a:r>
            <a:r>
              <a:rPr lang="en-GB" sz="2400" dirty="0" smtClean="0"/>
              <a:t/>
            </a:r>
            <a:br>
              <a:rPr lang="en-GB" sz="2400" dirty="0" smtClean="0"/>
            </a:br>
            <a:r>
              <a:rPr lang="en-GB" sz="2400" dirty="0" smtClean="0"/>
              <a:t>3</a:t>
            </a:r>
            <a:r>
              <a:rPr lang="en-GB" sz="2400" dirty="0"/>
              <a:t>) True / False</a:t>
            </a:r>
            <a:br>
              <a:rPr lang="en-GB" sz="2400" dirty="0"/>
            </a:br>
            <a:r>
              <a:rPr lang="en-GB" sz="2400" dirty="0"/>
              <a:t>4) Picture sequencing </a:t>
            </a:r>
            <a:r>
              <a:rPr lang="en-GB" sz="2400" dirty="0" smtClean="0"/>
              <a:t/>
            </a:r>
            <a:br>
              <a:rPr lang="en-GB" sz="2400" dirty="0" smtClean="0"/>
            </a:br>
            <a:r>
              <a:rPr lang="en-GB" sz="2400" dirty="0" smtClean="0"/>
              <a:t>5</a:t>
            </a:r>
            <a:r>
              <a:rPr lang="en-GB" sz="2400" dirty="0"/>
              <a:t>) Table / grid completion </a:t>
            </a:r>
            <a:r>
              <a:rPr lang="en-GB" sz="2400" dirty="0" smtClean="0"/>
              <a:t/>
            </a:r>
            <a:br>
              <a:rPr lang="en-GB" sz="2400" dirty="0" smtClean="0"/>
            </a:br>
            <a:r>
              <a:rPr lang="en-GB" sz="2400" dirty="0" smtClean="0"/>
              <a:t>6</a:t>
            </a:r>
            <a:r>
              <a:rPr lang="en-GB" sz="2400" dirty="0"/>
              <a:t>) Cloze text</a:t>
            </a:r>
            <a:br>
              <a:rPr lang="en-GB" sz="2400" dirty="0"/>
            </a:br>
            <a:r>
              <a:rPr lang="en-GB" sz="2400" dirty="0"/>
              <a:t>7) Question / answer</a:t>
            </a:r>
          </a:p>
        </p:txBody>
      </p:sp>
      <p:sp>
        <p:nvSpPr>
          <p:cNvPr id="5" name="Rectangle 4"/>
          <p:cNvSpPr/>
          <p:nvPr/>
        </p:nvSpPr>
        <p:spPr>
          <a:xfrm>
            <a:off x="4572000" y="664052"/>
            <a:ext cx="4572000" cy="5632311"/>
          </a:xfrm>
          <a:prstGeom prst="rect">
            <a:avLst/>
          </a:prstGeom>
        </p:spPr>
        <p:txBody>
          <a:bodyPr>
            <a:spAutoFit/>
          </a:bodyPr>
          <a:lstStyle/>
          <a:p>
            <a:r>
              <a:rPr lang="en-GB" sz="2400" dirty="0" smtClean="0"/>
              <a:t>Students need to:</a:t>
            </a:r>
            <a:br>
              <a:rPr lang="en-GB" sz="2400" dirty="0" smtClean="0"/>
            </a:br>
            <a:r>
              <a:rPr lang="en-GB" sz="2400" dirty="0" smtClean="0"/>
              <a:t>a) experience translation as a learning task not as a test</a:t>
            </a:r>
            <a:br>
              <a:rPr lang="en-GB" sz="2400" dirty="0" smtClean="0"/>
            </a:br>
            <a:r>
              <a:rPr lang="en-GB" sz="2400" dirty="0" smtClean="0"/>
              <a:t>b) continue to develop a range of skills, including the ability to read with good pronunciation</a:t>
            </a:r>
            <a:br>
              <a:rPr lang="en-GB" sz="2400" dirty="0" smtClean="0"/>
            </a:br>
            <a:r>
              <a:rPr lang="en-GB" sz="2400" dirty="0" smtClean="0"/>
              <a:t>c) use context, logic and grammatical knowledge to decode unfamiliar language</a:t>
            </a:r>
          </a:p>
          <a:p>
            <a:r>
              <a:rPr lang="en-GB" sz="2400" dirty="0" smtClean="0"/>
              <a:t>d) practise strategies for translating when word-for-word translations don’t work</a:t>
            </a:r>
            <a:br>
              <a:rPr lang="en-GB" sz="2400" dirty="0" smtClean="0"/>
            </a:br>
            <a:r>
              <a:rPr lang="en-GB" sz="2400" dirty="0" smtClean="0"/>
              <a:t>e) develop their dictionary skills, including their grammatical knowledge of word types</a:t>
            </a:r>
            <a:endParaRPr lang="en-GB" sz="2400" dirty="0"/>
          </a:p>
        </p:txBody>
      </p:sp>
    </p:spTree>
    <p:extLst>
      <p:ext uri="{BB962C8B-B14F-4D97-AF65-F5344CB8AC3E}">
        <p14:creationId xmlns:p14="http://schemas.microsoft.com/office/powerpoint/2010/main" val="2079872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39" y="1223096"/>
            <a:ext cx="7633252" cy="5262979"/>
          </a:xfrm>
          <a:prstGeom prst="rect">
            <a:avLst/>
          </a:prstGeom>
        </p:spPr>
        <p:txBody>
          <a:bodyPr wrap="square">
            <a:spAutoFit/>
          </a:bodyPr>
          <a:lstStyle/>
          <a:p>
            <a:pPr>
              <a:spcAft>
                <a:spcPts val="0"/>
              </a:spcAft>
            </a:pPr>
            <a:r>
              <a:rPr lang="en-US" sz="1600" dirty="0">
                <a:latin typeface="Arial" panose="020B0604020202020204" pitchFamily="34" charset="0"/>
                <a:ea typeface="MS ??"/>
                <a:cs typeface="Cambria" panose="02040503050406030204" pitchFamily="18" charset="0"/>
              </a:rPr>
              <a:t>La </a:t>
            </a:r>
            <a:r>
              <a:rPr lang="en-US" sz="1600" dirty="0" err="1">
                <a:latin typeface="Arial" panose="020B0604020202020204" pitchFamily="34" charset="0"/>
                <a:ea typeface="MS ??"/>
                <a:cs typeface="Cambria" panose="02040503050406030204" pitchFamily="18" charset="0"/>
              </a:rPr>
              <a:t>Sénégazelle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course à pied </a:t>
            </a:r>
            <a:r>
              <a:rPr lang="en-US" sz="1600" dirty="0" err="1">
                <a:latin typeface="Arial" panose="020B0604020202020204" pitchFamily="34" charset="0"/>
                <a:ea typeface="MS ??"/>
                <a:cs typeface="Cambria" panose="02040503050406030204" pitchFamily="18" charset="0"/>
              </a:rPr>
              <a:t>humanitaire</a:t>
            </a:r>
            <a:r>
              <a:rPr lang="en-US" sz="1600" dirty="0">
                <a:latin typeface="Arial" panose="020B0604020202020204" pitchFamily="34" charset="0"/>
                <a:ea typeface="MS ??"/>
                <a:cs typeface="Cambria" panose="02040503050406030204" pitchFamily="18" charset="0"/>
              </a:rPr>
              <a:t>.  Son but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de </a:t>
            </a:r>
            <a:r>
              <a:rPr lang="en-US" sz="1600" dirty="0" err="1">
                <a:latin typeface="Arial" panose="020B0604020202020204" pitchFamily="34" charset="0"/>
                <a:ea typeface="MS ??"/>
                <a:cs typeface="Cambria" panose="02040503050406030204" pitchFamily="18" charset="0"/>
              </a:rPr>
              <a:t>distribuer</a:t>
            </a:r>
            <a:r>
              <a:rPr lang="en-US" sz="1600" dirty="0">
                <a:latin typeface="Arial" panose="020B0604020202020204" pitchFamily="34" charset="0"/>
                <a:ea typeface="MS ??"/>
                <a:cs typeface="Cambria" panose="02040503050406030204" pitchFamily="18" charset="0"/>
              </a:rPr>
              <a:t> du </a:t>
            </a:r>
            <a:r>
              <a:rPr lang="en-US" sz="1600" dirty="0" err="1">
                <a:latin typeface="Arial" panose="020B0604020202020204" pitchFamily="34" charset="0"/>
                <a:ea typeface="MS ??"/>
                <a:cs typeface="Cambria" panose="02040503050406030204" pitchFamily="18" charset="0"/>
              </a:rPr>
              <a:t>matériel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scolaire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dans</a:t>
            </a:r>
            <a:r>
              <a:rPr lang="en-US" sz="1600" dirty="0">
                <a:latin typeface="Arial" panose="020B0604020202020204" pitchFamily="34" charset="0"/>
                <a:ea typeface="MS ??"/>
                <a:cs typeface="Cambria" panose="02040503050406030204" pitchFamily="18" charset="0"/>
              </a:rPr>
              <a:t> des </a:t>
            </a:r>
            <a:r>
              <a:rPr lang="en-US" sz="1600" dirty="0" err="1">
                <a:latin typeface="Arial" panose="020B0604020202020204" pitchFamily="34" charset="0"/>
                <a:ea typeface="MS ??"/>
                <a:cs typeface="Cambria" panose="02040503050406030204" pitchFamily="18" charset="0"/>
              </a:rPr>
              <a:t>écoles</a:t>
            </a:r>
            <a:r>
              <a:rPr lang="en-US" sz="1600" dirty="0">
                <a:latin typeface="Arial" panose="020B0604020202020204" pitchFamily="34" charset="0"/>
                <a:ea typeface="MS ??"/>
                <a:cs typeface="Cambria" panose="02040503050406030204" pitchFamily="18" charset="0"/>
              </a:rPr>
              <a:t> du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en </a:t>
            </a:r>
            <a:r>
              <a:rPr lang="en-US" sz="1600" dirty="0" err="1">
                <a:latin typeface="Arial" panose="020B0604020202020204" pitchFamily="34" charset="0"/>
                <a:ea typeface="MS ??"/>
                <a:cs typeface="Cambria" panose="02040503050406030204" pitchFamily="18" charset="0"/>
              </a:rPr>
              <a:t>Afrique</a:t>
            </a:r>
            <a:r>
              <a:rPr lang="en-US" sz="1600" dirty="0">
                <a:latin typeface="Arial" panose="020B0604020202020204" pitchFamily="34" charset="0"/>
                <a:ea typeface="MS ??"/>
                <a:cs typeface="Cambria" panose="02040503050406030204" pitchFamily="18" charset="0"/>
              </a:rPr>
              <a:t>.</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err="1">
                <a:latin typeface="Arial" panose="020B0604020202020204" pitchFamily="34" charset="0"/>
                <a:ea typeface="MS ??"/>
                <a:cs typeface="Cambria" panose="02040503050406030204" pitchFamily="18" charset="0"/>
              </a:rPr>
              <a:t>C’est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aussi</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épreuve</a:t>
            </a:r>
            <a:r>
              <a:rPr lang="en-US" sz="1600" dirty="0">
                <a:latin typeface="Arial" panose="020B0604020202020204" pitchFamily="34" charset="0"/>
                <a:ea typeface="MS ??"/>
                <a:cs typeface="Cambria" panose="02040503050406030204" pitchFamily="18" charset="0"/>
              </a:rPr>
              <a:t> sportive </a:t>
            </a:r>
            <a:r>
              <a:rPr lang="en-US" sz="1600" dirty="0" err="1">
                <a:latin typeface="Arial" panose="020B0604020202020204" pitchFamily="34" charset="0"/>
                <a:ea typeface="MS ??"/>
                <a:cs typeface="Cambria" panose="02040503050406030204" pitchFamily="18" charset="0"/>
              </a:rPr>
              <a:t>uniquement</a:t>
            </a:r>
            <a:r>
              <a:rPr lang="en-US" sz="1600" dirty="0">
                <a:latin typeface="Arial" panose="020B0604020202020204" pitchFamily="34" charset="0"/>
                <a:ea typeface="MS ??"/>
                <a:cs typeface="Cambria" panose="02040503050406030204" pitchFamily="18" charset="0"/>
              </a:rPr>
              <a:t> feminine.  </a:t>
            </a:r>
            <a:r>
              <a:rPr lang="en-US" sz="1600" dirty="0" err="1">
                <a:latin typeface="Arial" panose="020B0604020202020204" pitchFamily="34" charset="0"/>
                <a:ea typeface="MS ??"/>
                <a:cs typeface="Cambria" panose="02040503050406030204" pitchFamily="18" charset="0"/>
              </a:rPr>
              <a:t>Tous</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ans</a:t>
            </a:r>
            <a:r>
              <a:rPr lang="en-US" sz="1600" dirty="0">
                <a:latin typeface="Arial" panose="020B0604020202020204" pitchFamily="34" charset="0"/>
                <a:ea typeface="MS ??"/>
                <a:cs typeface="Cambria" panose="02040503050406030204" pitchFamily="18" charset="0"/>
              </a:rPr>
              <a:t>, 40 “gazelles” participant à </a:t>
            </a:r>
            <a:r>
              <a:rPr lang="en-US" sz="1600" dirty="0" err="1">
                <a:latin typeface="Arial" panose="020B0604020202020204" pitchFamily="34" charset="0"/>
                <a:ea typeface="MS ??"/>
                <a:cs typeface="Cambria" panose="02040503050406030204" pitchFamily="18" charset="0"/>
              </a:rPr>
              <a:t>cette</a:t>
            </a:r>
            <a:r>
              <a:rPr lang="en-US" sz="1600" dirty="0">
                <a:latin typeface="Arial" panose="020B0604020202020204" pitchFamily="34" charset="0"/>
                <a:ea typeface="MS ??"/>
                <a:cs typeface="Cambria" panose="02040503050406030204" pitchFamily="18" charset="0"/>
              </a:rPr>
              <a:t> course extraordinaire.</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Avant de </a:t>
            </a:r>
            <a:r>
              <a:rPr lang="en-US" sz="1600" dirty="0" err="1">
                <a:latin typeface="Arial" panose="020B0604020202020204" pitchFamily="34" charset="0"/>
                <a:ea typeface="MS ??"/>
                <a:cs typeface="Cambria" panose="02040503050406030204" pitchFamily="18" charset="0"/>
              </a:rPr>
              <a:t>partir</a:t>
            </a:r>
            <a:r>
              <a:rPr lang="en-US" sz="1600" dirty="0">
                <a:latin typeface="Arial" panose="020B0604020202020204" pitchFamily="34" charset="0"/>
                <a:ea typeface="MS ??"/>
                <a:cs typeface="Cambria" panose="02040503050406030204" pitchFamily="18" charset="0"/>
              </a:rPr>
              <a:t> de la France,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participante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doit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rassembler</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fournitures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scolaires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règles</a:t>
            </a:r>
            <a:r>
              <a:rPr lang="en-US" sz="1600" dirty="0">
                <a:latin typeface="Arial" panose="020B0604020202020204" pitchFamily="34" charset="0"/>
                <a:ea typeface="MS ??"/>
                <a:cs typeface="Cambria" panose="02040503050406030204" pitchFamily="18" charset="0"/>
              </a:rPr>
              <a:t>, cahiers, </a:t>
            </a:r>
            <a:r>
              <a:rPr lang="en-US" sz="1600" dirty="0" err="1">
                <a:latin typeface="Arial" panose="020B0604020202020204" pitchFamily="34" charset="0"/>
                <a:ea typeface="MS ??"/>
                <a:cs typeface="Cambria" panose="02040503050406030204" pitchFamily="18" charset="0"/>
              </a:rPr>
              <a:t>stylos</a:t>
            </a:r>
            <a:r>
              <a:rPr lang="en-US" sz="1600" dirty="0">
                <a:latin typeface="Arial" panose="020B0604020202020204" pitchFamily="34" charset="0"/>
                <a:ea typeface="MS ??"/>
                <a:cs typeface="Cambria" panose="02040503050406030204" pitchFamily="18" charset="0"/>
              </a:rPr>
              <a:t>, crayons – </a:t>
            </a:r>
            <a:r>
              <a:rPr lang="en-US" sz="1600" dirty="0" err="1">
                <a:latin typeface="Arial" panose="020B0604020202020204" pitchFamily="34" charset="0"/>
                <a:ea typeface="MS ??"/>
                <a:cs typeface="Cambria" panose="02040503050406030204" pitchFamily="18" charset="0"/>
              </a:rPr>
              <a:t>même</a:t>
            </a:r>
            <a:r>
              <a:rPr lang="en-US" sz="1600" dirty="0">
                <a:latin typeface="Arial" panose="020B0604020202020204" pitchFamily="34" charset="0"/>
                <a:ea typeface="MS ??"/>
                <a:cs typeface="Cambria" panose="02040503050406030204" pitchFamily="18" charset="0"/>
              </a:rPr>
              <a:t> des </a:t>
            </a:r>
            <a:r>
              <a:rPr lang="en-US" sz="1600" dirty="0" err="1">
                <a:latin typeface="Arial" panose="020B0604020202020204" pitchFamily="34" charset="0"/>
                <a:ea typeface="MS ??"/>
                <a:cs typeface="Cambria" panose="02040503050406030204" pitchFamily="18" charset="0"/>
              </a:rPr>
              <a:t>craies</a:t>
            </a:r>
            <a:r>
              <a:rPr lang="en-US" sz="1600" dirty="0">
                <a:latin typeface="Arial" panose="020B0604020202020204" pitchFamily="34" charset="0"/>
                <a:ea typeface="MS ??"/>
                <a:cs typeface="Cambria" panose="02040503050406030204" pitchFamily="18" charset="0"/>
              </a:rPr>
              <a:t> et des </a:t>
            </a:r>
            <a:r>
              <a:rPr lang="en-US" sz="1600" dirty="0" err="1">
                <a:latin typeface="Arial" panose="020B0604020202020204" pitchFamily="34" charset="0"/>
                <a:ea typeface="MS ??"/>
                <a:cs typeface="Cambria" panose="02040503050406030204" pitchFamily="18" charset="0"/>
              </a:rPr>
              <a:t>ardoises</a:t>
            </a:r>
            <a:r>
              <a:rPr lang="en-US" sz="1600" dirty="0">
                <a:latin typeface="Arial" panose="020B0604020202020204" pitchFamily="34" charset="0"/>
                <a:ea typeface="MS ??"/>
                <a:cs typeface="Cambria" panose="02040503050406030204" pitchFamily="18" charset="0"/>
              </a:rPr>
              <a:t> à </a:t>
            </a:r>
            <a:r>
              <a:rPr lang="en-US" sz="1600" dirty="0" err="1">
                <a:latin typeface="Arial" panose="020B0604020202020204" pitchFamily="34" charset="0"/>
                <a:ea typeface="MS ??"/>
                <a:cs typeface="Cambria" panose="02040503050406030204" pitchFamily="18" charset="0"/>
              </a:rPr>
              <a:t>l’ancienne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qu’elle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distribuera</a:t>
            </a:r>
            <a:r>
              <a:rPr lang="en-US" sz="1600" dirty="0">
                <a:latin typeface="Arial" panose="020B0604020202020204" pitchFamily="34" charset="0"/>
                <a:ea typeface="MS ??"/>
                <a:cs typeface="Cambria" panose="02040503050406030204" pitchFamily="18" charset="0"/>
              </a:rPr>
              <a:t> aux </a:t>
            </a:r>
            <a:r>
              <a:rPr lang="en-US" sz="1600" dirty="0" err="1">
                <a:latin typeface="Arial" panose="020B0604020202020204" pitchFamily="34" charset="0"/>
                <a:ea typeface="MS ??"/>
                <a:cs typeface="Cambria" panose="02040503050406030204" pitchFamily="18" charset="0"/>
              </a:rPr>
              <a:t>élèves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sénégalais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Normalement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matériel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donné</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gratuitement</a:t>
            </a:r>
            <a:r>
              <a:rPr lang="en-US" sz="1600" dirty="0">
                <a:latin typeface="Arial" panose="020B0604020202020204" pitchFamily="34" charset="0"/>
                <a:ea typeface="MS ??"/>
                <a:cs typeface="Cambria" panose="02040503050406030204" pitchFamily="18" charset="0"/>
              </a:rPr>
              <a:t> par des </a:t>
            </a:r>
            <a:r>
              <a:rPr lang="en-US" sz="1600" dirty="0" err="1">
                <a:latin typeface="Arial" panose="020B0604020202020204" pitchFamily="34" charset="0"/>
                <a:ea typeface="MS ??"/>
                <a:cs typeface="Cambria" panose="02040503050406030204" pitchFamily="18" charset="0"/>
              </a:rPr>
              <a:t>collèges</a:t>
            </a:r>
            <a:r>
              <a:rPr lang="en-US" sz="1600" dirty="0">
                <a:latin typeface="Arial" panose="020B0604020202020204" pitchFamily="34" charset="0"/>
                <a:ea typeface="MS ??"/>
                <a:cs typeface="Cambria" panose="02040503050406030204" pitchFamily="18" charset="0"/>
              </a:rPr>
              <a:t> et des </a:t>
            </a:r>
            <a:r>
              <a:rPr lang="en-US" sz="1600" dirty="0" err="1">
                <a:latin typeface="Arial" panose="020B0604020202020204" pitchFamily="34" charset="0"/>
                <a:ea typeface="MS ??"/>
                <a:cs typeface="Cambria" panose="02040503050406030204" pitchFamily="18" charset="0"/>
              </a:rPr>
              <a:t>commerces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locaux</a:t>
            </a:r>
            <a:r>
              <a:rPr lang="en-US" sz="1600" dirty="0">
                <a:latin typeface="Arial" panose="020B0604020202020204" pitchFamily="34" charset="0"/>
                <a:ea typeface="MS ??"/>
                <a:cs typeface="Cambria" panose="02040503050406030204" pitchFamily="18" charset="0"/>
              </a:rPr>
              <a:t>.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La course se </a:t>
            </a:r>
            <a:r>
              <a:rPr lang="en-US" sz="1600" dirty="0" err="1">
                <a:latin typeface="Arial" panose="020B0604020202020204" pitchFamily="34" charset="0"/>
                <a:ea typeface="MS ??"/>
                <a:cs typeface="Cambria" panose="02040503050406030204" pitchFamily="18" charset="0"/>
              </a:rPr>
              <a:t>déroule</a:t>
            </a:r>
            <a:r>
              <a:rPr lang="en-US" sz="1600" dirty="0">
                <a:latin typeface="Arial" panose="020B0604020202020204" pitchFamily="34" charset="0"/>
                <a:ea typeface="MS ??"/>
                <a:cs typeface="Cambria" panose="02040503050406030204" pitchFamily="18" charset="0"/>
              </a:rPr>
              <a:t> en </a:t>
            </a:r>
            <a:r>
              <a:rPr lang="en-US" sz="1600" dirty="0" err="1">
                <a:latin typeface="Arial" panose="020B0604020202020204" pitchFamily="34" charset="0"/>
                <a:ea typeface="MS ??"/>
                <a:cs typeface="Cambria" panose="02040503050406030204" pitchFamily="18" charset="0"/>
              </a:rPr>
              <a:t>cinq</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étapes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fois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arrivées</a:t>
            </a:r>
            <a:r>
              <a:rPr lang="en-US" sz="1600" dirty="0">
                <a:latin typeface="Arial" panose="020B0604020202020204" pitchFamily="34" charset="0"/>
                <a:ea typeface="MS ??"/>
                <a:cs typeface="Cambria" panose="02040503050406030204" pitchFamily="18" charset="0"/>
              </a:rPr>
              <a:t> au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les gazelles </a:t>
            </a:r>
            <a:r>
              <a:rPr lang="en-US" sz="1600" dirty="0" err="1">
                <a:latin typeface="Arial" panose="020B0604020202020204" pitchFamily="34" charset="0"/>
                <a:ea typeface="MS ??"/>
                <a:cs typeface="Cambria" panose="02040503050406030204" pitchFamily="18" charset="0"/>
              </a:rPr>
              <a:t>doivent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courir</a:t>
            </a:r>
            <a:r>
              <a:rPr lang="en-US" sz="1600" dirty="0">
                <a:latin typeface="Arial" panose="020B0604020202020204" pitchFamily="34" charset="0"/>
                <a:ea typeface="MS ??"/>
                <a:cs typeface="Cambria" panose="02040503050406030204" pitchFamily="18" charset="0"/>
              </a:rPr>
              <a:t> entre </a:t>
            </a:r>
            <a:r>
              <a:rPr lang="en-US" sz="1600" dirty="0" err="1">
                <a:latin typeface="Arial" panose="020B0604020202020204" pitchFamily="34" charset="0"/>
                <a:ea typeface="MS ??"/>
                <a:cs typeface="Cambria" panose="02040503050406030204" pitchFamily="18" charset="0"/>
              </a:rPr>
              <a:t>huit</a:t>
            </a:r>
            <a:r>
              <a:rPr lang="en-US" sz="1600" dirty="0">
                <a:latin typeface="Arial" panose="020B0604020202020204" pitchFamily="34" charset="0"/>
                <a:ea typeface="MS ??"/>
                <a:cs typeface="Cambria" panose="02040503050406030204" pitchFamily="18" charset="0"/>
              </a:rPr>
              <a:t> et </a:t>
            </a:r>
            <a:r>
              <a:rPr lang="en-US" sz="1600" dirty="0" err="1">
                <a:latin typeface="Arial" panose="020B0604020202020204" pitchFamily="34" charset="0"/>
                <a:ea typeface="MS ??"/>
                <a:cs typeface="Cambria" panose="02040503050406030204" pitchFamily="18" charset="0"/>
              </a:rPr>
              <a:t>treize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kilomètres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jour, pour se </a:t>
            </a:r>
            <a:r>
              <a:rPr lang="en-US" sz="1600" dirty="0" err="1">
                <a:latin typeface="Arial" panose="020B0604020202020204" pitchFamily="34" charset="0"/>
                <a:ea typeface="MS ??"/>
                <a:cs typeface="Cambria" panose="02040503050406030204" pitchFamily="18" charset="0"/>
              </a:rPr>
              <a:t>rendre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dans</a:t>
            </a:r>
            <a:r>
              <a:rPr lang="en-US" sz="1600" dirty="0">
                <a:latin typeface="Arial" panose="020B0604020202020204" pitchFamily="34" charset="0"/>
                <a:ea typeface="MS ??"/>
                <a:cs typeface="Cambria" panose="02040503050406030204" pitchFamily="18" charset="0"/>
              </a:rPr>
              <a:t> divers villages.</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Bien </a:t>
            </a:r>
            <a:r>
              <a:rPr lang="en-US" sz="1600" dirty="0" err="1">
                <a:latin typeface="Arial" panose="020B0604020202020204" pitchFamily="34" charset="0"/>
                <a:ea typeface="MS ??"/>
                <a:cs typeface="Cambria" panose="02040503050406030204" pitchFamily="18" charset="0"/>
              </a:rPr>
              <a:t>sûr</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coureuses</a:t>
            </a:r>
            <a:r>
              <a:rPr lang="en-US" sz="1600" dirty="0">
                <a:latin typeface="Arial" panose="020B0604020202020204" pitchFamily="34" charset="0"/>
                <a:ea typeface="MS ??"/>
                <a:cs typeface="Cambria" panose="02040503050406030204" pitchFamily="18" charset="0"/>
              </a:rPr>
              <a:t> se </a:t>
            </a:r>
            <a:r>
              <a:rPr lang="en-US" sz="1600" dirty="0" err="1">
                <a:latin typeface="Arial" panose="020B0604020202020204" pitchFamily="34" charset="0"/>
                <a:ea typeface="MS ??"/>
                <a:cs typeface="Cambria" panose="02040503050406030204" pitchFamily="18" charset="0"/>
              </a:rPr>
              <a:t>sont</a:t>
            </a:r>
            <a:r>
              <a:rPr lang="en-US" sz="1600" dirty="0">
                <a:latin typeface="Arial" panose="020B0604020202020204" pitchFamily="34" charset="0"/>
                <a:ea typeface="MS ??"/>
                <a:cs typeface="Cambria" panose="02040503050406030204" pitchFamily="18" charset="0"/>
              </a:rPr>
              <a:t> beaucoup </a:t>
            </a:r>
            <a:r>
              <a:rPr lang="en-US" sz="1600" dirty="0" err="1">
                <a:latin typeface="Arial" panose="020B0604020202020204" pitchFamily="34" charset="0"/>
                <a:ea typeface="MS ??"/>
                <a:cs typeface="Cambria" panose="02040503050406030204" pitchFamily="18" charset="0"/>
              </a:rPr>
              <a:t>entraînées</a:t>
            </a:r>
            <a:r>
              <a:rPr lang="en-US" sz="1600" dirty="0">
                <a:latin typeface="Arial" panose="020B0604020202020204" pitchFamily="34" charset="0"/>
                <a:ea typeface="MS ??"/>
                <a:cs typeface="Cambria" panose="02040503050406030204" pitchFamily="18" charset="0"/>
              </a:rPr>
              <a:t> pour </a:t>
            </a:r>
            <a:r>
              <a:rPr lang="en-US" sz="1600" dirty="0" err="1">
                <a:latin typeface="Arial" panose="020B0604020202020204" pitchFamily="34" charset="0"/>
                <a:ea typeface="MS ??"/>
                <a:cs typeface="Cambria" panose="02040503050406030204" pitchFamily="18" charset="0"/>
              </a:rPr>
              <a:t>ça</a:t>
            </a:r>
            <a:r>
              <a:rPr lang="en-US" sz="1600" dirty="0">
                <a:latin typeface="Arial" panose="020B0604020202020204" pitchFamily="34" charset="0"/>
                <a:ea typeface="MS ??"/>
                <a:cs typeface="Cambria" panose="02040503050406030204" pitchFamily="18" charset="0"/>
              </a:rPr>
              <a:t> en France, </a:t>
            </a:r>
            <a:r>
              <a:rPr lang="en-US" sz="1600" dirty="0" err="1">
                <a:latin typeface="Arial" panose="020B0604020202020204" pitchFamily="34" charset="0"/>
                <a:ea typeface="MS ??"/>
                <a:cs typeface="Cambria" panose="02040503050406030204" pitchFamily="18" charset="0"/>
              </a:rPr>
              <a:t>mais</a:t>
            </a:r>
            <a:r>
              <a:rPr lang="en-US" sz="1600" dirty="0">
                <a:latin typeface="Arial" panose="020B0604020202020204" pitchFamily="34" charset="0"/>
                <a:ea typeface="MS ??"/>
                <a:cs typeface="Cambria" panose="02040503050406030204" pitchFamily="18" charset="0"/>
              </a:rPr>
              <a:t> les conditions au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sont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complètement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différentes</a:t>
            </a:r>
            <a:r>
              <a:rPr lang="en-US" sz="1600" dirty="0">
                <a:latin typeface="Arial" panose="020B0604020202020204" pitchFamily="34" charset="0"/>
                <a:ea typeface="MS ??"/>
                <a:cs typeface="Cambria" panose="02040503050406030204" pitchFamily="18" charset="0"/>
              </a:rPr>
              <a:t> à cause de la </a:t>
            </a:r>
            <a:r>
              <a:rPr lang="en-US" sz="1600" dirty="0" err="1">
                <a:latin typeface="Arial" panose="020B0604020202020204" pitchFamily="34" charset="0"/>
                <a:ea typeface="MS ??"/>
                <a:cs typeface="Cambria" panose="02040503050406030204" pitchFamily="18" charset="0"/>
              </a:rPr>
              <a:t>chaleur</a:t>
            </a:r>
            <a:r>
              <a:rPr lang="en-US" sz="1600" dirty="0">
                <a:latin typeface="Arial" panose="020B0604020202020204" pitchFamily="34" charset="0"/>
                <a:ea typeface="MS ??"/>
                <a:cs typeface="Cambria" panose="02040503050406030204" pitchFamily="18" charset="0"/>
              </a:rPr>
              <a:t>.</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err="1">
                <a:latin typeface="Arial" panose="020B0604020202020204" pitchFamily="34" charset="0"/>
                <a:ea typeface="MS ??"/>
                <a:cs typeface="Cambria" panose="02040503050406030204" pitchFamily="18" charset="0"/>
              </a:rPr>
              <a:t>Néanmoins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gazelle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naturellement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fière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d’y</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avoir</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participé</a:t>
            </a:r>
            <a:r>
              <a:rPr lang="en-US" sz="1600" dirty="0">
                <a:latin typeface="Arial" panose="020B0604020202020204" pitchFamily="34" charset="0"/>
                <a:ea typeface="MS ??"/>
                <a:cs typeface="Cambria" panose="02040503050406030204" pitchFamily="18" charset="0"/>
              </a:rPr>
              <a:t> et </a:t>
            </a:r>
            <a:r>
              <a:rPr lang="en-US" sz="1600" dirty="0" err="1">
                <a:latin typeface="Arial" panose="020B0604020202020204" pitchFamily="34" charset="0"/>
                <a:ea typeface="MS ??"/>
                <a:cs typeface="Cambria" panose="02040503050406030204" pitchFamily="18" charset="0"/>
              </a:rPr>
              <a:t>dit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que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c’était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expérience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inoubliable</a:t>
            </a:r>
            <a:r>
              <a:rPr lang="en-US" sz="1600" dirty="0">
                <a:latin typeface="Arial" panose="020B0604020202020204" pitchFamily="34" charset="0"/>
                <a:ea typeface="MS ??"/>
                <a:cs typeface="Cambria" panose="02040503050406030204" pitchFamily="18" charset="0"/>
              </a:rPr>
              <a:t>.</a:t>
            </a:r>
            <a:r>
              <a:rPr lang="en-US" sz="1600" dirty="0">
                <a:solidFill>
                  <a:srgbClr val="FF0000"/>
                </a:solidFill>
                <a:latin typeface="Arial" panose="020B0604020202020204" pitchFamily="34" charset="0"/>
                <a:ea typeface="MS ??"/>
                <a:cs typeface="Cambria" panose="02040503050406030204" pitchFamily="18" charset="0"/>
              </a:rPr>
              <a:t/>
            </a:r>
            <a:br>
              <a:rPr lang="en-US" sz="1600" dirty="0">
                <a:solidFill>
                  <a:srgbClr val="FF0000"/>
                </a:solidFill>
                <a:latin typeface="Arial" panose="020B0604020202020204" pitchFamily="34" charset="0"/>
                <a:ea typeface="MS ??"/>
                <a:cs typeface="Cambria" panose="02040503050406030204" pitchFamily="18" charset="0"/>
              </a:rPr>
            </a:br>
            <a:endParaRPr lang="en-GB" sz="1600" dirty="0">
              <a:effectLst/>
              <a:latin typeface="Cambria" panose="02040503050406030204" pitchFamily="18" charset="0"/>
              <a:ea typeface="MS ??"/>
              <a:cs typeface="Cambria" panose="02040503050406030204" pitchFamily="18" charset="0"/>
            </a:endParaRPr>
          </a:p>
        </p:txBody>
      </p:sp>
      <p:sp>
        <p:nvSpPr>
          <p:cNvPr id="3" name="TextBox 2"/>
          <p:cNvSpPr txBox="1"/>
          <p:nvPr/>
        </p:nvSpPr>
        <p:spPr>
          <a:xfrm rot="16200000">
            <a:off x="6639338" y="3896138"/>
            <a:ext cx="4492487" cy="369332"/>
          </a:xfrm>
          <a:prstGeom prst="rect">
            <a:avLst/>
          </a:prstGeom>
          <a:noFill/>
        </p:spPr>
        <p:txBody>
          <a:bodyPr wrap="square" rtlCol="0">
            <a:spAutoFit/>
          </a:bodyPr>
          <a:lstStyle/>
          <a:p>
            <a:r>
              <a:rPr lang="en-GB" dirty="0" smtClean="0"/>
              <a:t>Studio 3 Rouge p.127</a:t>
            </a:r>
            <a:endParaRPr lang="en-GB" dirty="0"/>
          </a:p>
        </p:txBody>
      </p:sp>
      <p:sp>
        <p:nvSpPr>
          <p:cNvPr id="4" name="Rectangle 3"/>
          <p:cNvSpPr/>
          <p:nvPr/>
        </p:nvSpPr>
        <p:spPr>
          <a:xfrm>
            <a:off x="238539" y="694737"/>
            <a:ext cx="1838965" cy="369332"/>
          </a:xfrm>
          <a:prstGeom prst="rect">
            <a:avLst/>
          </a:prstGeom>
        </p:spPr>
        <p:txBody>
          <a:bodyPr wrap="none">
            <a:spAutoFit/>
          </a:bodyPr>
          <a:lstStyle/>
          <a:p>
            <a:r>
              <a:rPr lang="en-US" b="1" dirty="0">
                <a:latin typeface="Arial" panose="020B0604020202020204" pitchFamily="34" charset="0"/>
                <a:ea typeface="MS ??"/>
              </a:rPr>
              <a:t>La </a:t>
            </a:r>
            <a:r>
              <a:rPr lang="en-US" b="1" dirty="0" err="1">
                <a:latin typeface="Arial" panose="020B0604020202020204" pitchFamily="34" charset="0"/>
                <a:ea typeface="MS ??"/>
              </a:rPr>
              <a:t>Sénégazelle</a:t>
            </a:r>
            <a:endParaRPr lang="en-GB" b="1" dirty="0"/>
          </a:p>
        </p:txBody>
      </p:sp>
      <p:pic>
        <p:nvPicPr>
          <p:cNvPr id="5" name="Picture 4"/>
          <p:cNvPicPr>
            <a:picLocks noChangeAspect="1"/>
          </p:cNvPicPr>
          <p:nvPr/>
        </p:nvPicPr>
        <p:blipFill>
          <a:blip r:embed="rId3"/>
          <a:stretch>
            <a:fillRect/>
          </a:stretch>
        </p:blipFill>
        <p:spPr>
          <a:xfrm>
            <a:off x="2077504" y="162150"/>
            <a:ext cx="5201478" cy="901919"/>
          </a:xfrm>
          <a:prstGeom prst="rect">
            <a:avLst/>
          </a:prstGeom>
        </p:spPr>
      </p:pic>
      <p:sp>
        <p:nvSpPr>
          <p:cNvPr id="6" name="Rectangle 5"/>
          <p:cNvSpPr/>
          <p:nvPr/>
        </p:nvSpPr>
        <p:spPr>
          <a:xfrm>
            <a:off x="6099497" y="5957716"/>
            <a:ext cx="2786084" cy="369332"/>
          </a:xfrm>
          <a:prstGeom prst="rect">
            <a:avLst/>
          </a:prstGeom>
        </p:spPr>
        <p:txBody>
          <a:bodyPr wrap="none">
            <a:spAutoFit/>
          </a:bodyPr>
          <a:lstStyle/>
          <a:p>
            <a:r>
              <a:rPr lang="en-GB" dirty="0">
                <a:hlinkClick r:id="rId4"/>
              </a:rPr>
              <a:t>http://www.senegazelle.fr</a:t>
            </a:r>
            <a:r>
              <a:rPr lang="en-GB" dirty="0" smtClean="0">
                <a:hlinkClick r:id="rId4"/>
              </a:rPr>
              <a:t>/</a:t>
            </a:r>
            <a:r>
              <a:rPr lang="en-GB" dirty="0" smtClean="0"/>
              <a:t> </a:t>
            </a:r>
            <a:endParaRPr lang="en-GB" dirty="0"/>
          </a:p>
        </p:txBody>
      </p:sp>
      <p:pic>
        <p:nvPicPr>
          <p:cNvPr id="7" name="Picture 6"/>
          <p:cNvPicPr>
            <a:picLocks noChangeAspect="1"/>
          </p:cNvPicPr>
          <p:nvPr/>
        </p:nvPicPr>
        <p:blipFill>
          <a:blip r:embed="rId5"/>
          <a:stretch>
            <a:fillRect/>
          </a:stretch>
        </p:blipFill>
        <p:spPr>
          <a:xfrm>
            <a:off x="7591423" y="216023"/>
            <a:ext cx="1294158" cy="860859"/>
          </a:xfrm>
          <a:prstGeom prst="rect">
            <a:avLst/>
          </a:prstGeom>
        </p:spPr>
      </p:pic>
      <p:pic>
        <p:nvPicPr>
          <p:cNvPr id="8" name="Picture 7"/>
          <p:cNvPicPr>
            <a:picLocks noChangeAspect="1"/>
          </p:cNvPicPr>
          <p:nvPr/>
        </p:nvPicPr>
        <p:blipFill>
          <a:blip r:embed="rId6"/>
          <a:stretch>
            <a:fillRect/>
          </a:stretch>
        </p:blipFill>
        <p:spPr>
          <a:xfrm>
            <a:off x="7595469" y="1223096"/>
            <a:ext cx="1291686" cy="728041"/>
          </a:xfrm>
          <a:prstGeom prst="rect">
            <a:avLst/>
          </a:prstGeom>
        </p:spPr>
      </p:pic>
      <p:pic>
        <p:nvPicPr>
          <p:cNvPr id="9" name="Picture 8"/>
          <p:cNvPicPr>
            <a:picLocks noChangeAspect="1"/>
          </p:cNvPicPr>
          <p:nvPr/>
        </p:nvPicPr>
        <p:blipFill>
          <a:blip r:embed="rId7"/>
          <a:stretch>
            <a:fillRect/>
          </a:stretch>
        </p:blipFill>
        <p:spPr>
          <a:xfrm>
            <a:off x="7591423" y="2110164"/>
            <a:ext cx="1294158" cy="970619"/>
          </a:xfrm>
          <a:prstGeom prst="rect">
            <a:avLst/>
          </a:prstGeom>
        </p:spPr>
      </p:pic>
      <p:pic>
        <p:nvPicPr>
          <p:cNvPr id="10" name="Picture 9"/>
          <p:cNvPicPr>
            <a:picLocks noChangeAspect="1"/>
          </p:cNvPicPr>
          <p:nvPr/>
        </p:nvPicPr>
        <p:blipFill>
          <a:blip r:embed="rId8"/>
          <a:stretch>
            <a:fillRect/>
          </a:stretch>
        </p:blipFill>
        <p:spPr>
          <a:xfrm>
            <a:off x="7591422" y="3239810"/>
            <a:ext cx="1294159" cy="862773"/>
          </a:xfrm>
          <a:prstGeom prst="rect">
            <a:avLst/>
          </a:prstGeom>
        </p:spPr>
      </p:pic>
    </p:spTree>
    <p:extLst>
      <p:ext uri="{BB962C8B-B14F-4D97-AF65-F5344CB8AC3E}">
        <p14:creationId xmlns:p14="http://schemas.microsoft.com/office/powerpoint/2010/main" val="2909486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6" y="387052"/>
            <a:ext cx="4572000" cy="2862322"/>
          </a:xfrm>
          <a:prstGeom prst="rect">
            <a:avLst/>
          </a:prstGeom>
        </p:spPr>
        <p:txBody>
          <a:bodyPr>
            <a:spAutoFit/>
          </a:bodyPr>
          <a:lstStyle/>
          <a:p>
            <a:pPr>
              <a:spcAft>
                <a:spcPts val="0"/>
              </a:spcAft>
            </a:pPr>
            <a:r>
              <a:rPr lang="en-US" sz="2000" dirty="0">
                <a:latin typeface="Arial" panose="020B0604020202020204" pitchFamily="34" charset="0"/>
                <a:ea typeface="MS ??"/>
                <a:cs typeface="Cambria" panose="02040503050406030204" pitchFamily="18" charset="0"/>
              </a:rPr>
              <a:t>1 Lis le </a:t>
            </a:r>
            <a:r>
              <a:rPr lang="en-US" sz="2000" dirty="0" err="1">
                <a:latin typeface="Arial" panose="020B0604020202020204" pitchFamily="34" charset="0"/>
                <a:ea typeface="MS ??"/>
                <a:cs typeface="Cambria" panose="02040503050406030204" pitchFamily="18" charset="0"/>
              </a:rPr>
              <a:t>texte</a:t>
            </a:r>
            <a:r>
              <a:rPr lang="en-US" sz="2000" dirty="0">
                <a:latin typeface="Arial" panose="020B0604020202020204" pitchFamily="34" charset="0"/>
                <a:ea typeface="MS ??"/>
                <a:cs typeface="Cambria" panose="02040503050406030204" pitchFamily="18" charset="0"/>
              </a:rPr>
              <a:t>. Mets les </a:t>
            </a:r>
            <a:r>
              <a:rPr lang="en-US" sz="2000" dirty="0" err="1">
                <a:latin typeface="Arial" panose="020B0604020202020204" pitchFamily="34" charset="0"/>
                <a:ea typeface="MS ??"/>
                <a:cs typeface="Cambria" panose="02040503050406030204" pitchFamily="18" charset="0"/>
              </a:rPr>
              <a:t>titres</a:t>
            </a:r>
            <a:r>
              <a:rPr lang="en-US" sz="2000" dirty="0">
                <a:latin typeface="Arial" panose="020B0604020202020204" pitchFamily="34" charset="0"/>
                <a:ea typeface="MS ??"/>
                <a:cs typeface="Cambria" panose="02040503050406030204" pitchFamily="18" charset="0"/>
              </a:rPr>
              <a:t> </a:t>
            </a:r>
            <a:r>
              <a:rPr lang="en-US" sz="2000" dirty="0" err="1">
                <a:latin typeface="Arial" panose="020B0604020202020204" pitchFamily="34" charset="0"/>
                <a:ea typeface="MS ??"/>
                <a:cs typeface="Cambria" panose="02040503050406030204" pitchFamily="18" charset="0"/>
              </a:rPr>
              <a:t>dans</a:t>
            </a:r>
            <a:r>
              <a:rPr lang="en-US" sz="2000" dirty="0">
                <a:latin typeface="Arial" panose="020B0604020202020204" pitchFamily="34" charset="0"/>
                <a:ea typeface="MS ??"/>
                <a:cs typeface="Cambria" panose="02040503050406030204" pitchFamily="18" charset="0"/>
              </a:rPr>
              <a:t> </a:t>
            </a:r>
            <a:r>
              <a:rPr lang="en-US" sz="2000" dirty="0" err="1">
                <a:latin typeface="Arial" panose="020B0604020202020204" pitchFamily="34" charset="0"/>
                <a:ea typeface="MS ??"/>
                <a:cs typeface="Cambria" panose="02040503050406030204" pitchFamily="18" charset="0"/>
              </a:rPr>
              <a:t>l’ordre</a:t>
            </a:r>
            <a:r>
              <a:rPr lang="en-US" sz="2000" dirty="0">
                <a:latin typeface="Arial" panose="020B0604020202020204" pitchFamily="34" charset="0"/>
                <a:ea typeface="MS ??"/>
                <a:cs typeface="Cambria" panose="02040503050406030204" pitchFamily="18" charset="0"/>
              </a:rPr>
              <a:t> du </a:t>
            </a:r>
            <a:r>
              <a:rPr lang="en-US" sz="2000" dirty="0" err="1">
                <a:latin typeface="Arial" panose="020B0604020202020204" pitchFamily="34" charset="0"/>
                <a:ea typeface="MS ??"/>
                <a:cs typeface="Cambria" panose="02040503050406030204" pitchFamily="18" charset="0"/>
              </a:rPr>
              <a:t>texte</a:t>
            </a:r>
            <a:r>
              <a:rPr lang="en-US" sz="2000" dirty="0">
                <a:latin typeface="Arial" panose="020B0604020202020204" pitchFamily="34" charset="0"/>
                <a:ea typeface="MS ??"/>
                <a:cs typeface="Cambria" panose="02040503050406030204" pitchFamily="18" charset="0"/>
              </a:rPr>
              <a:t>.</a:t>
            </a:r>
            <a:endParaRPr lang="en-GB" sz="2000" dirty="0">
              <a:latin typeface="Cambria" panose="02040503050406030204" pitchFamily="18" charset="0"/>
              <a:ea typeface="MS ??"/>
              <a:cs typeface="Cambria" panose="02040503050406030204" pitchFamily="18" charset="0"/>
            </a:endParaRPr>
          </a:p>
          <a:p>
            <a:pPr>
              <a:spcAft>
                <a:spcPts val="0"/>
              </a:spcAft>
            </a:pPr>
            <a:r>
              <a:rPr lang="fr-FR" sz="2000" dirty="0">
                <a:solidFill>
                  <a:srgbClr val="FF0000"/>
                </a:solidFill>
                <a:latin typeface="Arial" panose="020B0604020202020204" pitchFamily="34" charset="0"/>
                <a:ea typeface="MS ??"/>
                <a:cs typeface="Cambria" panose="02040503050406030204" pitchFamily="18" charset="0"/>
              </a:rPr>
              <a:t> </a:t>
            </a:r>
            <a:endParaRPr lang="en-GB" sz="2000" dirty="0">
              <a:latin typeface="Cambria" panose="02040503050406030204" pitchFamily="18" charset="0"/>
              <a:ea typeface="MS ??"/>
              <a:cs typeface="Cambria" panose="02040503050406030204" pitchFamily="18" charset="0"/>
            </a:endParaRPr>
          </a:p>
          <a:p>
            <a:pPr>
              <a:spcAft>
                <a:spcPts val="0"/>
              </a:spcAft>
            </a:pPr>
            <a:r>
              <a:rPr lang="en-US" sz="2000" dirty="0">
                <a:latin typeface="Arial" panose="020B0604020202020204" pitchFamily="34" charset="0"/>
                <a:ea typeface="MS ??"/>
                <a:cs typeface="Cambria" panose="02040503050406030204" pitchFamily="18" charset="0"/>
              </a:rPr>
              <a:t>a Proud participants</a:t>
            </a:r>
            <a:endParaRPr lang="en-GB" sz="2000" dirty="0">
              <a:latin typeface="Cambria" panose="02040503050406030204" pitchFamily="18" charset="0"/>
              <a:ea typeface="MS ??"/>
              <a:cs typeface="Cambria" panose="02040503050406030204" pitchFamily="18" charset="0"/>
            </a:endParaRPr>
          </a:p>
          <a:p>
            <a:pPr>
              <a:spcAft>
                <a:spcPts val="0"/>
              </a:spcAft>
            </a:pPr>
            <a:r>
              <a:rPr lang="en-US" sz="2000" dirty="0">
                <a:latin typeface="Arial" panose="020B0604020202020204" pitchFamily="34" charset="0"/>
                <a:ea typeface="MS ??"/>
                <a:cs typeface="Cambria" panose="02040503050406030204" pitchFamily="18" charset="0"/>
              </a:rPr>
              <a:t>b Feeling the heat!</a:t>
            </a:r>
            <a:endParaRPr lang="en-GB" sz="2000" dirty="0">
              <a:latin typeface="Cambria" panose="02040503050406030204" pitchFamily="18" charset="0"/>
              <a:ea typeface="MS ??"/>
              <a:cs typeface="Cambria" panose="02040503050406030204" pitchFamily="18" charset="0"/>
            </a:endParaRPr>
          </a:p>
          <a:p>
            <a:pPr>
              <a:spcAft>
                <a:spcPts val="0"/>
              </a:spcAft>
            </a:pPr>
            <a:r>
              <a:rPr lang="en-US" sz="2000" dirty="0">
                <a:latin typeface="Arial" panose="020B0604020202020204" pitchFamily="34" charset="0"/>
                <a:ea typeface="MS ??"/>
                <a:cs typeface="Cambria" panose="02040503050406030204" pitchFamily="18" charset="0"/>
              </a:rPr>
              <a:t>c No boys allowed in this race</a:t>
            </a:r>
            <a:endParaRPr lang="en-GB" sz="2000" dirty="0">
              <a:latin typeface="Cambria" panose="02040503050406030204" pitchFamily="18" charset="0"/>
              <a:ea typeface="MS ??"/>
              <a:cs typeface="Cambria" panose="02040503050406030204" pitchFamily="18" charset="0"/>
            </a:endParaRPr>
          </a:p>
          <a:p>
            <a:pPr>
              <a:spcAft>
                <a:spcPts val="0"/>
              </a:spcAft>
            </a:pPr>
            <a:r>
              <a:rPr lang="en-US" sz="2000" dirty="0">
                <a:latin typeface="Arial" panose="020B0604020202020204" pitchFamily="34" charset="0"/>
                <a:ea typeface="MS ??"/>
                <a:cs typeface="Cambria" panose="02040503050406030204" pitchFamily="18" charset="0"/>
              </a:rPr>
              <a:t>d The five stages</a:t>
            </a:r>
            <a:endParaRPr lang="en-GB" sz="2000" dirty="0">
              <a:latin typeface="Cambria" panose="02040503050406030204" pitchFamily="18" charset="0"/>
              <a:ea typeface="MS ??"/>
              <a:cs typeface="Cambria" panose="02040503050406030204" pitchFamily="18" charset="0"/>
            </a:endParaRPr>
          </a:p>
          <a:p>
            <a:pPr>
              <a:spcAft>
                <a:spcPts val="0"/>
              </a:spcAft>
            </a:pPr>
            <a:r>
              <a:rPr lang="en-US" sz="2000" dirty="0">
                <a:latin typeface="Arial" panose="020B0604020202020204" pitchFamily="34" charset="0"/>
                <a:ea typeface="MS ??"/>
                <a:cs typeface="Cambria" panose="02040503050406030204" pitchFamily="18" charset="0"/>
              </a:rPr>
              <a:t>e A race with an educational purpose</a:t>
            </a:r>
            <a:endParaRPr lang="en-GB" sz="2000" dirty="0">
              <a:latin typeface="Cambria" panose="02040503050406030204" pitchFamily="18" charset="0"/>
              <a:ea typeface="MS ??"/>
              <a:cs typeface="Cambria" panose="02040503050406030204" pitchFamily="18" charset="0"/>
            </a:endParaRPr>
          </a:p>
          <a:p>
            <a:r>
              <a:rPr lang="en-US" sz="2000" dirty="0">
                <a:latin typeface="Arial" panose="020B0604020202020204" pitchFamily="34" charset="0"/>
                <a:ea typeface="MS ??"/>
              </a:rPr>
              <a:t>f  Schools and businesses lend a hand</a:t>
            </a:r>
            <a:endParaRPr lang="en-GB" sz="2000" dirty="0"/>
          </a:p>
        </p:txBody>
      </p:sp>
      <p:sp>
        <p:nvSpPr>
          <p:cNvPr id="3" name="Rectangle 2"/>
          <p:cNvSpPr/>
          <p:nvPr/>
        </p:nvSpPr>
        <p:spPr>
          <a:xfrm>
            <a:off x="278296" y="3837325"/>
            <a:ext cx="8865704" cy="2246769"/>
          </a:xfrm>
          <a:prstGeom prst="rect">
            <a:avLst/>
          </a:prstGeom>
        </p:spPr>
        <p:txBody>
          <a:bodyPr wrap="square">
            <a:spAutoFit/>
          </a:bodyPr>
          <a:lstStyle/>
          <a:p>
            <a:pPr>
              <a:spcAft>
                <a:spcPts val="0"/>
              </a:spcAft>
            </a:pPr>
            <a:r>
              <a:rPr lang="en-US" sz="2000" dirty="0">
                <a:latin typeface="Arial" panose="020B0604020202020204" pitchFamily="34" charset="0"/>
                <a:ea typeface="MS ??"/>
                <a:cs typeface="Cambria" panose="02040503050406030204" pitchFamily="18" charset="0"/>
              </a:rPr>
              <a:t>2 </a:t>
            </a:r>
            <a:r>
              <a:rPr lang="en-US" sz="2000" dirty="0" err="1">
                <a:latin typeface="Arial" panose="020B0604020202020204" pitchFamily="34" charset="0"/>
                <a:ea typeface="MS ??"/>
                <a:cs typeface="Cambria" panose="02040503050406030204" pitchFamily="18" charset="0"/>
              </a:rPr>
              <a:t>Relis</a:t>
            </a:r>
            <a:r>
              <a:rPr lang="en-US" sz="2000" dirty="0">
                <a:latin typeface="Arial" panose="020B0604020202020204" pitchFamily="34" charset="0"/>
                <a:ea typeface="MS ??"/>
                <a:cs typeface="Cambria" panose="02040503050406030204" pitchFamily="18" charset="0"/>
              </a:rPr>
              <a:t> le </a:t>
            </a:r>
            <a:r>
              <a:rPr lang="en-US" sz="2000" dirty="0" err="1">
                <a:latin typeface="Arial" panose="020B0604020202020204" pitchFamily="34" charset="0"/>
                <a:ea typeface="MS ??"/>
                <a:cs typeface="Cambria" panose="02040503050406030204" pitchFamily="18" charset="0"/>
              </a:rPr>
              <a:t>texte</a:t>
            </a:r>
            <a:r>
              <a:rPr lang="en-US" sz="2000" dirty="0">
                <a:latin typeface="Arial" panose="020B0604020202020204" pitchFamily="34" charset="0"/>
                <a:ea typeface="MS ??"/>
                <a:cs typeface="Cambria" panose="02040503050406030204" pitchFamily="18" charset="0"/>
              </a:rPr>
              <a:t>. </a:t>
            </a:r>
            <a:r>
              <a:rPr lang="en-US" sz="2000" dirty="0" err="1">
                <a:latin typeface="Arial" panose="020B0604020202020204" pitchFamily="34" charset="0"/>
                <a:ea typeface="MS ??"/>
                <a:cs typeface="Cambria" panose="02040503050406030204" pitchFamily="18" charset="0"/>
              </a:rPr>
              <a:t>Complète</a:t>
            </a:r>
            <a:r>
              <a:rPr lang="en-US" sz="2000" dirty="0">
                <a:latin typeface="Arial" panose="020B0604020202020204" pitchFamily="34" charset="0"/>
                <a:ea typeface="MS ??"/>
                <a:cs typeface="Cambria" panose="02040503050406030204" pitchFamily="18" charset="0"/>
              </a:rPr>
              <a:t> the phrases en </a:t>
            </a:r>
            <a:r>
              <a:rPr lang="en-US" sz="2000" dirty="0" err="1">
                <a:latin typeface="Arial" panose="020B0604020202020204" pitchFamily="34" charset="0"/>
                <a:ea typeface="MS ??"/>
                <a:cs typeface="Cambria" panose="02040503050406030204" pitchFamily="18" charset="0"/>
              </a:rPr>
              <a:t>anglais</a:t>
            </a:r>
            <a:r>
              <a:rPr lang="en-US" sz="2000" dirty="0">
                <a:latin typeface="Arial" panose="020B0604020202020204" pitchFamily="34" charset="0"/>
                <a:ea typeface="MS ??"/>
                <a:cs typeface="Cambria" panose="02040503050406030204" pitchFamily="18" charset="0"/>
              </a:rPr>
              <a:t>.</a:t>
            </a:r>
            <a:br>
              <a:rPr lang="en-US" sz="2000" dirty="0">
                <a:latin typeface="Arial" panose="020B0604020202020204" pitchFamily="34" charset="0"/>
                <a:ea typeface="MS ??"/>
                <a:cs typeface="Cambria" panose="02040503050406030204" pitchFamily="18" charset="0"/>
              </a:rPr>
            </a:br>
            <a:r>
              <a:rPr lang="en-US" sz="2000" dirty="0">
                <a:latin typeface="Arial" panose="020B0604020202020204" pitchFamily="34" charset="0"/>
                <a:ea typeface="MS ??"/>
                <a:cs typeface="Cambria" panose="02040503050406030204" pitchFamily="18" charset="0"/>
              </a:rPr>
              <a:t/>
            </a:r>
            <a:br>
              <a:rPr lang="en-US" sz="2000" dirty="0">
                <a:latin typeface="Arial" panose="020B0604020202020204" pitchFamily="34" charset="0"/>
                <a:ea typeface="MS ??"/>
                <a:cs typeface="Cambria" panose="02040503050406030204" pitchFamily="18" charset="0"/>
              </a:rPr>
            </a:br>
            <a:r>
              <a:rPr lang="en-US" sz="2000" dirty="0">
                <a:latin typeface="Arial" panose="020B0604020202020204" pitchFamily="34" charset="0"/>
                <a:ea typeface="MS ??"/>
                <a:cs typeface="Cambria" panose="02040503050406030204" pitchFamily="18" charset="0"/>
              </a:rPr>
              <a:t>1  The </a:t>
            </a:r>
            <a:r>
              <a:rPr lang="en-US" sz="2000" dirty="0" err="1">
                <a:latin typeface="Arial" panose="020B0604020202020204" pitchFamily="34" charset="0"/>
                <a:ea typeface="MS ??"/>
                <a:cs typeface="Cambria" panose="02040503050406030204" pitchFamily="18" charset="0"/>
              </a:rPr>
              <a:t>Sénégazelle</a:t>
            </a:r>
            <a:r>
              <a:rPr lang="en-US" sz="2000" dirty="0">
                <a:latin typeface="Arial" panose="020B0604020202020204" pitchFamily="34" charset="0"/>
                <a:ea typeface="MS ??"/>
                <a:cs typeface="Cambria" panose="02040503050406030204" pitchFamily="18" charset="0"/>
              </a:rPr>
              <a:t> is a ________.</a:t>
            </a:r>
            <a:br>
              <a:rPr lang="en-US" sz="2000" dirty="0">
                <a:latin typeface="Arial" panose="020B0604020202020204" pitchFamily="34" charset="0"/>
                <a:ea typeface="MS ??"/>
                <a:cs typeface="Cambria" panose="02040503050406030204" pitchFamily="18" charset="0"/>
              </a:rPr>
            </a:br>
            <a:r>
              <a:rPr lang="en-US" sz="2000" dirty="0">
                <a:latin typeface="Arial" panose="020B0604020202020204" pitchFamily="34" charset="0"/>
                <a:ea typeface="MS ??"/>
                <a:cs typeface="Cambria" panose="02040503050406030204" pitchFamily="18" charset="0"/>
              </a:rPr>
              <a:t>2 Every year, 40 ‘gazelles’ ____________.</a:t>
            </a:r>
            <a:br>
              <a:rPr lang="en-US" sz="2000" dirty="0">
                <a:latin typeface="Arial" panose="020B0604020202020204" pitchFamily="34" charset="0"/>
                <a:ea typeface="MS ??"/>
                <a:cs typeface="Cambria" panose="02040503050406030204" pitchFamily="18" charset="0"/>
              </a:rPr>
            </a:br>
            <a:r>
              <a:rPr lang="en-US" sz="2000" dirty="0">
                <a:latin typeface="Arial" panose="020B0604020202020204" pitchFamily="34" charset="0"/>
                <a:ea typeface="MS ??"/>
                <a:cs typeface="Cambria" panose="02040503050406030204" pitchFamily="18" charset="0"/>
              </a:rPr>
              <a:t>3 Before leaving France, each participant has to _________.</a:t>
            </a:r>
            <a:br>
              <a:rPr lang="en-US" sz="2000" dirty="0">
                <a:latin typeface="Arial" panose="020B0604020202020204" pitchFamily="34" charset="0"/>
                <a:ea typeface="MS ??"/>
                <a:cs typeface="Cambria" panose="02040503050406030204" pitchFamily="18" charset="0"/>
              </a:rPr>
            </a:br>
            <a:r>
              <a:rPr lang="en-US" sz="2000" dirty="0">
                <a:latin typeface="Arial" panose="020B0604020202020204" pitchFamily="34" charset="0"/>
                <a:ea typeface="MS ??"/>
                <a:cs typeface="Cambria" panose="02040503050406030204" pitchFamily="18" charset="0"/>
              </a:rPr>
              <a:t>4 Every participant is proud to have taken part and says ____________.</a:t>
            </a:r>
            <a:br>
              <a:rPr lang="en-US" sz="2000" dirty="0">
                <a:latin typeface="Arial" panose="020B0604020202020204" pitchFamily="34" charset="0"/>
                <a:ea typeface="MS ??"/>
                <a:cs typeface="Cambria" panose="02040503050406030204" pitchFamily="18" charset="0"/>
              </a:rPr>
            </a:br>
            <a:endParaRPr lang="en-GB" sz="2000" dirty="0">
              <a:effectLst/>
              <a:latin typeface="Cambria" panose="02040503050406030204" pitchFamily="18" charset="0"/>
              <a:ea typeface="MS ??"/>
              <a:cs typeface="Cambria" panose="02040503050406030204" pitchFamily="18" charset="0"/>
            </a:endParaRPr>
          </a:p>
        </p:txBody>
      </p:sp>
    </p:spTree>
    <p:extLst>
      <p:ext uri="{BB962C8B-B14F-4D97-AF65-F5344CB8AC3E}">
        <p14:creationId xmlns:p14="http://schemas.microsoft.com/office/powerpoint/2010/main" val="823494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8181750"/>
              </p:ext>
            </p:extLst>
          </p:nvPr>
        </p:nvGraphicFramePr>
        <p:xfrm>
          <a:off x="218660" y="2829165"/>
          <a:ext cx="8627166" cy="1296035"/>
        </p:xfrm>
        <a:graphic>
          <a:graphicData uri="http://schemas.openxmlformats.org/drawingml/2006/table">
            <a:tbl>
              <a:tblPr firstRow="1" firstCol="1" bandRow="1">
                <a:tableStyleId>{5C22544A-7EE6-4342-B048-85BDC9FD1C3A}</a:tableStyleId>
              </a:tblPr>
              <a:tblGrid>
                <a:gridCol w="2875722"/>
                <a:gridCol w="2875722"/>
                <a:gridCol w="2875722"/>
              </a:tblGrid>
              <a:tr h="168910">
                <a:tc>
                  <a:txBody>
                    <a:bodyPr/>
                    <a:lstStyle/>
                    <a:p>
                      <a:pPr algn="l">
                        <a:spcAft>
                          <a:spcPts val="0"/>
                        </a:spcAft>
                      </a:pPr>
                      <a:r>
                        <a:rPr lang="en-US" sz="2000" dirty="0">
                          <a:effectLst/>
                        </a:rPr>
                        <a:t> </a:t>
                      </a:r>
                      <a:endParaRPr lang="en-GB" sz="2000" dirty="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infinitive</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English meaning</a:t>
                      </a:r>
                      <a:endParaRPr lang="en-GB" sz="2000">
                        <a:effectLst/>
                        <a:latin typeface="Cambria" panose="02040503050406030204" pitchFamily="18" charset="0"/>
                        <a:ea typeface="MS ??"/>
                        <a:cs typeface="Cambria" panose="02040503050406030204" pitchFamily="18" charset="0"/>
                      </a:endParaRPr>
                    </a:p>
                  </a:txBody>
                  <a:tcPr marL="68580" marR="68580" marT="0" marB="0"/>
                </a:tc>
              </a:tr>
              <a:tr h="168910">
                <a:tc>
                  <a:txBody>
                    <a:bodyPr/>
                    <a:lstStyle/>
                    <a:p>
                      <a:pPr algn="l">
                        <a:spcAft>
                          <a:spcPts val="0"/>
                        </a:spcAft>
                      </a:pPr>
                      <a:r>
                        <a:rPr lang="en-US" sz="2000">
                          <a:effectLst/>
                        </a:rPr>
                        <a:t>distribuera (future)</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distribuer</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to distribute / give out</a:t>
                      </a:r>
                      <a:endParaRPr lang="en-GB" sz="2000">
                        <a:effectLst/>
                        <a:latin typeface="Cambria" panose="02040503050406030204" pitchFamily="18" charset="0"/>
                        <a:ea typeface="MS ??"/>
                        <a:cs typeface="Cambria" panose="02040503050406030204" pitchFamily="18" charset="0"/>
                      </a:endParaRPr>
                    </a:p>
                  </a:txBody>
                  <a:tcPr marL="68580" marR="68580" marT="0" marB="0"/>
                </a:tc>
              </a:tr>
              <a:tr h="347980">
                <a:tc>
                  <a:txBody>
                    <a:bodyPr/>
                    <a:lstStyle/>
                    <a:p>
                      <a:pPr algn="l">
                        <a:spcAft>
                          <a:spcPts val="0"/>
                        </a:spcAft>
                      </a:pPr>
                      <a:r>
                        <a:rPr lang="en-US" sz="2000">
                          <a:effectLst/>
                        </a:rPr>
                        <a:t>se déroule (present)</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se dérouler</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a:effectLst/>
                        </a:rPr>
                        <a:t>to take place</a:t>
                      </a:r>
                      <a:endParaRPr lang="en-GB" sz="2000">
                        <a:effectLst/>
                        <a:latin typeface="Cambria" panose="02040503050406030204" pitchFamily="18" charset="0"/>
                        <a:ea typeface="MS ??"/>
                        <a:cs typeface="Cambria" panose="02040503050406030204" pitchFamily="18" charset="0"/>
                      </a:endParaRPr>
                    </a:p>
                  </a:txBody>
                  <a:tcPr marL="68580" marR="68580" marT="0" marB="0"/>
                </a:tc>
              </a:tr>
              <a:tr h="338455">
                <a:tc>
                  <a:txBody>
                    <a:bodyPr/>
                    <a:lstStyle/>
                    <a:p>
                      <a:pPr algn="l">
                        <a:spcAft>
                          <a:spcPts val="0"/>
                        </a:spcAft>
                      </a:pPr>
                      <a:r>
                        <a:rPr lang="en-US" sz="2000">
                          <a:effectLst/>
                        </a:rPr>
                        <a:t>se rendre (infinitive)</a:t>
                      </a:r>
                      <a:endParaRPr lang="en-GB" sz="200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dirty="0">
                          <a:effectLst/>
                        </a:rPr>
                        <a:t>se </a:t>
                      </a:r>
                      <a:r>
                        <a:rPr lang="en-US" sz="2000" dirty="0" err="1">
                          <a:effectLst/>
                        </a:rPr>
                        <a:t>rendre</a:t>
                      </a:r>
                      <a:endParaRPr lang="en-GB" sz="2000" dirty="0">
                        <a:effectLst/>
                        <a:latin typeface="Cambria" panose="02040503050406030204" pitchFamily="18" charset="0"/>
                        <a:ea typeface="MS ??"/>
                        <a:cs typeface="Cambria" panose="02040503050406030204" pitchFamily="18" charset="0"/>
                      </a:endParaRPr>
                    </a:p>
                  </a:txBody>
                  <a:tcPr marL="68580" marR="68580" marT="0" marB="0"/>
                </a:tc>
                <a:tc>
                  <a:txBody>
                    <a:bodyPr/>
                    <a:lstStyle/>
                    <a:p>
                      <a:pPr algn="ctr">
                        <a:spcAft>
                          <a:spcPts val="0"/>
                        </a:spcAft>
                      </a:pPr>
                      <a:r>
                        <a:rPr lang="en-US" sz="2000" dirty="0">
                          <a:effectLst/>
                        </a:rPr>
                        <a:t>to go</a:t>
                      </a:r>
                      <a:endParaRPr lang="en-GB" sz="2000" dirty="0">
                        <a:effectLst/>
                        <a:latin typeface="Cambria" panose="02040503050406030204" pitchFamily="18" charset="0"/>
                        <a:ea typeface="MS ??"/>
                        <a:cs typeface="Cambria" panose="02040503050406030204" pitchFamily="18" charset="0"/>
                      </a:endParaRPr>
                    </a:p>
                  </a:txBody>
                  <a:tcPr marL="68580" marR="6858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68534744"/>
              </p:ext>
            </p:extLst>
          </p:nvPr>
        </p:nvGraphicFramePr>
        <p:xfrm>
          <a:off x="218659" y="4261898"/>
          <a:ext cx="8647044" cy="1828800"/>
        </p:xfrm>
        <a:graphic>
          <a:graphicData uri="http://schemas.openxmlformats.org/drawingml/2006/table">
            <a:tbl>
              <a:tblPr firstRow="1" firstCol="1" bandRow="1">
                <a:tableStyleId>{5C22544A-7EE6-4342-B048-85BDC9FD1C3A}</a:tableStyleId>
              </a:tblPr>
              <a:tblGrid>
                <a:gridCol w="2882028"/>
                <a:gridCol w="2882028"/>
                <a:gridCol w="2882988"/>
              </a:tblGrid>
              <a:tr h="0">
                <a:tc>
                  <a:txBody>
                    <a:bodyPr/>
                    <a:lstStyle/>
                    <a:p>
                      <a:pPr>
                        <a:spcAft>
                          <a:spcPts val="0"/>
                        </a:spcAft>
                      </a:pPr>
                      <a:r>
                        <a:rPr lang="en-US" sz="2000">
                          <a:effectLst/>
                        </a:rPr>
                        <a:t>dérouler </a:t>
                      </a:r>
                      <a:r>
                        <a:rPr lang="en-US" sz="2000">
                          <a:effectLst/>
                          <a:sym typeface="Wingdings" panose="05000000000000000000" pitchFamily="2" charset="2"/>
                        </a:rPr>
                        <a:t></a:t>
                      </a:r>
                      <a:r>
                        <a:rPr lang="en-US" sz="2000">
                          <a:effectLst/>
                        </a:rPr>
                        <a:t> vtr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(mettre à plat) carpet</a:t>
                      </a:r>
                      <a:br>
                        <a:rPr lang="en-US" sz="2000">
                          <a:effectLst/>
                        </a:rPr>
                      </a:br>
                      <a:r>
                        <a:rPr lang="en-US" sz="2000">
                          <a:effectLst/>
                        </a:rPr>
                        <a:t>cable, reel</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roll out vtr + adv</a:t>
                      </a:r>
                      <a:br>
                        <a:rPr lang="en-US" sz="2000">
                          <a:effectLst/>
                        </a:rPr>
                      </a:br>
                      <a:r>
                        <a:rPr lang="en-US" sz="2000">
                          <a:effectLst/>
                        </a:rPr>
                        <a:t>uncoil, unwind vtr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a:effectLst/>
                        </a:rPr>
                        <a:t>dérouler vtr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(exécuter point à point)</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run through, work through vtr+adv</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a:effectLst/>
                        </a:rPr>
                        <a:t>se dérouler </a:t>
                      </a:r>
                      <a:r>
                        <a:rPr lang="en-US" sz="2000">
                          <a:effectLst/>
                          <a:sym typeface="Wingdings" panose="05000000000000000000" pitchFamily="2" charset="2"/>
                        </a:rPr>
                        <a:t></a:t>
                      </a:r>
                      <a:r>
                        <a:rPr lang="en-US" sz="2000">
                          <a:effectLst/>
                        </a:rPr>
                        <a:t> v pron</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(se passer)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take place v expr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a:effectLst/>
                        </a:rPr>
                        <a:t>se dérouler </a:t>
                      </a:r>
                      <a:r>
                        <a:rPr lang="en-US" sz="2000">
                          <a:effectLst/>
                          <a:sym typeface="Wingdings" panose="05000000000000000000" pitchFamily="2" charset="2"/>
                        </a:rPr>
                        <a:t></a:t>
                      </a:r>
                      <a:r>
                        <a:rPr lang="en-US" sz="2000">
                          <a:effectLst/>
                        </a:rPr>
                        <a:t> v pron</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(se détendre)</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dirty="0">
                          <a:effectLst/>
                        </a:rPr>
                        <a:t>uncoil</a:t>
                      </a:r>
                      <a:endParaRPr lang="en-GB" sz="2000" dirty="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bl>
          </a:graphicData>
        </a:graphic>
      </p:graphicFrame>
      <p:sp>
        <p:nvSpPr>
          <p:cNvPr id="5" name="Rectangle 1"/>
          <p:cNvSpPr>
            <a:spLocks noChangeArrowheads="1"/>
          </p:cNvSpPr>
          <p:nvPr/>
        </p:nvSpPr>
        <p:spPr bwMode="auto">
          <a:xfrm>
            <a:off x="178904" y="170411"/>
            <a:ext cx="8965096"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Some students may benefit from some guidance with verbs and tenses, particularly in cases where they want to look up the infinitives of unfamiliar verbs.</a:t>
            </a:r>
            <a:r>
              <a:rPr lang="en-GB" sz="1700" dirty="0"/>
              <a:t> </a:t>
            </a:r>
            <a:r>
              <a:rPr lang="en-GB" sz="1700" dirty="0" smtClean="0"/>
              <a:t> </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When students encounter a conjugated verb in French and want to arrive at its infinitive form, they could do worse than assume it is an –</a:t>
            </a:r>
            <a:r>
              <a:rPr kumimoji="0" lang="en-US" sz="17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er</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verb, and look it up accordingly.  89% verbs are –</a:t>
            </a:r>
            <a:r>
              <a:rPr kumimoji="0" lang="en-US" sz="17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er</a:t>
            </a:r>
            <a:r>
              <a:rPr kumimoji="0" lang="en-US" sz="1700" b="0" i="0" u="none" strike="noStrike" cap="none" normalizeH="0" dirty="0" smtClean="0">
                <a:ln>
                  <a:noFill/>
                </a:ln>
                <a:solidFill>
                  <a:schemeClr val="tx1"/>
                </a:solidFill>
                <a:effectLst/>
                <a:latin typeface="Arial" panose="020B0604020202020204" pitchFamily="34" charset="0"/>
                <a:ea typeface="MS ??"/>
                <a:cs typeface="Arial" panose="020B0604020202020204" pitchFamily="34" charset="0"/>
              </a:rPr>
              <a:t> verbs.</a:t>
            </a:r>
            <a:br>
              <a:rPr kumimoji="0" lang="en-US" sz="1700" b="0" i="0" u="none" strike="noStrike" cap="none" normalizeH="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Direct students to these 3 verbs in the text and ask them to look them up.  The first will give one, unequivocal meaning. </a:t>
            </a:r>
            <a:r>
              <a:rPr kumimoji="0" lang="en-US" sz="17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distribuer</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sym typeface="Wingdings" panose="05000000000000000000" pitchFamily="2" charset="2"/>
              </a:rPr>
              <a:t></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to distribute / give out / hand out.</a:t>
            </a:r>
            <a:b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Se </a:t>
            </a:r>
            <a:r>
              <a:rPr kumimoji="0" lang="en-US" sz="1700" b="0" i="0" u="none" strike="noStrike" cap="none" normalizeH="0" baseline="0" dirty="0" err="1" smtClean="0">
                <a:ln>
                  <a:noFill/>
                </a:ln>
                <a:solidFill>
                  <a:schemeClr val="tx1"/>
                </a:solidFill>
                <a:effectLst/>
                <a:latin typeface="Arial" panose="020B0604020202020204" pitchFamily="34" charset="0"/>
                <a:ea typeface="MS ??"/>
                <a:cs typeface="Arial" panose="020B0604020202020204" pitchFamily="34" charset="0"/>
              </a:rPr>
              <a:t>dérouler</a:t>
            </a: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gives several meanings and students need to return to the text so see which meaning best fits the context:</a:t>
            </a:r>
            <a:b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t/>
            </a:r>
            <a:br>
              <a:rPr kumimoji="0" lang="en-US"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rPr>
            </a:br>
            <a:endParaRPr kumimoji="0" lang="en-GB" sz="1700" b="0" i="0" u="none" strike="noStrike" cap="none" normalizeH="0" baseline="0" dirty="0" smtClean="0">
              <a:ln>
                <a:noFill/>
              </a:ln>
              <a:solidFill>
                <a:schemeClr val="tx1"/>
              </a:solidFill>
              <a:effectLst/>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700" b="0" i="0" u="none" strike="noStrike" cap="none" normalizeH="0" baseline="0" dirty="0" smtClean="0">
              <a:ln>
                <a:noFill/>
              </a:ln>
              <a:solidFill>
                <a:schemeClr val="tx1"/>
              </a:solidFill>
              <a:effectLst/>
              <a:latin typeface="Arial" panose="020B0604020202020204" pitchFamily="34" charset="0"/>
              <a:ea typeface="MS ??"/>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4631628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6762549"/>
              </p:ext>
            </p:extLst>
          </p:nvPr>
        </p:nvGraphicFramePr>
        <p:xfrm>
          <a:off x="181141" y="235806"/>
          <a:ext cx="8724320" cy="1828800"/>
        </p:xfrm>
        <a:graphic>
          <a:graphicData uri="http://schemas.openxmlformats.org/drawingml/2006/table">
            <a:tbl>
              <a:tblPr firstRow="1" firstCol="1" bandRow="1">
                <a:tableStyleId>{5C22544A-7EE6-4342-B048-85BDC9FD1C3A}</a:tableStyleId>
              </a:tblPr>
              <a:tblGrid>
                <a:gridCol w="2907784"/>
                <a:gridCol w="2907784"/>
                <a:gridCol w="2908752"/>
              </a:tblGrid>
              <a:tr h="0">
                <a:tc>
                  <a:txBody>
                    <a:bodyPr/>
                    <a:lstStyle/>
                    <a:p>
                      <a:pPr>
                        <a:spcAft>
                          <a:spcPts val="0"/>
                        </a:spcAft>
                      </a:pPr>
                      <a:r>
                        <a:rPr lang="en-US" sz="2000" dirty="0">
                          <a:effectLst/>
                        </a:rPr>
                        <a:t>se </a:t>
                      </a:r>
                      <a:r>
                        <a:rPr lang="en-US" sz="2000" dirty="0" err="1">
                          <a:effectLst/>
                        </a:rPr>
                        <a:t>rendre</a:t>
                      </a:r>
                      <a:r>
                        <a:rPr lang="en-US" sz="2000" dirty="0">
                          <a:effectLst/>
                        </a:rPr>
                        <a:t> </a:t>
                      </a:r>
                      <a:r>
                        <a:rPr lang="en-US" sz="2000" dirty="0">
                          <a:effectLst/>
                          <a:sym typeface="Wingdings" panose="05000000000000000000" pitchFamily="2" charset="2"/>
                        </a:rPr>
                        <a:t></a:t>
                      </a:r>
                      <a:r>
                        <a:rPr lang="en-US" sz="2000" dirty="0">
                          <a:effectLst/>
                        </a:rPr>
                        <a:t> v </a:t>
                      </a:r>
                      <a:r>
                        <a:rPr lang="en-US" sz="2000" dirty="0" err="1">
                          <a:effectLst/>
                        </a:rPr>
                        <a:t>pron</a:t>
                      </a:r>
                      <a:endParaRPr lang="en-GB" sz="2000" dirty="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(aller quelque part)</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go vi</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a:effectLst/>
                        </a:rPr>
                        <a:t>se rendre </a:t>
                      </a:r>
                      <a:r>
                        <a:rPr lang="en-US" sz="2000">
                          <a:effectLst/>
                          <a:sym typeface="Wingdings" panose="05000000000000000000" pitchFamily="2" charset="2"/>
                        </a:rPr>
                        <a:t></a:t>
                      </a:r>
                      <a:r>
                        <a:rPr lang="en-US" sz="2000">
                          <a:effectLst/>
                        </a:rPr>
                        <a:t> v pron</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(cesser le combat)</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dirty="0">
                          <a:effectLst/>
                        </a:rPr>
                        <a:t>yield, surrender vi</a:t>
                      </a:r>
                      <a:br>
                        <a:rPr lang="en-US" sz="2000" dirty="0">
                          <a:effectLst/>
                        </a:rPr>
                      </a:br>
                      <a:r>
                        <a:rPr lang="en-US" sz="2000" dirty="0">
                          <a:effectLst/>
                        </a:rPr>
                        <a:t>give in, give up vi phrasal</a:t>
                      </a:r>
                      <a:endParaRPr lang="en-GB" sz="2000" dirty="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a:effectLst/>
                        </a:rPr>
                        <a:t>se rendre + adjective </a:t>
                      </a:r>
                      <a:r>
                        <a:rPr lang="en-US" sz="2000">
                          <a:effectLst/>
                          <a:sym typeface="Wingdings" panose="05000000000000000000" pitchFamily="2" charset="2"/>
                        </a:rPr>
                        <a:t></a:t>
                      </a:r>
                      <a:r>
                        <a:rPr lang="en-US" sz="2000">
                          <a:effectLst/>
                        </a:rPr>
                        <a:t>v</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(se passer)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take place v expr</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r h="0">
                <a:tc>
                  <a:txBody>
                    <a:bodyPr/>
                    <a:lstStyle/>
                    <a:p>
                      <a:pPr>
                        <a:spcAft>
                          <a:spcPts val="0"/>
                        </a:spcAft>
                      </a:pPr>
                      <a:r>
                        <a:rPr lang="en-US" sz="2000" dirty="0">
                          <a:effectLst/>
                        </a:rPr>
                        <a:t>se </a:t>
                      </a:r>
                      <a:r>
                        <a:rPr lang="en-US" sz="2000" dirty="0" err="1">
                          <a:effectLst/>
                        </a:rPr>
                        <a:t>dérouler</a:t>
                      </a:r>
                      <a:r>
                        <a:rPr lang="en-US" sz="2000" dirty="0">
                          <a:effectLst/>
                        </a:rPr>
                        <a:t> </a:t>
                      </a:r>
                      <a:r>
                        <a:rPr lang="en-US" sz="2000" dirty="0">
                          <a:effectLst/>
                          <a:sym typeface="Wingdings" panose="05000000000000000000" pitchFamily="2" charset="2"/>
                        </a:rPr>
                        <a:t></a:t>
                      </a:r>
                      <a:r>
                        <a:rPr lang="en-US" sz="2000" dirty="0">
                          <a:effectLst/>
                        </a:rPr>
                        <a:t> v </a:t>
                      </a:r>
                      <a:r>
                        <a:rPr lang="en-US" sz="2000" dirty="0" err="1">
                          <a:effectLst/>
                        </a:rPr>
                        <a:t>pron</a:t>
                      </a:r>
                      <a:endParaRPr lang="en-GB" sz="2000" dirty="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a:effectLst/>
                        </a:rPr>
                        <a:t>(agir de façon à être)</a:t>
                      </a:r>
                      <a:endParaRPr lang="en-GB" sz="200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c>
                  <a:txBody>
                    <a:bodyPr/>
                    <a:lstStyle/>
                    <a:p>
                      <a:pPr>
                        <a:spcAft>
                          <a:spcPts val="0"/>
                        </a:spcAft>
                      </a:pPr>
                      <a:r>
                        <a:rPr lang="en-US" sz="2000" dirty="0">
                          <a:effectLst/>
                        </a:rPr>
                        <a:t>make yourself + </a:t>
                      </a:r>
                      <a:r>
                        <a:rPr lang="en-US" sz="2000" dirty="0" smtClean="0">
                          <a:effectLst/>
                        </a:rPr>
                        <a:t>adjectives </a:t>
                      </a:r>
                      <a:r>
                        <a:rPr lang="en-US" sz="2000" dirty="0" err="1">
                          <a:effectLst/>
                        </a:rPr>
                        <a:t>vtr+refl</a:t>
                      </a:r>
                      <a:endParaRPr lang="en-GB" sz="2000" dirty="0">
                        <a:solidFill>
                          <a:srgbClr val="7B7B7B"/>
                        </a:solidFill>
                        <a:effectLst/>
                        <a:latin typeface="Cambria" panose="02040503050406030204" pitchFamily="18" charset="0"/>
                        <a:ea typeface="MS ??"/>
                        <a:cs typeface="Cambria" panose="02040503050406030204" pitchFamily="18" charset="0"/>
                      </a:endParaRPr>
                    </a:p>
                  </a:txBody>
                  <a:tcPr marL="68580" marR="68580" marT="0" marB="0"/>
                </a:tc>
              </a:tr>
            </a:tbl>
          </a:graphicData>
        </a:graphic>
      </p:graphicFrame>
      <p:sp>
        <p:nvSpPr>
          <p:cNvPr id="3" name="Rectangle 2"/>
          <p:cNvSpPr/>
          <p:nvPr/>
        </p:nvSpPr>
        <p:spPr>
          <a:xfrm>
            <a:off x="218662" y="2496741"/>
            <a:ext cx="8527774" cy="2246769"/>
          </a:xfrm>
          <a:prstGeom prst="rect">
            <a:avLst/>
          </a:prstGeom>
        </p:spPr>
        <p:txBody>
          <a:bodyPr wrap="square">
            <a:spAutoFit/>
          </a:bodyPr>
          <a:lstStyle/>
          <a:p>
            <a:pPr>
              <a:spcAft>
                <a:spcPts val="0"/>
              </a:spcAft>
            </a:pPr>
            <a:r>
              <a:rPr lang="en-US" sz="2000" dirty="0">
                <a:solidFill>
                  <a:srgbClr val="000000"/>
                </a:solidFill>
                <a:latin typeface="Arial" panose="020B0604020202020204" pitchFamily="34" charset="0"/>
                <a:ea typeface="MS ??"/>
                <a:cs typeface="Cambria" panose="02040503050406030204" pitchFamily="18" charset="0"/>
              </a:rPr>
              <a:t>Translating</a:t>
            </a:r>
            <a:endParaRPr lang="en-GB" sz="2000" dirty="0">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2000" dirty="0">
                <a:solidFill>
                  <a:srgbClr val="000000"/>
                </a:solidFill>
                <a:latin typeface="Arial" panose="020B0604020202020204" pitchFamily="34" charset="0"/>
                <a:ea typeface="MS ??"/>
                <a:cs typeface="Cambria" panose="02040503050406030204" pitchFamily="18" charset="0"/>
              </a:rPr>
              <a:t>You cannot always translate word-for-word. </a:t>
            </a:r>
            <a:endParaRPr lang="en-GB" sz="20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2000" dirty="0">
                <a:solidFill>
                  <a:srgbClr val="000000"/>
                </a:solidFill>
                <a:latin typeface="Arial" panose="020B0604020202020204" pitchFamily="34" charset="0"/>
                <a:ea typeface="MS ??"/>
                <a:cs typeface="Cambria" panose="02040503050406030204" pitchFamily="18" charset="0"/>
              </a:rPr>
              <a:t>Once you have the meaning of the sentence in your head, play with the word order until you have English that sounds natural when you read it.</a:t>
            </a:r>
            <a:endParaRPr lang="en-GB" sz="20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2000" dirty="0">
                <a:solidFill>
                  <a:srgbClr val="000000"/>
                </a:solidFill>
                <a:latin typeface="Arial" panose="020B0604020202020204" pitchFamily="34" charset="0"/>
                <a:ea typeface="MS ??"/>
                <a:cs typeface="Cambria" panose="02040503050406030204" pitchFamily="18" charset="0"/>
              </a:rPr>
              <a:t>If you look up a word in a dictionary, don’t accept the first definition you find. Try different possibilities in context and see which one fits best.</a:t>
            </a:r>
            <a:endParaRPr lang="en-GB" sz="20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2000" dirty="0">
                <a:solidFill>
                  <a:srgbClr val="000000"/>
                </a:solidFill>
                <a:latin typeface="Arial" panose="020B0604020202020204" pitchFamily="34" charset="0"/>
                <a:ea typeface="MS ??"/>
                <a:cs typeface="Cambria" panose="02040503050406030204" pitchFamily="18" charset="0"/>
              </a:rPr>
              <a:t>Read aloud what you have written. Make sure it sounds right to you.  </a:t>
            </a:r>
            <a:endParaRPr lang="en-GB" sz="2000" dirty="0">
              <a:solidFill>
                <a:srgbClr val="000000"/>
              </a:solidFill>
              <a:effectLst/>
              <a:latin typeface="Cambria" panose="02040503050406030204" pitchFamily="18" charset="0"/>
              <a:ea typeface="MS ??"/>
              <a:cs typeface="Cambria" panose="02040503050406030204" pitchFamily="18" charset="0"/>
            </a:endParaRPr>
          </a:p>
        </p:txBody>
      </p:sp>
    </p:spTree>
    <p:extLst>
      <p:ext uri="{BB962C8B-B14F-4D97-AF65-F5344CB8AC3E}">
        <p14:creationId xmlns:p14="http://schemas.microsoft.com/office/powerpoint/2010/main" val="11392720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dirty="0" smtClean="0"/>
              <a:t>3</a:t>
            </a:r>
            <a:r>
              <a:rPr lang="en-GB" dirty="0" smtClean="0"/>
              <a:t> Translation into the FL</a:t>
            </a:r>
            <a:endParaRPr lang="en-GB" dirty="0"/>
          </a:p>
        </p:txBody>
      </p:sp>
      <p:sp>
        <p:nvSpPr>
          <p:cNvPr id="3" name="Content Placeholder 2"/>
          <p:cNvSpPr>
            <a:spLocks noGrp="1"/>
          </p:cNvSpPr>
          <p:nvPr>
            <p:ph idx="1"/>
          </p:nvPr>
        </p:nvSpPr>
        <p:spPr>
          <a:xfrm>
            <a:off x="822959" y="1845733"/>
            <a:ext cx="7543801" cy="4515309"/>
          </a:xfrm>
        </p:spPr>
        <p:txBody>
          <a:bodyPr>
            <a:noAutofit/>
          </a:bodyPr>
          <a:lstStyle/>
          <a:p>
            <a:pPr>
              <a:lnSpc>
                <a:spcPct val="100000"/>
              </a:lnSpc>
              <a:buFont typeface="Wingdings" panose="05000000000000000000" pitchFamily="2" charset="2"/>
              <a:buChar char="§"/>
            </a:pPr>
            <a:r>
              <a:rPr lang="en-GB" sz="2400" dirty="0"/>
              <a:t>  W</a:t>
            </a:r>
            <a:r>
              <a:rPr lang="en-GB" sz="2400" dirty="0" smtClean="0"/>
              <a:t>ord level translation is about vocabulary knowledge, long-term memory, speed of recall, accuracy and spelling.</a:t>
            </a:r>
          </a:p>
          <a:p>
            <a:pPr>
              <a:lnSpc>
                <a:spcPct val="100000"/>
              </a:lnSpc>
              <a:buFont typeface="Wingdings" panose="05000000000000000000" pitchFamily="2" charset="2"/>
              <a:buChar char="§"/>
            </a:pPr>
            <a:r>
              <a:rPr lang="en-GB" sz="2400" dirty="0"/>
              <a:t> S</a:t>
            </a:r>
            <a:r>
              <a:rPr lang="en-GB" sz="2400" dirty="0" smtClean="0"/>
              <a:t>entence and short text translation are about vocabulary and grammar knowledge in use.</a:t>
            </a:r>
          </a:p>
          <a:p>
            <a:pPr>
              <a:lnSpc>
                <a:spcPct val="100000"/>
              </a:lnSpc>
              <a:buFont typeface="Wingdings" panose="05000000000000000000" pitchFamily="2" charset="2"/>
              <a:buChar char="§"/>
            </a:pPr>
            <a:r>
              <a:rPr lang="en-GB" sz="2400" dirty="0"/>
              <a:t> A</a:t>
            </a:r>
            <a:r>
              <a:rPr lang="en-GB" sz="2400" dirty="0" smtClean="0"/>
              <a:t>t its best it can be integrated into a learning cycle which includes formative assessment, individual analysis, target-setting, and follow-up tasks.</a:t>
            </a:r>
            <a:endParaRPr lang="en-GB" sz="2400" dirty="0"/>
          </a:p>
          <a:p>
            <a:pPr>
              <a:lnSpc>
                <a:spcPct val="100000"/>
              </a:lnSpc>
              <a:buFont typeface="Wingdings" panose="05000000000000000000" pitchFamily="2" charset="2"/>
              <a:buChar char="§"/>
            </a:pPr>
            <a:r>
              <a:rPr lang="en-GB" sz="2400" dirty="0"/>
              <a:t> </a:t>
            </a:r>
            <a:r>
              <a:rPr lang="en-GB" sz="2400" dirty="0" smtClean="0"/>
              <a:t> ‘Mind the gap’ activities develop a sensitivity to the limitations for word-for-word translation.</a:t>
            </a:r>
            <a:endParaRPr lang="en-GB" sz="2400" dirty="0"/>
          </a:p>
        </p:txBody>
      </p:sp>
    </p:spTree>
    <p:extLst>
      <p:ext uri="{BB962C8B-B14F-4D97-AF65-F5344CB8AC3E}">
        <p14:creationId xmlns:p14="http://schemas.microsoft.com/office/powerpoint/2010/main" val="262992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052" y="756532"/>
            <a:ext cx="6559826" cy="5355312"/>
          </a:xfrm>
          <a:prstGeom prst="rect">
            <a:avLst/>
          </a:prstGeom>
        </p:spPr>
        <p:txBody>
          <a:bodyPr wrap="square">
            <a:spAutoFit/>
          </a:bodyPr>
          <a:lstStyle/>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1a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latin typeface="Arial" panose="020B0604020202020204" pitchFamily="34" charset="0"/>
                <a:ea typeface="Times New Roman" panose="02020603050405020304" pitchFamily="18" charset="0"/>
                <a:cs typeface="Times New Roman" panose="02020603050405020304" pitchFamily="18" charset="0"/>
              </a:rPr>
              <a:t> un _________ de science-fiction.[</a:t>
            </a:r>
            <a:r>
              <a:rPr lang="en-US" dirty="0">
                <a:latin typeface="Arial" panose="020B0604020202020204" pitchFamily="34" charset="0"/>
                <a:ea typeface="Times New Roman" panose="02020603050405020304" pitchFamily="18" charset="0"/>
                <a:cs typeface="Times New Roman" panose="02020603050405020304" pitchFamily="18" charset="0"/>
              </a:rPr>
              <a:t>film]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1b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a:t>
            </a:r>
            <a:r>
              <a:rPr lang="en-US" dirty="0" err="1">
                <a:latin typeface="Arial" panose="020B0604020202020204" pitchFamily="34" charset="0"/>
                <a:ea typeface="Times New Roman" panose="02020603050405020304" pitchFamily="18" charset="0"/>
                <a:cs typeface="Times New Roman" panose="02020603050405020304" pitchFamily="18" charset="0"/>
              </a:rPr>
              <a:t>una</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dirty="0" smtClean="0">
                <a:latin typeface="Arial" panose="020B0604020202020204" pitchFamily="34" charset="0"/>
                <a:ea typeface="Times New Roman" panose="02020603050405020304" pitchFamily="18" charset="0"/>
                <a:cs typeface="Times New Roman" panose="02020603050405020304" pitchFamily="18" charset="0"/>
              </a:rPr>
              <a:t>conversation avec Johnny Depp.[</a:t>
            </a:r>
            <a:r>
              <a:rPr lang="en-US" dirty="0">
                <a:latin typeface="Arial" panose="020B0604020202020204" pitchFamily="34" charset="0"/>
                <a:ea typeface="Times New Roman" panose="02020603050405020304" pitchFamily="18" charset="0"/>
                <a:cs typeface="Times New Roman" panose="02020603050405020304" pitchFamily="18" charset="0"/>
              </a:rPr>
              <a:t>film]</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2a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doit</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__________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souvent</a:t>
            </a:r>
            <a:r>
              <a:rPr lang="en-US" dirty="0" smtClean="0">
                <a:latin typeface="Arial" panose="020B0604020202020204" pitchFamily="34" charset="0"/>
                <a:ea typeface="Times New Roman" panose="02020603050405020304" pitchFamily="18" charset="0"/>
                <a:cs typeface="Times New Roman" panose="02020603050405020304" pitchFamily="18" charset="0"/>
              </a:rPr>
              <a:t> 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l’eau</a:t>
            </a:r>
            <a:r>
              <a:rPr lang="en-US" dirty="0" smtClean="0">
                <a:latin typeface="Arial" panose="020B0604020202020204" pitchFamily="34" charset="0"/>
                <a:ea typeface="Times New Roman" panose="02020603050405020304" pitchFamily="18" charset="0"/>
                <a:cs typeface="Times New Roman" panose="02020603050405020304" pitchFamily="18" charset="0"/>
              </a:rPr>
              <a:t>.[</a:t>
            </a:r>
            <a:r>
              <a:rPr lang="en-US" dirty="0">
                <a:latin typeface="Arial" panose="020B0604020202020204" pitchFamily="34" charset="0"/>
                <a:ea typeface="Times New Roman" panose="02020603050405020304" pitchFamily="18" charset="0"/>
                <a:cs typeface="Times New Roman" panose="02020603050405020304" pitchFamily="18" charset="0"/>
              </a:rPr>
              <a:t>drink]</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2b  La </a:t>
            </a:r>
            <a:r>
              <a:rPr lang="en-US" dirty="0" smtClean="0">
                <a:latin typeface="Arial" panose="020B0604020202020204" pitchFamily="34" charset="0"/>
                <a:ea typeface="Times New Roman" panose="02020603050405020304" pitchFamily="18" charset="0"/>
                <a:cs typeface="Times New Roman" panose="02020603050405020304" pitchFamily="18" charset="0"/>
              </a:rPr>
              <a:t>lemonade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latin typeface="Arial" panose="020B0604020202020204" pitchFamily="34" charset="0"/>
                <a:ea typeface="Times New Roman" panose="02020603050405020304" pitchFamily="18" charset="0"/>
                <a:cs typeface="Times New Roman" panose="02020603050405020304" pitchFamily="18" charset="0"/>
              </a:rPr>
              <a:t> ma _____________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préfèrée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[drink]</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3a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fais</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mes</a:t>
            </a:r>
            <a:r>
              <a:rPr lang="en-US" dirty="0" smtClean="0">
                <a:latin typeface="Arial" panose="020B0604020202020204" pitchFamily="34" charset="0"/>
                <a:ea typeface="Times New Roman" panose="02020603050405020304" pitchFamily="18" charset="0"/>
                <a:cs typeface="Times New Roman" panose="02020603050405020304" pitchFamily="18" charset="0"/>
              </a:rPr>
              <a:t> devoirs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dans</a:t>
            </a:r>
            <a:r>
              <a:rPr lang="en-US" dirty="0" smtClean="0">
                <a:latin typeface="Arial" panose="020B0604020202020204" pitchFamily="34" charset="0"/>
                <a:ea typeface="Times New Roman" panose="02020603050405020304" pitchFamily="18" charset="0"/>
                <a:cs typeface="Times New Roman" panose="02020603050405020304" pitchFamily="18" charset="0"/>
              </a:rPr>
              <a:t> le __________ </a:t>
            </a:r>
            <a:r>
              <a:rPr lang="en-US" dirty="0">
                <a:latin typeface="Arial" panose="020B0604020202020204" pitchFamily="34" charset="0"/>
                <a:ea typeface="Times New Roman" panose="02020603050405020304" pitchFamily="18" charset="0"/>
                <a:cs typeface="Times New Roman" panose="02020603050405020304" pitchFamily="18" charset="0"/>
              </a:rPr>
              <a:t>.[study]</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3b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dois</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__________ beaucoup au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collège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[study]</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4a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réduire</a:t>
            </a:r>
            <a:r>
              <a:rPr lang="en-US" dirty="0" smtClean="0">
                <a:latin typeface="Arial" panose="020B0604020202020204" pitchFamily="34" charset="0"/>
                <a:ea typeface="Times New Roman" panose="02020603050405020304" pitchFamily="18" charset="0"/>
                <a:cs typeface="Times New Roman" panose="02020603050405020304" pitchFamily="18" charset="0"/>
              </a:rPr>
              <a:t> la  </a:t>
            </a:r>
            <a:r>
              <a:rPr lang="en-US" dirty="0">
                <a:latin typeface="Arial" panose="020B0604020202020204" pitchFamily="34" charset="0"/>
                <a:ea typeface="Times New Roman" panose="02020603050405020304" pitchFamily="18" charset="0"/>
                <a:cs typeface="Times New Roman" panose="02020603050405020304" pitchFamily="18" charset="0"/>
              </a:rPr>
              <a:t>_______ </a:t>
            </a:r>
            <a:r>
              <a:rPr lang="en-US" dirty="0" smtClean="0">
                <a:latin typeface="Arial" panose="020B0604020202020204" pitchFamily="34" charset="0"/>
                <a:ea typeface="Times New Roman" panose="02020603050405020304" pitchFamily="18" charset="0"/>
                <a:cs typeface="Times New Roman" panose="02020603050405020304" pitchFamily="18" charset="0"/>
              </a:rPr>
              <a:t>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l’éléctricité</a:t>
            </a:r>
            <a:r>
              <a:rPr lang="en-US" dirty="0" smtClean="0">
                <a:latin typeface="Arial" panose="020B0604020202020204" pitchFamily="34" charset="0"/>
                <a:ea typeface="Times New Roman" panose="02020603050405020304" pitchFamily="18" charset="0"/>
                <a:cs typeface="Times New Roman" panose="02020603050405020304" pitchFamily="18" charset="0"/>
              </a:rPr>
              <a:t>.  [use</a:t>
            </a:r>
            <a:r>
              <a:rPr lang="en-US" dirty="0">
                <a:latin typeface="Arial" panose="020B0604020202020204" pitchFamily="34" charset="0"/>
                <a:ea typeface="Times New Roman" panose="02020603050405020304" pitchFamily="18" charset="0"/>
                <a:cs typeface="Times New Roman" panose="02020603050405020304" pitchFamily="18" charset="0"/>
              </a:rPr>
              <a:t>]</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4b  </a:t>
            </a:r>
            <a:r>
              <a:rPr lang="en-US" dirty="0" smtClean="0">
                <a:latin typeface="Arial" panose="020B0604020202020204" pitchFamily="34" charset="0"/>
                <a:ea typeface="Times New Roman" panose="02020603050405020304" pitchFamily="18" charset="0"/>
                <a:cs typeface="Times New Roman" panose="02020603050405020304" pitchFamily="18" charset="0"/>
              </a:rPr>
              <a:t>Il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faut</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 les transports en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commun</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[use]</a:t>
            </a:r>
            <a:br>
              <a:rPr lang="en-US" dirty="0">
                <a:latin typeface="Arial" panose="020B0604020202020204" pitchFamily="34" charset="0"/>
                <a:ea typeface="Times New Roman" panose="02020603050405020304" pitchFamily="18" charset="0"/>
                <a:cs typeface="Times New Roman" panose="02020603050405020304" pitchFamily="18" charset="0"/>
              </a:rPr>
            </a:b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5a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 </a:t>
            </a:r>
            <a:r>
              <a:rPr lang="en-US" dirty="0">
                <a:latin typeface="Arial" panose="020B0604020202020204" pitchFamily="34" charset="0"/>
                <a:ea typeface="Times New Roman" panose="02020603050405020304" pitchFamily="18" charset="0"/>
                <a:cs typeface="Times New Roman" panose="02020603050405020304" pitchFamily="18" charset="0"/>
              </a:rPr>
              <a:t>la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télé</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[watch]</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5b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Quelle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heure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est-il</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Tu</a:t>
            </a:r>
            <a:r>
              <a:rPr lang="en-US" dirty="0" smtClean="0">
                <a:latin typeface="Arial" panose="020B0604020202020204" pitchFamily="34" charset="0"/>
                <a:ea typeface="Times New Roman" panose="02020603050405020304" pitchFamily="18" charset="0"/>
                <a:cs typeface="Times New Roman" panose="02020603050405020304" pitchFamily="18" charset="0"/>
              </a:rPr>
              <a:t> as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une</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 </a:t>
            </a:r>
            <a:r>
              <a:rPr lang="en-US" dirty="0">
                <a:latin typeface="Arial" panose="020B0604020202020204" pitchFamily="34" charset="0"/>
                <a:ea typeface="Times New Roman" panose="02020603050405020304" pitchFamily="18" charset="0"/>
                <a:cs typeface="Times New Roman" panose="02020603050405020304" pitchFamily="18" charset="0"/>
              </a:rPr>
              <a:t>[watch]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6a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latin typeface="Arial" panose="020B0604020202020204" pitchFamily="34" charset="0"/>
                <a:ea typeface="Times New Roman" panose="02020603050405020304" pitchFamily="18" charset="0"/>
                <a:cs typeface="Times New Roman" panose="02020603050405020304" pitchFamily="18" charset="0"/>
              </a:rPr>
              <a:t>__________</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demain</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[phone]</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6b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peux</a:t>
            </a:r>
            <a:r>
              <a:rPr lang="en-US" dirty="0" smtClean="0">
                <a:latin typeface="Arial" panose="020B0604020202020204" pitchFamily="34" charset="0"/>
                <a:ea typeface="Times New Roman" panose="02020603050405020304" pitchFamily="18" charset="0"/>
                <a:cs typeface="Times New Roman" panose="02020603050405020304" pitchFamily="18" charset="0"/>
              </a:rPr>
              <a:t> utilizer ton __________ </a:t>
            </a:r>
            <a:r>
              <a:rPr lang="en-US" dirty="0">
                <a:latin typeface="Arial" panose="020B0604020202020204" pitchFamily="34" charset="0"/>
                <a:ea typeface="Times New Roman" panose="02020603050405020304" pitchFamily="18" charset="0"/>
                <a:cs typeface="Times New Roman" panose="02020603050405020304" pitchFamily="18" charset="0"/>
              </a:rPr>
              <a:t>? [phone]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596" y="335860"/>
            <a:ext cx="2693404" cy="2506732"/>
          </a:xfrm>
          <a:prstGeom prst="rect">
            <a:avLst/>
          </a:prstGeom>
        </p:spPr>
      </p:pic>
    </p:spTree>
    <p:extLst>
      <p:ext uri="{BB962C8B-B14F-4D97-AF65-F5344CB8AC3E}">
        <p14:creationId xmlns:p14="http://schemas.microsoft.com/office/powerpoint/2010/main" val="102606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73352"/>
            <a:ext cx="9006773" cy="656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667" y="173352"/>
            <a:ext cx="5901493" cy="954107"/>
          </a:xfrm>
          <a:prstGeom prst="rect">
            <a:avLst/>
          </a:prstGeom>
          <a:noFill/>
        </p:spPr>
        <p:txBody>
          <a:bodyPr wrap="square" rtlCol="0">
            <a:spAutoFit/>
          </a:bodyPr>
          <a:lstStyle/>
          <a:p>
            <a:pPr defTabSz="914400"/>
            <a:r>
              <a:rPr lang="en-GB" sz="2800" b="1" dirty="0" smtClean="0">
                <a:solidFill>
                  <a:srgbClr val="0070C0"/>
                </a:solidFill>
                <a:latin typeface="Segoe Print" pitchFamily="2" charset="0"/>
              </a:rPr>
              <a:t>The good thing is that I have lots of friends there.</a:t>
            </a:r>
            <a:endParaRPr lang="fr-FR" sz="2800" b="1" dirty="0">
              <a:solidFill>
                <a:srgbClr val="0070C0"/>
              </a:solidFill>
              <a:latin typeface="Segoe Print" pitchFamily="2" charset="0"/>
            </a:endParaRPr>
          </a:p>
        </p:txBody>
      </p:sp>
      <p:sp>
        <p:nvSpPr>
          <p:cNvPr id="6" name="TextBox 5"/>
          <p:cNvSpPr txBox="1"/>
          <p:nvPr/>
        </p:nvSpPr>
        <p:spPr>
          <a:xfrm>
            <a:off x="4427984" y="4808944"/>
            <a:ext cx="5231285" cy="1077218"/>
          </a:xfrm>
          <a:prstGeom prst="rect">
            <a:avLst/>
          </a:prstGeom>
          <a:noFill/>
        </p:spPr>
        <p:txBody>
          <a:bodyPr wrap="square" rtlCol="0">
            <a:spAutoFit/>
          </a:bodyPr>
          <a:lstStyle/>
          <a:p>
            <a:pPr defTabSz="914400"/>
            <a:r>
              <a:rPr lang="en-GB" sz="3200" b="1" dirty="0" smtClean="0">
                <a:solidFill>
                  <a:srgbClr val="0070C0"/>
                </a:solidFill>
                <a:latin typeface="Segoe Print" pitchFamily="2" charset="0"/>
              </a:rPr>
              <a:t>Lo </a:t>
            </a:r>
            <a:r>
              <a:rPr lang="en-GB" sz="3200" b="1" dirty="0" err="1" smtClean="0">
                <a:solidFill>
                  <a:srgbClr val="0070C0"/>
                </a:solidFill>
                <a:latin typeface="Segoe Print" pitchFamily="2" charset="0"/>
              </a:rPr>
              <a:t>bueno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que</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tengo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muchos</a:t>
            </a:r>
            <a:r>
              <a:rPr lang="en-GB" sz="3200" b="1" dirty="0" smtClean="0">
                <a:solidFill>
                  <a:srgbClr val="0070C0"/>
                </a:solidFill>
                <a:latin typeface="Segoe Print" pitchFamily="2" charset="0"/>
              </a:rPr>
              <a:t> amigos </a:t>
            </a:r>
            <a:r>
              <a:rPr lang="en-GB" sz="3200" b="1" dirty="0" err="1" smtClean="0">
                <a:solidFill>
                  <a:srgbClr val="0070C0"/>
                </a:solidFill>
                <a:latin typeface="Segoe Print" pitchFamily="2" charset="0"/>
              </a:rPr>
              <a:t>allí</a:t>
            </a:r>
            <a:r>
              <a:rPr lang="en-GB" sz="3200" b="1" dirty="0" smtClean="0">
                <a:solidFill>
                  <a:srgbClr val="0070C0"/>
                </a:solidFill>
                <a:latin typeface="Segoe Print" pitchFamily="2" charset="0"/>
              </a:rPr>
              <a:t>.</a:t>
            </a:r>
            <a:endParaRPr lang="fr-FR" sz="3200" b="1" dirty="0">
              <a:solidFill>
                <a:srgbClr val="0070C0"/>
              </a:solidFill>
              <a:latin typeface="Segoe Print" pitchFamily="2" charset="0"/>
            </a:endParaRPr>
          </a:p>
        </p:txBody>
      </p:sp>
    </p:spTree>
    <p:extLst>
      <p:ext uri="{BB962C8B-B14F-4D97-AF65-F5344CB8AC3E}">
        <p14:creationId xmlns:p14="http://schemas.microsoft.com/office/powerpoint/2010/main" val="366393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968" y="175523"/>
            <a:ext cx="8641615" cy="6247864"/>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[A]</a:t>
            </a: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err="1">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frases</a:t>
            </a:r>
            <a:r>
              <a:rPr lang="en-US" sz="2000" dirty="0">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a:t>
            </a:r>
            <a:br>
              <a:rPr lang="en-US" sz="2000" dirty="0" smtClean="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1  ¡</a:t>
            </a:r>
            <a:r>
              <a:rPr lang="en-US" sz="2000" dirty="0" err="1">
                <a:latin typeface="Arial" panose="020B0604020202020204" pitchFamily="34" charset="0"/>
                <a:ea typeface="Times New Roman" panose="02020603050405020304" pitchFamily="18" charset="0"/>
                <a:cs typeface="Times New Roman" panose="02020603050405020304" pitchFamily="18" charset="0"/>
              </a:rPr>
              <a:t>Hola</a:t>
            </a:r>
            <a:r>
              <a:rPr lang="en-US" sz="2000" dirty="0">
                <a:latin typeface="Arial" panose="020B0604020202020204" pitchFamily="34" charset="0"/>
                <a:ea typeface="Times New Roman" panose="02020603050405020304" pitchFamily="18" charset="0"/>
                <a:cs typeface="Times New Roman" panose="02020603050405020304" pitchFamily="18" charset="0"/>
              </a:rPr>
              <a:t>!  ¿_____ _________? [How are you?]</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2 Me </a:t>
            </a:r>
            <a:r>
              <a:rPr lang="en-US" sz="2000" dirty="0" err="1">
                <a:latin typeface="Arial" panose="020B0604020202020204" pitchFamily="34" charset="0"/>
                <a:ea typeface="Times New Roman" panose="02020603050405020304" pitchFamily="18" charset="0"/>
                <a:cs typeface="Times New Roman" panose="02020603050405020304" pitchFamily="18" charset="0"/>
              </a:rPr>
              <a:t>llamo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Cara </a:t>
            </a:r>
            <a:r>
              <a:rPr lang="en-US" sz="2000" dirty="0">
                <a:latin typeface="Arial" panose="020B0604020202020204" pitchFamily="34" charset="0"/>
                <a:ea typeface="Times New Roman" panose="02020603050405020304" pitchFamily="18" charset="0"/>
                <a:cs typeface="Times New Roman" panose="02020603050405020304" pitchFamily="18" charset="0"/>
              </a:rPr>
              <a:t>y ________ en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Murcia. </a:t>
            </a:r>
            <a:r>
              <a:rPr lang="en-US" sz="2000" dirty="0">
                <a:latin typeface="Arial" panose="020B0604020202020204" pitchFamily="34" charset="0"/>
                <a:ea typeface="Times New Roman" panose="02020603050405020304" pitchFamily="18" charset="0"/>
                <a:cs typeface="Times New Roman" panose="02020603050405020304" pitchFamily="18" charset="0"/>
              </a:rPr>
              <a:t>[I live]</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3  Soy ________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seria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pero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muy</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_____________. [quite, nice]</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4  ______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cuatro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personas </a:t>
            </a:r>
            <a:r>
              <a:rPr lang="en-US" sz="2000" dirty="0">
                <a:latin typeface="Arial" panose="020B0604020202020204" pitchFamily="34" charset="0"/>
                <a:ea typeface="Times New Roman" panose="02020603050405020304" pitchFamily="18" charset="0"/>
                <a:cs typeface="Times New Roman" panose="02020603050405020304" pitchFamily="18" charset="0"/>
              </a:rPr>
              <a:t>____ mi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familia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mis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padres, mi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abuela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y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yo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[there are, in]</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5  ___ 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tres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___________; [I don’t have, but, pets]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6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dos </a:t>
            </a:r>
            <a:r>
              <a:rPr lang="en-US" sz="2000" dirty="0">
                <a:latin typeface="Arial" panose="020B0604020202020204" pitchFamily="34" charset="0"/>
                <a:ea typeface="Times New Roman" panose="02020603050405020304" pitchFamily="18" charset="0"/>
                <a:cs typeface="Times New Roman" panose="02020603050405020304" pitchFamily="18" charset="0"/>
              </a:rPr>
              <a:t>_______ y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tortuga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[dogs, a]</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7  </a:t>
            </a:r>
            <a:r>
              <a:rPr lang="en-US" sz="2000" dirty="0" err="1">
                <a:latin typeface="Arial" panose="020B0604020202020204" pitchFamily="34" charset="0"/>
                <a:ea typeface="Times New Roman" panose="02020603050405020304" pitchFamily="18" charset="0"/>
                <a:cs typeface="Times New Roman" panose="02020603050405020304" pitchFamily="18" charset="0"/>
              </a:rPr>
              <a:t>Mi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latin typeface="Arial" panose="020B0604020202020204" pitchFamily="34" charset="0"/>
                <a:ea typeface="Times New Roman" panose="02020603050405020304" pitchFamily="18" charset="0"/>
                <a:cs typeface="Times New Roman" panose="02020603050405020304" pitchFamily="18" charset="0"/>
              </a:rPr>
              <a:t>. [is]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8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héroe</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Cristiano Ronaldo.  </a:t>
            </a:r>
            <a:r>
              <a:rPr lang="en-US" sz="2000" dirty="0">
                <a:latin typeface="Arial" panose="020B0604020202020204" pitchFamily="34" charset="0"/>
                <a:ea typeface="Times New Roman" panose="02020603050405020304" pitchFamily="18" charset="0"/>
                <a:cs typeface="Times New Roman" panose="02020603050405020304" pitchFamily="18" charset="0"/>
              </a:rPr>
              <a:t>¡</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genial! </a:t>
            </a:r>
            <a:r>
              <a:rPr lang="en-US" sz="2000" dirty="0">
                <a:latin typeface="Arial" panose="020B0604020202020204" pitchFamily="34" charset="0"/>
                <a:ea typeface="Times New Roman" panose="02020603050405020304" pitchFamily="18" charset="0"/>
                <a:cs typeface="Times New Roman" panose="02020603050405020304" pitchFamily="18" charset="0"/>
              </a:rPr>
              <a:t>[my]</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7936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5997173"/>
              </p:ext>
            </p:extLst>
          </p:nvPr>
        </p:nvGraphicFramePr>
        <p:xfrm>
          <a:off x="300729" y="784854"/>
          <a:ext cx="8584854" cy="5573359"/>
        </p:xfrm>
        <a:graphic>
          <a:graphicData uri="http://schemas.openxmlformats.org/drawingml/2006/table">
            <a:tbl>
              <a:tblPr firstRow="1" firstCol="1" bandRow="1">
                <a:tableStyleId>{5940675A-B579-460E-94D1-54222C63F5DA}</a:tableStyleId>
              </a:tblPr>
              <a:tblGrid>
                <a:gridCol w="4292427"/>
                <a:gridCol w="4292427"/>
              </a:tblGrid>
              <a:tr h="413647">
                <a:tc>
                  <a:txBody>
                    <a:bodyPr/>
                    <a:lstStyle/>
                    <a:p>
                      <a:pPr>
                        <a:spcAft>
                          <a:spcPts val="0"/>
                        </a:spcAft>
                      </a:pPr>
                      <a:r>
                        <a:rPr lang="en-US" sz="2000" dirty="0">
                          <a:effectLst/>
                          <a:latin typeface="Arial" panose="020B0604020202020204" pitchFamily="34" charset="0"/>
                          <a:cs typeface="Arial" panose="020B0604020202020204" pitchFamily="34" charset="0"/>
                        </a:rPr>
                        <a:t>1 ¡</a:t>
                      </a:r>
                      <a:r>
                        <a:rPr lang="en-US" sz="2000" dirty="0" err="1">
                          <a:effectLst/>
                          <a:latin typeface="Arial" panose="020B0604020202020204" pitchFamily="34" charset="0"/>
                          <a:cs typeface="Arial" panose="020B0604020202020204" pitchFamily="34" charset="0"/>
                        </a:rPr>
                        <a:t>Hola</a:t>
                      </a:r>
                      <a:r>
                        <a:rPr lang="en-US" sz="2000" dirty="0">
                          <a:effectLst/>
                          <a:latin typeface="Arial" panose="020B0604020202020204" pitchFamily="34" charset="0"/>
                          <a:cs typeface="Arial" panose="020B0604020202020204" pitchFamily="34" charset="0"/>
                        </a:rPr>
                        <a:t>!  ¿_____ 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1 _________ ! How are you?</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2 Me </a:t>
                      </a:r>
                      <a:r>
                        <a:rPr lang="en-US" sz="2000" dirty="0" err="1">
                          <a:effectLst/>
                          <a:latin typeface="Arial" panose="020B0604020202020204" pitchFamily="34" charset="0"/>
                          <a:cs typeface="Arial" panose="020B0604020202020204" pitchFamily="34" charset="0"/>
                        </a:rPr>
                        <a:t>llamo</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Cara </a:t>
                      </a:r>
                      <a:r>
                        <a:rPr lang="en-US" sz="2000" dirty="0">
                          <a:effectLst/>
                          <a:latin typeface="Arial" panose="020B0604020202020204" pitchFamily="34" charset="0"/>
                          <a:cs typeface="Arial" panose="020B0604020202020204" pitchFamily="34" charset="0"/>
                        </a:rPr>
                        <a:t>y ________ en </a:t>
                      </a:r>
                      <a:r>
                        <a:rPr lang="en-US" sz="2000" dirty="0" smtClean="0">
                          <a:effectLst/>
                          <a:latin typeface="Arial" panose="020B0604020202020204" pitchFamily="34" charset="0"/>
                          <a:cs typeface="Arial" panose="020B0604020202020204" pitchFamily="34" charset="0"/>
                        </a:rPr>
                        <a:t>Murcia.</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2 ________________________ I live ________________.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latin typeface="Arial" panose="020B0604020202020204" pitchFamily="34" charset="0"/>
                          <a:ea typeface="Times New Roman" panose="02020603050405020304" pitchFamily="18" charset="0"/>
                          <a:cs typeface="Arial" panose="020B0604020202020204" pitchFamily="34" charset="0"/>
                        </a:rPr>
                        <a:t>Soy ________ </a:t>
                      </a:r>
                      <a:r>
                        <a:rPr lang="en-US" sz="2000" dirty="0" err="1" smtClean="0">
                          <a:latin typeface="Arial" panose="020B0604020202020204" pitchFamily="34" charset="0"/>
                          <a:ea typeface="Times New Roman" panose="02020603050405020304" pitchFamily="18" charset="0"/>
                          <a:cs typeface="Arial" panose="020B0604020202020204" pitchFamily="34" charset="0"/>
                        </a:rPr>
                        <a:t>seria</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pero</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muy</a:t>
                      </a:r>
                      <a:r>
                        <a:rPr lang="en-US" sz="2000" dirty="0" smtClean="0">
                          <a:latin typeface="Arial" panose="020B0604020202020204" pitchFamily="34" charset="0"/>
                          <a:ea typeface="Times New Roman" panose="02020603050405020304" pitchFamily="18" charset="0"/>
                          <a:cs typeface="Arial" panose="020B0604020202020204" pitchFamily="34" charset="0"/>
                        </a:rPr>
                        <a:t> _____________.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effectLst/>
                          <a:latin typeface="Arial" panose="020B0604020202020204" pitchFamily="34" charset="0"/>
                          <a:cs typeface="Arial" panose="020B0604020202020204" pitchFamily="34" charset="0"/>
                        </a:rPr>
                        <a:t>_____</a:t>
                      </a:r>
                      <a:r>
                        <a:rPr lang="en-US" sz="2000" baseline="0" dirty="0" smtClean="0">
                          <a:effectLst/>
                          <a:latin typeface="Arial" panose="020B0604020202020204" pitchFamily="34" charset="0"/>
                          <a:cs typeface="Arial" panose="020B0604020202020204" pitchFamily="34" charset="0"/>
                        </a:rPr>
                        <a:t> quite </a:t>
                      </a:r>
                      <a:r>
                        <a:rPr lang="en-US" sz="2000" dirty="0" smtClean="0">
                          <a:effectLst/>
                          <a:latin typeface="Arial" panose="020B0604020202020204" pitchFamily="34" charset="0"/>
                          <a:cs typeface="Arial" panose="020B0604020202020204" pitchFamily="34" charset="0"/>
                        </a:rPr>
                        <a:t>______________ nice.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4 ______ </a:t>
                      </a:r>
                      <a:r>
                        <a:rPr lang="en-US" sz="2000" dirty="0" err="1" smtClean="0">
                          <a:effectLst/>
                          <a:latin typeface="Arial" panose="020B0604020202020204" pitchFamily="34" charset="0"/>
                          <a:cs typeface="Arial" panose="020B0604020202020204" pitchFamily="34" charset="0"/>
                        </a:rPr>
                        <a:t>cuatro</a:t>
                      </a:r>
                      <a:r>
                        <a:rPr lang="en-US" sz="2000" dirty="0" smtClean="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personas ____ mi </a:t>
                      </a:r>
                      <a:r>
                        <a:rPr lang="en-US" sz="2000" dirty="0" err="1" smtClean="0">
                          <a:effectLst/>
                          <a:latin typeface="Arial" panose="020B0604020202020204" pitchFamily="34" charset="0"/>
                          <a:cs typeface="Arial" panose="020B0604020202020204" pitchFamily="34" charset="0"/>
                        </a:rPr>
                        <a:t>familia</a:t>
                      </a:r>
                      <a:r>
                        <a:rPr lang="en-US" sz="2000" dirty="0" smtClean="0">
                          <a:effectLst/>
                          <a:latin typeface="Arial" panose="020B0604020202020204" pitchFamily="34" charset="0"/>
                          <a:cs typeface="Arial" panose="020B0604020202020204" pitchFamily="34" charset="0"/>
                        </a:rPr>
                        <a:t>;</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mis</a:t>
                      </a:r>
                      <a:r>
                        <a:rPr lang="en-US" sz="2000" dirty="0" smtClean="0">
                          <a:latin typeface="Arial" panose="020B0604020202020204" pitchFamily="34" charset="0"/>
                          <a:ea typeface="Times New Roman" panose="02020603050405020304" pitchFamily="18" charset="0"/>
                          <a:cs typeface="Arial" panose="020B0604020202020204" pitchFamily="34" charset="0"/>
                        </a:rPr>
                        <a:t> padres, mi </a:t>
                      </a:r>
                      <a:r>
                        <a:rPr lang="en-US" sz="2000" dirty="0" err="1" smtClean="0">
                          <a:latin typeface="Arial" panose="020B0604020202020204" pitchFamily="34" charset="0"/>
                          <a:ea typeface="Times New Roman" panose="02020603050405020304" pitchFamily="18" charset="0"/>
                          <a:cs typeface="Arial" panose="020B0604020202020204" pitchFamily="34" charset="0"/>
                        </a:rPr>
                        <a:t>abuela</a:t>
                      </a:r>
                      <a:r>
                        <a:rPr lang="en-US" sz="2000" dirty="0" smtClean="0">
                          <a:latin typeface="Arial" panose="020B0604020202020204" pitchFamily="34" charset="0"/>
                          <a:ea typeface="Times New Roman" panose="02020603050405020304" pitchFamily="18" charset="0"/>
                          <a:cs typeface="Arial" panose="020B0604020202020204" pitchFamily="34" charset="0"/>
                        </a:rPr>
                        <a:t> y </a:t>
                      </a:r>
                      <a:r>
                        <a:rPr lang="en-US" sz="2000" dirty="0" err="1" smtClean="0">
                          <a:latin typeface="Arial" panose="020B0604020202020204" pitchFamily="34" charset="0"/>
                          <a:ea typeface="Times New Roman" panose="02020603050405020304" pitchFamily="18" charset="0"/>
                          <a:cs typeface="Arial" panose="020B0604020202020204" pitchFamily="34" charset="0"/>
                        </a:rPr>
                        <a:t>yo</a:t>
                      </a:r>
                      <a:r>
                        <a:rPr lang="en-US" sz="2000" dirty="0" smtClean="0">
                          <a:latin typeface="Arial" panose="020B0604020202020204" pitchFamily="34" charset="0"/>
                          <a:ea typeface="Times New Roman" panose="02020603050405020304" pitchFamily="18"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4 There are ____________ in </a:t>
                      </a:r>
                      <a:r>
                        <a:rPr lang="en-US" sz="2000" dirty="0" smtClean="0">
                          <a:effectLst/>
                          <a:latin typeface="Arial" panose="020B0604020202020204" pitchFamily="34" charset="0"/>
                          <a:cs typeface="Arial" panose="020B0604020202020204" pitchFamily="34" charset="0"/>
                        </a:rPr>
                        <a:t>_______________;__________.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a:effectLst/>
                          <a:latin typeface="Arial" panose="020B0604020202020204" pitchFamily="34" charset="0"/>
                          <a:cs typeface="Arial" panose="020B0604020202020204" pitchFamily="34" charset="0"/>
                        </a:rPr>
                        <a:t>5 ___ _________ hermanos _____ tengo tres 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5 I don’t have _____________ but _____________ pets.</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dirty="0">
                          <a:effectLst/>
                          <a:latin typeface="Arial" panose="020B0604020202020204" pitchFamily="34" charset="0"/>
                          <a:cs typeface="Arial" panose="020B0604020202020204" pitchFamily="34" charset="0"/>
                        </a:rPr>
                        <a:t>6 </a:t>
                      </a:r>
                      <a:r>
                        <a:rPr lang="en-US" sz="2000" dirty="0" err="1">
                          <a:effectLst/>
                          <a:latin typeface="Arial" panose="020B0604020202020204" pitchFamily="34" charset="0"/>
                          <a:cs typeface="Arial" panose="020B0604020202020204" pitchFamily="34" charset="0"/>
                        </a:rPr>
                        <a:t>tengo</a:t>
                      </a:r>
                      <a:r>
                        <a:rPr lang="en-US" sz="2000" dirty="0">
                          <a:effectLst/>
                          <a:latin typeface="Arial" panose="020B0604020202020204" pitchFamily="34" charset="0"/>
                          <a:cs typeface="Arial" panose="020B0604020202020204" pitchFamily="34" charset="0"/>
                        </a:rPr>
                        <a:t> dos _______ y __ </a:t>
                      </a:r>
                      <a:r>
                        <a:rPr lang="en-US" sz="2000" dirty="0" err="1" smtClean="0">
                          <a:effectLst/>
                          <a:latin typeface="Arial" panose="020B0604020202020204" pitchFamily="34" charset="0"/>
                          <a:cs typeface="Arial" panose="020B0604020202020204" pitchFamily="34" charset="0"/>
                        </a:rPr>
                        <a:t>tortuga</a:t>
                      </a:r>
                      <a:r>
                        <a:rPr lang="en-US" sz="2000" dirty="0" smtClean="0">
                          <a:effectLst/>
                          <a:latin typeface="Arial" panose="020B0604020202020204" pitchFamily="34"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6 ____________ dogs </a:t>
                      </a:r>
                      <a:r>
                        <a:rPr lang="en-US" sz="2000" dirty="0" smtClean="0">
                          <a:effectLst/>
                          <a:latin typeface="Arial" panose="020B0604020202020204" pitchFamily="34" charset="0"/>
                          <a:cs typeface="Arial" panose="020B0604020202020204" pitchFamily="34" charset="0"/>
                        </a:rPr>
                        <a:t>____ </a:t>
                      </a:r>
                      <a:r>
                        <a:rPr lang="en-US" sz="2000" dirty="0">
                          <a:effectLst/>
                          <a:latin typeface="Arial" panose="020B0604020202020204" pitchFamily="34" charset="0"/>
                          <a:cs typeface="Arial" panose="020B0604020202020204" pitchFamily="34" charset="0"/>
                        </a:rPr>
                        <a:t>a 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a:effectLst/>
                          <a:latin typeface="Arial" panose="020B0604020202020204" pitchFamily="34" charset="0"/>
                          <a:cs typeface="Arial" panose="020B0604020202020204" pitchFamily="34" charset="0"/>
                        </a:rPr>
                        <a:t>7 Mi pasión _______ el fútbol.</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7 __________ is 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8 __ </a:t>
                      </a:r>
                      <a:r>
                        <a:rPr lang="en-US" sz="2000" dirty="0" err="1">
                          <a:effectLst/>
                          <a:latin typeface="Arial" panose="020B0604020202020204" pitchFamily="34" charset="0"/>
                          <a:cs typeface="Arial" panose="020B0604020202020204" pitchFamily="34" charset="0"/>
                        </a:rPr>
                        <a:t>héroe</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Cristiano Ronaldo.  </a:t>
                      </a:r>
                      <a:r>
                        <a:rPr lang="en-US" sz="2000" dirty="0">
                          <a:effectLst/>
                          <a:latin typeface="Arial" panose="020B0604020202020204" pitchFamily="34" charset="0"/>
                          <a:cs typeface="Arial" panose="020B0604020202020204" pitchFamily="34" charset="0"/>
                        </a:rPr>
                        <a:t>¡</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genial!</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8 My ___________________. 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
        <p:nvSpPr>
          <p:cNvPr id="3" name="Rectangle 1"/>
          <p:cNvSpPr>
            <a:spLocks noChangeArrowheads="1"/>
          </p:cNvSpPr>
          <p:nvPr/>
        </p:nvSpPr>
        <p:spPr bwMode="auto">
          <a:xfrm>
            <a:off x="300729" y="138523"/>
            <a:ext cx="49423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 </a:t>
            </a:r>
            <a:r>
              <a:rPr kumimoji="0" lang="en-US"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presento</a:t>
            </a:r>
            <a:r>
              <a:rPr kumimoji="0" 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endParaRPr kumimoji="0" lang="en-GB"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Completa</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traducci</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en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espa</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ol</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y en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ingl</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é</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06247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368809"/>
            <a:ext cx="7797662" cy="1151965"/>
          </a:xfrm>
        </p:spPr>
        <p:txBody>
          <a:bodyPr/>
          <a:lstStyle/>
          <a:p>
            <a:r>
              <a:rPr lang="en-GB" b="1" cap="none" dirty="0" smtClean="0">
                <a:latin typeface="Arial" panose="020B0604020202020204" pitchFamily="34" charset="0"/>
                <a:cs typeface="Arial" panose="020B0604020202020204" pitchFamily="34" charset="0"/>
              </a:rPr>
              <a:t>Phonics first</a:t>
            </a:r>
            <a:endParaRPr lang="en-GB" b="1" cap="none"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4294967295"/>
          </p:nvPr>
        </p:nvSpPr>
        <p:spPr>
          <a:xfrm>
            <a:off x="366938" y="2165842"/>
            <a:ext cx="7796030" cy="3587674"/>
          </a:xfrm>
          <a:prstGeom prst="rect">
            <a:avLst/>
          </a:prstGeom>
        </p:spPr>
        <p:txBody>
          <a:bodyPr anchor="t">
            <a:noAutofit/>
          </a:bodyPr>
          <a:lstStyle/>
          <a:p>
            <a:pPr>
              <a:spcBef>
                <a:spcPct val="20000"/>
              </a:spcBef>
              <a:buFontTx/>
              <a:buChar char="•"/>
            </a:pPr>
            <a:r>
              <a:rPr lang="en-GB" sz="2800" cap="none" dirty="0" smtClean="0">
                <a:latin typeface="Arial" panose="020B0604020202020204" pitchFamily="34" charset="0"/>
                <a:cs typeface="Arial" panose="020B0604020202020204" pitchFamily="34" charset="0"/>
              </a:rPr>
              <a:t> Develops </a:t>
            </a:r>
            <a:r>
              <a:rPr lang="en-GB" sz="2800" cap="none" dirty="0" smtClean="0">
                <a:latin typeface="Arial" panose="020B0604020202020204" pitchFamily="34" charset="0"/>
                <a:cs typeface="Arial" panose="020B0604020202020204" pitchFamily="34" charset="0"/>
              </a:rPr>
              <a:t>pronunciation</a:t>
            </a:r>
          </a:p>
          <a:p>
            <a:pPr>
              <a:spcBef>
                <a:spcPct val="20000"/>
              </a:spcBef>
              <a:buFontTx/>
              <a:buChar char="•"/>
            </a:pPr>
            <a:r>
              <a:rPr lang="en-GB" sz="2800" cap="none" dirty="0" smtClean="0">
                <a:latin typeface="Arial" panose="020B0604020202020204" pitchFamily="34" charset="0"/>
                <a:cs typeface="Arial" panose="020B0604020202020204" pitchFamily="34" charset="0"/>
              </a:rPr>
              <a:t> Builds </a:t>
            </a:r>
            <a:r>
              <a:rPr lang="en-GB" sz="2800" cap="none" dirty="0" smtClean="0">
                <a:latin typeface="Arial" panose="020B0604020202020204" pitchFamily="34" charset="0"/>
                <a:cs typeface="Arial" panose="020B0604020202020204" pitchFamily="34" charset="0"/>
              </a:rPr>
              <a:t>pattern-finding and link-making</a:t>
            </a:r>
          </a:p>
          <a:p>
            <a:pPr>
              <a:spcBef>
                <a:spcPct val="20000"/>
              </a:spcBef>
              <a:buFontTx/>
              <a:buChar char="•"/>
            </a:pPr>
            <a:r>
              <a:rPr lang="en-GB" sz="2800" cap="none" dirty="0" smtClean="0">
                <a:latin typeface="Arial" panose="020B0604020202020204" pitchFamily="34" charset="0"/>
                <a:cs typeface="Arial" panose="020B0604020202020204" pitchFamily="34" charset="0"/>
              </a:rPr>
              <a:t> Increases </a:t>
            </a:r>
            <a:r>
              <a:rPr lang="en-GB" sz="2800" cap="none" dirty="0" smtClean="0">
                <a:latin typeface="Arial" panose="020B0604020202020204" pitchFamily="34" charset="0"/>
                <a:cs typeface="Arial" panose="020B0604020202020204" pitchFamily="34" charset="0"/>
              </a:rPr>
              <a:t>autonomy</a:t>
            </a:r>
          </a:p>
          <a:p>
            <a:pPr>
              <a:spcBef>
                <a:spcPct val="20000"/>
              </a:spcBef>
              <a:buFontTx/>
              <a:buChar char="•"/>
            </a:pPr>
            <a:r>
              <a:rPr lang="en-GB" sz="2800" cap="none" dirty="0" smtClean="0">
                <a:latin typeface="Arial" panose="020B0604020202020204" pitchFamily="34" charset="0"/>
                <a:cs typeface="Arial" panose="020B0604020202020204" pitchFamily="34" charset="0"/>
              </a:rPr>
              <a:t> Improves </a:t>
            </a:r>
            <a:r>
              <a:rPr lang="en-GB" sz="2800" cap="none" dirty="0" smtClean="0">
                <a:latin typeface="Arial" panose="020B0604020202020204" pitchFamily="34" charset="0"/>
                <a:cs typeface="Arial" panose="020B0604020202020204" pitchFamily="34" charset="0"/>
              </a:rPr>
              <a:t>confidence in production and performance</a:t>
            </a:r>
          </a:p>
          <a:p>
            <a:pPr>
              <a:spcBef>
                <a:spcPct val="20000"/>
              </a:spcBef>
              <a:buFontTx/>
              <a:buChar char="•"/>
            </a:pPr>
            <a:r>
              <a:rPr lang="en-GB" sz="2800" cap="none" dirty="0" smtClean="0">
                <a:latin typeface="Arial" panose="020B0604020202020204" pitchFamily="34" charset="0"/>
                <a:cs typeface="Arial" panose="020B0604020202020204" pitchFamily="34" charset="0"/>
              </a:rPr>
              <a:t> Facilitates </a:t>
            </a:r>
            <a:r>
              <a:rPr lang="en-GB" sz="2800" cap="none" dirty="0" smtClean="0">
                <a:latin typeface="Arial" panose="020B0604020202020204" pitchFamily="34" charset="0"/>
                <a:cs typeface="Arial" panose="020B0604020202020204" pitchFamily="34" charset="0"/>
              </a:rPr>
              <a:t>comprehension</a:t>
            </a:r>
            <a:endParaRPr lang="en-GB" sz="28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10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536573"/>
            <a:ext cx="8328991" cy="5170646"/>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[C]</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latin typeface="Arial" panose="020B0604020202020204" pitchFamily="34" charset="0"/>
                <a:ea typeface="Times New Roman" panose="02020603050405020304" pitchFamily="18" charset="0"/>
                <a:cs typeface="Times New Roman" panose="02020603050405020304" pitchFamily="18" charset="0"/>
              </a:rPr>
              <a:t>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texto</a:t>
            </a:r>
            <a:r>
              <a:rPr lang="en-US" sz="2000" dirty="0">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a:latin typeface="Arial" panose="020B0604020202020204" pitchFamily="34" charset="0"/>
                <a:ea typeface="Times New Roman" panose="02020603050405020304" pitchFamily="18" charset="0"/>
                <a:cs typeface="Times New Roman" panose="02020603050405020304" pitchFamily="18" charset="0"/>
              </a:rPr>
              <a:t>.</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a:t>
            </a:r>
            <a:r>
              <a:rPr lang="en-US" sz="2000" dirty="0" err="1">
                <a:latin typeface="Arial" panose="020B0604020202020204" pitchFamily="34" charset="0"/>
                <a:ea typeface="Times New Roman" panose="02020603050405020304" pitchFamily="18" charset="0"/>
                <a:cs typeface="Times New Roman" panose="02020603050405020304" pitchFamily="18" charset="0"/>
              </a:rPr>
              <a:t>Hola</a:t>
            </a:r>
            <a:r>
              <a:rPr lang="en-US" sz="2000" dirty="0">
                <a:latin typeface="Arial" panose="020B0604020202020204" pitchFamily="34" charset="0"/>
                <a:ea typeface="Times New Roman" panose="02020603050405020304" pitchFamily="18" charset="0"/>
                <a:cs typeface="Times New Roman" panose="02020603050405020304" pitchFamily="18" charset="0"/>
              </a:rPr>
              <a:t>!  ¿_____ _________? Me </a:t>
            </a:r>
            <a:r>
              <a:rPr lang="en-US" sz="2000" dirty="0" err="1">
                <a:latin typeface="Arial" panose="020B0604020202020204" pitchFamily="34" charset="0"/>
                <a:ea typeface="Times New Roman" panose="02020603050405020304" pitchFamily="18" charset="0"/>
                <a:cs typeface="Times New Roman" panose="02020603050405020304" pitchFamily="18" charset="0"/>
              </a:rPr>
              <a:t>llamo</a:t>
            </a:r>
            <a:r>
              <a:rPr lang="en-US" sz="2000" dirty="0">
                <a:latin typeface="Arial" panose="020B0604020202020204" pitchFamily="34" charset="0"/>
                <a:ea typeface="Times New Roman" panose="02020603050405020304" pitchFamily="18" charset="0"/>
                <a:cs typeface="Times New Roman" panose="02020603050405020304" pitchFamily="18" charset="0"/>
              </a:rPr>
              <a:t> Maya y ________ en Mallorca. Soy 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pero</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simpática</a:t>
            </a:r>
            <a:r>
              <a:rPr lang="en-US" sz="2000" dirty="0">
                <a:latin typeface="Arial" panose="020B0604020202020204" pitchFamily="34" charset="0"/>
                <a:ea typeface="Times New Roman" panose="02020603050405020304" pitchFamily="18" charset="0"/>
                <a:cs typeface="Times New Roman" panose="02020603050405020304" pitchFamily="18" charset="0"/>
              </a:rPr>
              <a:t>. 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tres</a:t>
            </a:r>
            <a:r>
              <a:rPr lang="en-US" sz="2000" dirty="0">
                <a:latin typeface="Arial" panose="020B0604020202020204" pitchFamily="34" charset="0"/>
                <a:ea typeface="Times New Roman" panose="02020603050405020304" pitchFamily="18" charset="0"/>
                <a:cs typeface="Times New Roman" panose="02020603050405020304" pitchFamily="18" charset="0"/>
              </a:rPr>
              <a:t> personas ____ mi </a:t>
            </a:r>
            <a:r>
              <a:rPr lang="en-US" sz="2000" dirty="0" err="1">
                <a:latin typeface="Arial" panose="020B0604020202020204" pitchFamily="34" charset="0"/>
                <a:ea typeface="Times New Roman" panose="02020603050405020304" pitchFamily="18" charset="0"/>
                <a:cs typeface="Times New Roman" panose="02020603050405020304" pitchFamily="18" charset="0"/>
              </a:rPr>
              <a:t>familia</a:t>
            </a:r>
            <a:r>
              <a:rPr lang="en-US" sz="2000" dirty="0">
                <a:latin typeface="Arial" panose="020B0604020202020204" pitchFamily="34" charset="0"/>
                <a:ea typeface="Times New Roman" panose="02020603050405020304" pitchFamily="18" charset="0"/>
                <a:cs typeface="Times New Roman" panose="02020603050405020304" pitchFamily="18" charset="0"/>
              </a:rPr>
              <a:t>. ___ 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tres</a:t>
            </a:r>
            <a:r>
              <a:rPr lang="en-US" sz="2000" dirty="0">
                <a:latin typeface="Arial" panose="020B0604020202020204" pitchFamily="34" charset="0"/>
                <a:ea typeface="Times New Roman" panose="02020603050405020304" pitchFamily="18" charset="0"/>
                <a:cs typeface="Times New Roman" panose="02020603050405020304" pitchFamily="18" charset="0"/>
              </a:rPr>
              <a:t> ___________;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dos _______ y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gato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latin typeface="Arial" panose="020B0604020202020204" pitchFamily="34" charset="0"/>
                <a:ea typeface="Times New Roman" panose="02020603050405020304" pitchFamily="18" charset="0"/>
                <a:cs typeface="Times New Roman" panose="02020603050405020304" pitchFamily="18" charset="0"/>
              </a:rPr>
              <a:t>.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héroe</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fenomenal</a:t>
            </a: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Hello! How are you? I am called Maya and I live in Mallorca. I am serious but very nice. There are three people in my family.  I don’t have brothers and sisters but I have three pets; I have two dogs and a cat.  My passion is football.  My hero is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951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5" y="0"/>
            <a:ext cx="6380922" cy="6247864"/>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[D]</a:t>
            </a: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Traduce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frases</a:t>
            </a:r>
            <a:r>
              <a:rPr lang="en-US" sz="2000" dirty="0">
                <a:latin typeface="Arial" panose="020B0604020202020204" pitchFamily="34" charset="0"/>
                <a:ea typeface="Times New Roman" panose="02020603050405020304" pitchFamily="18" charset="0"/>
                <a:cs typeface="Times New Roman" panose="02020603050405020304" pitchFamily="18" charset="0"/>
              </a:rPr>
              <a:t> al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1  Hello! How are you?</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2 I am called Maya and I live in Mallorca.</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3 I am serious but very nice.</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4 There are three people in my family.</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5  I don’t have brothers and sisters but I have three pets;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6  I have two dogs and a cat.</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7  My passion is football.</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8  My hero is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571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660" y="634321"/>
            <a:ext cx="8627165" cy="5246564"/>
          </a:xfrm>
          <a:prstGeom prst="rect">
            <a:avLst/>
          </a:prstGeom>
        </p:spPr>
        <p:txBody>
          <a:bodyPr wrap="square">
            <a:spAutoFit/>
          </a:bodyPr>
          <a:lstStyle/>
          <a:p>
            <a:pPr>
              <a:lnSpc>
                <a:spcPct val="115000"/>
              </a:lnSpc>
              <a:spcAft>
                <a:spcPts val="1000"/>
              </a:spcAft>
            </a:pPr>
            <a:r>
              <a:rPr lang="en-GB" sz="2000" dirty="0">
                <a:latin typeface="Calibri" panose="020F0502020204030204" pitchFamily="34" charset="0"/>
                <a:ea typeface="SimSun" panose="02010600030101010101" pitchFamily="2" charset="-122"/>
                <a:cs typeface="Times New Roman" panose="02020603050405020304" pitchFamily="18" charset="0"/>
              </a:rPr>
              <a:t>NAME</a:t>
            </a:r>
            <a:r>
              <a:rPr lang="en-GB" sz="2000" dirty="0" smtClean="0">
                <a:latin typeface="Calibri" panose="020F0502020204030204" pitchFamily="34" charset="0"/>
                <a:ea typeface="SimSun" panose="02010600030101010101" pitchFamily="2" charset="-122"/>
                <a:cs typeface="Times New Roman" panose="02020603050405020304" pitchFamily="18" charset="0"/>
              </a:rPr>
              <a:t>:____________________________________________________________</a:t>
            </a:r>
            <a:r>
              <a:rPr lang="en-GB" sz="2000" dirty="0">
                <a:latin typeface="Calibri" panose="020F0502020204030204" pitchFamily="34" charset="0"/>
                <a:ea typeface="SimSun" panose="02010600030101010101" pitchFamily="2" charset="-122"/>
                <a:cs typeface="Times New Roman" panose="02020603050405020304" pitchFamily="18" charset="0"/>
              </a:rPr>
              <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b="1" dirty="0">
                <a:latin typeface="Calibri" panose="020F0502020204030204" pitchFamily="34" charset="0"/>
                <a:ea typeface="SimSun" panose="02010600030101010101" pitchFamily="2" charset="-122"/>
                <a:cs typeface="Times New Roman" panose="02020603050405020304" pitchFamily="18" charset="0"/>
              </a:rPr>
              <a:t>Translate into German and write your text in the lined space provided below:</a:t>
            </a:r>
            <a:r>
              <a:rPr lang="en-GB" sz="2000" dirty="0">
                <a:latin typeface="Calibri" panose="020F0502020204030204" pitchFamily="34" charset="0"/>
                <a:ea typeface="SimSun" panose="02010600030101010101" pitchFamily="2" charset="-122"/>
                <a:cs typeface="Times New Roman" panose="02020603050405020304" pitchFamily="18" charset="0"/>
              </a:rPr>
              <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 Hello. What is your name? (3) My name is Tina. (3) I live in France (3) but I learn German in school (3). Where do you live? (3)</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I am 12 years old (3) and my birthday is on the 3</a:t>
            </a:r>
            <a:r>
              <a:rPr lang="en-GB" sz="2000" baseline="30000" dirty="0">
                <a:latin typeface="Calibri" panose="020F0502020204030204" pitchFamily="34" charset="0"/>
                <a:ea typeface="SimSun" panose="02010600030101010101" pitchFamily="2" charset="-122"/>
                <a:cs typeface="Times New Roman" panose="02020603050405020304" pitchFamily="18" charset="0"/>
              </a:rPr>
              <a:t>rd</a:t>
            </a:r>
            <a:r>
              <a:rPr lang="en-GB" sz="2000" dirty="0">
                <a:latin typeface="Calibri" panose="020F0502020204030204" pitchFamily="34" charset="0"/>
                <a:ea typeface="SimSun" panose="02010600030101010101" pitchFamily="2" charset="-122"/>
                <a:cs typeface="Times New Roman" panose="02020603050405020304" pitchFamily="18" charset="0"/>
              </a:rPr>
              <a:t> March. (3) How old are you? (3)</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My favourite subjects are German and History (3). What is your favourite subject? (3) I don’t like Science. (3) It is boring. (3)</a:t>
            </a:r>
          </a:p>
          <a:p>
            <a:pPr>
              <a:lnSpc>
                <a:spcPct val="115000"/>
              </a:lnSpc>
              <a:spcAft>
                <a:spcPts val="1000"/>
              </a:spcAft>
            </a:pPr>
            <a:r>
              <a:rPr lang="en-GB" dirty="0" smtClean="0">
                <a:latin typeface="Calibri" panose="020F0502020204030204" pitchFamily="34" charset="0"/>
                <a:ea typeface="SimSun" panose="02010600030101010101" pitchFamily="2" charset="-122"/>
                <a:cs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400817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1"/>
          <p:cNvSpPr txBox="1">
            <a:spLocks noChangeArrowheads="1"/>
          </p:cNvSpPr>
          <p:nvPr/>
        </p:nvSpPr>
        <p:spPr bwMode="auto">
          <a:xfrm>
            <a:off x="250825" y="260350"/>
            <a:ext cx="475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sz="2400" b="1">
                <a:latin typeface="Arial" panose="020B0604020202020204" pitchFamily="34" charset="0"/>
              </a:rPr>
              <a:t>Y8 German vocabulary test</a:t>
            </a:r>
          </a:p>
        </p:txBody>
      </p:sp>
      <p:graphicFrame>
        <p:nvGraphicFramePr>
          <p:cNvPr id="2" name="Table 1"/>
          <p:cNvGraphicFramePr>
            <a:graphicFrameLocks noGrp="1"/>
          </p:cNvGraphicFramePr>
          <p:nvPr>
            <p:extLst>
              <p:ext uri="{D42A27DB-BD31-4B8C-83A1-F6EECF244321}">
                <p14:modId xmlns:p14="http://schemas.microsoft.com/office/powerpoint/2010/main" val="3549348488"/>
              </p:ext>
            </p:extLst>
          </p:nvPr>
        </p:nvGraphicFramePr>
        <p:xfrm>
          <a:off x="390939" y="1098826"/>
          <a:ext cx="7878418" cy="3962400"/>
        </p:xfrm>
        <a:graphic>
          <a:graphicData uri="http://schemas.openxmlformats.org/drawingml/2006/table">
            <a:tbl>
              <a:tblPr firstRow="1" bandRow="1">
                <a:tableStyleId>{5940675A-B579-460E-94D1-54222C63F5DA}</a:tableStyleId>
              </a:tblPr>
              <a:tblGrid>
                <a:gridCol w="702207"/>
                <a:gridCol w="7176211"/>
              </a:tblGrid>
              <a:tr h="370840">
                <a:tc>
                  <a:txBody>
                    <a:bodyPr/>
                    <a:lstStyle/>
                    <a:p>
                      <a:pPr algn="ctr"/>
                      <a:r>
                        <a:rPr lang="en-GB" sz="2000" dirty="0" smtClean="0"/>
                        <a:t>1</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eat chocolate.</a:t>
                      </a:r>
                    </a:p>
                  </a:txBody>
                  <a:tcPr/>
                </a:tc>
              </a:tr>
              <a:tr h="370840">
                <a:tc>
                  <a:txBody>
                    <a:bodyPr/>
                    <a:lstStyle/>
                    <a:p>
                      <a:pPr algn="ctr"/>
                      <a:r>
                        <a:rPr lang="en-GB" sz="2000" dirty="0" smtClean="0"/>
                        <a:t>2</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break time I eat an apple.</a:t>
                      </a:r>
                    </a:p>
                  </a:txBody>
                  <a:tcPr/>
                </a:tc>
              </a:tr>
              <a:tr h="370840">
                <a:tc>
                  <a:txBody>
                    <a:bodyPr/>
                    <a:lstStyle/>
                    <a:p>
                      <a:pPr algn="ctr"/>
                      <a:r>
                        <a:rPr lang="en-GB" sz="2000" dirty="0" smtClean="0"/>
                        <a:t>3</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drink coke at 10 o’clock.</a:t>
                      </a:r>
                      <a:r>
                        <a:rPr lang="en-GB" altLang="en-US" sz="2000" dirty="0" smtClean="0">
                          <a:latin typeface="+mn-lt"/>
                        </a:rPr>
                        <a:t>.</a:t>
                      </a:r>
                      <a:endParaRPr lang="en-GB" altLang="en-US" sz="2000" dirty="0" smtClean="0">
                        <a:latin typeface="Arial" panose="020B0604020202020204" pitchFamily="34" charset="0"/>
                      </a:endParaRPr>
                    </a:p>
                  </a:txBody>
                  <a:tcPr/>
                </a:tc>
              </a:tr>
              <a:tr h="370840">
                <a:tc>
                  <a:txBody>
                    <a:bodyPr/>
                    <a:lstStyle/>
                    <a:p>
                      <a:pPr algn="ctr"/>
                      <a:r>
                        <a:rPr lang="en-GB" sz="2000" dirty="0" smtClean="0"/>
                        <a:t>4</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10 o’clock I drink coke.</a:t>
                      </a:r>
                    </a:p>
                  </a:txBody>
                  <a:tcPr/>
                </a:tc>
              </a:tr>
              <a:tr h="370840">
                <a:tc>
                  <a:txBody>
                    <a:bodyPr/>
                    <a:lstStyle/>
                    <a:p>
                      <a:pPr algn="ctr"/>
                      <a:r>
                        <a:rPr lang="en-GB" sz="2000" dirty="0" smtClean="0"/>
                        <a:t>5</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She eats a sandwich.</a:t>
                      </a:r>
                    </a:p>
                  </a:txBody>
                  <a:tcPr/>
                </a:tc>
              </a:tr>
              <a:tr h="370840">
                <a:tc>
                  <a:txBody>
                    <a:bodyPr/>
                    <a:lstStyle/>
                    <a:p>
                      <a:pPr algn="ctr"/>
                      <a:r>
                        <a:rPr lang="en-GB" sz="2000" dirty="0" smtClean="0"/>
                        <a:t>6</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They drink water at break time and they eat biscuits.</a:t>
                      </a:r>
                    </a:p>
                  </a:txBody>
                  <a:tcPr/>
                </a:tc>
              </a:tr>
              <a:tr h="370840">
                <a:tc>
                  <a:txBody>
                    <a:bodyPr/>
                    <a:lstStyle/>
                    <a:p>
                      <a:pPr algn="ctr"/>
                      <a:r>
                        <a:rPr lang="en-GB" sz="2000" dirty="0" smtClean="0"/>
                        <a:t>7</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We eat crisps.</a:t>
                      </a:r>
                    </a:p>
                  </a:txBody>
                  <a:tcPr/>
                </a:tc>
              </a:tr>
              <a:tr h="370840">
                <a:tc>
                  <a:txBody>
                    <a:bodyPr/>
                    <a:lstStyle/>
                    <a:p>
                      <a:pPr algn="ctr"/>
                      <a:r>
                        <a:rPr lang="en-GB" sz="2000" dirty="0" smtClean="0"/>
                        <a:t>8</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They drink orange juice.</a:t>
                      </a:r>
                    </a:p>
                  </a:txBody>
                  <a:tcPr/>
                </a:tc>
              </a:tr>
              <a:tr h="370840">
                <a:tc>
                  <a:txBody>
                    <a:bodyPr/>
                    <a:lstStyle/>
                    <a:p>
                      <a:pPr algn="ctr"/>
                      <a:r>
                        <a:rPr lang="en-GB" sz="2000" dirty="0" smtClean="0"/>
                        <a:t>9</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eat a piece of cake.</a:t>
                      </a:r>
                    </a:p>
                  </a:txBody>
                  <a:tcPr/>
                </a:tc>
              </a:tr>
              <a:tr h="370840">
                <a:tc>
                  <a:txBody>
                    <a:bodyPr/>
                    <a:lstStyle/>
                    <a:p>
                      <a:pPr algn="ctr"/>
                      <a:r>
                        <a:rPr lang="en-GB" sz="2000" dirty="0" smtClean="0"/>
                        <a:t>10</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break time you eat a piece of cake.</a:t>
                      </a:r>
                    </a:p>
                  </a:txBody>
                  <a:tcPr/>
                </a:tc>
              </a:tr>
            </a:tbl>
          </a:graphicData>
        </a:graphic>
      </p:graphicFrame>
    </p:spTree>
    <p:extLst>
      <p:ext uri="{BB962C8B-B14F-4D97-AF65-F5344CB8AC3E}">
        <p14:creationId xmlns:p14="http://schemas.microsoft.com/office/powerpoint/2010/main" val="6443835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0233499"/>
              </p:ext>
            </p:extLst>
          </p:nvPr>
        </p:nvGraphicFramePr>
        <p:xfrm>
          <a:off x="250825" y="228671"/>
          <a:ext cx="8569326" cy="5968055"/>
        </p:xfrm>
        <a:graphic>
          <a:graphicData uri="http://schemas.openxmlformats.org/drawingml/2006/table">
            <a:tbl>
              <a:tblPr firstRow="1" bandRow="1">
                <a:tableStyleId>{5940675A-B579-460E-94D1-54222C63F5DA}</a:tableStyleId>
              </a:tblPr>
              <a:tblGrid>
                <a:gridCol w="3807383"/>
                <a:gridCol w="2700966"/>
                <a:gridCol w="2060977"/>
              </a:tblGrid>
              <a:tr h="571023">
                <a:tc>
                  <a:txBody>
                    <a:bodyPr/>
                    <a:lstStyle/>
                    <a:p>
                      <a:r>
                        <a:rPr lang="en-GB" sz="1800" b="1" dirty="0" smtClean="0">
                          <a:latin typeface="Arial" panose="020B0604020202020204" pitchFamily="34" charset="0"/>
                          <a:cs typeface="Arial" panose="020B0604020202020204" pitchFamily="34" charset="0"/>
                        </a:rPr>
                        <a:t>Target</a:t>
                      </a:r>
                      <a:r>
                        <a:rPr lang="en-GB" sz="1800" b="1" baseline="0" dirty="0" smtClean="0">
                          <a:latin typeface="Arial" panose="020B0604020202020204" pitchFamily="34" charset="0"/>
                          <a:cs typeface="Arial" panose="020B0604020202020204" pitchFamily="34" charset="0"/>
                        </a:rPr>
                        <a:t>  / Problem area</a:t>
                      </a:r>
                      <a:endParaRPr lang="en-GB" sz="1800" b="1"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b="1" dirty="0" smtClean="0">
                          <a:latin typeface="Arial" panose="020B0604020202020204" pitchFamily="34" charset="0"/>
                          <a:cs typeface="Arial" panose="020B0604020202020204" pitchFamily="34" charset="0"/>
                        </a:rPr>
                        <a:t>Action</a:t>
                      </a:r>
                      <a:endParaRPr lang="en-GB" sz="1800" b="1"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b="1" dirty="0" smtClean="0">
                          <a:latin typeface="Arial" panose="020B0604020202020204" pitchFamily="34" charset="0"/>
                          <a:cs typeface="Arial" panose="020B0604020202020204" pitchFamily="34" charset="0"/>
                        </a:rPr>
                        <a:t>Action 2</a:t>
                      </a:r>
                      <a:endParaRPr lang="en-GB" sz="1800" b="1" dirty="0">
                        <a:latin typeface="Arial" panose="020B0604020202020204" pitchFamily="34" charset="0"/>
                        <a:cs typeface="Arial" panose="020B0604020202020204" pitchFamily="34" charset="0"/>
                      </a:endParaRPr>
                    </a:p>
                  </a:txBody>
                  <a:tcPr marL="91444" marR="91444" marT="45714" marB="45714" anchor="ctr"/>
                </a:tc>
              </a:tr>
              <a:tr h="571023">
                <a:tc>
                  <a:txBody>
                    <a:bodyPr/>
                    <a:lstStyle/>
                    <a:p>
                      <a:r>
                        <a:rPr lang="en-GB" sz="1800" dirty="0" smtClean="0">
                          <a:latin typeface="Arial" panose="020B0604020202020204" pitchFamily="34" charset="0"/>
                          <a:cs typeface="Arial" panose="020B0604020202020204" pitchFamily="34" charset="0"/>
                        </a:rPr>
                        <a:t>1 Word Order 2</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A</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I &amp; J</a:t>
                      </a:r>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2 Capital letters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B</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3 Spelling</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C and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4 Pronouns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D and E</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5 Verb endings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D and E</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6 Irregular verb ‘</a:t>
                      </a:r>
                      <a:r>
                        <a:rPr lang="en-GB" sz="1800" dirty="0" err="1" smtClean="0">
                          <a:latin typeface="Arial" panose="020B0604020202020204" pitchFamily="34" charset="0"/>
                          <a:cs typeface="Arial" panose="020B0604020202020204" pitchFamily="34" charset="0"/>
                        </a:rPr>
                        <a:t>essen</a:t>
                      </a:r>
                      <a:r>
                        <a:rPr lang="en-GB" sz="1800" dirty="0" smtClean="0">
                          <a:latin typeface="Arial" panose="020B0604020202020204" pitchFamily="34" charset="0"/>
                          <a:cs typeface="Arial" panose="020B0604020202020204" pitchFamily="34" charset="0"/>
                        </a:rPr>
                        <a:t>’</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ex E and F</a:t>
                      </a:r>
                    </a:p>
                    <a:p>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985601">
                <a:tc>
                  <a:txBody>
                    <a:bodyPr/>
                    <a:lstStyle/>
                    <a:p>
                      <a:r>
                        <a:rPr lang="en-GB" sz="1800" dirty="0" smtClean="0">
                          <a:latin typeface="Arial" panose="020B0604020202020204" pitchFamily="34" charset="0"/>
                          <a:cs typeface="Arial" panose="020B0604020202020204" pitchFamily="34" charset="0"/>
                        </a:rPr>
                        <a:t>7 Articles (‘a’ and ‘the’) – choice and spelling</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G &amp;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8 Vocabulary</a:t>
                      </a:r>
                      <a:r>
                        <a:rPr lang="en-GB" sz="1800" baseline="0" dirty="0" smtClean="0">
                          <a:latin typeface="Arial" panose="020B0604020202020204" pitchFamily="34" charset="0"/>
                          <a:cs typeface="Arial" panose="020B0604020202020204" pitchFamily="34" charset="0"/>
                        </a:rPr>
                        <a:t> not known</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bl>
          </a:graphicData>
        </a:graphic>
      </p:graphicFrame>
    </p:spTree>
    <p:extLst>
      <p:ext uri="{BB962C8B-B14F-4D97-AF65-F5344CB8AC3E}">
        <p14:creationId xmlns:p14="http://schemas.microsoft.com/office/powerpoint/2010/main" val="17856573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0" y="115888"/>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400" b="1" smtClean="0">
                <a:solidFill>
                  <a:prstClr val="black"/>
                </a:solidFill>
                <a:latin typeface="Arial" panose="020B0604020202020204" pitchFamily="34" charset="0"/>
              </a:rPr>
              <a:t>Y8 Zielübungen</a:t>
            </a:r>
          </a:p>
        </p:txBody>
      </p:sp>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1275"/>
            <a:ext cx="3651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30163" y="511175"/>
            <a:ext cx="2952750" cy="2308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A </a:t>
            </a:r>
            <a:r>
              <a:rPr lang="en-GB" sz="1200" smtClean="0">
                <a:solidFill>
                  <a:prstClr val="black"/>
                </a:solidFill>
                <a:latin typeface="Arial" panose="020B0604020202020204" pitchFamily="34" charset="0"/>
              </a:rPr>
              <a:t>Was ist die richtige Ordnung? Schreib die Sätze auf. Beginn mit den </a:t>
            </a:r>
            <a:r>
              <a:rPr lang="en-GB" sz="1200" u="sng" smtClean="0">
                <a:solidFill>
                  <a:prstClr val="black"/>
                </a:solidFill>
                <a:latin typeface="Arial" panose="020B0604020202020204" pitchFamily="34" charset="0"/>
              </a:rPr>
              <a:t>unterstrichenen Wörtern</a:t>
            </a:r>
            <a:r>
              <a:rPr lang="en-GB" sz="1200" smtClean="0">
                <a:solidFill>
                  <a:prstClr val="black"/>
                </a:solidFill>
                <a:latin typeface="Arial" panose="020B0604020202020204" pitchFamily="34" charset="0"/>
              </a:rPr>
              <a:t>.</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1  ich / ein / esse / Butterbrot / </a:t>
            </a:r>
            <a:r>
              <a:rPr lang="en-GB" sz="1200" u="sng" smtClean="0">
                <a:solidFill>
                  <a:prstClr val="black"/>
                </a:solidFill>
                <a:latin typeface="Arial" panose="020B0604020202020204" pitchFamily="34" charset="0"/>
              </a:rPr>
              <a:t>in der Pause</a:t>
            </a:r>
            <a:r>
              <a:rPr lang="en-GB" sz="1200" smtClean="0">
                <a:solidFill>
                  <a:prstClr val="black"/>
                </a:solidFill>
                <a:latin typeface="Arial" panose="020B0604020202020204" pitchFamily="34" charset="0"/>
              </a:rPr>
              <a:t>.</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2  </a:t>
            </a:r>
            <a:r>
              <a:rPr lang="en-GB" sz="1200" u="sng" smtClean="0">
                <a:solidFill>
                  <a:prstClr val="black"/>
                </a:solidFill>
                <a:latin typeface="Arial" panose="020B0604020202020204" pitchFamily="34" charset="0"/>
              </a:rPr>
              <a:t>Ich</a:t>
            </a:r>
            <a:r>
              <a:rPr lang="en-GB" sz="1200" smtClean="0">
                <a:solidFill>
                  <a:prstClr val="black"/>
                </a:solidFill>
                <a:latin typeface="Arial" panose="020B0604020202020204" pitchFamily="34" charset="0"/>
              </a:rPr>
              <a:t>  / um / Cola / trinke / Uhr / zehn</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3  wir / </a:t>
            </a:r>
            <a:r>
              <a:rPr lang="en-GB" sz="1200" u="sng" smtClean="0">
                <a:solidFill>
                  <a:prstClr val="black"/>
                </a:solidFill>
                <a:latin typeface="Arial" panose="020B0604020202020204" pitchFamily="34" charset="0"/>
              </a:rPr>
              <a:t>Montags</a:t>
            </a:r>
            <a:r>
              <a:rPr lang="en-GB" sz="1200" smtClean="0">
                <a:solidFill>
                  <a:prstClr val="black"/>
                </a:solidFill>
                <a:latin typeface="Arial" panose="020B0604020202020204" pitchFamily="34" charset="0"/>
              </a:rPr>
              <a:t> / Stück / ein / essen / Kuchen</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4  lerne / viele / </a:t>
            </a:r>
            <a:r>
              <a:rPr lang="en-GB" sz="1200" u="sng" smtClean="0">
                <a:solidFill>
                  <a:prstClr val="black"/>
                </a:solidFill>
                <a:latin typeface="Arial" panose="020B0604020202020204" pitchFamily="34" charset="0"/>
              </a:rPr>
              <a:t>in der Schule </a:t>
            </a:r>
            <a:r>
              <a:rPr lang="en-GB" sz="1200" smtClean="0">
                <a:solidFill>
                  <a:prstClr val="black"/>
                </a:solidFill>
                <a:latin typeface="Arial" panose="020B0604020202020204" pitchFamily="34" charset="0"/>
              </a:rPr>
              <a:t>/ ich / Fächer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5 isst / Chips / </a:t>
            </a:r>
            <a:r>
              <a:rPr lang="en-GB" sz="1200" u="sng" smtClean="0">
                <a:solidFill>
                  <a:prstClr val="black"/>
                </a:solidFill>
                <a:latin typeface="Arial" panose="020B0604020202020204" pitchFamily="34" charset="0"/>
              </a:rPr>
              <a:t>er</a:t>
            </a:r>
            <a:r>
              <a:rPr lang="en-GB" sz="1200" smtClean="0">
                <a:solidFill>
                  <a:prstClr val="black"/>
                </a:solidFill>
                <a:latin typeface="Arial" panose="020B0604020202020204" pitchFamily="34" charset="0"/>
              </a:rPr>
              <a:t> / Orangensaft / wir / aber / trinken / </a:t>
            </a:r>
          </a:p>
        </p:txBody>
      </p:sp>
      <p:sp>
        <p:nvSpPr>
          <p:cNvPr id="4101" name="TextBox 4"/>
          <p:cNvSpPr txBox="1">
            <a:spLocks noChangeArrowheads="1"/>
          </p:cNvSpPr>
          <p:nvPr/>
        </p:nvSpPr>
        <p:spPr bwMode="auto">
          <a:xfrm>
            <a:off x="3109913" y="115888"/>
            <a:ext cx="2951162"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B </a:t>
            </a:r>
            <a:r>
              <a:rPr lang="en-GB" sz="1200" smtClean="0">
                <a:solidFill>
                  <a:prstClr val="black"/>
                </a:solidFill>
                <a:latin typeface="Arial" panose="020B0604020202020204" pitchFamily="34" charset="0"/>
              </a:rPr>
              <a:t>Korrigiere den Text. Welche Wörter schreibt man groß?</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hallo john!  Ich schreibe über meine schule.  sie heißt comberton village college und hier lerne ich viele fächer. mein  lieblingsfach ist deutsch –natürlich. um zehn uhr zwanzig ist die erste pause. in der pause esse ich eine banane und ich trinke orangensaft.  in der schule trage ich ein graues polohemd, eine schwarze hose und schwarze schuhe. ich finde die uniform langweilig. ich mache gern sport hier.  ich spiele fußball im winter und tennis im sommer. tschüs!</a:t>
            </a:r>
          </a:p>
        </p:txBody>
      </p:sp>
      <p:sp>
        <p:nvSpPr>
          <p:cNvPr id="4102" name="TextBox 5"/>
          <p:cNvSpPr txBox="1">
            <a:spLocks noChangeArrowheads="1"/>
          </p:cNvSpPr>
          <p:nvPr/>
        </p:nvSpPr>
        <p:spPr bwMode="auto">
          <a:xfrm>
            <a:off x="6084888" y="84138"/>
            <a:ext cx="295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C </a:t>
            </a:r>
            <a:r>
              <a:rPr lang="en-GB" sz="1200" smtClean="0">
                <a:solidFill>
                  <a:prstClr val="black"/>
                </a:solidFill>
                <a:latin typeface="Arial" panose="020B0604020202020204" pitchFamily="34" charset="0"/>
              </a:rPr>
              <a:t>Wie heißt das auf Deutsch? Schreib jedes Wort dreimal. Ist es M, F oder N?</a:t>
            </a:r>
          </a:p>
        </p:txBody>
      </p:sp>
      <p:sp>
        <p:nvSpPr>
          <p:cNvPr id="7" name="Rounded Rectangle 6"/>
          <p:cNvSpPr/>
          <p:nvPr/>
        </p:nvSpPr>
        <p:spPr>
          <a:xfrm>
            <a:off x="3089275" y="574675"/>
            <a:ext cx="2922588" cy="24479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aphicFrame>
        <p:nvGraphicFramePr>
          <p:cNvPr id="8" name="Table 7"/>
          <p:cNvGraphicFramePr>
            <a:graphicFrameLocks noGrp="1"/>
          </p:cNvGraphicFramePr>
          <p:nvPr/>
        </p:nvGraphicFramePr>
        <p:xfrm>
          <a:off x="6096000" y="568325"/>
          <a:ext cx="2940050" cy="1931990"/>
        </p:xfrm>
        <a:graphic>
          <a:graphicData uri="http://schemas.openxmlformats.org/drawingml/2006/table">
            <a:tbl>
              <a:tblPr firstRow="1" bandRow="1">
                <a:tableStyleId>{5940675A-B579-460E-94D1-54222C63F5DA}</a:tableStyleId>
              </a:tblPr>
              <a:tblGrid>
                <a:gridCol w="996129"/>
                <a:gridCol w="1943921"/>
              </a:tblGrid>
              <a:tr h="457432">
                <a:tc>
                  <a:txBody>
                    <a:bodyPr/>
                    <a:lstStyle/>
                    <a:p>
                      <a:r>
                        <a:rPr lang="en-GB" sz="1200" dirty="0" smtClean="0">
                          <a:latin typeface="Arial" panose="020B0604020202020204" pitchFamily="34" charset="0"/>
                          <a:cs typeface="Arial" panose="020B0604020202020204" pitchFamily="34" charset="0"/>
                        </a:rPr>
                        <a:t>1 chocolate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r>
                        <a:rPr lang="en-GB" sz="1200" dirty="0" err="1" smtClean="0">
                          <a:latin typeface="Arial" panose="020B0604020202020204" pitchFamily="34" charset="0"/>
                          <a:cs typeface="Arial" panose="020B0604020202020204" pitchFamily="34" charset="0"/>
                        </a:rPr>
                        <a:t>Schokolade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Schokolade</a:t>
                      </a:r>
                      <a:r>
                        <a:rPr lang="en-GB" sz="1200" dirty="0" smtClean="0">
                          <a:latin typeface="Arial" panose="020B0604020202020204" pitchFamily="34" charset="0"/>
                          <a:cs typeface="Arial" panose="020B0604020202020204" pitchFamily="34" charset="0"/>
                        </a:rPr>
                        <a:t>,</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Schokolade</a:t>
                      </a:r>
                      <a:r>
                        <a:rPr lang="en-GB" sz="1200" baseline="0" dirty="0" smtClean="0">
                          <a:latin typeface="Arial" panose="020B0604020202020204" pitchFamily="34" charset="0"/>
                          <a:cs typeface="Arial" panose="020B0604020202020204" pitchFamily="34" charset="0"/>
                        </a:rPr>
                        <a:t> (F)</a:t>
                      </a:r>
                      <a:endParaRPr lang="en-GB" sz="1200" dirty="0">
                        <a:latin typeface="Arial" panose="020B0604020202020204" pitchFamily="34" charset="0"/>
                        <a:cs typeface="Arial" panose="020B0604020202020204" pitchFamily="34" charset="0"/>
                      </a:endParaRPr>
                    </a:p>
                  </a:txBody>
                  <a:tcPr marL="91426" marR="91426" marT="45743" marB="45743"/>
                </a:tc>
              </a:tr>
              <a:tr h="279847">
                <a:tc>
                  <a:txBody>
                    <a:bodyPr/>
                    <a:lstStyle/>
                    <a:p>
                      <a:r>
                        <a:rPr lang="en-GB" sz="1200" dirty="0" smtClean="0">
                          <a:latin typeface="Arial" panose="020B0604020202020204" pitchFamily="34" charset="0"/>
                          <a:cs typeface="Arial" panose="020B0604020202020204" pitchFamily="34" charset="0"/>
                        </a:rPr>
                        <a:t>2 sandwich</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a:latin typeface="Arial" panose="020B0604020202020204" pitchFamily="34" charset="0"/>
                        <a:cs typeface="Arial" panose="020B0604020202020204" pitchFamily="34" charset="0"/>
                      </a:endParaRPr>
                    </a:p>
                  </a:txBody>
                  <a:tcPr marL="91426" marR="91426" marT="45743" marB="45743"/>
                </a:tc>
              </a:tr>
              <a:tr h="279847">
                <a:tc>
                  <a:txBody>
                    <a:bodyPr/>
                    <a:lstStyle/>
                    <a:p>
                      <a:r>
                        <a:rPr lang="en-GB" sz="1200" dirty="0" smtClean="0">
                          <a:latin typeface="Arial" panose="020B0604020202020204" pitchFamily="34" charset="0"/>
                          <a:cs typeface="Arial" panose="020B0604020202020204" pitchFamily="34" charset="0"/>
                        </a:rPr>
                        <a:t>3 biscuits</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457432">
                <a:tc>
                  <a:txBody>
                    <a:bodyPr/>
                    <a:lstStyle/>
                    <a:p>
                      <a:r>
                        <a:rPr lang="en-GB" sz="1200" dirty="0" smtClean="0">
                          <a:latin typeface="Arial" panose="020B0604020202020204" pitchFamily="34" charset="0"/>
                          <a:cs typeface="Arial" panose="020B0604020202020204" pitchFamily="34" charset="0"/>
                        </a:rPr>
                        <a:t>4 a piece of cake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457432">
                <a:tc>
                  <a:txBody>
                    <a:bodyPr/>
                    <a:lstStyle/>
                    <a:p>
                      <a:r>
                        <a:rPr lang="en-GB" sz="1200" dirty="0" smtClean="0">
                          <a:latin typeface="Arial" panose="020B0604020202020204" pitchFamily="34" charset="0"/>
                          <a:cs typeface="Arial" panose="020B0604020202020204" pitchFamily="34" charset="0"/>
                        </a:rPr>
                        <a:t>5 orange</a:t>
                      </a:r>
                      <a:r>
                        <a:rPr lang="en-GB" sz="1200" baseline="0" dirty="0" smtClean="0">
                          <a:latin typeface="Arial" panose="020B0604020202020204" pitchFamily="34" charset="0"/>
                          <a:cs typeface="Arial" panose="020B0604020202020204" pitchFamily="34" charset="0"/>
                        </a:rPr>
                        <a:t> juice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bl>
          </a:graphicData>
        </a:graphic>
      </p:graphicFrame>
      <p:sp>
        <p:nvSpPr>
          <p:cNvPr id="4124" name="TextBox 8"/>
          <p:cNvSpPr txBox="1">
            <a:spLocks noChangeArrowheads="1"/>
          </p:cNvSpPr>
          <p:nvPr/>
        </p:nvSpPr>
        <p:spPr bwMode="auto">
          <a:xfrm>
            <a:off x="3175" y="2935288"/>
            <a:ext cx="308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D </a:t>
            </a:r>
            <a:r>
              <a:rPr lang="en-GB" sz="1200" smtClean="0">
                <a:solidFill>
                  <a:prstClr val="black"/>
                </a:solidFill>
                <a:latin typeface="Arial" panose="020B0604020202020204" pitchFamily="34" charset="0"/>
              </a:rPr>
              <a:t>Wie heißt das auf Englisch. Dann schreib die deutschen Pronomen </a:t>
            </a:r>
            <a:r>
              <a:rPr lang="en-GB" sz="1200" b="1" smtClean="0">
                <a:solidFill>
                  <a:prstClr val="black"/>
                </a:solidFill>
                <a:latin typeface="Arial" panose="020B0604020202020204" pitchFamily="34" charset="0"/>
              </a:rPr>
              <a:t>dreimal</a:t>
            </a:r>
            <a:r>
              <a:rPr lang="en-GB" sz="1200" smtClean="0">
                <a:solidFill>
                  <a:prstClr val="black"/>
                </a:solidFill>
                <a:latin typeface="Arial" panose="020B0604020202020204" pitchFamily="34" charset="0"/>
              </a:rPr>
              <a:t>.</a:t>
            </a:r>
          </a:p>
        </p:txBody>
      </p:sp>
      <p:graphicFrame>
        <p:nvGraphicFramePr>
          <p:cNvPr id="10" name="Table 9"/>
          <p:cNvGraphicFramePr>
            <a:graphicFrameLocks noGrp="1"/>
          </p:cNvGraphicFramePr>
          <p:nvPr/>
        </p:nvGraphicFramePr>
        <p:xfrm>
          <a:off x="84138" y="3395663"/>
          <a:ext cx="455612" cy="2195512"/>
        </p:xfrm>
        <a:graphic>
          <a:graphicData uri="http://schemas.openxmlformats.org/drawingml/2006/table">
            <a:tbl>
              <a:tblPr firstRow="1" bandRow="1">
                <a:tableStyleId>{5940675A-B579-460E-94D1-54222C63F5DA}</a:tableStyleId>
              </a:tblPr>
              <a:tblGrid>
                <a:gridCol w="455612"/>
              </a:tblGrid>
              <a:tr h="274439">
                <a:tc>
                  <a:txBody>
                    <a:bodyPr/>
                    <a:lstStyle/>
                    <a:p>
                      <a:r>
                        <a:rPr lang="en-GB" sz="1200" dirty="0" err="1" smtClean="0">
                          <a:latin typeface="Arial" panose="020B0604020202020204" pitchFamily="34" charset="0"/>
                          <a:cs typeface="Arial" panose="020B0604020202020204" pitchFamily="34" charset="0"/>
                        </a:rPr>
                        <a:t>ich</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smtClean="0">
                          <a:latin typeface="Arial" panose="020B0604020202020204" pitchFamily="34" charset="0"/>
                          <a:cs typeface="Arial" panose="020B0604020202020204" pitchFamily="34" charset="0"/>
                        </a:rPr>
                        <a:t>du</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er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wir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ihr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bl>
          </a:graphicData>
        </a:graphic>
      </p:graphicFrame>
      <p:graphicFrame>
        <p:nvGraphicFramePr>
          <p:cNvPr id="11" name="Table 10"/>
          <p:cNvGraphicFramePr>
            <a:graphicFrameLocks noGrp="1"/>
          </p:cNvGraphicFramePr>
          <p:nvPr/>
        </p:nvGraphicFramePr>
        <p:xfrm>
          <a:off x="684213" y="3395663"/>
          <a:ext cx="455612" cy="2195512"/>
        </p:xfrm>
        <a:graphic>
          <a:graphicData uri="http://schemas.openxmlformats.org/drawingml/2006/table">
            <a:tbl>
              <a:tblPr firstRow="1" bandRow="1">
                <a:tableStyleId>{5940675A-B579-460E-94D1-54222C63F5DA}</a:tableStyleId>
              </a:tblPr>
              <a:tblGrid>
                <a:gridCol w="455612"/>
              </a:tblGrid>
              <a:tr h="274439">
                <a:tc>
                  <a:txBody>
                    <a:bodyPr/>
                    <a:lstStyle/>
                    <a:p>
                      <a:pPr algn="ctr"/>
                      <a:r>
                        <a:rPr lang="en-GB" sz="1200" dirty="0" smtClean="0">
                          <a:latin typeface="Arial" panose="020B0604020202020204" pitchFamily="34" charset="0"/>
                          <a:cs typeface="Arial" panose="020B0604020202020204" pitchFamily="34" charset="0"/>
                        </a:rPr>
                        <a:t>I</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bl>
          </a:graphicData>
        </a:graphic>
      </p:graphicFrame>
      <p:sp>
        <p:nvSpPr>
          <p:cNvPr id="4165" name="TextBox 11"/>
          <p:cNvSpPr txBox="1">
            <a:spLocks noChangeArrowheads="1"/>
          </p:cNvSpPr>
          <p:nvPr/>
        </p:nvSpPr>
        <p:spPr bwMode="auto">
          <a:xfrm>
            <a:off x="1187450" y="3395663"/>
            <a:ext cx="2663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E </a:t>
            </a:r>
            <a:r>
              <a:rPr lang="en-GB" sz="1200" smtClean="0">
                <a:solidFill>
                  <a:prstClr val="black"/>
                </a:solidFill>
                <a:latin typeface="Arial" panose="020B0604020202020204" pitchFamily="34" charset="0"/>
              </a:rPr>
              <a:t>Vervollständige das Verb ‘wohnen’ mit den richtigen Endungen. Wie heißt das auf Englisch?</a:t>
            </a:r>
          </a:p>
        </p:txBody>
      </p:sp>
      <p:graphicFrame>
        <p:nvGraphicFramePr>
          <p:cNvPr id="13" name="Table 12"/>
          <p:cNvGraphicFramePr>
            <a:graphicFrameLocks noGrp="1"/>
          </p:cNvGraphicFramePr>
          <p:nvPr/>
        </p:nvGraphicFramePr>
        <p:xfrm>
          <a:off x="1212850" y="4043363"/>
          <a:ext cx="2089150" cy="1645500"/>
        </p:xfrm>
        <a:graphic>
          <a:graphicData uri="http://schemas.openxmlformats.org/drawingml/2006/table">
            <a:tbl>
              <a:tblPr firstRow="1" bandRow="1">
                <a:tableStyleId>{5940675A-B579-460E-94D1-54222C63F5DA}</a:tableStyleId>
              </a:tblPr>
              <a:tblGrid>
                <a:gridCol w="1512833"/>
                <a:gridCol w="576317"/>
              </a:tblGrid>
              <a:tr h="274108">
                <a:tc>
                  <a:txBody>
                    <a:bodyPr/>
                    <a:lstStyle/>
                    <a:p>
                      <a:r>
                        <a:rPr lang="en-GB" sz="1200" dirty="0" err="1" smtClean="0">
                          <a:latin typeface="Arial" panose="020B0604020202020204" pitchFamily="34" charset="0"/>
                          <a:cs typeface="Arial" panose="020B0604020202020204" pitchFamily="34" charset="0"/>
                        </a:rPr>
                        <a:t>ich</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200" i="1" dirty="0" smtClean="0">
                          <a:latin typeface="Arial" panose="020B0604020202020204" pitchFamily="34" charset="0"/>
                          <a:cs typeface="Arial" panose="020B0604020202020204" pitchFamily="34" charset="0"/>
                        </a:rPr>
                        <a:t>I live</a:t>
                      </a:r>
                      <a:endParaRPr lang="en-GB" sz="1200" i="1"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smtClean="0">
                          <a:latin typeface="Arial" panose="020B0604020202020204" pitchFamily="34" charset="0"/>
                          <a:cs typeface="Arial" panose="020B0604020202020204" pitchFamily="34" charset="0"/>
                        </a:rPr>
                        <a:t>du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er</a:t>
                      </a:r>
                      <a:r>
                        <a:rPr lang="en-GB" sz="1200" dirty="0" smtClean="0">
                          <a:latin typeface="Arial" panose="020B0604020202020204" pitchFamily="34" charset="0"/>
                          <a:cs typeface="Arial" panose="020B0604020202020204" pitchFamily="34" charset="0"/>
                        </a:rPr>
                        <a:t> / </a:t>
                      </a:r>
                      <a:r>
                        <a:rPr lang="en-GB" sz="1200" dirty="0" err="1" smtClean="0">
                          <a:latin typeface="Arial" panose="020B0604020202020204" pitchFamily="34" charset="0"/>
                          <a:cs typeface="Arial" panose="020B0604020202020204" pitchFamily="34" charset="0"/>
                        </a:rPr>
                        <a:t>sie</a:t>
                      </a:r>
                      <a:r>
                        <a:rPr lang="en-GB" sz="1200" dirty="0" smtClean="0">
                          <a:latin typeface="Arial" panose="020B0604020202020204" pitchFamily="34" charset="0"/>
                          <a:cs typeface="Arial" panose="020B0604020202020204" pitchFamily="34" charset="0"/>
                        </a:rPr>
                        <a:t> / </a:t>
                      </a:r>
                      <a:r>
                        <a:rPr lang="en-GB" sz="1200" dirty="0" err="1" smtClean="0">
                          <a:latin typeface="Arial" panose="020B0604020202020204" pitchFamily="34" charset="0"/>
                          <a:cs typeface="Arial" panose="020B0604020202020204" pitchFamily="34" charset="0"/>
                        </a:rPr>
                        <a:t>es</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wir</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ihr</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smtClean="0">
                          <a:latin typeface="Arial" panose="020B0604020202020204" pitchFamily="34" charset="0"/>
                          <a:cs typeface="Arial" panose="020B0604020202020204" pitchFamily="34" charset="0"/>
                        </a:rPr>
                        <a:t>Sie / </a:t>
                      </a:r>
                      <a:r>
                        <a:rPr lang="en-GB" sz="1200" dirty="0" err="1" smtClean="0">
                          <a:latin typeface="Arial" panose="020B0604020202020204" pitchFamily="34" charset="0"/>
                          <a:cs typeface="Arial" panose="020B0604020202020204" pitchFamily="34" charset="0"/>
                        </a:rPr>
                        <a:t>sie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bl>
          </a:graphicData>
        </a:graphic>
      </p:graphicFrame>
      <p:sp>
        <p:nvSpPr>
          <p:cNvPr id="4189" name="TextBox 13"/>
          <p:cNvSpPr txBox="1">
            <a:spLocks noChangeArrowheads="1"/>
          </p:cNvSpPr>
          <p:nvPr/>
        </p:nvSpPr>
        <p:spPr bwMode="auto">
          <a:xfrm>
            <a:off x="3703638" y="3067050"/>
            <a:ext cx="2665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F </a:t>
            </a:r>
            <a:r>
              <a:rPr lang="en-GB" sz="1200" smtClean="0">
                <a:solidFill>
                  <a:prstClr val="black"/>
                </a:solidFill>
                <a:latin typeface="Arial" panose="020B0604020202020204" pitchFamily="34" charset="0"/>
              </a:rPr>
              <a:t>Schreib diese Verbtabelle ab und füll sie aus.</a:t>
            </a:r>
          </a:p>
        </p:txBody>
      </p:sp>
      <p:graphicFrame>
        <p:nvGraphicFramePr>
          <p:cNvPr id="15" name="Table 14"/>
          <p:cNvGraphicFramePr>
            <a:graphicFrameLocks noGrp="1"/>
          </p:cNvGraphicFramePr>
          <p:nvPr/>
        </p:nvGraphicFramePr>
        <p:xfrm>
          <a:off x="3763963" y="3621088"/>
          <a:ext cx="2506662" cy="1952644"/>
        </p:xfrm>
        <a:graphic>
          <a:graphicData uri="http://schemas.openxmlformats.org/drawingml/2006/table">
            <a:tbl>
              <a:tblPr firstRow="1" bandRow="1">
                <a:tableStyleId>{5940675A-B579-460E-94D1-54222C63F5DA}</a:tableStyleId>
              </a:tblPr>
              <a:tblGrid>
                <a:gridCol w="1282607"/>
                <a:gridCol w="1224055"/>
              </a:tblGrid>
              <a:tr h="274312">
                <a:tc>
                  <a:txBody>
                    <a:bodyPr/>
                    <a:lstStyle/>
                    <a:p>
                      <a:r>
                        <a:rPr lang="en-GB" sz="1200" dirty="0" err="1" smtClean="0">
                          <a:latin typeface="Arial" panose="020B0604020202020204" pitchFamily="34" charset="0"/>
                          <a:cs typeface="Arial" panose="020B0604020202020204" pitchFamily="34" charset="0"/>
                        </a:rPr>
                        <a:t>ich</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esse</a:t>
                      </a:r>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i="1" dirty="0" smtClean="0">
                          <a:latin typeface="Arial" panose="020B0604020202020204" pitchFamily="34" charset="0"/>
                          <a:cs typeface="Arial" panose="020B0604020202020204" pitchFamily="34" charset="0"/>
                        </a:rPr>
                        <a:t>I eat</a:t>
                      </a:r>
                      <a:endParaRPr lang="en-GB" sz="1000" i="1" dirty="0">
                        <a:latin typeface="Arial" panose="020B0604020202020204" pitchFamily="34" charset="0"/>
                        <a:cs typeface="Arial" panose="020B0604020202020204" pitchFamily="34" charset="0"/>
                      </a:endParaRPr>
                    </a:p>
                  </a:txBody>
                  <a:tcPr marL="91434" marR="91434" marT="45719" marB="45719" anchor="ctr"/>
                </a:tc>
              </a:tr>
              <a:tr h="359111">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(singular) eat</a:t>
                      </a:r>
                      <a:endParaRPr lang="en-GB" sz="1000" dirty="0">
                        <a:latin typeface="Arial" panose="020B0604020202020204" pitchFamily="34" charset="0"/>
                        <a:cs typeface="Arial" panose="020B0604020202020204" pitchFamily="34" charset="0"/>
                      </a:endParaRPr>
                    </a:p>
                  </a:txBody>
                  <a:tcPr marL="91434" marR="91434" marT="45719" marB="45719" anchor="ctr"/>
                </a:tc>
              </a:tr>
              <a:tr h="274312">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s/he</a:t>
                      </a:r>
                      <a:r>
                        <a:rPr lang="en-GB" sz="1000" baseline="0" dirty="0" smtClean="0">
                          <a:latin typeface="Arial" panose="020B0604020202020204" pitchFamily="34" charset="0"/>
                          <a:cs typeface="Arial" panose="020B0604020202020204" pitchFamily="34" charset="0"/>
                        </a:rPr>
                        <a:t>/it eats</a:t>
                      </a:r>
                      <a:endParaRPr lang="en-GB" sz="1000" dirty="0">
                        <a:latin typeface="Arial" panose="020B0604020202020204" pitchFamily="34" charset="0"/>
                        <a:cs typeface="Arial" panose="020B0604020202020204" pitchFamily="34" charset="0"/>
                      </a:endParaRPr>
                    </a:p>
                  </a:txBody>
                  <a:tcPr marL="91434" marR="91434" marT="45719" marB="45719" anchor="ctr"/>
                </a:tc>
              </a:tr>
              <a:tr h="274312">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we eat</a:t>
                      </a:r>
                      <a:endParaRPr lang="en-GB" sz="1000" dirty="0">
                        <a:latin typeface="Arial" panose="020B0604020202020204" pitchFamily="34" charset="0"/>
                        <a:cs typeface="Arial" panose="020B0604020202020204" pitchFamily="34" charset="0"/>
                      </a:endParaRPr>
                    </a:p>
                  </a:txBody>
                  <a:tcPr marL="91434" marR="91434" marT="45719" marB="45719" anchor="ctr"/>
                </a:tc>
              </a:tr>
              <a:tr h="359111">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(plural) eat</a:t>
                      </a:r>
                      <a:endParaRPr lang="en-GB" sz="1000" dirty="0">
                        <a:latin typeface="Arial" panose="020B0604020202020204" pitchFamily="34" charset="0"/>
                        <a:cs typeface="Arial" panose="020B0604020202020204" pitchFamily="34" charset="0"/>
                      </a:endParaRPr>
                    </a:p>
                  </a:txBody>
                  <a:tcPr marL="91434" marR="91434" marT="45719" marB="45719" anchor="ctr"/>
                </a:tc>
              </a:tr>
              <a:tr h="411468">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(polite)</a:t>
                      </a:r>
                      <a:r>
                        <a:rPr lang="en-GB" sz="1000" baseline="0" dirty="0" smtClean="0">
                          <a:latin typeface="Arial" panose="020B0604020202020204" pitchFamily="34" charset="0"/>
                          <a:cs typeface="Arial" panose="020B0604020202020204" pitchFamily="34" charset="0"/>
                        </a:rPr>
                        <a:t> / they eat</a:t>
                      </a:r>
                      <a:endParaRPr lang="en-GB" sz="1000" dirty="0">
                        <a:latin typeface="Arial" panose="020B0604020202020204" pitchFamily="34" charset="0"/>
                        <a:cs typeface="Arial" panose="020B0604020202020204" pitchFamily="34" charset="0"/>
                      </a:endParaRPr>
                    </a:p>
                  </a:txBody>
                  <a:tcPr marL="91434" marR="91434" marT="45719" marB="45719" anchor="ctr"/>
                </a:tc>
              </a:tr>
            </a:tbl>
          </a:graphicData>
        </a:graphic>
      </p:graphicFrame>
      <p:sp>
        <p:nvSpPr>
          <p:cNvPr id="4213" name="TextBox 15"/>
          <p:cNvSpPr txBox="1">
            <a:spLocks noChangeArrowheads="1"/>
          </p:cNvSpPr>
          <p:nvPr/>
        </p:nvSpPr>
        <p:spPr bwMode="auto">
          <a:xfrm>
            <a:off x="6369050" y="2519363"/>
            <a:ext cx="2663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G </a:t>
            </a:r>
            <a:r>
              <a:rPr lang="en-GB" sz="1200" smtClean="0">
                <a:solidFill>
                  <a:prstClr val="black"/>
                </a:solidFill>
                <a:latin typeface="Arial" panose="020B0604020202020204" pitchFamily="34" charset="0"/>
              </a:rPr>
              <a:t>Schreib diese Sätze auf Deutsch.</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1  She eats a sandwich.</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2  I have a brother.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3  The polo shirt is grey.</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4  The shoes are black.</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5  He drinks a bottle of water.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6  I eat an apple.</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7  The uniform is awful.</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8  I read a book.</a:t>
            </a:r>
          </a:p>
        </p:txBody>
      </p:sp>
      <p:sp>
        <p:nvSpPr>
          <p:cNvPr id="4214" name="TextBox 16"/>
          <p:cNvSpPr txBox="1">
            <a:spLocks noChangeArrowheads="1"/>
          </p:cNvSpPr>
          <p:nvPr/>
        </p:nvSpPr>
        <p:spPr bwMode="auto">
          <a:xfrm>
            <a:off x="6369050" y="4230688"/>
            <a:ext cx="2663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H </a:t>
            </a:r>
            <a:r>
              <a:rPr lang="en-GB" sz="1200" smtClean="0">
                <a:solidFill>
                  <a:prstClr val="black"/>
                </a:solidFill>
                <a:latin typeface="Arial" panose="020B0604020202020204" pitchFamily="34" charset="0"/>
              </a:rPr>
              <a:t>Wie heißt das auf Deutsch? Schreib der / die / das (ein / eine / ein).</a:t>
            </a:r>
          </a:p>
          <a:p>
            <a:pPr defTabSz="914400" fontAlgn="base">
              <a:spcBef>
                <a:spcPct val="0"/>
              </a:spcBef>
              <a:spcAft>
                <a:spcPct val="0"/>
              </a:spcAft>
            </a:pPr>
            <a:endParaRPr lang="en-GB" sz="1200" smtClean="0">
              <a:solidFill>
                <a:prstClr val="black"/>
              </a:solidFill>
              <a:latin typeface="Arial" panose="020B0604020202020204" pitchFamily="34" charset="0"/>
            </a:endParaRPr>
          </a:p>
          <a:p>
            <a:pPr defTabSz="914400" fontAlgn="base">
              <a:spcBef>
                <a:spcPct val="0"/>
              </a:spcBef>
              <a:spcAft>
                <a:spcPct val="0"/>
              </a:spcAft>
            </a:pPr>
            <a:r>
              <a:rPr lang="en-GB" sz="1200" smtClean="0">
                <a:solidFill>
                  <a:prstClr val="black"/>
                </a:solidFill>
                <a:latin typeface="Arial" panose="020B0604020202020204" pitchFamily="34" charset="0"/>
              </a:rPr>
              <a:t>1	2	3</a:t>
            </a:r>
          </a:p>
          <a:p>
            <a:pPr defTabSz="914400" fontAlgn="base">
              <a:spcBef>
                <a:spcPct val="0"/>
              </a:spcBef>
              <a:spcAft>
                <a:spcPct val="0"/>
              </a:spcAft>
            </a:pPr>
            <a:endParaRPr lang="en-GB" sz="1200" smtClean="0">
              <a:solidFill>
                <a:prstClr val="black"/>
              </a:solidFill>
              <a:latin typeface="Arial" panose="020B0604020202020204" pitchFamily="34" charset="0"/>
            </a:endParaRPr>
          </a:p>
          <a:p>
            <a:pPr defTabSz="914400" fontAlgn="base">
              <a:spcBef>
                <a:spcPct val="0"/>
              </a:spcBef>
              <a:spcAft>
                <a:spcPct val="0"/>
              </a:spcAft>
            </a:pPr>
            <a:r>
              <a:rPr lang="en-GB" sz="1200" smtClean="0">
                <a:solidFill>
                  <a:prstClr val="black"/>
                </a:solidFill>
                <a:latin typeface="Arial" panose="020B0604020202020204" pitchFamily="34" charset="0"/>
              </a:rPr>
              <a:t>4	5	6</a:t>
            </a:r>
            <a:br>
              <a:rPr lang="en-GB" sz="1200" smtClean="0">
                <a:solidFill>
                  <a:prstClr val="black"/>
                </a:solidFill>
                <a:latin typeface="Arial" panose="020B0604020202020204" pitchFamily="34" charset="0"/>
              </a:rPr>
            </a:br>
            <a:endParaRPr lang="en-GB" sz="1200" smtClean="0">
              <a:solidFill>
                <a:prstClr val="black"/>
              </a:solidFill>
              <a:latin typeface="Arial" panose="020B0604020202020204" pitchFamily="34" charset="0"/>
            </a:endParaRPr>
          </a:p>
        </p:txBody>
      </p:sp>
      <p:sp>
        <p:nvSpPr>
          <p:cNvPr id="4215" name="TextBox 17"/>
          <p:cNvSpPr txBox="1">
            <a:spLocks noChangeArrowheads="1"/>
          </p:cNvSpPr>
          <p:nvPr/>
        </p:nvSpPr>
        <p:spPr bwMode="auto">
          <a:xfrm>
            <a:off x="31750" y="5673725"/>
            <a:ext cx="6199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I </a:t>
            </a:r>
            <a:r>
              <a:rPr lang="en-GB" sz="1200" smtClean="0">
                <a:solidFill>
                  <a:prstClr val="black"/>
                </a:solidFill>
                <a:latin typeface="Arial" panose="020B0604020202020204" pitchFamily="34" charset="0"/>
              </a:rPr>
              <a:t>Schreib diese Sätze auf Deutsch.</a:t>
            </a:r>
          </a:p>
        </p:txBody>
      </p:sp>
      <p:graphicFrame>
        <p:nvGraphicFramePr>
          <p:cNvPr id="19" name="Table 18"/>
          <p:cNvGraphicFramePr>
            <a:graphicFrameLocks noGrp="1"/>
          </p:cNvGraphicFramePr>
          <p:nvPr/>
        </p:nvGraphicFramePr>
        <p:xfrm>
          <a:off x="122238" y="5949950"/>
          <a:ext cx="8856662" cy="868748"/>
        </p:xfrm>
        <a:graphic>
          <a:graphicData uri="http://schemas.openxmlformats.org/drawingml/2006/table">
            <a:tbl>
              <a:tblPr firstRow="1" bandRow="1">
                <a:tableStyleId>{5940675A-B579-460E-94D1-54222C63F5DA}</a:tableStyleId>
              </a:tblPr>
              <a:tblGrid>
                <a:gridCol w="3240242"/>
                <a:gridCol w="2664199"/>
                <a:gridCol w="2952221"/>
              </a:tblGrid>
              <a:tr h="274031">
                <a:tc>
                  <a:txBody>
                    <a:bodyPr/>
                    <a:lstStyle/>
                    <a:p>
                      <a:r>
                        <a:rPr lang="en-GB" sz="1200" dirty="0" smtClean="0">
                          <a:latin typeface="Arial" panose="020B0604020202020204" pitchFamily="34" charset="0"/>
                          <a:cs typeface="Arial" panose="020B0604020202020204" pitchFamily="34" charset="0"/>
                        </a:rPr>
                        <a:t>1 No, I don’t like rugby.</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4  ICT is really</a:t>
                      </a:r>
                      <a:r>
                        <a:rPr lang="en-GB" sz="1200" baseline="0" dirty="0" smtClean="0">
                          <a:latin typeface="Arial" panose="020B0604020202020204" pitchFamily="34" charset="0"/>
                          <a:cs typeface="Arial" panose="020B0604020202020204" pitchFamily="34" charset="0"/>
                        </a:rPr>
                        <a:t> boring.</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7 In my school bag I have a pencil case.</a:t>
                      </a:r>
                      <a:endParaRPr lang="en-GB" sz="1200" dirty="0">
                        <a:latin typeface="Arial" panose="020B0604020202020204" pitchFamily="34" charset="0"/>
                        <a:cs typeface="Arial" panose="020B0604020202020204" pitchFamily="34" charset="0"/>
                      </a:endParaRPr>
                    </a:p>
                  </a:txBody>
                  <a:tcPr marL="91437" marR="91437" marT="45672" marB="45672" anchor="ctr"/>
                </a:tc>
              </a:tr>
              <a:tr h="320300">
                <a:tc>
                  <a:txBody>
                    <a:bodyPr/>
                    <a:lstStyle/>
                    <a:p>
                      <a:r>
                        <a:rPr lang="en-GB" sz="1200" dirty="0" smtClean="0">
                          <a:latin typeface="Arial" panose="020B0604020202020204" pitchFamily="34" charset="0"/>
                          <a:cs typeface="Arial" panose="020B0604020202020204" pitchFamily="34" charset="0"/>
                        </a:rPr>
                        <a:t>2 My favourite subjects are English and art.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5 In school I wear a</a:t>
                      </a:r>
                      <a:r>
                        <a:rPr lang="en-GB" sz="1200" baseline="0" dirty="0" smtClean="0">
                          <a:latin typeface="Arial" panose="020B0604020202020204" pitchFamily="34" charset="0"/>
                          <a:cs typeface="Arial" panose="020B0604020202020204" pitchFamily="34" charset="0"/>
                        </a:rPr>
                        <a:t> uniform.</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8 My birthday is on</a:t>
                      </a:r>
                      <a:r>
                        <a:rPr lang="en-GB" sz="1200" baseline="0" dirty="0" smtClean="0">
                          <a:latin typeface="Arial" panose="020B0604020202020204" pitchFamily="34" charset="0"/>
                          <a:cs typeface="Arial" panose="020B0604020202020204" pitchFamily="34" charset="0"/>
                        </a:rPr>
                        <a:t> the 14</a:t>
                      </a:r>
                      <a:r>
                        <a:rPr lang="en-GB" sz="1200" baseline="30000" dirty="0" smtClean="0">
                          <a:latin typeface="Arial" panose="020B0604020202020204" pitchFamily="34" charset="0"/>
                          <a:cs typeface="Arial" panose="020B0604020202020204" pitchFamily="34" charset="0"/>
                        </a:rPr>
                        <a:t>th</a:t>
                      </a:r>
                      <a:r>
                        <a:rPr lang="en-GB" sz="1200" baseline="0" dirty="0" smtClean="0">
                          <a:latin typeface="Arial" panose="020B0604020202020204" pitchFamily="34" charset="0"/>
                          <a:cs typeface="Arial" panose="020B0604020202020204" pitchFamily="34" charset="0"/>
                        </a:rPr>
                        <a:t> March.</a:t>
                      </a:r>
                      <a:endParaRPr lang="en-GB" sz="1200" dirty="0">
                        <a:latin typeface="Arial" panose="020B0604020202020204" pitchFamily="34" charset="0"/>
                        <a:cs typeface="Arial" panose="020B0604020202020204" pitchFamily="34" charset="0"/>
                      </a:endParaRPr>
                    </a:p>
                  </a:txBody>
                  <a:tcPr marL="91437" marR="91437" marT="45672" marB="45672" anchor="ctr"/>
                </a:tc>
              </a:tr>
              <a:tr h="274031">
                <a:tc>
                  <a:txBody>
                    <a:bodyPr/>
                    <a:lstStyle/>
                    <a:p>
                      <a:r>
                        <a:rPr lang="en-GB" sz="1200" dirty="0" smtClean="0">
                          <a:latin typeface="Arial" panose="020B0604020202020204" pitchFamily="34" charset="0"/>
                          <a:cs typeface="Arial" panose="020B0604020202020204" pitchFamily="34" charset="0"/>
                        </a:rPr>
                        <a:t>3 Sciences are great.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6 I</a:t>
                      </a:r>
                      <a:r>
                        <a:rPr lang="en-GB" sz="1200" baseline="0" dirty="0" smtClean="0">
                          <a:latin typeface="Arial" panose="020B0604020202020204" pitchFamily="34" charset="0"/>
                          <a:cs typeface="Arial" panose="020B0604020202020204" pitchFamily="34" charset="0"/>
                        </a:rPr>
                        <a:t> live in </a:t>
                      </a:r>
                      <a:r>
                        <a:rPr lang="en-GB" sz="1200" baseline="0" dirty="0" err="1" smtClean="0">
                          <a:latin typeface="Arial" panose="020B0604020202020204" pitchFamily="34" charset="0"/>
                          <a:cs typeface="Arial" panose="020B0604020202020204" pitchFamily="34" charset="0"/>
                        </a:rPr>
                        <a:t>Cambourne</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9 At break time I eat a sandwich.</a:t>
                      </a:r>
                      <a:endParaRPr lang="en-GB" sz="1200" dirty="0">
                        <a:latin typeface="Arial" panose="020B0604020202020204" pitchFamily="34" charset="0"/>
                        <a:cs typeface="Arial" panose="020B0604020202020204" pitchFamily="34" charset="0"/>
                      </a:endParaRPr>
                    </a:p>
                  </a:txBody>
                  <a:tcPr marL="91437" marR="91437" marT="45672" marB="45672" anchor="ctr"/>
                </a:tc>
              </a:tr>
            </a:tbl>
          </a:graphicData>
        </a:graphic>
      </p:graphicFrame>
      <p:sp>
        <p:nvSpPr>
          <p:cNvPr id="4234" name="TextBox 19"/>
          <p:cNvSpPr txBox="1">
            <a:spLocks noChangeArrowheads="1"/>
          </p:cNvSpPr>
          <p:nvPr/>
        </p:nvSpPr>
        <p:spPr bwMode="auto">
          <a:xfrm>
            <a:off x="2484438" y="5661025"/>
            <a:ext cx="6199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J </a:t>
            </a:r>
            <a:r>
              <a:rPr lang="en-GB" sz="1200" smtClean="0">
                <a:solidFill>
                  <a:prstClr val="black"/>
                </a:solidFill>
                <a:latin typeface="Arial" panose="020B0604020202020204" pitchFamily="34" charset="0"/>
              </a:rPr>
              <a:t>Schreib Fragen zu den Sätzen in I. Zum Beispiel: </a:t>
            </a:r>
            <a:r>
              <a:rPr lang="en-GB" sz="1200" i="1" smtClean="0">
                <a:solidFill>
                  <a:prstClr val="black"/>
                </a:solidFill>
                <a:latin typeface="Arial" panose="020B0604020202020204" pitchFamily="34" charset="0"/>
              </a:rPr>
              <a:t>1 = Magst du Rugby?</a:t>
            </a:r>
          </a:p>
        </p:txBody>
      </p:sp>
      <p:pic>
        <p:nvPicPr>
          <p:cNvPr id="4235" name="Picture 39" descr="NA0109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700" y="4679950"/>
            <a:ext cx="5413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36" name="Group 40"/>
          <p:cNvGrpSpPr>
            <a:grpSpLocks/>
          </p:cNvGrpSpPr>
          <p:nvPr/>
        </p:nvGrpSpPr>
        <p:grpSpPr bwMode="auto">
          <a:xfrm>
            <a:off x="8453438" y="5208588"/>
            <a:ext cx="655637" cy="776287"/>
            <a:chOff x="1764" y="1641"/>
            <a:chExt cx="1184" cy="1407"/>
          </a:xfrm>
        </p:grpSpPr>
        <p:sp>
          <p:nvSpPr>
            <p:cNvPr id="4241" name="Freeform 41"/>
            <p:cNvSpPr>
              <a:spLocks/>
            </p:cNvSpPr>
            <p:nvPr/>
          </p:nvSpPr>
          <p:spPr bwMode="auto">
            <a:xfrm>
              <a:off x="1764" y="1641"/>
              <a:ext cx="1184" cy="1407"/>
            </a:xfrm>
            <a:custGeom>
              <a:avLst/>
              <a:gdLst>
                <a:gd name="T0" fmla="*/ 0 w 2367"/>
                <a:gd name="T1" fmla="*/ 88 h 2814"/>
                <a:gd name="T2" fmla="*/ 119 w 2367"/>
                <a:gd name="T3" fmla="*/ 37 h 2814"/>
                <a:gd name="T4" fmla="*/ 232 w 2367"/>
                <a:gd name="T5" fmla="*/ 26 h 2814"/>
                <a:gd name="T6" fmla="*/ 296 w 2367"/>
                <a:gd name="T7" fmla="*/ 0 h 2814"/>
                <a:gd name="T8" fmla="*/ 273 w 2367"/>
                <a:gd name="T9" fmla="*/ 147 h 2814"/>
                <a:gd name="T10" fmla="*/ 278 w 2367"/>
                <a:gd name="T11" fmla="*/ 276 h 2814"/>
                <a:gd name="T12" fmla="*/ 273 w 2367"/>
                <a:gd name="T13" fmla="*/ 352 h 2814"/>
                <a:gd name="T14" fmla="*/ 170 w 2367"/>
                <a:gd name="T15" fmla="*/ 258 h 2814"/>
                <a:gd name="T16" fmla="*/ 85 w 2367"/>
                <a:gd name="T17" fmla="*/ 194 h 2814"/>
                <a:gd name="T18" fmla="*/ 41 w 2367"/>
                <a:gd name="T19" fmla="*/ 142 h 2814"/>
                <a:gd name="T20" fmla="*/ 0 w 2367"/>
                <a:gd name="T21" fmla="*/ 88 h 2814"/>
                <a:gd name="T22" fmla="*/ 0 w 2367"/>
                <a:gd name="T23" fmla="*/ 88 h 2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 h="2814">
                  <a:moveTo>
                    <a:pt x="0" y="701"/>
                  </a:moveTo>
                  <a:lnTo>
                    <a:pt x="947" y="290"/>
                  </a:lnTo>
                  <a:lnTo>
                    <a:pt x="1853" y="207"/>
                  </a:lnTo>
                  <a:lnTo>
                    <a:pt x="2367" y="0"/>
                  </a:lnTo>
                  <a:lnTo>
                    <a:pt x="2182" y="1176"/>
                  </a:lnTo>
                  <a:lnTo>
                    <a:pt x="2223" y="2207"/>
                  </a:lnTo>
                  <a:lnTo>
                    <a:pt x="2182" y="2814"/>
                  </a:lnTo>
                  <a:lnTo>
                    <a:pt x="1358" y="2061"/>
                  </a:lnTo>
                  <a:lnTo>
                    <a:pt x="678" y="1546"/>
                  </a:lnTo>
                  <a:lnTo>
                    <a:pt x="328" y="1135"/>
                  </a:lnTo>
                  <a:lnTo>
                    <a:pt x="0" y="701"/>
                  </a:lnTo>
                  <a:close/>
                </a:path>
              </a:pathLst>
            </a:custGeom>
            <a:solidFill>
              <a:srgbClr val="8AA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2" name="Freeform 42"/>
            <p:cNvSpPr>
              <a:spLocks/>
            </p:cNvSpPr>
            <p:nvPr/>
          </p:nvSpPr>
          <p:spPr bwMode="auto">
            <a:xfrm>
              <a:off x="2184" y="1857"/>
              <a:ext cx="724" cy="789"/>
            </a:xfrm>
            <a:custGeom>
              <a:avLst/>
              <a:gdLst>
                <a:gd name="T0" fmla="*/ 42 w 1448"/>
                <a:gd name="T1" fmla="*/ 167 h 1578"/>
                <a:gd name="T2" fmla="*/ 23 w 1448"/>
                <a:gd name="T3" fmla="*/ 143 h 1578"/>
                <a:gd name="T4" fmla="*/ 0 w 1448"/>
                <a:gd name="T5" fmla="*/ 71 h 1578"/>
                <a:gd name="T6" fmla="*/ 0 w 1448"/>
                <a:gd name="T7" fmla="*/ 22 h 1578"/>
                <a:gd name="T8" fmla="*/ 19 w 1448"/>
                <a:gd name="T9" fmla="*/ 7 h 1578"/>
                <a:gd name="T10" fmla="*/ 36 w 1448"/>
                <a:gd name="T11" fmla="*/ 0 h 1578"/>
                <a:gd name="T12" fmla="*/ 63 w 1448"/>
                <a:gd name="T13" fmla="*/ 1 h 1578"/>
                <a:gd name="T14" fmla="*/ 96 w 1448"/>
                <a:gd name="T15" fmla="*/ 13 h 1578"/>
                <a:gd name="T16" fmla="*/ 104 w 1448"/>
                <a:gd name="T17" fmla="*/ 20 h 1578"/>
                <a:gd name="T18" fmla="*/ 110 w 1448"/>
                <a:gd name="T19" fmla="*/ 72 h 1578"/>
                <a:gd name="T20" fmla="*/ 122 w 1448"/>
                <a:gd name="T21" fmla="*/ 72 h 1578"/>
                <a:gd name="T22" fmla="*/ 142 w 1448"/>
                <a:gd name="T23" fmla="*/ 76 h 1578"/>
                <a:gd name="T24" fmla="*/ 157 w 1448"/>
                <a:gd name="T25" fmla="*/ 84 h 1578"/>
                <a:gd name="T26" fmla="*/ 173 w 1448"/>
                <a:gd name="T27" fmla="*/ 104 h 1578"/>
                <a:gd name="T28" fmla="*/ 181 w 1448"/>
                <a:gd name="T29" fmla="*/ 130 h 1578"/>
                <a:gd name="T30" fmla="*/ 177 w 1448"/>
                <a:gd name="T31" fmla="*/ 161 h 1578"/>
                <a:gd name="T32" fmla="*/ 167 w 1448"/>
                <a:gd name="T33" fmla="*/ 179 h 1578"/>
                <a:gd name="T34" fmla="*/ 154 w 1448"/>
                <a:gd name="T35" fmla="*/ 191 h 1578"/>
                <a:gd name="T36" fmla="*/ 134 w 1448"/>
                <a:gd name="T37" fmla="*/ 198 h 1578"/>
                <a:gd name="T38" fmla="*/ 112 w 1448"/>
                <a:gd name="T39" fmla="*/ 195 h 1578"/>
                <a:gd name="T40" fmla="*/ 91 w 1448"/>
                <a:gd name="T41" fmla="*/ 184 h 1578"/>
                <a:gd name="T42" fmla="*/ 80 w 1448"/>
                <a:gd name="T43" fmla="*/ 166 h 1578"/>
                <a:gd name="T44" fmla="*/ 57 w 1448"/>
                <a:gd name="T45" fmla="*/ 173 h 1578"/>
                <a:gd name="T46" fmla="*/ 42 w 1448"/>
                <a:gd name="T47" fmla="*/ 167 h 1578"/>
                <a:gd name="T48" fmla="*/ 42 w 1448"/>
                <a:gd name="T49" fmla="*/ 167 h 15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8" h="1578">
                  <a:moveTo>
                    <a:pt x="334" y="1335"/>
                  </a:moveTo>
                  <a:lnTo>
                    <a:pt x="180" y="1138"/>
                  </a:lnTo>
                  <a:lnTo>
                    <a:pt x="0" y="565"/>
                  </a:lnTo>
                  <a:lnTo>
                    <a:pt x="0" y="175"/>
                  </a:lnTo>
                  <a:lnTo>
                    <a:pt x="147" y="50"/>
                  </a:lnTo>
                  <a:lnTo>
                    <a:pt x="285" y="0"/>
                  </a:lnTo>
                  <a:lnTo>
                    <a:pt x="502" y="7"/>
                  </a:lnTo>
                  <a:lnTo>
                    <a:pt x="765" y="101"/>
                  </a:lnTo>
                  <a:lnTo>
                    <a:pt x="828" y="154"/>
                  </a:lnTo>
                  <a:lnTo>
                    <a:pt x="879" y="573"/>
                  </a:lnTo>
                  <a:lnTo>
                    <a:pt x="974" y="573"/>
                  </a:lnTo>
                  <a:lnTo>
                    <a:pt x="1130" y="602"/>
                  </a:lnTo>
                  <a:lnTo>
                    <a:pt x="1255" y="665"/>
                  </a:lnTo>
                  <a:lnTo>
                    <a:pt x="1384" y="832"/>
                  </a:lnTo>
                  <a:lnTo>
                    <a:pt x="1448" y="1034"/>
                  </a:lnTo>
                  <a:lnTo>
                    <a:pt x="1414" y="1284"/>
                  </a:lnTo>
                  <a:lnTo>
                    <a:pt x="1330" y="1431"/>
                  </a:lnTo>
                  <a:lnTo>
                    <a:pt x="1225" y="1523"/>
                  </a:lnTo>
                  <a:lnTo>
                    <a:pt x="1066" y="1578"/>
                  </a:lnTo>
                  <a:lnTo>
                    <a:pt x="891" y="1557"/>
                  </a:lnTo>
                  <a:lnTo>
                    <a:pt x="723" y="1465"/>
                  </a:lnTo>
                  <a:lnTo>
                    <a:pt x="640" y="1327"/>
                  </a:lnTo>
                  <a:lnTo>
                    <a:pt x="451" y="1381"/>
                  </a:lnTo>
                  <a:lnTo>
                    <a:pt x="334" y="1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3" name="Freeform 43"/>
            <p:cNvSpPr>
              <a:spLocks/>
            </p:cNvSpPr>
            <p:nvPr/>
          </p:nvSpPr>
          <p:spPr bwMode="auto">
            <a:xfrm>
              <a:off x="2502" y="2167"/>
              <a:ext cx="400" cy="446"/>
            </a:xfrm>
            <a:custGeom>
              <a:avLst/>
              <a:gdLst>
                <a:gd name="T0" fmla="*/ 29 w 799"/>
                <a:gd name="T1" fmla="*/ 3 h 892"/>
                <a:gd name="T2" fmla="*/ 26 w 799"/>
                <a:gd name="T3" fmla="*/ 5 h 892"/>
                <a:gd name="T4" fmla="*/ 23 w 799"/>
                <a:gd name="T5" fmla="*/ 7 h 892"/>
                <a:gd name="T6" fmla="*/ 19 w 799"/>
                <a:gd name="T7" fmla="*/ 10 h 892"/>
                <a:gd name="T8" fmla="*/ 11 w 799"/>
                <a:gd name="T9" fmla="*/ 18 h 892"/>
                <a:gd name="T10" fmla="*/ 6 w 799"/>
                <a:gd name="T11" fmla="*/ 30 h 892"/>
                <a:gd name="T12" fmla="*/ 2 w 799"/>
                <a:gd name="T13" fmla="*/ 42 h 892"/>
                <a:gd name="T14" fmla="*/ 0 w 799"/>
                <a:gd name="T15" fmla="*/ 53 h 892"/>
                <a:gd name="T16" fmla="*/ 2 w 799"/>
                <a:gd name="T17" fmla="*/ 66 h 892"/>
                <a:gd name="T18" fmla="*/ 4 w 799"/>
                <a:gd name="T19" fmla="*/ 73 h 892"/>
                <a:gd name="T20" fmla="*/ 6 w 799"/>
                <a:gd name="T21" fmla="*/ 77 h 892"/>
                <a:gd name="T22" fmla="*/ 8 w 799"/>
                <a:gd name="T23" fmla="*/ 82 h 892"/>
                <a:gd name="T24" fmla="*/ 10 w 799"/>
                <a:gd name="T25" fmla="*/ 86 h 892"/>
                <a:gd name="T26" fmla="*/ 13 w 799"/>
                <a:gd name="T27" fmla="*/ 90 h 892"/>
                <a:gd name="T28" fmla="*/ 16 w 799"/>
                <a:gd name="T29" fmla="*/ 93 h 892"/>
                <a:gd name="T30" fmla="*/ 19 w 799"/>
                <a:gd name="T31" fmla="*/ 97 h 892"/>
                <a:gd name="T32" fmla="*/ 25 w 799"/>
                <a:gd name="T33" fmla="*/ 102 h 892"/>
                <a:gd name="T34" fmla="*/ 28 w 799"/>
                <a:gd name="T35" fmla="*/ 104 h 892"/>
                <a:gd name="T36" fmla="*/ 32 w 799"/>
                <a:gd name="T37" fmla="*/ 106 h 892"/>
                <a:gd name="T38" fmla="*/ 35 w 799"/>
                <a:gd name="T39" fmla="*/ 107 h 892"/>
                <a:gd name="T40" fmla="*/ 38 w 799"/>
                <a:gd name="T41" fmla="*/ 108 h 892"/>
                <a:gd name="T42" fmla="*/ 44 w 799"/>
                <a:gd name="T43" fmla="*/ 110 h 892"/>
                <a:gd name="T44" fmla="*/ 50 w 799"/>
                <a:gd name="T45" fmla="*/ 111 h 892"/>
                <a:gd name="T46" fmla="*/ 55 w 799"/>
                <a:gd name="T47" fmla="*/ 112 h 892"/>
                <a:gd name="T48" fmla="*/ 64 w 799"/>
                <a:gd name="T49" fmla="*/ 111 h 892"/>
                <a:gd name="T50" fmla="*/ 74 w 799"/>
                <a:gd name="T51" fmla="*/ 108 h 892"/>
                <a:gd name="T52" fmla="*/ 89 w 799"/>
                <a:gd name="T53" fmla="*/ 96 h 892"/>
                <a:gd name="T54" fmla="*/ 91 w 799"/>
                <a:gd name="T55" fmla="*/ 91 h 892"/>
                <a:gd name="T56" fmla="*/ 93 w 799"/>
                <a:gd name="T57" fmla="*/ 85 h 892"/>
                <a:gd name="T58" fmla="*/ 95 w 799"/>
                <a:gd name="T59" fmla="*/ 79 h 892"/>
                <a:gd name="T60" fmla="*/ 97 w 799"/>
                <a:gd name="T61" fmla="*/ 72 h 892"/>
                <a:gd name="T62" fmla="*/ 100 w 799"/>
                <a:gd name="T63" fmla="*/ 49 h 892"/>
                <a:gd name="T64" fmla="*/ 99 w 799"/>
                <a:gd name="T65" fmla="*/ 45 h 892"/>
                <a:gd name="T66" fmla="*/ 96 w 799"/>
                <a:gd name="T67" fmla="*/ 39 h 892"/>
                <a:gd name="T68" fmla="*/ 93 w 799"/>
                <a:gd name="T69" fmla="*/ 33 h 892"/>
                <a:gd name="T70" fmla="*/ 89 w 799"/>
                <a:gd name="T71" fmla="*/ 26 h 892"/>
                <a:gd name="T72" fmla="*/ 85 w 799"/>
                <a:gd name="T73" fmla="*/ 20 h 892"/>
                <a:gd name="T74" fmla="*/ 82 w 799"/>
                <a:gd name="T75" fmla="*/ 15 h 892"/>
                <a:gd name="T76" fmla="*/ 79 w 799"/>
                <a:gd name="T77" fmla="*/ 10 h 892"/>
                <a:gd name="T78" fmla="*/ 76 w 799"/>
                <a:gd name="T79" fmla="*/ 9 h 892"/>
                <a:gd name="T80" fmla="*/ 73 w 799"/>
                <a:gd name="T81" fmla="*/ 7 h 892"/>
                <a:gd name="T82" fmla="*/ 69 w 799"/>
                <a:gd name="T83" fmla="*/ 5 h 892"/>
                <a:gd name="T84" fmla="*/ 65 w 799"/>
                <a:gd name="T85" fmla="*/ 3 h 892"/>
                <a:gd name="T86" fmla="*/ 60 w 799"/>
                <a:gd name="T87" fmla="*/ 2 h 892"/>
                <a:gd name="T88" fmla="*/ 56 w 799"/>
                <a:gd name="T89" fmla="*/ 1 h 892"/>
                <a:gd name="T90" fmla="*/ 52 w 799"/>
                <a:gd name="T91" fmla="*/ 0 h 892"/>
                <a:gd name="T92" fmla="*/ 37 w 799"/>
                <a:gd name="T93" fmla="*/ 2 h 892"/>
                <a:gd name="T94" fmla="*/ 29 w 799"/>
                <a:gd name="T95" fmla="*/ 3 h 892"/>
                <a:gd name="T96" fmla="*/ 29 w 799"/>
                <a:gd name="T97" fmla="*/ 3 h 8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9" h="892">
                  <a:moveTo>
                    <a:pt x="229" y="21"/>
                  </a:moveTo>
                  <a:lnTo>
                    <a:pt x="205" y="36"/>
                  </a:lnTo>
                  <a:lnTo>
                    <a:pt x="179" y="53"/>
                  </a:lnTo>
                  <a:lnTo>
                    <a:pt x="148" y="77"/>
                  </a:lnTo>
                  <a:lnTo>
                    <a:pt x="85" y="144"/>
                  </a:lnTo>
                  <a:lnTo>
                    <a:pt x="41" y="236"/>
                  </a:lnTo>
                  <a:lnTo>
                    <a:pt x="15" y="331"/>
                  </a:lnTo>
                  <a:lnTo>
                    <a:pt x="0" y="422"/>
                  </a:lnTo>
                  <a:lnTo>
                    <a:pt x="9" y="524"/>
                  </a:lnTo>
                  <a:lnTo>
                    <a:pt x="28" y="583"/>
                  </a:lnTo>
                  <a:lnTo>
                    <a:pt x="41" y="616"/>
                  </a:lnTo>
                  <a:lnTo>
                    <a:pt x="59" y="651"/>
                  </a:lnTo>
                  <a:lnTo>
                    <a:pt x="77" y="685"/>
                  </a:lnTo>
                  <a:lnTo>
                    <a:pt x="100" y="716"/>
                  </a:lnTo>
                  <a:lnTo>
                    <a:pt x="122" y="744"/>
                  </a:lnTo>
                  <a:lnTo>
                    <a:pt x="146" y="769"/>
                  </a:lnTo>
                  <a:lnTo>
                    <a:pt x="197" y="810"/>
                  </a:lnTo>
                  <a:lnTo>
                    <a:pt x="221" y="826"/>
                  </a:lnTo>
                  <a:lnTo>
                    <a:pt x="249" y="841"/>
                  </a:lnTo>
                  <a:lnTo>
                    <a:pt x="275" y="852"/>
                  </a:lnTo>
                  <a:lnTo>
                    <a:pt x="301" y="862"/>
                  </a:lnTo>
                  <a:lnTo>
                    <a:pt x="351" y="877"/>
                  </a:lnTo>
                  <a:lnTo>
                    <a:pt x="395" y="887"/>
                  </a:lnTo>
                  <a:lnTo>
                    <a:pt x="435" y="892"/>
                  </a:lnTo>
                  <a:lnTo>
                    <a:pt x="510" y="885"/>
                  </a:lnTo>
                  <a:lnTo>
                    <a:pt x="587" y="859"/>
                  </a:lnTo>
                  <a:lnTo>
                    <a:pt x="705" y="762"/>
                  </a:lnTo>
                  <a:lnTo>
                    <a:pt x="723" y="728"/>
                  </a:lnTo>
                  <a:lnTo>
                    <a:pt x="742" y="680"/>
                  </a:lnTo>
                  <a:lnTo>
                    <a:pt x="759" y="627"/>
                  </a:lnTo>
                  <a:lnTo>
                    <a:pt x="774" y="570"/>
                  </a:lnTo>
                  <a:lnTo>
                    <a:pt x="799" y="386"/>
                  </a:lnTo>
                  <a:lnTo>
                    <a:pt x="789" y="354"/>
                  </a:lnTo>
                  <a:lnTo>
                    <a:pt x="768" y="310"/>
                  </a:lnTo>
                  <a:lnTo>
                    <a:pt x="741" y="259"/>
                  </a:lnTo>
                  <a:lnTo>
                    <a:pt x="710" y="207"/>
                  </a:lnTo>
                  <a:lnTo>
                    <a:pt x="680" y="157"/>
                  </a:lnTo>
                  <a:lnTo>
                    <a:pt x="654" y="116"/>
                  </a:lnTo>
                  <a:lnTo>
                    <a:pt x="628" y="77"/>
                  </a:lnTo>
                  <a:lnTo>
                    <a:pt x="604" y="65"/>
                  </a:lnTo>
                  <a:lnTo>
                    <a:pt x="579" y="52"/>
                  </a:lnTo>
                  <a:lnTo>
                    <a:pt x="548" y="38"/>
                  </a:lnTo>
                  <a:lnTo>
                    <a:pt x="513" y="24"/>
                  </a:lnTo>
                  <a:lnTo>
                    <a:pt x="477" y="12"/>
                  </a:lnTo>
                  <a:lnTo>
                    <a:pt x="444" y="3"/>
                  </a:lnTo>
                  <a:lnTo>
                    <a:pt x="414" y="0"/>
                  </a:lnTo>
                  <a:lnTo>
                    <a:pt x="295" y="11"/>
                  </a:lnTo>
                  <a:lnTo>
                    <a:pt x="229" y="21"/>
                  </a:lnTo>
                  <a:close/>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4" name="Freeform 44"/>
            <p:cNvSpPr>
              <a:spLocks/>
            </p:cNvSpPr>
            <p:nvPr/>
          </p:nvSpPr>
          <p:spPr bwMode="auto">
            <a:xfrm>
              <a:off x="2259" y="2085"/>
              <a:ext cx="306" cy="413"/>
            </a:xfrm>
            <a:custGeom>
              <a:avLst/>
              <a:gdLst>
                <a:gd name="T0" fmla="*/ 0 w 613"/>
                <a:gd name="T1" fmla="*/ 21 h 825"/>
                <a:gd name="T2" fmla="*/ 3 w 613"/>
                <a:gd name="T3" fmla="*/ 13 h 825"/>
                <a:gd name="T4" fmla="*/ 6 w 613"/>
                <a:gd name="T5" fmla="*/ 9 h 825"/>
                <a:gd name="T6" fmla="*/ 9 w 613"/>
                <a:gd name="T7" fmla="*/ 8 h 825"/>
                <a:gd name="T8" fmla="*/ 12 w 613"/>
                <a:gd name="T9" fmla="*/ 6 h 825"/>
                <a:gd name="T10" fmla="*/ 15 w 613"/>
                <a:gd name="T11" fmla="*/ 4 h 825"/>
                <a:gd name="T12" fmla="*/ 20 w 613"/>
                <a:gd name="T13" fmla="*/ 3 h 825"/>
                <a:gd name="T14" fmla="*/ 25 w 613"/>
                <a:gd name="T15" fmla="*/ 2 h 825"/>
                <a:gd name="T16" fmla="*/ 31 w 613"/>
                <a:gd name="T17" fmla="*/ 1 h 825"/>
                <a:gd name="T18" fmla="*/ 42 w 613"/>
                <a:gd name="T19" fmla="*/ 0 h 825"/>
                <a:gd name="T20" fmla="*/ 52 w 613"/>
                <a:gd name="T21" fmla="*/ 2 h 825"/>
                <a:gd name="T22" fmla="*/ 60 w 613"/>
                <a:gd name="T23" fmla="*/ 4 h 825"/>
                <a:gd name="T24" fmla="*/ 63 w 613"/>
                <a:gd name="T25" fmla="*/ 6 h 825"/>
                <a:gd name="T26" fmla="*/ 66 w 613"/>
                <a:gd name="T27" fmla="*/ 7 h 825"/>
                <a:gd name="T28" fmla="*/ 74 w 613"/>
                <a:gd name="T29" fmla="*/ 13 h 825"/>
                <a:gd name="T30" fmla="*/ 76 w 613"/>
                <a:gd name="T31" fmla="*/ 16 h 825"/>
                <a:gd name="T32" fmla="*/ 55 w 613"/>
                <a:gd name="T33" fmla="*/ 45 h 825"/>
                <a:gd name="T34" fmla="*/ 55 w 613"/>
                <a:gd name="T35" fmla="*/ 101 h 825"/>
                <a:gd name="T36" fmla="*/ 51 w 613"/>
                <a:gd name="T37" fmla="*/ 102 h 825"/>
                <a:gd name="T38" fmla="*/ 47 w 613"/>
                <a:gd name="T39" fmla="*/ 103 h 825"/>
                <a:gd name="T40" fmla="*/ 41 w 613"/>
                <a:gd name="T41" fmla="*/ 104 h 825"/>
                <a:gd name="T42" fmla="*/ 36 w 613"/>
                <a:gd name="T43" fmla="*/ 103 h 825"/>
                <a:gd name="T44" fmla="*/ 30 w 613"/>
                <a:gd name="T45" fmla="*/ 100 h 825"/>
                <a:gd name="T46" fmla="*/ 19 w 613"/>
                <a:gd name="T47" fmla="*/ 88 h 825"/>
                <a:gd name="T48" fmla="*/ 17 w 613"/>
                <a:gd name="T49" fmla="*/ 83 h 825"/>
                <a:gd name="T50" fmla="*/ 15 w 613"/>
                <a:gd name="T51" fmla="*/ 78 h 825"/>
                <a:gd name="T52" fmla="*/ 11 w 613"/>
                <a:gd name="T53" fmla="*/ 67 h 825"/>
                <a:gd name="T54" fmla="*/ 7 w 613"/>
                <a:gd name="T55" fmla="*/ 56 h 825"/>
                <a:gd name="T56" fmla="*/ 5 w 613"/>
                <a:gd name="T57" fmla="*/ 45 h 825"/>
                <a:gd name="T58" fmla="*/ 1 w 613"/>
                <a:gd name="T59" fmla="*/ 28 h 825"/>
                <a:gd name="T60" fmla="*/ 0 w 613"/>
                <a:gd name="T61" fmla="*/ 21 h 825"/>
                <a:gd name="T62" fmla="*/ 0 w 613"/>
                <a:gd name="T63" fmla="*/ 21 h 8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3" h="825">
                  <a:moveTo>
                    <a:pt x="0" y="163"/>
                  </a:moveTo>
                  <a:lnTo>
                    <a:pt x="25" y="97"/>
                  </a:lnTo>
                  <a:lnTo>
                    <a:pt x="54" y="69"/>
                  </a:lnTo>
                  <a:lnTo>
                    <a:pt x="74" y="57"/>
                  </a:lnTo>
                  <a:lnTo>
                    <a:pt x="99" y="43"/>
                  </a:lnTo>
                  <a:lnTo>
                    <a:pt x="127" y="32"/>
                  </a:lnTo>
                  <a:lnTo>
                    <a:pt x="162" y="21"/>
                  </a:lnTo>
                  <a:lnTo>
                    <a:pt x="203" y="11"/>
                  </a:lnTo>
                  <a:lnTo>
                    <a:pt x="249" y="4"/>
                  </a:lnTo>
                  <a:lnTo>
                    <a:pt x="341" y="0"/>
                  </a:lnTo>
                  <a:lnTo>
                    <a:pt x="418" y="10"/>
                  </a:lnTo>
                  <a:lnTo>
                    <a:pt x="481" y="28"/>
                  </a:lnTo>
                  <a:lnTo>
                    <a:pt x="507" y="41"/>
                  </a:lnTo>
                  <a:lnTo>
                    <a:pt x="530" y="53"/>
                  </a:lnTo>
                  <a:lnTo>
                    <a:pt x="593" y="104"/>
                  </a:lnTo>
                  <a:lnTo>
                    <a:pt x="613" y="128"/>
                  </a:lnTo>
                  <a:lnTo>
                    <a:pt x="441" y="356"/>
                  </a:lnTo>
                  <a:lnTo>
                    <a:pt x="441" y="806"/>
                  </a:lnTo>
                  <a:lnTo>
                    <a:pt x="410" y="816"/>
                  </a:lnTo>
                  <a:lnTo>
                    <a:pt x="377" y="822"/>
                  </a:lnTo>
                  <a:lnTo>
                    <a:pt x="335" y="825"/>
                  </a:lnTo>
                  <a:lnTo>
                    <a:pt x="289" y="817"/>
                  </a:lnTo>
                  <a:lnTo>
                    <a:pt x="241" y="796"/>
                  </a:lnTo>
                  <a:lnTo>
                    <a:pt x="154" y="698"/>
                  </a:lnTo>
                  <a:lnTo>
                    <a:pt x="137" y="661"/>
                  </a:lnTo>
                  <a:lnTo>
                    <a:pt x="120" y="620"/>
                  </a:lnTo>
                  <a:lnTo>
                    <a:pt x="89" y="533"/>
                  </a:lnTo>
                  <a:lnTo>
                    <a:pt x="62" y="445"/>
                  </a:lnTo>
                  <a:lnTo>
                    <a:pt x="40" y="359"/>
                  </a:lnTo>
                  <a:lnTo>
                    <a:pt x="10" y="220"/>
                  </a:lnTo>
                  <a:lnTo>
                    <a:pt x="0" y="163"/>
                  </a:lnTo>
                  <a:close/>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5" name="Freeform 45"/>
            <p:cNvSpPr>
              <a:spLocks/>
            </p:cNvSpPr>
            <p:nvPr/>
          </p:nvSpPr>
          <p:spPr bwMode="auto">
            <a:xfrm>
              <a:off x="2175" y="1844"/>
              <a:ext cx="432" cy="263"/>
            </a:xfrm>
            <a:custGeom>
              <a:avLst/>
              <a:gdLst>
                <a:gd name="T0" fmla="*/ 53 w 863"/>
                <a:gd name="T1" fmla="*/ 0 h 525"/>
                <a:gd name="T2" fmla="*/ 85 w 863"/>
                <a:gd name="T3" fmla="*/ 3 h 525"/>
                <a:gd name="T4" fmla="*/ 94 w 863"/>
                <a:gd name="T5" fmla="*/ 6 h 525"/>
                <a:gd name="T6" fmla="*/ 101 w 863"/>
                <a:gd name="T7" fmla="*/ 11 h 525"/>
                <a:gd name="T8" fmla="*/ 108 w 863"/>
                <a:gd name="T9" fmla="*/ 23 h 525"/>
                <a:gd name="T10" fmla="*/ 105 w 863"/>
                <a:gd name="T11" fmla="*/ 26 h 525"/>
                <a:gd name="T12" fmla="*/ 97 w 863"/>
                <a:gd name="T13" fmla="*/ 19 h 525"/>
                <a:gd name="T14" fmla="*/ 90 w 863"/>
                <a:gd name="T15" fmla="*/ 15 h 525"/>
                <a:gd name="T16" fmla="*/ 83 w 863"/>
                <a:gd name="T17" fmla="*/ 12 h 525"/>
                <a:gd name="T18" fmla="*/ 75 w 863"/>
                <a:gd name="T19" fmla="*/ 10 h 525"/>
                <a:gd name="T20" fmla="*/ 64 w 863"/>
                <a:gd name="T21" fmla="*/ 7 h 525"/>
                <a:gd name="T22" fmla="*/ 33 w 863"/>
                <a:gd name="T23" fmla="*/ 9 h 525"/>
                <a:gd name="T24" fmla="*/ 24 w 863"/>
                <a:gd name="T25" fmla="*/ 13 h 525"/>
                <a:gd name="T26" fmla="*/ 13 w 863"/>
                <a:gd name="T27" fmla="*/ 24 h 525"/>
                <a:gd name="T28" fmla="*/ 11 w 863"/>
                <a:gd name="T29" fmla="*/ 43 h 525"/>
                <a:gd name="T30" fmla="*/ 16 w 863"/>
                <a:gd name="T31" fmla="*/ 52 h 525"/>
                <a:gd name="T32" fmla="*/ 22 w 863"/>
                <a:gd name="T33" fmla="*/ 56 h 525"/>
                <a:gd name="T34" fmla="*/ 27 w 863"/>
                <a:gd name="T35" fmla="*/ 58 h 525"/>
                <a:gd name="T36" fmla="*/ 36 w 863"/>
                <a:gd name="T37" fmla="*/ 61 h 525"/>
                <a:gd name="T38" fmla="*/ 55 w 863"/>
                <a:gd name="T39" fmla="*/ 61 h 525"/>
                <a:gd name="T40" fmla="*/ 73 w 863"/>
                <a:gd name="T41" fmla="*/ 57 h 525"/>
                <a:gd name="T42" fmla="*/ 81 w 863"/>
                <a:gd name="T43" fmla="*/ 53 h 525"/>
                <a:gd name="T44" fmla="*/ 86 w 863"/>
                <a:gd name="T45" fmla="*/ 50 h 525"/>
                <a:gd name="T46" fmla="*/ 93 w 863"/>
                <a:gd name="T47" fmla="*/ 50 h 525"/>
                <a:gd name="T48" fmla="*/ 90 w 863"/>
                <a:gd name="T49" fmla="*/ 55 h 525"/>
                <a:gd name="T50" fmla="*/ 83 w 863"/>
                <a:gd name="T51" fmla="*/ 61 h 525"/>
                <a:gd name="T52" fmla="*/ 74 w 863"/>
                <a:gd name="T53" fmla="*/ 64 h 525"/>
                <a:gd name="T54" fmla="*/ 49 w 863"/>
                <a:gd name="T55" fmla="*/ 66 h 525"/>
                <a:gd name="T56" fmla="*/ 31 w 863"/>
                <a:gd name="T57" fmla="*/ 65 h 525"/>
                <a:gd name="T58" fmla="*/ 19 w 863"/>
                <a:gd name="T59" fmla="*/ 61 h 525"/>
                <a:gd name="T60" fmla="*/ 6 w 863"/>
                <a:gd name="T61" fmla="*/ 50 h 525"/>
                <a:gd name="T62" fmla="*/ 0 w 863"/>
                <a:gd name="T63" fmla="*/ 34 h 525"/>
                <a:gd name="T64" fmla="*/ 3 w 863"/>
                <a:gd name="T65" fmla="*/ 25 h 525"/>
                <a:gd name="T66" fmla="*/ 9 w 863"/>
                <a:gd name="T67" fmla="*/ 17 h 525"/>
                <a:gd name="T68" fmla="*/ 16 w 863"/>
                <a:gd name="T69" fmla="*/ 11 h 525"/>
                <a:gd name="T70" fmla="*/ 23 w 863"/>
                <a:gd name="T71" fmla="*/ 7 h 525"/>
                <a:gd name="T72" fmla="*/ 32 w 863"/>
                <a:gd name="T73" fmla="*/ 4 h 525"/>
                <a:gd name="T74" fmla="*/ 44 w 863"/>
                <a:gd name="T75" fmla="*/ 1 h 5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3" h="525">
                  <a:moveTo>
                    <a:pt x="349" y="6"/>
                  </a:moveTo>
                  <a:lnTo>
                    <a:pt x="423" y="0"/>
                  </a:lnTo>
                  <a:lnTo>
                    <a:pt x="505" y="0"/>
                  </a:lnTo>
                  <a:lnTo>
                    <a:pt x="673" y="23"/>
                  </a:lnTo>
                  <a:lnTo>
                    <a:pt x="712" y="36"/>
                  </a:lnTo>
                  <a:lnTo>
                    <a:pt x="748" y="48"/>
                  </a:lnTo>
                  <a:lnTo>
                    <a:pt x="780" y="64"/>
                  </a:lnTo>
                  <a:lnTo>
                    <a:pt x="807" y="82"/>
                  </a:lnTo>
                  <a:lnTo>
                    <a:pt x="847" y="127"/>
                  </a:lnTo>
                  <a:lnTo>
                    <a:pt x="863" y="179"/>
                  </a:lnTo>
                  <a:lnTo>
                    <a:pt x="848" y="190"/>
                  </a:lnTo>
                  <a:lnTo>
                    <a:pt x="835" y="201"/>
                  </a:lnTo>
                  <a:lnTo>
                    <a:pt x="792" y="165"/>
                  </a:lnTo>
                  <a:lnTo>
                    <a:pt x="769" y="148"/>
                  </a:lnTo>
                  <a:lnTo>
                    <a:pt x="744" y="133"/>
                  </a:lnTo>
                  <a:lnTo>
                    <a:pt x="718" y="118"/>
                  </a:lnTo>
                  <a:lnTo>
                    <a:pt x="689" y="105"/>
                  </a:lnTo>
                  <a:lnTo>
                    <a:pt x="661" y="94"/>
                  </a:lnTo>
                  <a:lnTo>
                    <a:pt x="631" y="83"/>
                  </a:lnTo>
                  <a:lnTo>
                    <a:pt x="600" y="74"/>
                  </a:lnTo>
                  <a:lnTo>
                    <a:pt x="569" y="67"/>
                  </a:lnTo>
                  <a:lnTo>
                    <a:pt x="505" y="55"/>
                  </a:lnTo>
                  <a:lnTo>
                    <a:pt x="377" y="50"/>
                  </a:lnTo>
                  <a:lnTo>
                    <a:pt x="261" y="69"/>
                  </a:lnTo>
                  <a:lnTo>
                    <a:pt x="208" y="88"/>
                  </a:lnTo>
                  <a:lnTo>
                    <a:pt x="186" y="102"/>
                  </a:lnTo>
                  <a:lnTo>
                    <a:pt x="164" y="115"/>
                  </a:lnTo>
                  <a:lnTo>
                    <a:pt x="100" y="191"/>
                  </a:lnTo>
                  <a:lnTo>
                    <a:pt x="80" y="298"/>
                  </a:lnTo>
                  <a:lnTo>
                    <a:pt x="87" y="340"/>
                  </a:lnTo>
                  <a:lnTo>
                    <a:pt x="103" y="378"/>
                  </a:lnTo>
                  <a:lnTo>
                    <a:pt x="126" y="409"/>
                  </a:lnTo>
                  <a:lnTo>
                    <a:pt x="157" y="435"/>
                  </a:lnTo>
                  <a:lnTo>
                    <a:pt x="175" y="445"/>
                  </a:lnTo>
                  <a:lnTo>
                    <a:pt x="195" y="455"/>
                  </a:lnTo>
                  <a:lnTo>
                    <a:pt x="215" y="463"/>
                  </a:lnTo>
                  <a:lnTo>
                    <a:pt x="236" y="471"/>
                  </a:lnTo>
                  <a:lnTo>
                    <a:pt x="282" y="481"/>
                  </a:lnTo>
                  <a:lnTo>
                    <a:pt x="331" y="487"/>
                  </a:lnTo>
                  <a:lnTo>
                    <a:pt x="433" y="486"/>
                  </a:lnTo>
                  <a:lnTo>
                    <a:pt x="534" y="467"/>
                  </a:lnTo>
                  <a:lnTo>
                    <a:pt x="582" y="452"/>
                  </a:lnTo>
                  <a:lnTo>
                    <a:pt x="627" y="433"/>
                  </a:lnTo>
                  <a:lnTo>
                    <a:pt x="647" y="422"/>
                  </a:lnTo>
                  <a:lnTo>
                    <a:pt x="667" y="410"/>
                  </a:lnTo>
                  <a:lnTo>
                    <a:pt x="684" y="397"/>
                  </a:lnTo>
                  <a:lnTo>
                    <a:pt x="702" y="384"/>
                  </a:lnTo>
                  <a:lnTo>
                    <a:pt x="738" y="395"/>
                  </a:lnTo>
                  <a:lnTo>
                    <a:pt x="727" y="419"/>
                  </a:lnTo>
                  <a:lnTo>
                    <a:pt x="713" y="440"/>
                  </a:lnTo>
                  <a:lnTo>
                    <a:pt x="679" y="471"/>
                  </a:lnTo>
                  <a:lnTo>
                    <a:pt x="659" y="483"/>
                  </a:lnTo>
                  <a:lnTo>
                    <a:pt x="638" y="493"/>
                  </a:lnTo>
                  <a:lnTo>
                    <a:pt x="591" y="507"/>
                  </a:lnTo>
                  <a:lnTo>
                    <a:pt x="489" y="519"/>
                  </a:lnTo>
                  <a:lnTo>
                    <a:pt x="390" y="524"/>
                  </a:lnTo>
                  <a:lnTo>
                    <a:pt x="311" y="525"/>
                  </a:lnTo>
                  <a:lnTo>
                    <a:pt x="241" y="517"/>
                  </a:lnTo>
                  <a:lnTo>
                    <a:pt x="179" y="498"/>
                  </a:lnTo>
                  <a:lnTo>
                    <a:pt x="150" y="486"/>
                  </a:lnTo>
                  <a:lnTo>
                    <a:pt x="124" y="471"/>
                  </a:lnTo>
                  <a:lnTo>
                    <a:pt x="43" y="400"/>
                  </a:lnTo>
                  <a:lnTo>
                    <a:pt x="3" y="312"/>
                  </a:lnTo>
                  <a:lnTo>
                    <a:pt x="0" y="266"/>
                  </a:lnTo>
                  <a:lnTo>
                    <a:pt x="8" y="219"/>
                  </a:lnTo>
                  <a:lnTo>
                    <a:pt x="18" y="195"/>
                  </a:lnTo>
                  <a:lnTo>
                    <a:pt x="31" y="173"/>
                  </a:lnTo>
                  <a:lnTo>
                    <a:pt x="65" y="129"/>
                  </a:lnTo>
                  <a:lnTo>
                    <a:pt x="114" y="89"/>
                  </a:lnTo>
                  <a:lnTo>
                    <a:pt x="128" y="81"/>
                  </a:lnTo>
                  <a:lnTo>
                    <a:pt x="144" y="72"/>
                  </a:lnTo>
                  <a:lnTo>
                    <a:pt x="177" y="56"/>
                  </a:lnTo>
                  <a:lnTo>
                    <a:pt x="215" y="41"/>
                  </a:lnTo>
                  <a:lnTo>
                    <a:pt x="256" y="27"/>
                  </a:lnTo>
                  <a:lnTo>
                    <a:pt x="300" y="16"/>
                  </a:lnTo>
                  <a:lnTo>
                    <a:pt x="34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6" name="Freeform 46"/>
            <p:cNvSpPr>
              <a:spLocks/>
            </p:cNvSpPr>
            <p:nvPr/>
          </p:nvSpPr>
          <p:spPr bwMode="auto">
            <a:xfrm>
              <a:off x="2242" y="1900"/>
              <a:ext cx="138" cy="128"/>
            </a:xfrm>
            <a:custGeom>
              <a:avLst/>
              <a:gdLst>
                <a:gd name="T0" fmla="*/ 34 w 277"/>
                <a:gd name="T1" fmla="*/ 3 h 258"/>
                <a:gd name="T2" fmla="*/ 24 w 277"/>
                <a:gd name="T3" fmla="*/ 6 h 258"/>
                <a:gd name="T4" fmla="*/ 19 w 277"/>
                <a:gd name="T5" fmla="*/ 8 h 258"/>
                <a:gd name="T6" fmla="*/ 17 w 277"/>
                <a:gd name="T7" fmla="*/ 10 h 258"/>
                <a:gd name="T8" fmla="*/ 15 w 277"/>
                <a:gd name="T9" fmla="*/ 11 h 258"/>
                <a:gd name="T10" fmla="*/ 8 w 277"/>
                <a:gd name="T11" fmla="*/ 20 h 258"/>
                <a:gd name="T12" fmla="*/ 7 w 277"/>
                <a:gd name="T13" fmla="*/ 31 h 258"/>
                <a:gd name="T14" fmla="*/ 3 w 277"/>
                <a:gd name="T15" fmla="*/ 32 h 258"/>
                <a:gd name="T16" fmla="*/ 0 w 277"/>
                <a:gd name="T17" fmla="*/ 21 h 258"/>
                <a:gd name="T18" fmla="*/ 0 w 277"/>
                <a:gd name="T19" fmla="*/ 16 h 258"/>
                <a:gd name="T20" fmla="*/ 3 w 277"/>
                <a:gd name="T21" fmla="*/ 11 h 258"/>
                <a:gd name="T22" fmla="*/ 7 w 277"/>
                <a:gd name="T23" fmla="*/ 7 h 258"/>
                <a:gd name="T24" fmla="*/ 9 w 277"/>
                <a:gd name="T25" fmla="*/ 5 h 258"/>
                <a:gd name="T26" fmla="*/ 12 w 277"/>
                <a:gd name="T27" fmla="*/ 4 h 258"/>
                <a:gd name="T28" fmla="*/ 16 w 277"/>
                <a:gd name="T29" fmla="*/ 2 h 258"/>
                <a:gd name="T30" fmla="*/ 19 w 277"/>
                <a:gd name="T31" fmla="*/ 1 h 258"/>
                <a:gd name="T32" fmla="*/ 28 w 277"/>
                <a:gd name="T33" fmla="*/ 0 h 258"/>
                <a:gd name="T34" fmla="*/ 34 w 277"/>
                <a:gd name="T35" fmla="*/ 3 h 258"/>
                <a:gd name="T36" fmla="*/ 34 w 277"/>
                <a:gd name="T37" fmla="*/ 3 h 2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7" h="258">
                  <a:moveTo>
                    <a:pt x="277" y="24"/>
                  </a:moveTo>
                  <a:lnTo>
                    <a:pt x="196" y="48"/>
                  </a:lnTo>
                  <a:lnTo>
                    <a:pt x="156" y="68"/>
                  </a:lnTo>
                  <a:lnTo>
                    <a:pt x="139" y="80"/>
                  </a:lnTo>
                  <a:lnTo>
                    <a:pt x="121" y="94"/>
                  </a:lnTo>
                  <a:lnTo>
                    <a:pt x="70" y="161"/>
                  </a:lnTo>
                  <a:lnTo>
                    <a:pt x="62" y="251"/>
                  </a:lnTo>
                  <a:lnTo>
                    <a:pt x="26" y="258"/>
                  </a:lnTo>
                  <a:lnTo>
                    <a:pt x="0" y="173"/>
                  </a:lnTo>
                  <a:lnTo>
                    <a:pt x="6" y="133"/>
                  </a:lnTo>
                  <a:lnTo>
                    <a:pt x="24" y="95"/>
                  </a:lnTo>
                  <a:lnTo>
                    <a:pt x="57" y="61"/>
                  </a:lnTo>
                  <a:lnTo>
                    <a:pt x="77" y="46"/>
                  </a:lnTo>
                  <a:lnTo>
                    <a:pt x="101" y="34"/>
                  </a:lnTo>
                  <a:lnTo>
                    <a:pt x="128" y="22"/>
                  </a:lnTo>
                  <a:lnTo>
                    <a:pt x="157" y="13"/>
                  </a:lnTo>
                  <a:lnTo>
                    <a:pt x="224" y="0"/>
                  </a:lnTo>
                  <a:lnTo>
                    <a:pt x="27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7" name="Freeform 47"/>
            <p:cNvSpPr>
              <a:spLocks/>
            </p:cNvSpPr>
            <p:nvPr/>
          </p:nvSpPr>
          <p:spPr bwMode="auto">
            <a:xfrm>
              <a:off x="2182" y="2001"/>
              <a:ext cx="283" cy="553"/>
            </a:xfrm>
            <a:custGeom>
              <a:avLst/>
              <a:gdLst>
                <a:gd name="T0" fmla="*/ 5 w 566"/>
                <a:gd name="T1" fmla="*/ 0 h 1107"/>
                <a:gd name="T2" fmla="*/ 13 w 566"/>
                <a:gd name="T3" fmla="*/ 21 h 1107"/>
                <a:gd name="T4" fmla="*/ 17 w 566"/>
                <a:gd name="T5" fmla="*/ 67 h 1107"/>
                <a:gd name="T6" fmla="*/ 20 w 566"/>
                <a:gd name="T7" fmla="*/ 77 h 1107"/>
                <a:gd name="T8" fmla="*/ 23 w 566"/>
                <a:gd name="T9" fmla="*/ 89 h 1107"/>
                <a:gd name="T10" fmla="*/ 25 w 566"/>
                <a:gd name="T11" fmla="*/ 94 h 1107"/>
                <a:gd name="T12" fmla="*/ 27 w 566"/>
                <a:gd name="T13" fmla="*/ 100 h 1107"/>
                <a:gd name="T14" fmla="*/ 30 w 566"/>
                <a:gd name="T15" fmla="*/ 106 h 1107"/>
                <a:gd name="T16" fmla="*/ 32 w 566"/>
                <a:gd name="T17" fmla="*/ 112 h 1107"/>
                <a:gd name="T18" fmla="*/ 36 w 566"/>
                <a:gd name="T19" fmla="*/ 117 h 1107"/>
                <a:gd name="T20" fmla="*/ 39 w 566"/>
                <a:gd name="T21" fmla="*/ 121 h 1107"/>
                <a:gd name="T22" fmla="*/ 43 w 566"/>
                <a:gd name="T23" fmla="*/ 125 h 1107"/>
                <a:gd name="T24" fmla="*/ 45 w 566"/>
                <a:gd name="T25" fmla="*/ 127 h 1107"/>
                <a:gd name="T26" fmla="*/ 47 w 566"/>
                <a:gd name="T27" fmla="*/ 128 h 1107"/>
                <a:gd name="T28" fmla="*/ 50 w 566"/>
                <a:gd name="T29" fmla="*/ 129 h 1107"/>
                <a:gd name="T30" fmla="*/ 52 w 566"/>
                <a:gd name="T31" fmla="*/ 130 h 1107"/>
                <a:gd name="T32" fmla="*/ 57 w 566"/>
                <a:gd name="T33" fmla="*/ 131 h 1107"/>
                <a:gd name="T34" fmla="*/ 63 w 566"/>
                <a:gd name="T35" fmla="*/ 130 h 1107"/>
                <a:gd name="T36" fmla="*/ 70 w 566"/>
                <a:gd name="T37" fmla="*/ 128 h 1107"/>
                <a:gd name="T38" fmla="*/ 71 w 566"/>
                <a:gd name="T39" fmla="*/ 132 h 1107"/>
                <a:gd name="T40" fmla="*/ 67 w 566"/>
                <a:gd name="T41" fmla="*/ 136 h 1107"/>
                <a:gd name="T42" fmla="*/ 65 w 566"/>
                <a:gd name="T43" fmla="*/ 137 h 1107"/>
                <a:gd name="T44" fmla="*/ 63 w 566"/>
                <a:gd name="T45" fmla="*/ 138 h 1107"/>
                <a:gd name="T46" fmla="*/ 54 w 566"/>
                <a:gd name="T47" fmla="*/ 138 h 1107"/>
                <a:gd name="T48" fmla="*/ 50 w 566"/>
                <a:gd name="T49" fmla="*/ 136 h 1107"/>
                <a:gd name="T50" fmla="*/ 46 w 566"/>
                <a:gd name="T51" fmla="*/ 134 h 1107"/>
                <a:gd name="T52" fmla="*/ 39 w 566"/>
                <a:gd name="T53" fmla="*/ 129 h 1107"/>
                <a:gd name="T54" fmla="*/ 32 w 566"/>
                <a:gd name="T55" fmla="*/ 121 h 1107"/>
                <a:gd name="T56" fmla="*/ 29 w 566"/>
                <a:gd name="T57" fmla="*/ 117 h 1107"/>
                <a:gd name="T58" fmla="*/ 26 w 566"/>
                <a:gd name="T59" fmla="*/ 113 h 1107"/>
                <a:gd name="T60" fmla="*/ 24 w 566"/>
                <a:gd name="T61" fmla="*/ 108 h 1107"/>
                <a:gd name="T62" fmla="*/ 21 w 566"/>
                <a:gd name="T63" fmla="*/ 103 h 1107"/>
                <a:gd name="T64" fmla="*/ 18 w 566"/>
                <a:gd name="T65" fmla="*/ 98 h 1107"/>
                <a:gd name="T66" fmla="*/ 16 w 566"/>
                <a:gd name="T67" fmla="*/ 93 h 1107"/>
                <a:gd name="T68" fmla="*/ 12 w 566"/>
                <a:gd name="T69" fmla="*/ 82 h 1107"/>
                <a:gd name="T70" fmla="*/ 8 w 566"/>
                <a:gd name="T71" fmla="*/ 70 h 1107"/>
                <a:gd name="T72" fmla="*/ 5 w 566"/>
                <a:gd name="T73" fmla="*/ 59 h 1107"/>
                <a:gd name="T74" fmla="*/ 3 w 566"/>
                <a:gd name="T75" fmla="*/ 48 h 1107"/>
                <a:gd name="T76" fmla="*/ 0 w 566"/>
                <a:gd name="T77" fmla="*/ 27 h 1107"/>
                <a:gd name="T78" fmla="*/ 1 w 566"/>
                <a:gd name="T79" fmla="*/ 10 h 1107"/>
                <a:gd name="T80" fmla="*/ 2 w 566"/>
                <a:gd name="T81" fmla="*/ 4 h 1107"/>
                <a:gd name="T82" fmla="*/ 5 w 566"/>
                <a:gd name="T83" fmla="*/ 0 h 1107"/>
                <a:gd name="T84" fmla="*/ 5 w 566"/>
                <a:gd name="T85" fmla="*/ 0 h 11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6" h="1107">
                  <a:moveTo>
                    <a:pt x="35" y="0"/>
                  </a:moveTo>
                  <a:lnTo>
                    <a:pt x="101" y="171"/>
                  </a:lnTo>
                  <a:lnTo>
                    <a:pt x="136" y="538"/>
                  </a:lnTo>
                  <a:lnTo>
                    <a:pt x="157" y="619"/>
                  </a:lnTo>
                  <a:lnTo>
                    <a:pt x="182" y="712"/>
                  </a:lnTo>
                  <a:lnTo>
                    <a:pt x="197" y="759"/>
                  </a:lnTo>
                  <a:lnTo>
                    <a:pt x="214" y="807"/>
                  </a:lnTo>
                  <a:lnTo>
                    <a:pt x="234" y="853"/>
                  </a:lnTo>
                  <a:lnTo>
                    <a:pt x="255" y="898"/>
                  </a:lnTo>
                  <a:lnTo>
                    <a:pt x="281" y="939"/>
                  </a:lnTo>
                  <a:lnTo>
                    <a:pt x="308" y="975"/>
                  </a:lnTo>
                  <a:lnTo>
                    <a:pt x="339" y="1005"/>
                  </a:lnTo>
                  <a:lnTo>
                    <a:pt x="357" y="1017"/>
                  </a:lnTo>
                  <a:lnTo>
                    <a:pt x="374" y="1029"/>
                  </a:lnTo>
                  <a:lnTo>
                    <a:pt x="393" y="1037"/>
                  </a:lnTo>
                  <a:lnTo>
                    <a:pt x="413" y="1043"/>
                  </a:lnTo>
                  <a:lnTo>
                    <a:pt x="456" y="1050"/>
                  </a:lnTo>
                  <a:lnTo>
                    <a:pt x="504" y="1046"/>
                  </a:lnTo>
                  <a:lnTo>
                    <a:pt x="556" y="1031"/>
                  </a:lnTo>
                  <a:lnTo>
                    <a:pt x="566" y="1063"/>
                  </a:lnTo>
                  <a:lnTo>
                    <a:pt x="536" y="1091"/>
                  </a:lnTo>
                  <a:lnTo>
                    <a:pt x="520" y="1099"/>
                  </a:lnTo>
                  <a:lnTo>
                    <a:pt x="502" y="1104"/>
                  </a:lnTo>
                  <a:lnTo>
                    <a:pt x="426" y="1107"/>
                  </a:lnTo>
                  <a:lnTo>
                    <a:pt x="395" y="1094"/>
                  </a:lnTo>
                  <a:lnTo>
                    <a:pt x="366" y="1077"/>
                  </a:lnTo>
                  <a:lnTo>
                    <a:pt x="308" y="1032"/>
                  </a:lnTo>
                  <a:lnTo>
                    <a:pt x="256" y="975"/>
                  </a:lnTo>
                  <a:lnTo>
                    <a:pt x="231" y="942"/>
                  </a:lnTo>
                  <a:lnTo>
                    <a:pt x="208" y="906"/>
                  </a:lnTo>
                  <a:lnTo>
                    <a:pt x="185" y="868"/>
                  </a:lnTo>
                  <a:lnTo>
                    <a:pt x="164" y="829"/>
                  </a:lnTo>
                  <a:lnTo>
                    <a:pt x="144" y="788"/>
                  </a:lnTo>
                  <a:lnTo>
                    <a:pt x="126" y="745"/>
                  </a:lnTo>
                  <a:lnTo>
                    <a:pt x="91" y="657"/>
                  </a:lnTo>
                  <a:lnTo>
                    <a:pt x="62" y="566"/>
                  </a:lnTo>
                  <a:lnTo>
                    <a:pt x="39" y="474"/>
                  </a:lnTo>
                  <a:lnTo>
                    <a:pt x="20" y="385"/>
                  </a:lnTo>
                  <a:lnTo>
                    <a:pt x="0" y="220"/>
                  </a:lnTo>
                  <a:lnTo>
                    <a:pt x="4" y="86"/>
                  </a:lnTo>
                  <a:lnTo>
                    <a:pt x="16" y="3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8" name="Freeform 48"/>
            <p:cNvSpPr>
              <a:spLocks/>
            </p:cNvSpPr>
            <p:nvPr/>
          </p:nvSpPr>
          <p:spPr bwMode="auto">
            <a:xfrm>
              <a:off x="2247" y="2134"/>
              <a:ext cx="206" cy="142"/>
            </a:xfrm>
            <a:custGeom>
              <a:avLst/>
              <a:gdLst>
                <a:gd name="T0" fmla="*/ 8 w 411"/>
                <a:gd name="T1" fmla="*/ 0 h 283"/>
                <a:gd name="T2" fmla="*/ 11 w 411"/>
                <a:gd name="T3" fmla="*/ 2 h 283"/>
                <a:gd name="T4" fmla="*/ 11 w 411"/>
                <a:gd name="T5" fmla="*/ 5 h 283"/>
                <a:gd name="T6" fmla="*/ 9 w 411"/>
                <a:gd name="T7" fmla="*/ 13 h 283"/>
                <a:gd name="T8" fmla="*/ 9 w 411"/>
                <a:gd name="T9" fmla="*/ 21 h 283"/>
                <a:gd name="T10" fmla="*/ 11 w 411"/>
                <a:gd name="T11" fmla="*/ 24 h 283"/>
                <a:gd name="T12" fmla="*/ 13 w 411"/>
                <a:gd name="T13" fmla="*/ 25 h 283"/>
                <a:gd name="T14" fmla="*/ 16 w 411"/>
                <a:gd name="T15" fmla="*/ 26 h 283"/>
                <a:gd name="T16" fmla="*/ 24 w 411"/>
                <a:gd name="T17" fmla="*/ 28 h 283"/>
                <a:gd name="T18" fmla="*/ 33 w 411"/>
                <a:gd name="T19" fmla="*/ 29 h 283"/>
                <a:gd name="T20" fmla="*/ 41 w 411"/>
                <a:gd name="T21" fmla="*/ 29 h 283"/>
                <a:gd name="T22" fmla="*/ 49 w 411"/>
                <a:gd name="T23" fmla="*/ 27 h 283"/>
                <a:gd name="T24" fmla="*/ 52 w 411"/>
                <a:gd name="T25" fmla="*/ 30 h 283"/>
                <a:gd name="T26" fmla="*/ 49 w 411"/>
                <a:gd name="T27" fmla="*/ 31 h 283"/>
                <a:gd name="T28" fmla="*/ 46 w 411"/>
                <a:gd name="T29" fmla="*/ 32 h 283"/>
                <a:gd name="T30" fmla="*/ 42 w 411"/>
                <a:gd name="T31" fmla="*/ 34 h 283"/>
                <a:gd name="T32" fmla="*/ 35 w 411"/>
                <a:gd name="T33" fmla="*/ 36 h 283"/>
                <a:gd name="T34" fmla="*/ 23 w 411"/>
                <a:gd name="T35" fmla="*/ 36 h 283"/>
                <a:gd name="T36" fmla="*/ 16 w 411"/>
                <a:gd name="T37" fmla="*/ 35 h 283"/>
                <a:gd name="T38" fmla="*/ 11 w 411"/>
                <a:gd name="T39" fmla="*/ 32 h 283"/>
                <a:gd name="T40" fmla="*/ 2 w 411"/>
                <a:gd name="T41" fmla="*/ 22 h 283"/>
                <a:gd name="T42" fmla="*/ 0 w 411"/>
                <a:gd name="T43" fmla="*/ 17 h 283"/>
                <a:gd name="T44" fmla="*/ 1 w 411"/>
                <a:gd name="T45" fmla="*/ 11 h 283"/>
                <a:gd name="T46" fmla="*/ 1 w 411"/>
                <a:gd name="T47" fmla="*/ 8 h 283"/>
                <a:gd name="T48" fmla="*/ 3 w 411"/>
                <a:gd name="T49" fmla="*/ 5 h 283"/>
                <a:gd name="T50" fmla="*/ 8 w 411"/>
                <a:gd name="T51" fmla="*/ 0 h 283"/>
                <a:gd name="T52" fmla="*/ 8 w 411"/>
                <a:gd name="T53" fmla="*/ 0 h 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1" h="283">
                  <a:moveTo>
                    <a:pt x="62" y="0"/>
                  </a:moveTo>
                  <a:lnTo>
                    <a:pt x="82" y="13"/>
                  </a:lnTo>
                  <a:lnTo>
                    <a:pt x="84" y="37"/>
                  </a:lnTo>
                  <a:lnTo>
                    <a:pt x="68" y="100"/>
                  </a:lnTo>
                  <a:lnTo>
                    <a:pt x="66" y="165"/>
                  </a:lnTo>
                  <a:lnTo>
                    <a:pt x="84" y="190"/>
                  </a:lnTo>
                  <a:lnTo>
                    <a:pt x="103" y="200"/>
                  </a:lnTo>
                  <a:lnTo>
                    <a:pt x="126" y="207"/>
                  </a:lnTo>
                  <a:lnTo>
                    <a:pt x="190" y="220"/>
                  </a:lnTo>
                  <a:lnTo>
                    <a:pt x="257" y="227"/>
                  </a:lnTo>
                  <a:lnTo>
                    <a:pt x="323" y="225"/>
                  </a:lnTo>
                  <a:lnTo>
                    <a:pt x="385" y="211"/>
                  </a:lnTo>
                  <a:lnTo>
                    <a:pt x="411" y="237"/>
                  </a:lnTo>
                  <a:lnTo>
                    <a:pt x="387" y="247"/>
                  </a:lnTo>
                  <a:lnTo>
                    <a:pt x="366" y="256"/>
                  </a:lnTo>
                  <a:lnTo>
                    <a:pt x="330" y="268"/>
                  </a:lnTo>
                  <a:lnTo>
                    <a:pt x="277" y="281"/>
                  </a:lnTo>
                  <a:lnTo>
                    <a:pt x="177" y="283"/>
                  </a:lnTo>
                  <a:lnTo>
                    <a:pt x="126" y="274"/>
                  </a:lnTo>
                  <a:lnTo>
                    <a:pt x="81" y="251"/>
                  </a:lnTo>
                  <a:lnTo>
                    <a:pt x="15" y="176"/>
                  </a:lnTo>
                  <a:lnTo>
                    <a:pt x="0" y="130"/>
                  </a:lnTo>
                  <a:lnTo>
                    <a:pt x="1" y="84"/>
                  </a:lnTo>
                  <a:lnTo>
                    <a:pt x="8" y="61"/>
                  </a:lnTo>
                  <a:lnTo>
                    <a:pt x="21" y="4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9" name="Freeform 49"/>
            <p:cNvSpPr>
              <a:spLocks/>
            </p:cNvSpPr>
            <p:nvPr/>
          </p:nvSpPr>
          <p:spPr bwMode="auto">
            <a:xfrm>
              <a:off x="2448" y="2135"/>
              <a:ext cx="467" cy="523"/>
            </a:xfrm>
            <a:custGeom>
              <a:avLst/>
              <a:gdLst>
                <a:gd name="T0" fmla="*/ 57 w 935"/>
                <a:gd name="T1" fmla="*/ 1 h 1045"/>
                <a:gd name="T2" fmla="*/ 48 w 935"/>
                <a:gd name="T3" fmla="*/ 6 h 1045"/>
                <a:gd name="T4" fmla="*/ 33 w 935"/>
                <a:gd name="T5" fmla="*/ 11 h 1045"/>
                <a:gd name="T6" fmla="*/ 21 w 935"/>
                <a:gd name="T7" fmla="*/ 20 h 1045"/>
                <a:gd name="T8" fmla="*/ 11 w 935"/>
                <a:gd name="T9" fmla="*/ 36 h 1045"/>
                <a:gd name="T10" fmla="*/ 7 w 935"/>
                <a:gd name="T11" fmla="*/ 66 h 1045"/>
                <a:gd name="T12" fmla="*/ 11 w 935"/>
                <a:gd name="T13" fmla="*/ 82 h 1045"/>
                <a:gd name="T14" fmla="*/ 14 w 935"/>
                <a:gd name="T15" fmla="*/ 91 h 1045"/>
                <a:gd name="T16" fmla="*/ 20 w 935"/>
                <a:gd name="T17" fmla="*/ 100 h 1045"/>
                <a:gd name="T18" fmla="*/ 27 w 935"/>
                <a:gd name="T19" fmla="*/ 109 h 1045"/>
                <a:gd name="T20" fmla="*/ 33 w 935"/>
                <a:gd name="T21" fmla="*/ 114 h 1045"/>
                <a:gd name="T22" fmla="*/ 38 w 935"/>
                <a:gd name="T23" fmla="*/ 117 h 1045"/>
                <a:gd name="T24" fmla="*/ 42 w 935"/>
                <a:gd name="T25" fmla="*/ 119 h 1045"/>
                <a:gd name="T26" fmla="*/ 51 w 935"/>
                <a:gd name="T27" fmla="*/ 122 h 1045"/>
                <a:gd name="T28" fmla="*/ 62 w 935"/>
                <a:gd name="T29" fmla="*/ 124 h 1045"/>
                <a:gd name="T30" fmla="*/ 82 w 935"/>
                <a:gd name="T31" fmla="*/ 120 h 1045"/>
                <a:gd name="T32" fmla="*/ 90 w 935"/>
                <a:gd name="T33" fmla="*/ 116 h 1045"/>
                <a:gd name="T34" fmla="*/ 101 w 935"/>
                <a:gd name="T35" fmla="*/ 101 h 1045"/>
                <a:gd name="T36" fmla="*/ 108 w 935"/>
                <a:gd name="T37" fmla="*/ 62 h 1045"/>
                <a:gd name="T38" fmla="*/ 106 w 935"/>
                <a:gd name="T39" fmla="*/ 47 h 1045"/>
                <a:gd name="T40" fmla="*/ 102 w 935"/>
                <a:gd name="T41" fmla="*/ 37 h 1045"/>
                <a:gd name="T42" fmla="*/ 97 w 935"/>
                <a:gd name="T43" fmla="*/ 28 h 1045"/>
                <a:gd name="T44" fmla="*/ 91 w 935"/>
                <a:gd name="T45" fmla="*/ 20 h 1045"/>
                <a:gd name="T46" fmla="*/ 84 w 935"/>
                <a:gd name="T47" fmla="*/ 13 h 1045"/>
                <a:gd name="T48" fmla="*/ 79 w 935"/>
                <a:gd name="T49" fmla="*/ 10 h 1045"/>
                <a:gd name="T50" fmla="*/ 86 w 935"/>
                <a:gd name="T51" fmla="*/ 9 h 1045"/>
                <a:gd name="T52" fmla="*/ 91 w 935"/>
                <a:gd name="T53" fmla="*/ 12 h 1045"/>
                <a:gd name="T54" fmla="*/ 101 w 935"/>
                <a:gd name="T55" fmla="*/ 22 h 1045"/>
                <a:gd name="T56" fmla="*/ 107 w 935"/>
                <a:gd name="T57" fmla="*/ 31 h 1045"/>
                <a:gd name="T58" fmla="*/ 111 w 935"/>
                <a:gd name="T59" fmla="*/ 41 h 1045"/>
                <a:gd name="T60" fmla="*/ 116 w 935"/>
                <a:gd name="T61" fmla="*/ 73 h 1045"/>
                <a:gd name="T62" fmla="*/ 112 w 935"/>
                <a:gd name="T63" fmla="*/ 94 h 1045"/>
                <a:gd name="T64" fmla="*/ 108 w 935"/>
                <a:gd name="T65" fmla="*/ 104 h 1045"/>
                <a:gd name="T66" fmla="*/ 103 w 935"/>
                <a:gd name="T67" fmla="*/ 112 h 1045"/>
                <a:gd name="T68" fmla="*/ 96 w 935"/>
                <a:gd name="T69" fmla="*/ 120 h 1045"/>
                <a:gd name="T70" fmla="*/ 90 w 935"/>
                <a:gd name="T71" fmla="*/ 124 h 1045"/>
                <a:gd name="T72" fmla="*/ 86 w 935"/>
                <a:gd name="T73" fmla="*/ 126 h 1045"/>
                <a:gd name="T74" fmla="*/ 78 w 935"/>
                <a:gd name="T75" fmla="*/ 129 h 1045"/>
                <a:gd name="T76" fmla="*/ 68 w 935"/>
                <a:gd name="T77" fmla="*/ 131 h 1045"/>
                <a:gd name="T78" fmla="*/ 44 w 935"/>
                <a:gd name="T79" fmla="*/ 127 h 1045"/>
                <a:gd name="T80" fmla="*/ 35 w 935"/>
                <a:gd name="T81" fmla="*/ 124 h 1045"/>
                <a:gd name="T82" fmla="*/ 30 w 935"/>
                <a:gd name="T83" fmla="*/ 121 h 1045"/>
                <a:gd name="T84" fmla="*/ 24 w 935"/>
                <a:gd name="T85" fmla="*/ 116 h 1045"/>
                <a:gd name="T86" fmla="*/ 16 w 935"/>
                <a:gd name="T87" fmla="*/ 107 h 1045"/>
                <a:gd name="T88" fmla="*/ 10 w 935"/>
                <a:gd name="T89" fmla="*/ 98 h 1045"/>
                <a:gd name="T90" fmla="*/ 5 w 935"/>
                <a:gd name="T91" fmla="*/ 87 h 1045"/>
                <a:gd name="T92" fmla="*/ 0 w 935"/>
                <a:gd name="T93" fmla="*/ 53 h 1045"/>
                <a:gd name="T94" fmla="*/ 3 w 935"/>
                <a:gd name="T95" fmla="*/ 37 h 1045"/>
                <a:gd name="T96" fmla="*/ 7 w 935"/>
                <a:gd name="T97" fmla="*/ 27 h 1045"/>
                <a:gd name="T98" fmla="*/ 13 w 935"/>
                <a:gd name="T99" fmla="*/ 18 h 1045"/>
                <a:gd name="T100" fmla="*/ 20 w 935"/>
                <a:gd name="T101" fmla="*/ 11 h 1045"/>
                <a:gd name="T102" fmla="*/ 25 w 935"/>
                <a:gd name="T103" fmla="*/ 8 h 1045"/>
                <a:gd name="T104" fmla="*/ 30 w 935"/>
                <a:gd name="T105" fmla="*/ 5 h 1045"/>
                <a:gd name="T106" fmla="*/ 36 w 935"/>
                <a:gd name="T107" fmla="*/ 3 h 1045"/>
                <a:gd name="T108" fmla="*/ 48 w 935"/>
                <a:gd name="T109" fmla="*/ 0 h 10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35" h="1045">
                  <a:moveTo>
                    <a:pt x="389" y="0"/>
                  </a:moveTo>
                  <a:lnTo>
                    <a:pt x="461" y="5"/>
                  </a:lnTo>
                  <a:lnTo>
                    <a:pt x="480" y="38"/>
                  </a:lnTo>
                  <a:lnTo>
                    <a:pt x="385" y="42"/>
                  </a:lnTo>
                  <a:lnTo>
                    <a:pt x="302" y="66"/>
                  </a:lnTo>
                  <a:lnTo>
                    <a:pt x="265" y="83"/>
                  </a:lnTo>
                  <a:lnTo>
                    <a:pt x="231" y="105"/>
                  </a:lnTo>
                  <a:lnTo>
                    <a:pt x="173" y="156"/>
                  </a:lnTo>
                  <a:lnTo>
                    <a:pt x="127" y="218"/>
                  </a:lnTo>
                  <a:lnTo>
                    <a:pt x="93" y="288"/>
                  </a:lnTo>
                  <a:lnTo>
                    <a:pt x="61" y="445"/>
                  </a:lnTo>
                  <a:lnTo>
                    <a:pt x="62" y="528"/>
                  </a:lnTo>
                  <a:lnTo>
                    <a:pt x="77" y="610"/>
                  </a:lnTo>
                  <a:lnTo>
                    <a:pt x="88" y="651"/>
                  </a:lnTo>
                  <a:lnTo>
                    <a:pt x="103" y="691"/>
                  </a:lnTo>
                  <a:lnTo>
                    <a:pt x="119" y="728"/>
                  </a:lnTo>
                  <a:lnTo>
                    <a:pt x="141" y="765"/>
                  </a:lnTo>
                  <a:lnTo>
                    <a:pt x="163" y="800"/>
                  </a:lnTo>
                  <a:lnTo>
                    <a:pt x="189" y="834"/>
                  </a:lnTo>
                  <a:lnTo>
                    <a:pt x="219" y="865"/>
                  </a:lnTo>
                  <a:lnTo>
                    <a:pt x="250" y="893"/>
                  </a:lnTo>
                  <a:lnTo>
                    <a:pt x="267" y="906"/>
                  </a:lnTo>
                  <a:lnTo>
                    <a:pt x="285" y="918"/>
                  </a:lnTo>
                  <a:lnTo>
                    <a:pt x="305" y="931"/>
                  </a:lnTo>
                  <a:lnTo>
                    <a:pt x="323" y="941"/>
                  </a:lnTo>
                  <a:lnTo>
                    <a:pt x="343" y="951"/>
                  </a:lnTo>
                  <a:lnTo>
                    <a:pt x="364" y="961"/>
                  </a:lnTo>
                  <a:lnTo>
                    <a:pt x="408" y="975"/>
                  </a:lnTo>
                  <a:lnTo>
                    <a:pt x="456" y="984"/>
                  </a:lnTo>
                  <a:lnTo>
                    <a:pt x="501" y="989"/>
                  </a:lnTo>
                  <a:lnTo>
                    <a:pt x="584" y="983"/>
                  </a:lnTo>
                  <a:lnTo>
                    <a:pt x="657" y="959"/>
                  </a:lnTo>
                  <a:lnTo>
                    <a:pt x="690" y="942"/>
                  </a:lnTo>
                  <a:lnTo>
                    <a:pt x="720" y="921"/>
                  </a:lnTo>
                  <a:lnTo>
                    <a:pt x="771" y="869"/>
                  </a:lnTo>
                  <a:lnTo>
                    <a:pt x="812" y="806"/>
                  </a:lnTo>
                  <a:lnTo>
                    <a:pt x="862" y="659"/>
                  </a:lnTo>
                  <a:lnTo>
                    <a:pt x="870" y="496"/>
                  </a:lnTo>
                  <a:lnTo>
                    <a:pt x="857" y="413"/>
                  </a:lnTo>
                  <a:lnTo>
                    <a:pt x="848" y="372"/>
                  </a:lnTo>
                  <a:lnTo>
                    <a:pt x="835" y="332"/>
                  </a:lnTo>
                  <a:lnTo>
                    <a:pt x="819" y="293"/>
                  </a:lnTo>
                  <a:lnTo>
                    <a:pt x="802" y="256"/>
                  </a:lnTo>
                  <a:lnTo>
                    <a:pt x="780" y="220"/>
                  </a:lnTo>
                  <a:lnTo>
                    <a:pt x="758" y="187"/>
                  </a:lnTo>
                  <a:lnTo>
                    <a:pt x="732" y="156"/>
                  </a:lnTo>
                  <a:lnTo>
                    <a:pt x="703" y="126"/>
                  </a:lnTo>
                  <a:lnTo>
                    <a:pt x="672" y="100"/>
                  </a:lnTo>
                  <a:lnTo>
                    <a:pt x="655" y="87"/>
                  </a:lnTo>
                  <a:lnTo>
                    <a:pt x="638" y="76"/>
                  </a:lnTo>
                  <a:lnTo>
                    <a:pt x="674" y="59"/>
                  </a:lnTo>
                  <a:lnTo>
                    <a:pt x="693" y="70"/>
                  </a:lnTo>
                  <a:lnTo>
                    <a:pt x="712" y="82"/>
                  </a:lnTo>
                  <a:lnTo>
                    <a:pt x="730" y="95"/>
                  </a:lnTo>
                  <a:lnTo>
                    <a:pt x="747" y="108"/>
                  </a:lnTo>
                  <a:lnTo>
                    <a:pt x="809" y="170"/>
                  </a:lnTo>
                  <a:lnTo>
                    <a:pt x="835" y="205"/>
                  </a:lnTo>
                  <a:lnTo>
                    <a:pt x="859" y="241"/>
                  </a:lnTo>
                  <a:lnTo>
                    <a:pt x="879" y="280"/>
                  </a:lnTo>
                  <a:lnTo>
                    <a:pt x="895" y="321"/>
                  </a:lnTo>
                  <a:lnTo>
                    <a:pt x="933" y="491"/>
                  </a:lnTo>
                  <a:lnTo>
                    <a:pt x="935" y="579"/>
                  </a:lnTo>
                  <a:lnTo>
                    <a:pt x="926" y="665"/>
                  </a:lnTo>
                  <a:lnTo>
                    <a:pt x="903" y="748"/>
                  </a:lnTo>
                  <a:lnTo>
                    <a:pt x="889" y="788"/>
                  </a:lnTo>
                  <a:lnTo>
                    <a:pt x="871" y="825"/>
                  </a:lnTo>
                  <a:lnTo>
                    <a:pt x="851" y="860"/>
                  </a:lnTo>
                  <a:lnTo>
                    <a:pt x="828" y="893"/>
                  </a:lnTo>
                  <a:lnTo>
                    <a:pt x="802" y="925"/>
                  </a:lnTo>
                  <a:lnTo>
                    <a:pt x="773" y="953"/>
                  </a:lnTo>
                  <a:lnTo>
                    <a:pt x="742" y="977"/>
                  </a:lnTo>
                  <a:lnTo>
                    <a:pt x="725" y="989"/>
                  </a:lnTo>
                  <a:lnTo>
                    <a:pt x="707" y="999"/>
                  </a:lnTo>
                  <a:lnTo>
                    <a:pt x="690" y="1008"/>
                  </a:lnTo>
                  <a:lnTo>
                    <a:pt x="670" y="1016"/>
                  </a:lnTo>
                  <a:lnTo>
                    <a:pt x="631" y="1030"/>
                  </a:lnTo>
                  <a:lnTo>
                    <a:pt x="589" y="1040"/>
                  </a:lnTo>
                  <a:lnTo>
                    <a:pt x="544" y="1045"/>
                  </a:lnTo>
                  <a:lnTo>
                    <a:pt x="447" y="1040"/>
                  </a:lnTo>
                  <a:lnTo>
                    <a:pt x="352" y="1016"/>
                  </a:lnTo>
                  <a:lnTo>
                    <a:pt x="308" y="998"/>
                  </a:lnTo>
                  <a:lnTo>
                    <a:pt x="287" y="988"/>
                  </a:lnTo>
                  <a:lnTo>
                    <a:pt x="267" y="975"/>
                  </a:lnTo>
                  <a:lnTo>
                    <a:pt x="247" y="963"/>
                  </a:lnTo>
                  <a:lnTo>
                    <a:pt x="229" y="951"/>
                  </a:lnTo>
                  <a:lnTo>
                    <a:pt x="194" y="921"/>
                  </a:lnTo>
                  <a:lnTo>
                    <a:pt x="160" y="888"/>
                  </a:lnTo>
                  <a:lnTo>
                    <a:pt x="131" y="854"/>
                  </a:lnTo>
                  <a:lnTo>
                    <a:pt x="104" y="816"/>
                  </a:lnTo>
                  <a:lnTo>
                    <a:pt x="80" y="777"/>
                  </a:lnTo>
                  <a:lnTo>
                    <a:pt x="59" y="736"/>
                  </a:lnTo>
                  <a:lnTo>
                    <a:pt x="41" y="692"/>
                  </a:lnTo>
                  <a:lnTo>
                    <a:pt x="1" y="512"/>
                  </a:lnTo>
                  <a:lnTo>
                    <a:pt x="0" y="421"/>
                  </a:lnTo>
                  <a:lnTo>
                    <a:pt x="13" y="333"/>
                  </a:lnTo>
                  <a:lnTo>
                    <a:pt x="24" y="291"/>
                  </a:lnTo>
                  <a:lnTo>
                    <a:pt x="39" y="251"/>
                  </a:lnTo>
                  <a:lnTo>
                    <a:pt x="57" y="213"/>
                  </a:lnTo>
                  <a:lnTo>
                    <a:pt x="80" y="175"/>
                  </a:lnTo>
                  <a:lnTo>
                    <a:pt x="104" y="142"/>
                  </a:lnTo>
                  <a:lnTo>
                    <a:pt x="134" y="111"/>
                  </a:lnTo>
                  <a:lnTo>
                    <a:pt x="167" y="82"/>
                  </a:lnTo>
                  <a:lnTo>
                    <a:pt x="185" y="70"/>
                  </a:lnTo>
                  <a:lnTo>
                    <a:pt x="204" y="57"/>
                  </a:lnTo>
                  <a:lnTo>
                    <a:pt x="224" y="47"/>
                  </a:lnTo>
                  <a:lnTo>
                    <a:pt x="245" y="38"/>
                  </a:lnTo>
                  <a:lnTo>
                    <a:pt x="266" y="29"/>
                  </a:lnTo>
                  <a:lnTo>
                    <a:pt x="290" y="20"/>
                  </a:lnTo>
                  <a:lnTo>
                    <a:pt x="337" y="9"/>
                  </a:lnTo>
                  <a:lnTo>
                    <a:pt x="3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0" name="Freeform 50"/>
            <p:cNvSpPr>
              <a:spLocks/>
            </p:cNvSpPr>
            <p:nvPr/>
          </p:nvSpPr>
          <p:spPr bwMode="auto">
            <a:xfrm>
              <a:off x="2595" y="2216"/>
              <a:ext cx="59" cy="127"/>
            </a:xfrm>
            <a:custGeom>
              <a:avLst/>
              <a:gdLst>
                <a:gd name="T0" fmla="*/ 5 w 118"/>
                <a:gd name="T1" fmla="*/ 0 h 254"/>
                <a:gd name="T2" fmla="*/ 7 w 118"/>
                <a:gd name="T3" fmla="*/ 1 h 254"/>
                <a:gd name="T4" fmla="*/ 10 w 118"/>
                <a:gd name="T5" fmla="*/ 3 h 254"/>
                <a:gd name="T6" fmla="*/ 15 w 118"/>
                <a:gd name="T7" fmla="*/ 14 h 254"/>
                <a:gd name="T8" fmla="*/ 15 w 118"/>
                <a:gd name="T9" fmla="*/ 26 h 254"/>
                <a:gd name="T10" fmla="*/ 14 w 118"/>
                <a:gd name="T11" fmla="*/ 32 h 254"/>
                <a:gd name="T12" fmla="*/ 10 w 118"/>
                <a:gd name="T13" fmla="*/ 28 h 254"/>
                <a:gd name="T14" fmla="*/ 9 w 118"/>
                <a:gd name="T15" fmla="*/ 20 h 254"/>
                <a:gd name="T16" fmla="*/ 8 w 118"/>
                <a:gd name="T17" fmla="*/ 13 h 254"/>
                <a:gd name="T18" fmla="*/ 7 w 118"/>
                <a:gd name="T19" fmla="*/ 9 h 254"/>
                <a:gd name="T20" fmla="*/ 3 w 118"/>
                <a:gd name="T21" fmla="*/ 5 h 254"/>
                <a:gd name="T22" fmla="*/ 0 w 118"/>
                <a:gd name="T23" fmla="*/ 4 h 254"/>
                <a:gd name="T24" fmla="*/ 5 w 118"/>
                <a:gd name="T25" fmla="*/ 0 h 254"/>
                <a:gd name="T26" fmla="*/ 5 w 118"/>
                <a:gd name="T27" fmla="*/ 0 h 2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254">
                  <a:moveTo>
                    <a:pt x="38" y="0"/>
                  </a:moveTo>
                  <a:lnTo>
                    <a:pt x="49" y="5"/>
                  </a:lnTo>
                  <a:lnTo>
                    <a:pt x="74" y="23"/>
                  </a:lnTo>
                  <a:lnTo>
                    <a:pt x="118" y="105"/>
                  </a:lnTo>
                  <a:lnTo>
                    <a:pt x="116" y="208"/>
                  </a:lnTo>
                  <a:lnTo>
                    <a:pt x="108" y="254"/>
                  </a:lnTo>
                  <a:lnTo>
                    <a:pt x="75" y="220"/>
                  </a:lnTo>
                  <a:lnTo>
                    <a:pt x="72" y="155"/>
                  </a:lnTo>
                  <a:lnTo>
                    <a:pt x="64" y="104"/>
                  </a:lnTo>
                  <a:lnTo>
                    <a:pt x="53" y="67"/>
                  </a:lnTo>
                  <a:lnTo>
                    <a:pt x="19" y="37"/>
                  </a:lnTo>
                  <a:lnTo>
                    <a:pt x="0" y="32"/>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1" name="Freeform 51"/>
            <p:cNvSpPr>
              <a:spLocks/>
            </p:cNvSpPr>
            <p:nvPr/>
          </p:nvSpPr>
          <p:spPr bwMode="auto">
            <a:xfrm>
              <a:off x="2677" y="2254"/>
              <a:ext cx="121" cy="80"/>
            </a:xfrm>
            <a:custGeom>
              <a:avLst/>
              <a:gdLst>
                <a:gd name="T0" fmla="*/ 22 w 243"/>
                <a:gd name="T1" fmla="*/ 0 h 159"/>
                <a:gd name="T2" fmla="*/ 24 w 243"/>
                <a:gd name="T3" fmla="*/ 14 h 159"/>
                <a:gd name="T4" fmla="*/ 3 w 243"/>
                <a:gd name="T5" fmla="*/ 14 h 159"/>
                <a:gd name="T6" fmla="*/ 0 w 243"/>
                <a:gd name="T7" fmla="*/ 15 h 159"/>
                <a:gd name="T8" fmla="*/ 2 w 243"/>
                <a:gd name="T9" fmla="*/ 18 h 159"/>
                <a:gd name="T10" fmla="*/ 5 w 243"/>
                <a:gd name="T11" fmla="*/ 20 h 159"/>
                <a:gd name="T12" fmla="*/ 10 w 243"/>
                <a:gd name="T13" fmla="*/ 20 h 159"/>
                <a:gd name="T14" fmla="*/ 28 w 243"/>
                <a:gd name="T15" fmla="*/ 19 h 159"/>
                <a:gd name="T16" fmla="*/ 30 w 243"/>
                <a:gd name="T17" fmla="*/ 12 h 159"/>
                <a:gd name="T18" fmla="*/ 22 w 243"/>
                <a:gd name="T19" fmla="*/ 0 h 159"/>
                <a:gd name="T20" fmla="*/ 22 w 243"/>
                <a:gd name="T21" fmla="*/ 0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3" h="159">
                  <a:moveTo>
                    <a:pt x="176" y="0"/>
                  </a:moveTo>
                  <a:lnTo>
                    <a:pt x="192" y="109"/>
                  </a:lnTo>
                  <a:lnTo>
                    <a:pt x="29" y="110"/>
                  </a:lnTo>
                  <a:lnTo>
                    <a:pt x="0" y="120"/>
                  </a:lnTo>
                  <a:lnTo>
                    <a:pt x="20" y="139"/>
                  </a:lnTo>
                  <a:lnTo>
                    <a:pt x="46" y="153"/>
                  </a:lnTo>
                  <a:lnTo>
                    <a:pt x="86" y="159"/>
                  </a:lnTo>
                  <a:lnTo>
                    <a:pt x="229" y="149"/>
                  </a:lnTo>
                  <a:lnTo>
                    <a:pt x="243" y="92"/>
                  </a:lnTo>
                  <a:lnTo>
                    <a:pt x="1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2" name="Freeform 52"/>
            <p:cNvSpPr>
              <a:spLocks/>
            </p:cNvSpPr>
            <p:nvPr/>
          </p:nvSpPr>
          <p:spPr bwMode="auto">
            <a:xfrm>
              <a:off x="2715" y="2372"/>
              <a:ext cx="100" cy="122"/>
            </a:xfrm>
            <a:custGeom>
              <a:avLst/>
              <a:gdLst>
                <a:gd name="T0" fmla="*/ 0 w 201"/>
                <a:gd name="T1" fmla="*/ 3 h 242"/>
                <a:gd name="T2" fmla="*/ 0 w 201"/>
                <a:gd name="T3" fmla="*/ 7 h 242"/>
                <a:gd name="T4" fmla="*/ 1 w 201"/>
                <a:gd name="T5" fmla="*/ 10 h 242"/>
                <a:gd name="T6" fmla="*/ 4 w 201"/>
                <a:gd name="T7" fmla="*/ 14 h 242"/>
                <a:gd name="T8" fmla="*/ 9 w 201"/>
                <a:gd name="T9" fmla="*/ 19 h 242"/>
                <a:gd name="T10" fmla="*/ 14 w 201"/>
                <a:gd name="T11" fmla="*/ 24 h 242"/>
                <a:gd name="T12" fmla="*/ 17 w 201"/>
                <a:gd name="T13" fmla="*/ 29 h 242"/>
                <a:gd name="T14" fmla="*/ 19 w 201"/>
                <a:gd name="T15" fmla="*/ 31 h 242"/>
                <a:gd name="T16" fmla="*/ 25 w 201"/>
                <a:gd name="T17" fmla="*/ 27 h 242"/>
                <a:gd name="T18" fmla="*/ 22 w 201"/>
                <a:gd name="T19" fmla="*/ 24 h 242"/>
                <a:gd name="T20" fmla="*/ 15 w 201"/>
                <a:gd name="T21" fmla="*/ 19 h 242"/>
                <a:gd name="T22" fmla="*/ 8 w 201"/>
                <a:gd name="T23" fmla="*/ 12 h 242"/>
                <a:gd name="T24" fmla="*/ 4 w 201"/>
                <a:gd name="T25" fmla="*/ 9 h 242"/>
                <a:gd name="T26" fmla="*/ 4 w 201"/>
                <a:gd name="T27" fmla="*/ 4 h 242"/>
                <a:gd name="T28" fmla="*/ 4 w 201"/>
                <a:gd name="T29" fmla="*/ 0 h 242"/>
                <a:gd name="T30" fmla="*/ 0 w 201"/>
                <a:gd name="T31" fmla="*/ 3 h 242"/>
                <a:gd name="T32" fmla="*/ 0 w 201"/>
                <a:gd name="T33" fmla="*/ 3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1" h="242">
                  <a:moveTo>
                    <a:pt x="0" y="22"/>
                  </a:moveTo>
                  <a:lnTo>
                    <a:pt x="4" y="49"/>
                  </a:lnTo>
                  <a:lnTo>
                    <a:pt x="15" y="77"/>
                  </a:lnTo>
                  <a:lnTo>
                    <a:pt x="39" y="108"/>
                  </a:lnTo>
                  <a:lnTo>
                    <a:pt x="75" y="146"/>
                  </a:lnTo>
                  <a:lnTo>
                    <a:pt x="112" y="191"/>
                  </a:lnTo>
                  <a:lnTo>
                    <a:pt x="142" y="227"/>
                  </a:lnTo>
                  <a:lnTo>
                    <a:pt x="153" y="242"/>
                  </a:lnTo>
                  <a:lnTo>
                    <a:pt x="201" y="210"/>
                  </a:lnTo>
                  <a:lnTo>
                    <a:pt x="177" y="190"/>
                  </a:lnTo>
                  <a:lnTo>
                    <a:pt x="122" y="144"/>
                  </a:lnTo>
                  <a:lnTo>
                    <a:pt x="65" y="95"/>
                  </a:lnTo>
                  <a:lnTo>
                    <a:pt x="35" y="66"/>
                  </a:lnTo>
                  <a:lnTo>
                    <a:pt x="34" y="27"/>
                  </a:lnTo>
                  <a:lnTo>
                    <a:pt x="39"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3" name="Freeform 53"/>
            <p:cNvSpPr>
              <a:spLocks/>
            </p:cNvSpPr>
            <p:nvPr/>
          </p:nvSpPr>
          <p:spPr bwMode="auto">
            <a:xfrm>
              <a:off x="2608" y="2408"/>
              <a:ext cx="67" cy="135"/>
            </a:xfrm>
            <a:custGeom>
              <a:avLst/>
              <a:gdLst>
                <a:gd name="T0" fmla="*/ 16 w 135"/>
                <a:gd name="T1" fmla="*/ 0 h 270"/>
                <a:gd name="T2" fmla="*/ 13 w 135"/>
                <a:gd name="T3" fmla="*/ 4 h 270"/>
                <a:gd name="T4" fmla="*/ 10 w 135"/>
                <a:gd name="T5" fmla="*/ 7 h 270"/>
                <a:gd name="T6" fmla="*/ 7 w 135"/>
                <a:gd name="T7" fmla="*/ 12 h 270"/>
                <a:gd name="T8" fmla="*/ 4 w 135"/>
                <a:gd name="T9" fmla="*/ 16 h 270"/>
                <a:gd name="T10" fmla="*/ 1 w 135"/>
                <a:gd name="T11" fmla="*/ 21 h 270"/>
                <a:gd name="T12" fmla="*/ 0 w 135"/>
                <a:gd name="T13" fmla="*/ 27 h 270"/>
                <a:gd name="T14" fmla="*/ 1 w 135"/>
                <a:gd name="T15" fmla="*/ 30 h 270"/>
                <a:gd name="T16" fmla="*/ 4 w 135"/>
                <a:gd name="T17" fmla="*/ 32 h 270"/>
                <a:gd name="T18" fmla="*/ 6 w 135"/>
                <a:gd name="T19" fmla="*/ 34 h 270"/>
                <a:gd name="T20" fmla="*/ 8 w 135"/>
                <a:gd name="T21" fmla="*/ 21 h 270"/>
                <a:gd name="T22" fmla="*/ 11 w 135"/>
                <a:gd name="T23" fmla="*/ 16 h 270"/>
                <a:gd name="T24" fmla="*/ 13 w 135"/>
                <a:gd name="T25" fmla="*/ 12 h 270"/>
                <a:gd name="T26" fmla="*/ 16 w 135"/>
                <a:gd name="T27" fmla="*/ 9 h 270"/>
                <a:gd name="T28" fmla="*/ 16 w 135"/>
                <a:gd name="T29" fmla="*/ 0 h 270"/>
                <a:gd name="T30" fmla="*/ 16 w 135"/>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70">
                  <a:moveTo>
                    <a:pt x="132" y="0"/>
                  </a:moveTo>
                  <a:lnTo>
                    <a:pt x="110" y="27"/>
                  </a:lnTo>
                  <a:lnTo>
                    <a:pt x="86" y="56"/>
                  </a:lnTo>
                  <a:lnTo>
                    <a:pt x="60" y="90"/>
                  </a:lnTo>
                  <a:lnTo>
                    <a:pt x="34" y="126"/>
                  </a:lnTo>
                  <a:lnTo>
                    <a:pt x="14" y="161"/>
                  </a:lnTo>
                  <a:lnTo>
                    <a:pt x="0" y="210"/>
                  </a:lnTo>
                  <a:lnTo>
                    <a:pt x="15" y="236"/>
                  </a:lnTo>
                  <a:lnTo>
                    <a:pt x="33" y="254"/>
                  </a:lnTo>
                  <a:lnTo>
                    <a:pt x="51" y="270"/>
                  </a:lnTo>
                  <a:lnTo>
                    <a:pt x="65" y="162"/>
                  </a:lnTo>
                  <a:lnTo>
                    <a:pt x="89" y="123"/>
                  </a:lnTo>
                  <a:lnTo>
                    <a:pt x="111" y="94"/>
                  </a:lnTo>
                  <a:lnTo>
                    <a:pt x="135" y="72"/>
                  </a:ln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4" name="Freeform 54"/>
            <p:cNvSpPr>
              <a:spLocks/>
            </p:cNvSpPr>
            <p:nvPr/>
          </p:nvSpPr>
          <p:spPr bwMode="auto">
            <a:xfrm>
              <a:off x="2533" y="2365"/>
              <a:ext cx="102" cy="64"/>
            </a:xfrm>
            <a:custGeom>
              <a:avLst/>
              <a:gdLst>
                <a:gd name="T0" fmla="*/ 0 w 204"/>
                <a:gd name="T1" fmla="*/ 10 h 128"/>
                <a:gd name="T2" fmla="*/ 2 w 204"/>
                <a:gd name="T3" fmla="*/ 6 h 128"/>
                <a:gd name="T4" fmla="*/ 4 w 204"/>
                <a:gd name="T5" fmla="*/ 4 h 128"/>
                <a:gd name="T6" fmla="*/ 7 w 204"/>
                <a:gd name="T7" fmla="*/ 2 h 128"/>
                <a:gd name="T8" fmla="*/ 9 w 204"/>
                <a:gd name="T9" fmla="*/ 2 h 128"/>
                <a:gd name="T10" fmla="*/ 21 w 204"/>
                <a:gd name="T11" fmla="*/ 0 h 128"/>
                <a:gd name="T12" fmla="*/ 26 w 204"/>
                <a:gd name="T13" fmla="*/ 1 h 128"/>
                <a:gd name="T14" fmla="*/ 25 w 204"/>
                <a:gd name="T15" fmla="*/ 7 h 128"/>
                <a:gd name="T16" fmla="*/ 23 w 204"/>
                <a:gd name="T17" fmla="*/ 6 h 128"/>
                <a:gd name="T18" fmla="*/ 18 w 204"/>
                <a:gd name="T19" fmla="*/ 6 h 128"/>
                <a:gd name="T20" fmla="*/ 13 w 204"/>
                <a:gd name="T21" fmla="*/ 5 h 128"/>
                <a:gd name="T22" fmla="*/ 9 w 204"/>
                <a:gd name="T23" fmla="*/ 6 h 128"/>
                <a:gd name="T24" fmla="*/ 5 w 204"/>
                <a:gd name="T25" fmla="*/ 12 h 128"/>
                <a:gd name="T26" fmla="*/ 3 w 204"/>
                <a:gd name="T27" fmla="*/ 16 h 128"/>
                <a:gd name="T28" fmla="*/ 0 w 204"/>
                <a:gd name="T29" fmla="*/ 10 h 128"/>
                <a:gd name="T30" fmla="*/ 0 w 204"/>
                <a:gd name="T31" fmla="*/ 1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28">
                  <a:moveTo>
                    <a:pt x="0" y="76"/>
                  </a:moveTo>
                  <a:lnTo>
                    <a:pt x="10" y="47"/>
                  </a:lnTo>
                  <a:lnTo>
                    <a:pt x="31" y="25"/>
                  </a:lnTo>
                  <a:lnTo>
                    <a:pt x="49" y="15"/>
                  </a:lnTo>
                  <a:lnTo>
                    <a:pt x="71" y="9"/>
                  </a:lnTo>
                  <a:lnTo>
                    <a:pt x="163" y="0"/>
                  </a:lnTo>
                  <a:lnTo>
                    <a:pt x="204" y="2"/>
                  </a:lnTo>
                  <a:lnTo>
                    <a:pt x="197" y="52"/>
                  </a:lnTo>
                  <a:lnTo>
                    <a:pt x="181" y="48"/>
                  </a:lnTo>
                  <a:lnTo>
                    <a:pt x="144" y="41"/>
                  </a:lnTo>
                  <a:lnTo>
                    <a:pt x="102" y="38"/>
                  </a:lnTo>
                  <a:lnTo>
                    <a:pt x="72" y="47"/>
                  </a:lnTo>
                  <a:lnTo>
                    <a:pt x="36" y="96"/>
                  </a:lnTo>
                  <a:lnTo>
                    <a:pt x="19" y="128"/>
                  </a:lnTo>
                  <a:lnTo>
                    <a:pt x="0"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5" name="Freeform 55"/>
            <p:cNvSpPr>
              <a:spLocks/>
            </p:cNvSpPr>
            <p:nvPr/>
          </p:nvSpPr>
          <p:spPr bwMode="auto">
            <a:xfrm>
              <a:off x="2546" y="2213"/>
              <a:ext cx="100" cy="136"/>
            </a:xfrm>
            <a:custGeom>
              <a:avLst/>
              <a:gdLst>
                <a:gd name="T0" fmla="*/ 14 w 200"/>
                <a:gd name="T1" fmla="*/ 0 h 273"/>
                <a:gd name="T2" fmla="*/ 18 w 200"/>
                <a:gd name="T3" fmla="*/ 1 h 273"/>
                <a:gd name="T4" fmla="*/ 21 w 200"/>
                <a:gd name="T5" fmla="*/ 2 h 273"/>
                <a:gd name="T6" fmla="*/ 12 w 200"/>
                <a:gd name="T7" fmla="*/ 9 h 273"/>
                <a:gd name="T8" fmla="*/ 9 w 200"/>
                <a:gd name="T9" fmla="*/ 18 h 273"/>
                <a:gd name="T10" fmla="*/ 9 w 200"/>
                <a:gd name="T11" fmla="*/ 22 h 273"/>
                <a:gd name="T12" fmla="*/ 12 w 200"/>
                <a:gd name="T13" fmla="*/ 26 h 273"/>
                <a:gd name="T14" fmla="*/ 14 w 200"/>
                <a:gd name="T15" fmla="*/ 27 h 273"/>
                <a:gd name="T16" fmla="*/ 16 w 200"/>
                <a:gd name="T17" fmla="*/ 28 h 273"/>
                <a:gd name="T18" fmla="*/ 23 w 200"/>
                <a:gd name="T19" fmla="*/ 28 h 273"/>
                <a:gd name="T20" fmla="*/ 25 w 200"/>
                <a:gd name="T21" fmla="*/ 32 h 273"/>
                <a:gd name="T22" fmla="*/ 20 w 200"/>
                <a:gd name="T23" fmla="*/ 33 h 273"/>
                <a:gd name="T24" fmla="*/ 15 w 200"/>
                <a:gd name="T25" fmla="*/ 34 h 273"/>
                <a:gd name="T26" fmla="*/ 8 w 200"/>
                <a:gd name="T27" fmla="*/ 33 h 273"/>
                <a:gd name="T28" fmla="*/ 3 w 200"/>
                <a:gd name="T29" fmla="*/ 29 h 273"/>
                <a:gd name="T30" fmla="*/ 1 w 200"/>
                <a:gd name="T31" fmla="*/ 25 h 273"/>
                <a:gd name="T32" fmla="*/ 0 w 200"/>
                <a:gd name="T33" fmla="*/ 19 h 273"/>
                <a:gd name="T34" fmla="*/ 2 w 200"/>
                <a:gd name="T35" fmla="*/ 13 h 273"/>
                <a:gd name="T36" fmla="*/ 3 w 200"/>
                <a:gd name="T37" fmla="*/ 10 h 273"/>
                <a:gd name="T38" fmla="*/ 5 w 200"/>
                <a:gd name="T39" fmla="*/ 7 h 273"/>
                <a:gd name="T40" fmla="*/ 9 w 200"/>
                <a:gd name="T41" fmla="*/ 2 h 273"/>
                <a:gd name="T42" fmla="*/ 11 w 200"/>
                <a:gd name="T43" fmla="*/ 1 h 273"/>
                <a:gd name="T44" fmla="*/ 14 w 200"/>
                <a:gd name="T45" fmla="*/ 0 h 273"/>
                <a:gd name="T46" fmla="*/ 14 w 200"/>
                <a:gd name="T47" fmla="*/ 0 h 2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0" h="273">
                  <a:moveTo>
                    <a:pt x="111" y="0"/>
                  </a:moveTo>
                  <a:lnTo>
                    <a:pt x="137" y="8"/>
                  </a:lnTo>
                  <a:lnTo>
                    <a:pt x="164" y="22"/>
                  </a:lnTo>
                  <a:lnTo>
                    <a:pt x="96" y="75"/>
                  </a:lnTo>
                  <a:lnTo>
                    <a:pt x="66" y="149"/>
                  </a:lnTo>
                  <a:lnTo>
                    <a:pt x="70" y="183"/>
                  </a:lnTo>
                  <a:lnTo>
                    <a:pt x="90" y="209"/>
                  </a:lnTo>
                  <a:lnTo>
                    <a:pt x="106" y="219"/>
                  </a:lnTo>
                  <a:lnTo>
                    <a:pt x="127" y="226"/>
                  </a:lnTo>
                  <a:lnTo>
                    <a:pt x="183" y="226"/>
                  </a:lnTo>
                  <a:lnTo>
                    <a:pt x="200" y="258"/>
                  </a:lnTo>
                  <a:lnTo>
                    <a:pt x="159" y="267"/>
                  </a:lnTo>
                  <a:lnTo>
                    <a:pt x="118" y="273"/>
                  </a:lnTo>
                  <a:lnTo>
                    <a:pt x="61" y="265"/>
                  </a:lnTo>
                  <a:lnTo>
                    <a:pt x="24" y="239"/>
                  </a:lnTo>
                  <a:lnTo>
                    <a:pt x="4" y="200"/>
                  </a:lnTo>
                  <a:lnTo>
                    <a:pt x="0" y="154"/>
                  </a:lnTo>
                  <a:lnTo>
                    <a:pt x="10" y="105"/>
                  </a:lnTo>
                  <a:lnTo>
                    <a:pt x="20" y="82"/>
                  </a:lnTo>
                  <a:lnTo>
                    <a:pt x="33" y="60"/>
                  </a:lnTo>
                  <a:lnTo>
                    <a:pt x="66" y="23"/>
                  </a:lnTo>
                  <a:lnTo>
                    <a:pt x="87" y="9"/>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6" name="Freeform 56"/>
            <p:cNvSpPr>
              <a:spLocks/>
            </p:cNvSpPr>
            <p:nvPr/>
          </p:nvSpPr>
          <p:spPr bwMode="auto">
            <a:xfrm>
              <a:off x="2678" y="2221"/>
              <a:ext cx="129" cy="105"/>
            </a:xfrm>
            <a:custGeom>
              <a:avLst/>
              <a:gdLst>
                <a:gd name="T0" fmla="*/ 11 w 257"/>
                <a:gd name="T1" fmla="*/ 0 h 209"/>
                <a:gd name="T2" fmla="*/ 20 w 257"/>
                <a:gd name="T3" fmla="*/ 2 h 209"/>
                <a:gd name="T4" fmla="*/ 24 w 257"/>
                <a:gd name="T5" fmla="*/ 4 h 209"/>
                <a:gd name="T6" fmla="*/ 28 w 257"/>
                <a:gd name="T7" fmla="*/ 7 h 209"/>
                <a:gd name="T8" fmla="*/ 33 w 257"/>
                <a:gd name="T9" fmla="*/ 14 h 209"/>
                <a:gd name="T10" fmla="*/ 32 w 257"/>
                <a:gd name="T11" fmla="*/ 23 h 209"/>
                <a:gd name="T12" fmla="*/ 28 w 257"/>
                <a:gd name="T13" fmla="*/ 27 h 209"/>
                <a:gd name="T14" fmla="*/ 26 w 257"/>
                <a:gd name="T15" fmla="*/ 20 h 209"/>
                <a:gd name="T16" fmla="*/ 23 w 257"/>
                <a:gd name="T17" fmla="*/ 13 h 209"/>
                <a:gd name="T18" fmla="*/ 21 w 257"/>
                <a:gd name="T19" fmla="*/ 10 h 209"/>
                <a:gd name="T20" fmla="*/ 20 w 257"/>
                <a:gd name="T21" fmla="*/ 9 h 209"/>
                <a:gd name="T22" fmla="*/ 18 w 257"/>
                <a:gd name="T23" fmla="*/ 8 h 209"/>
                <a:gd name="T24" fmla="*/ 15 w 257"/>
                <a:gd name="T25" fmla="*/ 8 h 209"/>
                <a:gd name="T26" fmla="*/ 11 w 257"/>
                <a:gd name="T27" fmla="*/ 10 h 209"/>
                <a:gd name="T28" fmla="*/ 9 w 257"/>
                <a:gd name="T29" fmla="*/ 14 h 209"/>
                <a:gd name="T30" fmla="*/ 8 w 257"/>
                <a:gd name="T31" fmla="*/ 18 h 209"/>
                <a:gd name="T32" fmla="*/ 5 w 257"/>
                <a:gd name="T33" fmla="*/ 25 h 209"/>
                <a:gd name="T34" fmla="*/ 1 w 257"/>
                <a:gd name="T35" fmla="*/ 24 h 209"/>
                <a:gd name="T36" fmla="*/ 0 w 257"/>
                <a:gd name="T37" fmla="*/ 17 h 209"/>
                <a:gd name="T38" fmla="*/ 2 w 257"/>
                <a:gd name="T39" fmla="*/ 10 h 209"/>
                <a:gd name="T40" fmla="*/ 4 w 257"/>
                <a:gd name="T41" fmla="*/ 7 h 209"/>
                <a:gd name="T42" fmla="*/ 6 w 257"/>
                <a:gd name="T43" fmla="*/ 5 h 209"/>
                <a:gd name="T44" fmla="*/ 11 w 257"/>
                <a:gd name="T45" fmla="*/ 0 h 209"/>
                <a:gd name="T46" fmla="*/ 11 w 257"/>
                <a:gd name="T47" fmla="*/ 0 h 2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7" h="209">
                  <a:moveTo>
                    <a:pt x="88" y="0"/>
                  </a:moveTo>
                  <a:lnTo>
                    <a:pt x="160" y="14"/>
                  </a:lnTo>
                  <a:lnTo>
                    <a:pt x="192" y="28"/>
                  </a:lnTo>
                  <a:lnTo>
                    <a:pt x="221" y="50"/>
                  </a:lnTo>
                  <a:lnTo>
                    <a:pt x="257" y="106"/>
                  </a:lnTo>
                  <a:lnTo>
                    <a:pt x="253" y="184"/>
                  </a:lnTo>
                  <a:lnTo>
                    <a:pt x="224" y="209"/>
                  </a:lnTo>
                  <a:lnTo>
                    <a:pt x="202" y="158"/>
                  </a:lnTo>
                  <a:lnTo>
                    <a:pt x="179" y="98"/>
                  </a:lnTo>
                  <a:lnTo>
                    <a:pt x="163" y="76"/>
                  </a:lnTo>
                  <a:lnTo>
                    <a:pt x="153" y="68"/>
                  </a:lnTo>
                  <a:lnTo>
                    <a:pt x="143" y="62"/>
                  </a:lnTo>
                  <a:lnTo>
                    <a:pt x="117" y="62"/>
                  </a:lnTo>
                  <a:lnTo>
                    <a:pt x="84" y="79"/>
                  </a:lnTo>
                  <a:lnTo>
                    <a:pt x="66" y="107"/>
                  </a:lnTo>
                  <a:lnTo>
                    <a:pt x="57" y="138"/>
                  </a:lnTo>
                  <a:lnTo>
                    <a:pt x="37" y="199"/>
                  </a:lnTo>
                  <a:lnTo>
                    <a:pt x="1" y="188"/>
                  </a:lnTo>
                  <a:lnTo>
                    <a:pt x="0" y="132"/>
                  </a:lnTo>
                  <a:lnTo>
                    <a:pt x="14" y="79"/>
                  </a:lnTo>
                  <a:lnTo>
                    <a:pt x="27" y="56"/>
                  </a:lnTo>
                  <a:lnTo>
                    <a:pt x="43" y="35"/>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7" name="Freeform 57"/>
            <p:cNvSpPr>
              <a:spLocks/>
            </p:cNvSpPr>
            <p:nvPr/>
          </p:nvSpPr>
          <p:spPr bwMode="auto">
            <a:xfrm>
              <a:off x="2528" y="2366"/>
              <a:ext cx="119" cy="117"/>
            </a:xfrm>
            <a:custGeom>
              <a:avLst/>
              <a:gdLst>
                <a:gd name="T0" fmla="*/ 26 w 239"/>
                <a:gd name="T1" fmla="*/ 0 h 235"/>
                <a:gd name="T2" fmla="*/ 29 w 239"/>
                <a:gd name="T3" fmla="*/ 5 h 235"/>
                <a:gd name="T4" fmla="*/ 29 w 239"/>
                <a:gd name="T5" fmla="*/ 11 h 235"/>
                <a:gd name="T6" fmla="*/ 27 w 239"/>
                <a:gd name="T7" fmla="*/ 18 h 235"/>
                <a:gd name="T8" fmla="*/ 25 w 239"/>
                <a:gd name="T9" fmla="*/ 21 h 235"/>
                <a:gd name="T10" fmla="*/ 23 w 239"/>
                <a:gd name="T11" fmla="*/ 24 h 235"/>
                <a:gd name="T12" fmla="*/ 20 w 239"/>
                <a:gd name="T13" fmla="*/ 26 h 235"/>
                <a:gd name="T14" fmla="*/ 17 w 239"/>
                <a:gd name="T15" fmla="*/ 28 h 235"/>
                <a:gd name="T16" fmla="*/ 14 w 239"/>
                <a:gd name="T17" fmla="*/ 29 h 235"/>
                <a:gd name="T18" fmla="*/ 12 w 239"/>
                <a:gd name="T19" fmla="*/ 29 h 235"/>
                <a:gd name="T20" fmla="*/ 9 w 239"/>
                <a:gd name="T21" fmla="*/ 28 h 235"/>
                <a:gd name="T22" fmla="*/ 6 w 239"/>
                <a:gd name="T23" fmla="*/ 26 h 235"/>
                <a:gd name="T24" fmla="*/ 3 w 239"/>
                <a:gd name="T25" fmla="*/ 18 h 235"/>
                <a:gd name="T26" fmla="*/ 1 w 239"/>
                <a:gd name="T27" fmla="*/ 13 h 235"/>
                <a:gd name="T28" fmla="*/ 0 w 239"/>
                <a:gd name="T29" fmla="*/ 8 h 235"/>
                <a:gd name="T30" fmla="*/ 4 w 239"/>
                <a:gd name="T31" fmla="*/ 5 h 235"/>
                <a:gd name="T32" fmla="*/ 7 w 239"/>
                <a:gd name="T33" fmla="*/ 9 h 235"/>
                <a:gd name="T34" fmla="*/ 9 w 239"/>
                <a:gd name="T35" fmla="*/ 13 h 235"/>
                <a:gd name="T36" fmla="*/ 11 w 239"/>
                <a:gd name="T37" fmla="*/ 18 h 235"/>
                <a:gd name="T38" fmla="*/ 14 w 239"/>
                <a:gd name="T39" fmla="*/ 22 h 235"/>
                <a:gd name="T40" fmla="*/ 19 w 239"/>
                <a:gd name="T41" fmla="*/ 17 h 235"/>
                <a:gd name="T42" fmla="*/ 21 w 239"/>
                <a:gd name="T43" fmla="*/ 11 h 235"/>
                <a:gd name="T44" fmla="*/ 22 w 239"/>
                <a:gd name="T45" fmla="*/ 5 h 235"/>
                <a:gd name="T46" fmla="*/ 24 w 239"/>
                <a:gd name="T47" fmla="*/ 2 h 235"/>
                <a:gd name="T48" fmla="*/ 26 w 239"/>
                <a:gd name="T49" fmla="*/ 0 h 235"/>
                <a:gd name="T50" fmla="*/ 26 w 239"/>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235">
                  <a:moveTo>
                    <a:pt x="209" y="0"/>
                  </a:moveTo>
                  <a:lnTo>
                    <a:pt x="237" y="42"/>
                  </a:lnTo>
                  <a:lnTo>
                    <a:pt x="239" y="95"/>
                  </a:lnTo>
                  <a:lnTo>
                    <a:pt x="219" y="149"/>
                  </a:lnTo>
                  <a:lnTo>
                    <a:pt x="203" y="173"/>
                  </a:lnTo>
                  <a:lnTo>
                    <a:pt x="184" y="195"/>
                  </a:lnTo>
                  <a:lnTo>
                    <a:pt x="163" y="214"/>
                  </a:lnTo>
                  <a:lnTo>
                    <a:pt x="141" y="226"/>
                  </a:lnTo>
                  <a:lnTo>
                    <a:pt x="118" y="234"/>
                  </a:lnTo>
                  <a:lnTo>
                    <a:pt x="96" y="235"/>
                  </a:lnTo>
                  <a:lnTo>
                    <a:pt x="75" y="227"/>
                  </a:lnTo>
                  <a:lnTo>
                    <a:pt x="55" y="211"/>
                  </a:lnTo>
                  <a:lnTo>
                    <a:pt x="26" y="148"/>
                  </a:lnTo>
                  <a:lnTo>
                    <a:pt x="14" y="107"/>
                  </a:lnTo>
                  <a:lnTo>
                    <a:pt x="0" y="65"/>
                  </a:lnTo>
                  <a:lnTo>
                    <a:pt x="34" y="40"/>
                  </a:lnTo>
                  <a:lnTo>
                    <a:pt x="62" y="72"/>
                  </a:lnTo>
                  <a:lnTo>
                    <a:pt x="77" y="109"/>
                  </a:lnTo>
                  <a:lnTo>
                    <a:pt x="92" y="147"/>
                  </a:lnTo>
                  <a:lnTo>
                    <a:pt x="119" y="180"/>
                  </a:lnTo>
                  <a:lnTo>
                    <a:pt x="155" y="143"/>
                  </a:lnTo>
                  <a:lnTo>
                    <a:pt x="169" y="95"/>
                  </a:lnTo>
                  <a:lnTo>
                    <a:pt x="180" y="44"/>
                  </a:lnTo>
                  <a:lnTo>
                    <a:pt x="192" y="21"/>
                  </a:lnTo>
                  <a:lnTo>
                    <a:pt x="2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8" name="Freeform 58"/>
            <p:cNvSpPr>
              <a:spLocks/>
            </p:cNvSpPr>
            <p:nvPr/>
          </p:nvSpPr>
          <p:spPr bwMode="auto">
            <a:xfrm>
              <a:off x="2618" y="2402"/>
              <a:ext cx="102" cy="154"/>
            </a:xfrm>
            <a:custGeom>
              <a:avLst/>
              <a:gdLst>
                <a:gd name="T0" fmla="*/ 14 w 204"/>
                <a:gd name="T1" fmla="*/ 0 h 310"/>
                <a:gd name="T2" fmla="*/ 22 w 204"/>
                <a:gd name="T3" fmla="*/ 9 h 310"/>
                <a:gd name="T4" fmla="*/ 26 w 204"/>
                <a:gd name="T5" fmla="*/ 23 h 310"/>
                <a:gd name="T6" fmla="*/ 26 w 204"/>
                <a:gd name="T7" fmla="*/ 29 h 310"/>
                <a:gd name="T8" fmla="*/ 24 w 204"/>
                <a:gd name="T9" fmla="*/ 34 h 310"/>
                <a:gd name="T10" fmla="*/ 22 w 204"/>
                <a:gd name="T11" fmla="*/ 36 h 310"/>
                <a:gd name="T12" fmla="*/ 19 w 204"/>
                <a:gd name="T13" fmla="*/ 38 h 310"/>
                <a:gd name="T14" fmla="*/ 12 w 204"/>
                <a:gd name="T15" fmla="*/ 38 h 310"/>
                <a:gd name="T16" fmla="*/ 0 w 204"/>
                <a:gd name="T17" fmla="*/ 31 h 310"/>
                <a:gd name="T18" fmla="*/ 4 w 204"/>
                <a:gd name="T19" fmla="*/ 27 h 310"/>
                <a:gd name="T20" fmla="*/ 5 w 204"/>
                <a:gd name="T21" fmla="*/ 28 h 310"/>
                <a:gd name="T22" fmla="*/ 7 w 204"/>
                <a:gd name="T23" fmla="*/ 29 h 310"/>
                <a:gd name="T24" fmla="*/ 11 w 204"/>
                <a:gd name="T25" fmla="*/ 31 h 310"/>
                <a:gd name="T26" fmla="*/ 14 w 204"/>
                <a:gd name="T27" fmla="*/ 31 h 310"/>
                <a:gd name="T28" fmla="*/ 18 w 204"/>
                <a:gd name="T29" fmla="*/ 31 h 310"/>
                <a:gd name="T30" fmla="*/ 19 w 204"/>
                <a:gd name="T31" fmla="*/ 22 h 310"/>
                <a:gd name="T32" fmla="*/ 17 w 204"/>
                <a:gd name="T33" fmla="*/ 18 h 310"/>
                <a:gd name="T34" fmla="*/ 15 w 204"/>
                <a:gd name="T35" fmla="*/ 14 h 310"/>
                <a:gd name="T36" fmla="*/ 12 w 204"/>
                <a:gd name="T37" fmla="*/ 7 h 310"/>
                <a:gd name="T38" fmla="*/ 12 w 204"/>
                <a:gd name="T39" fmla="*/ 3 h 310"/>
                <a:gd name="T40" fmla="*/ 14 w 204"/>
                <a:gd name="T41" fmla="*/ 0 h 310"/>
                <a:gd name="T42" fmla="*/ 14 w 204"/>
                <a:gd name="T43" fmla="*/ 0 h 3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4" h="310">
                  <a:moveTo>
                    <a:pt x="112" y="0"/>
                  </a:moveTo>
                  <a:lnTo>
                    <a:pt x="172" y="77"/>
                  </a:lnTo>
                  <a:lnTo>
                    <a:pt x="204" y="185"/>
                  </a:lnTo>
                  <a:lnTo>
                    <a:pt x="203" y="237"/>
                  </a:lnTo>
                  <a:lnTo>
                    <a:pt x="185" y="278"/>
                  </a:lnTo>
                  <a:lnTo>
                    <a:pt x="171" y="293"/>
                  </a:lnTo>
                  <a:lnTo>
                    <a:pt x="149" y="305"/>
                  </a:lnTo>
                  <a:lnTo>
                    <a:pt x="90" y="310"/>
                  </a:lnTo>
                  <a:lnTo>
                    <a:pt x="0" y="249"/>
                  </a:lnTo>
                  <a:lnTo>
                    <a:pt x="25" y="219"/>
                  </a:lnTo>
                  <a:lnTo>
                    <a:pt x="38" y="229"/>
                  </a:lnTo>
                  <a:lnTo>
                    <a:pt x="51" y="237"/>
                  </a:lnTo>
                  <a:lnTo>
                    <a:pt x="81" y="251"/>
                  </a:lnTo>
                  <a:lnTo>
                    <a:pt x="112" y="256"/>
                  </a:lnTo>
                  <a:lnTo>
                    <a:pt x="144" y="252"/>
                  </a:lnTo>
                  <a:lnTo>
                    <a:pt x="146" y="184"/>
                  </a:lnTo>
                  <a:lnTo>
                    <a:pt x="132" y="150"/>
                  </a:lnTo>
                  <a:lnTo>
                    <a:pt x="116" y="118"/>
                  </a:lnTo>
                  <a:lnTo>
                    <a:pt x="92" y="56"/>
                  </a:lnTo>
                  <a:lnTo>
                    <a:pt x="94" y="28"/>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9" name="Freeform 59"/>
            <p:cNvSpPr>
              <a:spLocks/>
            </p:cNvSpPr>
            <p:nvPr/>
          </p:nvSpPr>
          <p:spPr bwMode="auto">
            <a:xfrm>
              <a:off x="2705" y="2358"/>
              <a:ext cx="141" cy="138"/>
            </a:xfrm>
            <a:custGeom>
              <a:avLst/>
              <a:gdLst>
                <a:gd name="T0" fmla="*/ 3 w 280"/>
                <a:gd name="T1" fmla="*/ 2 h 276"/>
                <a:gd name="T2" fmla="*/ 7 w 280"/>
                <a:gd name="T3" fmla="*/ 1 h 276"/>
                <a:gd name="T4" fmla="*/ 12 w 280"/>
                <a:gd name="T5" fmla="*/ 0 h 276"/>
                <a:gd name="T6" fmla="*/ 20 w 280"/>
                <a:gd name="T7" fmla="*/ 3 h 276"/>
                <a:gd name="T8" fmla="*/ 27 w 280"/>
                <a:gd name="T9" fmla="*/ 8 h 276"/>
                <a:gd name="T10" fmla="*/ 33 w 280"/>
                <a:gd name="T11" fmla="*/ 16 h 276"/>
                <a:gd name="T12" fmla="*/ 36 w 280"/>
                <a:gd name="T13" fmla="*/ 23 h 276"/>
                <a:gd name="T14" fmla="*/ 35 w 280"/>
                <a:gd name="T15" fmla="*/ 30 h 276"/>
                <a:gd name="T16" fmla="*/ 34 w 280"/>
                <a:gd name="T17" fmla="*/ 32 h 276"/>
                <a:gd name="T18" fmla="*/ 32 w 280"/>
                <a:gd name="T19" fmla="*/ 33 h 276"/>
                <a:gd name="T20" fmla="*/ 31 w 280"/>
                <a:gd name="T21" fmla="*/ 34 h 276"/>
                <a:gd name="T22" fmla="*/ 27 w 280"/>
                <a:gd name="T23" fmla="*/ 35 h 276"/>
                <a:gd name="T24" fmla="*/ 22 w 280"/>
                <a:gd name="T25" fmla="*/ 35 h 276"/>
                <a:gd name="T26" fmla="*/ 21 w 280"/>
                <a:gd name="T27" fmla="*/ 30 h 276"/>
                <a:gd name="T28" fmla="*/ 26 w 280"/>
                <a:gd name="T29" fmla="*/ 27 h 276"/>
                <a:gd name="T30" fmla="*/ 28 w 280"/>
                <a:gd name="T31" fmla="*/ 24 h 276"/>
                <a:gd name="T32" fmla="*/ 27 w 280"/>
                <a:gd name="T33" fmla="*/ 19 h 276"/>
                <a:gd name="T34" fmla="*/ 24 w 280"/>
                <a:gd name="T35" fmla="*/ 15 h 276"/>
                <a:gd name="T36" fmla="*/ 19 w 280"/>
                <a:gd name="T37" fmla="*/ 11 h 276"/>
                <a:gd name="T38" fmla="*/ 16 w 280"/>
                <a:gd name="T39" fmla="*/ 10 h 276"/>
                <a:gd name="T40" fmla="*/ 13 w 280"/>
                <a:gd name="T41" fmla="*/ 8 h 276"/>
                <a:gd name="T42" fmla="*/ 8 w 280"/>
                <a:gd name="T43" fmla="*/ 7 h 276"/>
                <a:gd name="T44" fmla="*/ 3 w 280"/>
                <a:gd name="T45" fmla="*/ 9 h 276"/>
                <a:gd name="T46" fmla="*/ 0 w 280"/>
                <a:gd name="T47" fmla="*/ 5 h 276"/>
                <a:gd name="T48" fmla="*/ 1 w 280"/>
                <a:gd name="T49" fmla="*/ 4 h 276"/>
                <a:gd name="T50" fmla="*/ 3 w 280"/>
                <a:gd name="T51" fmla="*/ 2 h 276"/>
                <a:gd name="T52" fmla="*/ 3 w 280"/>
                <a:gd name="T53" fmla="*/ 2 h 2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0" h="276">
                  <a:moveTo>
                    <a:pt x="18" y="15"/>
                  </a:moveTo>
                  <a:lnTo>
                    <a:pt x="54" y="3"/>
                  </a:lnTo>
                  <a:lnTo>
                    <a:pt x="89" y="0"/>
                  </a:lnTo>
                  <a:lnTo>
                    <a:pt x="157" y="20"/>
                  </a:lnTo>
                  <a:lnTo>
                    <a:pt x="215" y="64"/>
                  </a:lnTo>
                  <a:lnTo>
                    <a:pt x="257" y="121"/>
                  </a:lnTo>
                  <a:lnTo>
                    <a:pt x="280" y="180"/>
                  </a:lnTo>
                  <a:lnTo>
                    <a:pt x="277" y="234"/>
                  </a:lnTo>
                  <a:lnTo>
                    <a:pt x="264" y="254"/>
                  </a:lnTo>
                  <a:lnTo>
                    <a:pt x="254" y="262"/>
                  </a:lnTo>
                  <a:lnTo>
                    <a:pt x="243" y="269"/>
                  </a:lnTo>
                  <a:lnTo>
                    <a:pt x="213" y="276"/>
                  </a:lnTo>
                  <a:lnTo>
                    <a:pt x="172" y="275"/>
                  </a:lnTo>
                  <a:lnTo>
                    <a:pt x="162" y="239"/>
                  </a:lnTo>
                  <a:lnTo>
                    <a:pt x="205" y="216"/>
                  </a:lnTo>
                  <a:lnTo>
                    <a:pt x="219" y="185"/>
                  </a:lnTo>
                  <a:lnTo>
                    <a:pt x="212" y="151"/>
                  </a:lnTo>
                  <a:lnTo>
                    <a:pt x="186" y="116"/>
                  </a:lnTo>
                  <a:lnTo>
                    <a:pt x="147" y="85"/>
                  </a:lnTo>
                  <a:lnTo>
                    <a:pt x="126" y="74"/>
                  </a:lnTo>
                  <a:lnTo>
                    <a:pt x="104" y="64"/>
                  </a:lnTo>
                  <a:lnTo>
                    <a:pt x="59" y="56"/>
                  </a:lnTo>
                  <a:lnTo>
                    <a:pt x="18" y="66"/>
                  </a:lnTo>
                  <a:lnTo>
                    <a:pt x="0" y="40"/>
                  </a:lnTo>
                  <a:lnTo>
                    <a:pt x="6" y="25"/>
                  </a:lnTo>
                  <a:lnTo>
                    <a:pt x="1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grpSp>
      <p:pic>
        <p:nvPicPr>
          <p:cNvPr id="4237" name="Picture 60" descr="BD08871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063" y="5329238"/>
            <a:ext cx="647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8" name="Picture 61" descr="FD00913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350" y="4884738"/>
            <a:ext cx="4222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 name="Picture 92" descr="FD01031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350" y="4679950"/>
            <a:ext cx="32543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0" name="Picture 93" descr="MCj0398067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8250" y="5311775"/>
            <a:ext cx="482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216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697" t="22898" b="4639"/>
          <a:stretch/>
        </p:blipFill>
        <p:spPr>
          <a:xfrm>
            <a:off x="318051" y="327062"/>
            <a:ext cx="4631636" cy="5894834"/>
          </a:xfrm>
          <a:prstGeom prst="rect">
            <a:avLst/>
          </a:prstGeom>
        </p:spPr>
      </p:pic>
      <p:sp>
        <p:nvSpPr>
          <p:cNvPr id="3" name="Oval 2"/>
          <p:cNvSpPr/>
          <p:nvPr/>
        </p:nvSpPr>
        <p:spPr>
          <a:xfrm>
            <a:off x="318051" y="327062"/>
            <a:ext cx="5088834" cy="805999"/>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188226" y="327062"/>
            <a:ext cx="3697357" cy="3139321"/>
          </a:xfrm>
          <a:prstGeom prst="rect">
            <a:avLst/>
          </a:prstGeom>
          <a:noFill/>
        </p:spPr>
        <p:txBody>
          <a:bodyPr wrap="square" rtlCol="0">
            <a:spAutoFit/>
          </a:bodyPr>
          <a:lstStyle/>
          <a:p>
            <a:r>
              <a:rPr lang="en-GB" dirty="0" smtClean="0"/>
              <a:t>1 Students complete prose translation task.</a:t>
            </a:r>
            <a:br>
              <a:rPr lang="en-GB" dirty="0" smtClean="0"/>
            </a:br>
            <a:r>
              <a:rPr lang="en-GB" dirty="0" smtClean="0"/>
              <a:t>2 Teacher marks it.</a:t>
            </a:r>
            <a:br>
              <a:rPr lang="en-GB" dirty="0" smtClean="0"/>
            </a:br>
            <a:r>
              <a:rPr lang="en-GB" dirty="0" smtClean="0"/>
              <a:t>3 Students respond by:</a:t>
            </a:r>
            <a:br>
              <a:rPr lang="en-GB" dirty="0" smtClean="0"/>
            </a:br>
            <a:r>
              <a:rPr lang="en-GB" dirty="0" err="1" smtClean="0"/>
              <a:t>i</a:t>
            </a:r>
            <a:r>
              <a:rPr lang="en-GB" dirty="0" smtClean="0"/>
              <a:t>) selecting their own target(s)</a:t>
            </a:r>
            <a:br>
              <a:rPr lang="en-GB" dirty="0" smtClean="0"/>
            </a:br>
            <a:r>
              <a:rPr lang="en-GB" dirty="0" smtClean="0"/>
              <a:t>ii) completing relevant follow-up activities to address their target(s)</a:t>
            </a:r>
            <a:br>
              <a:rPr lang="en-GB" dirty="0" smtClean="0"/>
            </a:br>
            <a:r>
              <a:rPr lang="en-GB" dirty="0" smtClean="0"/>
              <a:t>4 Teacher responds by:</a:t>
            </a:r>
            <a:br>
              <a:rPr lang="en-GB" dirty="0" smtClean="0"/>
            </a:br>
            <a:r>
              <a:rPr lang="en-GB" dirty="0" err="1" smtClean="0"/>
              <a:t>i</a:t>
            </a:r>
            <a:r>
              <a:rPr lang="en-GB" dirty="0" smtClean="0"/>
              <a:t>) commenting on progress</a:t>
            </a:r>
            <a:br>
              <a:rPr lang="en-GB" dirty="0" smtClean="0"/>
            </a:br>
            <a:r>
              <a:rPr lang="en-GB" dirty="0" smtClean="0"/>
              <a:t>and/or</a:t>
            </a:r>
            <a:br>
              <a:rPr lang="en-GB" dirty="0" smtClean="0"/>
            </a:br>
            <a:r>
              <a:rPr lang="en-GB" dirty="0" smtClean="0"/>
              <a:t>ii) setting new target</a:t>
            </a:r>
            <a:endParaRPr lang="en-GB" dirty="0"/>
          </a:p>
        </p:txBody>
      </p:sp>
      <p:sp>
        <p:nvSpPr>
          <p:cNvPr id="5" name="Oval 4"/>
          <p:cNvSpPr/>
          <p:nvPr/>
        </p:nvSpPr>
        <p:spPr>
          <a:xfrm>
            <a:off x="1888432" y="2727584"/>
            <a:ext cx="3518453" cy="805999"/>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09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67544" y="1196752"/>
          <a:ext cx="8352927" cy="3383280"/>
        </p:xfrm>
        <a:graphic>
          <a:graphicData uri="http://schemas.openxmlformats.org/drawingml/2006/table">
            <a:tbl>
              <a:tblPr firstRow="1" bandRow="1">
                <a:tableStyleId>{5940675A-B579-460E-94D1-54222C63F5DA}</a:tableStyleId>
              </a:tblPr>
              <a:tblGrid>
                <a:gridCol w="2784309"/>
                <a:gridCol w="2544283"/>
                <a:gridCol w="3024335"/>
              </a:tblGrid>
              <a:tr h="370840">
                <a:tc>
                  <a:txBody>
                    <a:bodyPr/>
                    <a:lstStyle/>
                    <a:p>
                      <a:r>
                        <a:rPr lang="en-GB" sz="2400" b="1" dirty="0" err="1" smtClean="0"/>
                        <a:t>Inglés</a:t>
                      </a:r>
                      <a:endParaRPr lang="en-GB" sz="2400" b="1" dirty="0"/>
                    </a:p>
                  </a:txBody>
                  <a:tcPr/>
                </a:tc>
                <a:tc>
                  <a:txBody>
                    <a:bodyPr/>
                    <a:lstStyle/>
                    <a:p>
                      <a:r>
                        <a:rPr lang="en-GB" sz="2400" b="1" dirty="0" err="1" smtClean="0"/>
                        <a:t>Español</a:t>
                      </a:r>
                      <a:endParaRPr lang="en-GB" sz="2400" b="1" dirty="0"/>
                    </a:p>
                  </a:txBody>
                  <a:tcPr/>
                </a:tc>
                <a:tc>
                  <a:txBody>
                    <a:bodyPr/>
                    <a:lstStyle/>
                    <a:p>
                      <a:r>
                        <a:rPr lang="en-GB" sz="2400" b="1" dirty="0" err="1" smtClean="0"/>
                        <a:t>Alemán</a:t>
                      </a:r>
                      <a:endParaRPr lang="en-GB" sz="2400" b="1" dirty="0"/>
                    </a:p>
                  </a:txBody>
                  <a:tcPr/>
                </a:tc>
              </a:tr>
              <a:tr h="370840">
                <a:tc>
                  <a:txBody>
                    <a:bodyPr/>
                    <a:lstStyle/>
                    <a:p>
                      <a:r>
                        <a:rPr lang="en-GB" sz="2400" dirty="0" smtClean="0"/>
                        <a:t>Do you have a pet?</a:t>
                      </a:r>
                      <a:endParaRPr lang="en-GB" sz="2400" dirty="0"/>
                    </a:p>
                  </a:txBody>
                  <a:tcPr/>
                </a:tc>
                <a:tc>
                  <a:txBody>
                    <a:bodyPr/>
                    <a:lstStyle/>
                    <a:p>
                      <a:r>
                        <a:rPr lang="en-GB" sz="2400" dirty="0" smtClean="0"/>
                        <a:t>¿</a:t>
                      </a:r>
                      <a:r>
                        <a:rPr lang="en-GB" sz="2400" dirty="0" err="1" smtClean="0"/>
                        <a:t>Tienes</a:t>
                      </a:r>
                      <a:r>
                        <a:rPr lang="en-GB" sz="2400" baseline="0" dirty="0" smtClean="0"/>
                        <a:t> un animal?</a:t>
                      </a:r>
                      <a:endParaRPr lang="en-GB" sz="2400" dirty="0"/>
                    </a:p>
                  </a:txBody>
                  <a:tcPr/>
                </a:tc>
                <a:tc>
                  <a:txBody>
                    <a:bodyPr/>
                    <a:lstStyle/>
                    <a:p>
                      <a:r>
                        <a:rPr lang="en-GB" sz="2400" dirty="0" smtClean="0"/>
                        <a:t>Hast du </a:t>
                      </a:r>
                      <a:r>
                        <a:rPr lang="en-GB" sz="2400" dirty="0" err="1" smtClean="0"/>
                        <a:t>ein</a:t>
                      </a:r>
                      <a:r>
                        <a:rPr lang="en-GB" sz="2400" dirty="0" smtClean="0"/>
                        <a:t> </a:t>
                      </a:r>
                      <a:r>
                        <a:rPr lang="en-GB" sz="2400" dirty="0" err="1" smtClean="0"/>
                        <a:t>Haustier</a:t>
                      </a:r>
                      <a:r>
                        <a:rPr lang="en-GB" sz="2400" dirty="0" smtClean="0"/>
                        <a:t>?</a:t>
                      </a:r>
                      <a:endParaRPr lang="en-GB" sz="2400" dirty="0"/>
                    </a:p>
                  </a:txBody>
                  <a:tcPr/>
                </a:tc>
              </a:tr>
              <a:tr h="370840">
                <a:tc>
                  <a:txBody>
                    <a:bodyPr/>
                    <a:lstStyle/>
                    <a:p>
                      <a:r>
                        <a:rPr lang="en-GB" sz="2400" dirty="0" smtClean="0"/>
                        <a:t>Does</a:t>
                      </a:r>
                      <a:r>
                        <a:rPr lang="en-GB" sz="2400" baseline="0" dirty="0" smtClean="0"/>
                        <a:t> he play tennis?</a:t>
                      </a:r>
                      <a:endParaRPr lang="en-GB" sz="2400" dirty="0"/>
                    </a:p>
                  </a:txBody>
                  <a:tcPr/>
                </a:tc>
                <a:tc>
                  <a:txBody>
                    <a:bodyPr/>
                    <a:lstStyle/>
                    <a:p>
                      <a:r>
                        <a:rPr lang="en-GB" sz="2400" dirty="0" smtClean="0"/>
                        <a:t>¿</a:t>
                      </a:r>
                      <a:r>
                        <a:rPr lang="en-GB" sz="2400" dirty="0" err="1" smtClean="0"/>
                        <a:t>Juega</a:t>
                      </a:r>
                      <a:r>
                        <a:rPr lang="en-GB" sz="2400" dirty="0" smtClean="0"/>
                        <a:t> al </a:t>
                      </a:r>
                      <a:r>
                        <a:rPr lang="en-GB" sz="2400" dirty="0" err="1" smtClean="0"/>
                        <a:t>tenis</a:t>
                      </a:r>
                      <a:r>
                        <a:rPr lang="en-GB" sz="2400" dirty="0" smtClean="0"/>
                        <a:t>?</a:t>
                      </a:r>
                      <a:endParaRPr lang="en-GB" sz="2400" dirty="0"/>
                    </a:p>
                  </a:txBody>
                  <a:tcPr/>
                </a:tc>
                <a:tc>
                  <a:txBody>
                    <a:bodyPr/>
                    <a:lstStyle/>
                    <a:p>
                      <a:r>
                        <a:rPr lang="en-GB" sz="2400" dirty="0" err="1" smtClean="0"/>
                        <a:t>Spielt</a:t>
                      </a:r>
                      <a:r>
                        <a:rPr lang="en-GB" sz="2400" baseline="0" dirty="0" smtClean="0"/>
                        <a:t> </a:t>
                      </a:r>
                      <a:r>
                        <a:rPr lang="en-GB" sz="2400" baseline="0" dirty="0" err="1" smtClean="0"/>
                        <a:t>er</a:t>
                      </a:r>
                      <a:r>
                        <a:rPr lang="en-GB" sz="2400" baseline="0" dirty="0" smtClean="0"/>
                        <a:t> Tennis?</a:t>
                      </a:r>
                      <a:endParaRPr lang="en-GB" sz="2400" dirty="0"/>
                    </a:p>
                  </a:txBody>
                  <a:tcPr/>
                </a:tc>
              </a:tr>
              <a:tr h="370840">
                <a:tc>
                  <a:txBody>
                    <a:bodyPr/>
                    <a:lstStyle/>
                    <a:p>
                      <a:r>
                        <a:rPr lang="en-GB" sz="2400" dirty="0" smtClean="0"/>
                        <a:t>Do they live in Italy?</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a:t>
                      </a:r>
                      <a:r>
                        <a:rPr lang="en-GB" sz="2400" dirty="0" err="1" smtClean="0"/>
                        <a:t>Viven</a:t>
                      </a:r>
                      <a:r>
                        <a:rPr lang="en-GB" sz="2400" baseline="0" dirty="0" smtClean="0"/>
                        <a:t> en Italia?</a:t>
                      </a:r>
                      <a:endParaRPr lang="en-GB" sz="2400" dirty="0" smtClean="0"/>
                    </a:p>
                  </a:txBody>
                  <a:tcPr/>
                </a:tc>
                <a:tc>
                  <a:txBody>
                    <a:bodyPr/>
                    <a:lstStyle/>
                    <a:p>
                      <a:r>
                        <a:rPr lang="en-GB" sz="2400" dirty="0" err="1" smtClean="0"/>
                        <a:t>Wohnen</a:t>
                      </a:r>
                      <a:r>
                        <a:rPr lang="en-GB" sz="2400" dirty="0" smtClean="0"/>
                        <a:t> </a:t>
                      </a:r>
                      <a:r>
                        <a:rPr lang="en-GB" sz="2400" dirty="0" err="1" smtClean="0"/>
                        <a:t>sie</a:t>
                      </a:r>
                      <a:r>
                        <a:rPr lang="en-GB" sz="2400" dirty="0" smtClean="0"/>
                        <a:t> in Deutschland?</a:t>
                      </a:r>
                      <a:endParaRPr lang="en-GB" sz="2400" dirty="0"/>
                    </a:p>
                  </a:txBody>
                  <a:tcPr/>
                </a:tc>
              </a:tr>
              <a:tr h="370840">
                <a:tc>
                  <a:txBody>
                    <a:bodyPr/>
                    <a:lstStyle/>
                    <a:p>
                      <a:r>
                        <a:rPr lang="en-GB" sz="2400" dirty="0" smtClean="0"/>
                        <a:t>Does he write</a:t>
                      </a:r>
                      <a:r>
                        <a:rPr lang="en-GB" sz="2400" baseline="0" dirty="0" smtClean="0"/>
                        <a:t> letters?</a:t>
                      </a:r>
                      <a:endParaRPr lang="en-GB" sz="2400" dirty="0"/>
                    </a:p>
                  </a:txBody>
                  <a:tcPr/>
                </a:tc>
                <a:tc>
                  <a:txBody>
                    <a:bodyPr/>
                    <a:lstStyle/>
                    <a:p>
                      <a:r>
                        <a:rPr lang="en-GB" sz="2400" dirty="0" smtClean="0"/>
                        <a:t>¿</a:t>
                      </a:r>
                      <a:r>
                        <a:rPr lang="en-GB" sz="2400" dirty="0" err="1" smtClean="0"/>
                        <a:t>Escribe</a:t>
                      </a:r>
                      <a:r>
                        <a:rPr lang="en-GB" sz="2400" dirty="0" smtClean="0"/>
                        <a:t> </a:t>
                      </a:r>
                      <a:r>
                        <a:rPr lang="en-GB" sz="2400" dirty="0" err="1" smtClean="0"/>
                        <a:t>cartas</a:t>
                      </a:r>
                      <a:r>
                        <a:rPr lang="en-GB" sz="2400" dirty="0" smtClean="0"/>
                        <a:t>?</a:t>
                      </a:r>
                      <a:endParaRPr lang="en-GB" sz="2400" dirty="0"/>
                    </a:p>
                  </a:txBody>
                  <a:tcPr/>
                </a:tc>
                <a:tc>
                  <a:txBody>
                    <a:bodyPr/>
                    <a:lstStyle/>
                    <a:p>
                      <a:r>
                        <a:rPr lang="en-GB" sz="2400" dirty="0" err="1" smtClean="0"/>
                        <a:t>Schreibt</a:t>
                      </a:r>
                      <a:r>
                        <a:rPr lang="en-GB" sz="2400" dirty="0" smtClean="0"/>
                        <a:t> </a:t>
                      </a:r>
                      <a:r>
                        <a:rPr lang="en-GB" sz="2400" dirty="0" err="1" smtClean="0"/>
                        <a:t>er</a:t>
                      </a:r>
                      <a:r>
                        <a:rPr lang="en-GB" sz="2400" dirty="0" smtClean="0"/>
                        <a:t> </a:t>
                      </a:r>
                      <a:r>
                        <a:rPr lang="en-GB" sz="2400" dirty="0" err="1" smtClean="0"/>
                        <a:t>Briefe</a:t>
                      </a:r>
                      <a:r>
                        <a:rPr lang="en-GB" sz="2400" dirty="0" smtClean="0"/>
                        <a:t>?</a:t>
                      </a:r>
                      <a:endParaRPr lang="en-GB" sz="2400" dirty="0"/>
                    </a:p>
                  </a:txBody>
                  <a:tcPr/>
                </a:tc>
              </a:tr>
            </a:tbl>
          </a:graphicData>
        </a:graphic>
      </p:graphicFrame>
    </p:spTree>
    <p:extLst>
      <p:ext uri="{BB962C8B-B14F-4D97-AF65-F5344CB8AC3E}">
        <p14:creationId xmlns:p14="http://schemas.microsoft.com/office/powerpoint/2010/main" val="22356916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defTabSz="914400">
              <a:lnSpc>
                <a:spcPct val="200000"/>
              </a:lnSpc>
              <a:buFont typeface="Arial" pitchFamily="34" charset="0"/>
              <a:buChar char="•"/>
            </a:pPr>
            <a:r>
              <a:rPr lang="es-ES" dirty="0" smtClean="0">
                <a:solidFill>
                  <a:prstClr val="black"/>
                </a:solidFill>
                <a:cs typeface="Calibri"/>
              </a:rPr>
              <a:t>  </a:t>
            </a:r>
            <a:r>
              <a:rPr lang="es-ES" dirty="0">
                <a:solidFill>
                  <a:prstClr val="black"/>
                </a:solidFill>
                <a:cs typeface="Calibri"/>
              </a:rPr>
              <a:t>¿Qué experiencia tienes del mundo laboral?</a:t>
            </a:r>
            <a:endParaRPr lang="es-ES" dirty="0" smtClean="0">
              <a:solidFill>
                <a:prstClr val="black"/>
              </a:solidFill>
            </a:endParaRPr>
          </a:p>
          <a:p>
            <a:pPr marL="285750" indent="-285750" defTabSz="914400">
              <a:lnSpc>
                <a:spcPct val="200000"/>
              </a:lnSpc>
              <a:buFont typeface="Arial" pitchFamily="34" charset="0"/>
              <a:buChar char="•"/>
            </a:pPr>
            <a:r>
              <a:rPr lang="es-ES" dirty="0" smtClean="0">
                <a:solidFill>
                  <a:prstClr val="black"/>
                </a:solidFill>
              </a:rPr>
              <a:t>¿Dónde hiciste tus prácticas?</a:t>
            </a:r>
          </a:p>
          <a:p>
            <a:pPr marL="285750" indent="-285750" defTabSz="914400">
              <a:lnSpc>
                <a:spcPct val="200000"/>
              </a:lnSpc>
              <a:buFont typeface="Arial" pitchFamily="34" charset="0"/>
              <a:buChar char="•"/>
            </a:pPr>
            <a:r>
              <a:rPr lang="es-ES" dirty="0" smtClean="0">
                <a:solidFill>
                  <a:prstClr val="black"/>
                </a:solidFill>
              </a:rPr>
              <a:t> ¿Cuánto tiempo duraron las prácticas?</a:t>
            </a:r>
          </a:p>
          <a:p>
            <a:pPr marL="285750" indent="-285750" defTabSz="914400">
              <a:lnSpc>
                <a:spcPct val="200000"/>
              </a:lnSpc>
              <a:buFont typeface="Arial" pitchFamily="34" charset="0"/>
              <a:buChar char="•"/>
            </a:pPr>
            <a:r>
              <a:rPr lang="es-ES" dirty="0" smtClean="0">
                <a:solidFill>
                  <a:prstClr val="black"/>
                </a:solidFill>
              </a:rPr>
              <a:t> ¿Cómo ibas a tu lugar de trabajo?</a:t>
            </a:r>
            <a:r>
              <a:rPr lang="en-GB" dirty="0" smtClean="0">
                <a:solidFill>
                  <a:prstClr val="black"/>
                </a:solidFill>
              </a:rPr>
              <a:t> </a:t>
            </a:r>
          </a:p>
          <a:p>
            <a:pPr marL="285750" indent="-285750" defTabSz="914400">
              <a:lnSpc>
                <a:spcPct val="200000"/>
              </a:lnSpc>
              <a:buFont typeface="Arial" pitchFamily="34" charset="0"/>
              <a:buChar char="•"/>
            </a:pPr>
            <a:r>
              <a:rPr lang="en-GB" dirty="0" smtClean="0">
                <a:solidFill>
                  <a:prstClr val="black"/>
                </a:solidFill>
                <a:cs typeface="Calibri"/>
              </a:rPr>
              <a:t>¿</a:t>
            </a:r>
            <a:r>
              <a:rPr lang="en-GB" dirty="0" err="1">
                <a:solidFill>
                  <a:prstClr val="black"/>
                </a:solidFill>
                <a:cs typeface="Calibri"/>
              </a:rPr>
              <a:t>Te</a:t>
            </a:r>
            <a:r>
              <a:rPr lang="en-GB" dirty="0">
                <a:solidFill>
                  <a:prstClr val="black"/>
                </a:solidFill>
                <a:cs typeface="Calibri"/>
              </a:rPr>
              <a:t> </a:t>
            </a:r>
            <a:r>
              <a:rPr lang="en-GB" dirty="0" err="1">
                <a:solidFill>
                  <a:prstClr val="black"/>
                </a:solidFill>
                <a:cs typeface="Calibri"/>
              </a:rPr>
              <a:t>gustaron</a:t>
            </a:r>
            <a:r>
              <a:rPr lang="en-GB" dirty="0">
                <a:solidFill>
                  <a:prstClr val="black"/>
                </a:solidFill>
                <a:cs typeface="Calibri"/>
              </a:rPr>
              <a:t> </a:t>
            </a:r>
            <a:r>
              <a:rPr lang="en-GB" dirty="0" err="1">
                <a:solidFill>
                  <a:prstClr val="black"/>
                </a:solidFill>
                <a:cs typeface="Calibri"/>
              </a:rPr>
              <a:t>las</a:t>
            </a:r>
            <a:r>
              <a:rPr lang="en-GB" dirty="0">
                <a:solidFill>
                  <a:prstClr val="black"/>
                </a:solidFill>
                <a:cs typeface="Calibri"/>
              </a:rPr>
              <a:t> </a:t>
            </a:r>
            <a:r>
              <a:rPr lang="en-GB" dirty="0" err="1">
                <a:solidFill>
                  <a:prstClr val="black"/>
                </a:solidFill>
                <a:cs typeface="Calibri"/>
              </a:rPr>
              <a:t>prácticas</a:t>
            </a:r>
            <a:r>
              <a:rPr lang="en-GB" dirty="0">
                <a:solidFill>
                  <a:prstClr val="black"/>
                </a:solidFill>
                <a:cs typeface="Calibri"/>
              </a:rPr>
              <a:t>?</a:t>
            </a:r>
            <a:endParaRPr lang="fr-FR" dirty="0">
              <a:solidFill>
                <a:prstClr val="black"/>
              </a:solidFill>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What did you do?</a:t>
            </a:r>
            <a:endParaRPr lang="fr-FR" sz="3600" dirty="0">
              <a:solidFill>
                <a:prstClr val="black"/>
              </a:solidFill>
            </a:endParaRPr>
          </a:p>
        </p:txBody>
      </p:sp>
      <p:sp>
        <p:nvSpPr>
          <p:cNvPr id="5" name="TextBox 4"/>
          <p:cNvSpPr txBox="1"/>
          <p:nvPr/>
        </p:nvSpPr>
        <p:spPr>
          <a:xfrm rot="1495085">
            <a:off x="5361837" y="1916357"/>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Where?</a:t>
            </a:r>
            <a:endParaRPr lang="fr-FR" sz="3600" dirty="0">
              <a:solidFill>
                <a:prstClr val="black"/>
              </a:solidFill>
            </a:endParaRPr>
          </a:p>
        </p:txBody>
      </p:sp>
      <p:sp>
        <p:nvSpPr>
          <p:cNvPr id="6" name="TextBox 5"/>
          <p:cNvSpPr txBox="1"/>
          <p:nvPr/>
        </p:nvSpPr>
        <p:spPr>
          <a:xfrm rot="20424121">
            <a:off x="4031598" y="811685"/>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When?</a:t>
            </a:r>
            <a:endParaRPr lang="fr-FR" sz="3600" dirty="0">
              <a:solidFill>
                <a:prstClr val="black"/>
              </a:solidFill>
            </a:endParaRPr>
          </a:p>
        </p:txBody>
      </p:sp>
      <p:sp>
        <p:nvSpPr>
          <p:cNvPr id="7" name="TextBox 6"/>
          <p:cNvSpPr txBox="1"/>
          <p:nvPr/>
        </p:nvSpPr>
        <p:spPr>
          <a:xfrm rot="1264085">
            <a:off x="4029545" y="2482368"/>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How long?</a:t>
            </a:r>
            <a:endParaRPr lang="fr-FR" sz="3600" dirty="0">
              <a:solidFill>
                <a:prstClr val="black"/>
              </a:solidFill>
            </a:endParaRPr>
          </a:p>
        </p:txBody>
      </p:sp>
      <p:sp>
        <p:nvSpPr>
          <p:cNvPr id="8" name="TextBox 7"/>
          <p:cNvSpPr txBox="1"/>
          <p:nvPr/>
        </p:nvSpPr>
        <p:spPr>
          <a:xfrm rot="371232">
            <a:off x="5905469" y="4139247"/>
            <a:ext cx="4387790"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How get there?</a:t>
            </a:r>
            <a:endParaRPr lang="fr-FR" sz="3600" dirty="0">
              <a:solidFill>
                <a:prstClr val="black"/>
              </a:solidFill>
            </a:endParaRPr>
          </a:p>
        </p:txBody>
      </p:sp>
      <p:sp>
        <p:nvSpPr>
          <p:cNvPr id="9" name="TextBox 8"/>
          <p:cNvSpPr txBox="1"/>
          <p:nvPr/>
        </p:nvSpPr>
        <p:spPr>
          <a:xfrm rot="20424121">
            <a:off x="3533643" y="5069300"/>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Start / finish?</a:t>
            </a:r>
            <a:endParaRPr lang="fr-FR" sz="3600" dirty="0">
              <a:solidFill>
                <a:prstClr val="black"/>
              </a:solidFill>
            </a:endParaRPr>
          </a:p>
        </p:txBody>
      </p:sp>
      <p:sp>
        <p:nvSpPr>
          <p:cNvPr id="10" name="TextBox 9"/>
          <p:cNvSpPr txBox="1"/>
          <p:nvPr/>
        </p:nvSpPr>
        <p:spPr>
          <a:xfrm rot="1139337">
            <a:off x="6400918" y="5429519"/>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Good / bad?</a:t>
            </a:r>
            <a:endParaRPr lang="fr-FR" sz="3600" dirty="0">
              <a:solidFill>
                <a:prstClr val="black"/>
              </a:solidFill>
            </a:endParaRPr>
          </a:p>
        </p:txBody>
      </p:sp>
      <p:sp>
        <p:nvSpPr>
          <p:cNvPr id="11" name="TextBox 10"/>
          <p:cNvSpPr txBox="1"/>
          <p:nvPr/>
        </p:nvSpPr>
        <p:spPr>
          <a:xfrm>
            <a:off x="5134068" y="5722309"/>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a:solidFill>
                  <a:prstClr val="black"/>
                </a:solidFill>
              </a:rPr>
              <a:t>P</a:t>
            </a:r>
            <a:r>
              <a:rPr lang="en-GB" sz="3600" dirty="0" smtClean="0">
                <a:solidFill>
                  <a:prstClr val="black"/>
                </a:solidFill>
              </a:rPr>
              <a:t>eople?</a:t>
            </a:r>
            <a:endParaRPr lang="fr-FR" sz="3600" dirty="0">
              <a:solidFill>
                <a:prstClr val="black"/>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813" y="258760"/>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pPr defTabSz="914400"/>
            <a:r>
              <a:rPr lang="en-GB" sz="4400" b="1" dirty="0" smtClean="0">
                <a:solidFill>
                  <a:prstClr val="black"/>
                </a:solidFill>
              </a:rPr>
              <a:t>Bridging the gap - </a:t>
            </a:r>
            <a:r>
              <a:rPr lang="en-GB" sz="4400" b="1" i="1" dirty="0" smtClean="0">
                <a:solidFill>
                  <a:prstClr val="black"/>
                </a:solidFill>
              </a:rPr>
              <a:t>adapted</a:t>
            </a:r>
            <a:endParaRPr lang="fr-FR" sz="4400" b="1" i="1" dirty="0">
              <a:solidFill>
                <a:prstClr val="black"/>
              </a:solidFill>
            </a:endParaRPr>
          </a:p>
        </p:txBody>
      </p:sp>
    </p:spTree>
    <p:extLst>
      <p:ext uri="{BB962C8B-B14F-4D97-AF65-F5344CB8AC3E}">
        <p14:creationId xmlns:p14="http://schemas.microsoft.com/office/powerpoint/2010/main" val="1040369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108225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26" y="-396006"/>
            <a:ext cx="7797662" cy="1151965"/>
          </a:xfrm>
        </p:spPr>
        <p:txBody>
          <a:bodyPr/>
          <a:lstStyle/>
          <a:p>
            <a:r>
              <a:rPr lang="en-GB" b="1" cap="none" dirty="0" smtClean="0">
                <a:latin typeface="Arial" panose="020B0604020202020204" pitchFamily="34" charset="0"/>
                <a:cs typeface="Arial" panose="020B0604020202020204" pitchFamily="34" charset="0"/>
              </a:rPr>
              <a:t>O </a:t>
            </a:r>
            <a:r>
              <a:rPr lang="en-GB" b="1" cap="none" dirty="0" err="1" smtClean="0">
                <a:latin typeface="Arial" panose="020B0604020202020204" pitchFamily="34" charset="0"/>
                <a:cs typeface="Arial" panose="020B0604020202020204" pitchFamily="34" charset="0"/>
              </a:rPr>
              <a:t>português</a:t>
            </a:r>
            <a:endParaRPr lang="en-GB" b="1" cap="none"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49955895"/>
              </p:ext>
            </p:extLst>
          </p:nvPr>
        </p:nvGraphicFramePr>
        <p:xfrm>
          <a:off x="667628" y="919943"/>
          <a:ext cx="7866771" cy="5181600"/>
        </p:xfrm>
        <a:graphic>
          <a:graphicData uri="http://schemas.openxmlformats.org/drawingml/2006/table">
            <a:tbl>
              <a:tblPr firstRow="1" bandRow="1">
                <a:tableStyleId>{5940675A-B579-460E-94D1-54222C63F5DA}</a:tableStyleId>
              </a:tblPr>
              <a:tblGrid>
                <a:gridCol w="2622257"/>
                <a:gridCol w="2622257"/>
                <a:gridCol w="2622257"/>
              </a:tblGrid>
              <a:tr h="1727200">
                <a:tc>
                  <a:txBody>
                    <a:bodyPr/>
                    <a:lstStyle/>
                    <a:p>
                      <a:endParaRPr lang="en-GB" dirty="0"/>
                    </a:p>
                  </a:txBody>
                  <a:tcPr/>
                </a:tc>
                <a:tc>
                  <a:txBody>
                    <a:bodyPr/>
                    <a:lstStyle/>
                    <a:p>
                      <a:endParaRPr lang="en-GB"/>
                    </a:p>
                  </a:txBody>
                  <a:tcPr/>
                </a:tc>
                <a:tc>
                  <a:txBody>
                    <a:bodyPr/>
                    <a:lstStyle/>
                    <a:p>
                      <a:endParaRPr lang="en-GB" dirty="0"/>
                    </a:p>
                  </a:txBody>
                  <a:tcPr/>
                </a:tc>
              </a:tr>
              <a:tr h="1727200">
                <a:tc>
                  <a:txBody>
                    <a:bodyPr/>
                    <a:lstStyle/>
                    <a:p>
                      <a:endParaRPr lang="en-GB"/>
                    </a:p>
                  </a:txBody>
                  <a:tcPr/>
                </a:tc>
                <a:tc>
                  <a:txBody>
                    <a:bodyPr/>
                    <a:lstStyle/>
                    <a:p>
                      <a:endParaRPr lang="en-GB"/>
                    </a:p>
                  </a:txBody>
                  <a:tcPr/>
                </a:tc>
                <a:tc>
                  <a:txBody>
                    <a:bodyPr/>
                    <a:lstStyle/>
                    <a:p>
                      <a:endParaRPr lang="en-GB"/>
                    </a:p>
                  </a:txBody>
                  <a:tcPr/>
                </a:tc>
              </a:tr>
              <a:tr h="1727200">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6" name="Picture 9"/>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58746" y="1002060"/>
            <a:ext cx="1444882" cy="16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1"/>
          <p:cNvSpPr txBox="1">
            <a:spLocks noChangeArrowheads="1"/>
          </p:cNvSpPr>
          <p:nvPr/>
        </p:nvSpPr>
        <p:spPr bwMode="auto">
          <a:xfrm>
            <a:off x="1199070" y="1002060"/>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a:latin typeface="Calibri" pitchFamily="34" charset="0"/>
              </a:rPr>
              <a:t>i</a:t>
            </a:r>
            <a:r>
              <a:rPr lang="en-GB" sz="2800" b="1" dirty="0" err="1" smtClean="0">
                <a:latin typeface="Calibri" pitchFamily="34" charset="0"/>
              </a:rPr>
              <a:t>déia</a:t>
            </a:r>
            <a:endParaRPr lang="en-GB" sz="2800" b="1" dirty="0">
              <a:latin typeface="Calibri" pitchFamily="34" charset="0"/>
              <a:cs typeface="Times New Roman" pitchFamily="18"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0471" y="2904785"/>
            <a:ext cx="1443661" cy="1270421"/>
          </a:xfrm>
          <a:prstGeom prst="rect">
            <a:avLst/>
          </a:prstGeom>
        </p:spPr>
      </p:pic>
      <p:sp>
        <p:nvSpPr>
          <p:cNvPr id="9" name="Text Box 51"/>
          <p:cNvSpPr txBox="1">
            <a:spLocks noChangeArrowheads="1"/>
          </p:cNvSpPr>
          <p:nvPr/>
        </p:nvSpPr>
        <p:spPr bwMode="auto">
          <a:xfrm>
            <a:off x="4081861" y="314092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ch</a:t>
            </a:r>
            <a:r>
              <a:rPr lang="en-GB" sz="2800" b="1" dirty="0" err="1" smtClean="0">
                <a:latin typeface="Calibri" pitchFamily="34" charset="0"/>
              </a:rPr>
              <a:t>iclete</a:t>
            </a:r>
            <a:endParaRPr lang="en-GB" sz="2800" b="1" dirty="0">
              <a:latin typeface="Calibri" pitchFamily="34" charset="0"/>
              <a:cs typeface="Times New Roman" pitchFamily="18"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32813" r="11059"/>
          <a:stretch/>
        </p:blipFill>
        <p:spPr>
          <a:xfrm>
            <a:off x="689734" y="3346150"/>
            <a:ext cx="2453207" cy="882759"/>
          </a:xfrm>
          <a:prstGeom prst="rect">
            <a:avLst/>
          </a:prstGeom>
        </p:spPr>
      </p:pic>
      <p:sp>
        <p:nvSpPr>
          <p:cNvPr id="12" name="Text Box 51"/>
          <p:cNvSpPr txBox="1">
            <a:spLocks noChangeArrowheads="1"/>
          </p:cNvSpPr>
          <p:nvPr/>
        </p:nvSpPr>
        <p:spPr bwMode="auto">
          <a:xfrm>
            <a:off x="818580" y="2881369"/>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ci</a:t>
            </a:r>
            <a:r>
              <a:rPr lang="en-GB" sz="2800" b="1" dirty="0" err="1" smtClean="0">
                <a:latin typeface="Calibri" pitchFamily="34" charset="0"/>
              </a:rPr>
              <a:t>da</a:t>
            </a:r>
            <a:r>
              <a:rPr lang="en-GB" sz="2800" b="1" u="sng" dirty="0" err="1" smtClean="0">
                <a:latin typeface="Calibri" pitchFamily="34" charset="0"/>
              </a:rPr>
              <a:t>d</a:t>
            </a:r>
            <a:r>
              <a:rPr lang="en-GB" sz="2800" b="1" dirty="0" err="1" smtClean="0">
                <a:latin typeface="Calibri" pitchFamily="34" charset="0"/>
              </a:rPr>
              <a:t>e</a:t>
            </a:r>
            <a:endParaRPr lang="en-GB" sz="2800" b="1" dirty="0">
              <a:latin typeface="Calibri" pitchFamily="34" charset="0"/>
              <a:cs typeface="Times New Roman"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0376" y="1322727"/>
            <a:ext cx="1792570" cy="1159195"/>
          </a:xfrm>
          <a:prstGeom prst="rect">
            <a:avLst/>
          </a:prstGeom>
        </p:spPr>
      </p:pic>
      <p:sp>
        <p:nvSpPr>
          <p:cNvPr id="14" name="Text Box 51"/>
          <p:cNvSpPr txBox="1">
            <a:spLocks noChangeArrowheads="1"/>
          </p:cNvSpPr>
          <p:nvPr/>
        </p:nvSpPr>
        <p:spPr bwMode="auto">
          <a:xfrm>
            <a:off x="2812620" y="92898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que</a:t>
            </a:r>
            <a:r>
              <a:rPr lang="en-GB" sz="2800" b="1" dirty="0" err="1" smtClean="0">
                <a:latin typeface="Calibri" pitchFamily="34" charset="0"/>
              </a:rPr>
              <a:t>i</a:t>
            </a:r>
            <a:r>
              <a:rPr lang="en-GB" sz="2800" b="1" u="sng" dirty="0" err="1" smtClean="0">
                <a:latin typeface="Calibri" pitchFamily="34" charset="0"/>
              </a:rPr>
              <a:t>j</a:t>
            </a:r>
            <a:r>
              <a:rPr lang="en-GB" sz="2800" b="1" dirty="0" err="1" smtClean="0">
                <a:latin typeface="Calibri" pitchFamily="34" charset="0"/>
              </a:rPr>
              <a:t>o</a:t>
            </a:r>
            <a:endParaRPr lang="en-GB" sz="2800" b="1" dirty="0">
              <a:latin typeface="Calibri" pitchFamily="34" charset="0"/>
              <a:cs typeface="Times New Roman" pitchFamily="18" charset="0"/>
            </a:endParaRPr>
          </a:p>
        </p:txBody>
      </p:sp>
      <p:pic>
        <p:nvPicPr>
          <p:cNvPr id="15"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7804" y="2833504"/>
            <a:ext cx="1889221" cy="1533723"/>
          </a:xfrm>
          <a:prstGeom prst="rect">
            <a:avLst/>
          </a:prstGeom>
        </p:spPr>
      </p:pic>
      <p:sp>
        <p:nvSpPr>
          <p:cNvPr id="16" name="Text Box 51"/>
          <p:cNvSpPr txBox="1">
            <a:spLocks noChangeArrowheads="1"/>
          </p:cNvSpPr>
          <p:nvPr/>
        </p:nvSpPr>
        <p:spPr bwMode="auto">
          <a:xfrm>
            <a:off x="5583087" y="257114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coraç</a:t>
            </a:r>
            <a:r>
              <a:rPr lang="en-GB" sz="2800" b="1" u="sng" dirty="0" err="1" smtClean="0">
                <a:latin typeface="Calibri" pitchFamily="34" charset="0"/>
              </a:rPr>
              <a:t>ão</a:t>
            </a:r>
            <a:endParaRPr lang="en-GB" sz="2800" b="1" u="sng" dirty="0">
              <a:latin typeface="Calibri" pitchFamily="34" charset="0"/>
              <a:cs typeface="Times New Roman" pitchFamily="18" charset="0"/>
            </a:endParaRPr>
          </a:p>
        </p:txBody>
      </p:sp>
      <p:sp>
        <p:nvSpPr>
          <p:cNvPr id="17" name="Text Box 51"/>
          <p:cNvSpPr txBox="1">
            <a:spLocks noChangeArrowheads="1"/>
          </p:cNvSpPr>
          <p:nvPr/>
        </p:nvSpPr>
        <p:spPr bwMode="auto">
          <a:xfrm>
            <a:off x="5418876" y="899864"/>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latin typeface="Calibri" pitchFamily="34" charset="0"/>
              </a:rPr>
              <a:t>qua</a:t>
            </a:r>
            <a:r>
              <a:rPr lang="en-GB" sz="2800" b="1" dirty="0" err="1" smtClean="0">
                <a:latin typeface="Calibri" pitchFamily="34" charset="0"/>
              </a:rPr>
              <a:t>ndo</a:t>
            </a:r>
            <a:endParaRPr lang="en-GB" sz="2800" b="1" dirty="0">
              <a:latin typeface="Calibri" pitchFamily="34" charset="0"/>
              <a:cs typeface="Times New Roman" pitchFamily="18" charset="0"/>
            </a:endParaRPr>
          </a:p>
        </p:txBody>
      </p:sp>
      <p:pic>
        <p:nvPicPr>
          <p:cNvPr id="18" name="Picture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3689" y="1333261"/>
            <a:ext cx="2153499" cy="1169042"/>
          </a:xfrm>
          <a:prstGeom prst="rect">
            <a:avLst/>
          </a:prstGeom>
        </p:spPr>
      </p:pic>
      <p:sp>
        <p:nvSpPr>
          <p:cNvPr id="19" name="Text Box 51"/>
          <p:cNvSpPr txBox="1">
            <a:spLocks noChangeArrowheads="1"/>
          </p:cNvSpPr>
          <p:nvPr/>
        </p:nvSpPr>
        <p:spPr bwMode="auto">
          <a:xfrm>
            <a:off x="283430" y="4367227"/>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traba</a:t>
            </a:r>
            <a:r>
              <a:rPr lang="en-GB" sz="2800" b="1" u="sng" dirty="0" err="1" smtClean="0">
                <a:latin typeface="Calibri" pitchFamily="34" charset="0"/>
              </a:rPr>
              <a:t>lh</a:t>
            </a:r>
            <a:r>
              <a:rPr lang="en-GB" sz="2800" b="1" dirty="0" err="1" smtClean="0">
                <a:latin typeface="Calibri" pitchFamily="34" charset="0"/>
              </a:rPr>
              <a:t>o</a:t>
            </a:r>
            <a:endParaRPr lang="en-GB" sz="2800" b="1" u="sng" dirty="0">
              <a:latin typeface="Calibri" pitchFamily="34" charset="0"/>
              <a:cs typeface="Times New Roman" pitchFamily="18" charset="0"/>
            </a:endParaRPr>
          </a:p>
        </p:txBody>
      </p:sp>
      <p:sp>
        <p:nvSpPr>
          <p:cNvPr id="20" name="Text Box 51"/>
          <p:cNvSpPr txBox="1">
            <a:spLocks noChangeArrowheads="1"/>
          </p:cNvSpPr>
          <p:nvPr/>
        </p:nvSpPr>
        <p:spPr bwMode="auto">
          <a:xfrm>
            <a:off x="2884544" y="4346262"/>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pr</a:t>
            </a:r>
            <a:r>
              <a:rPr lang="en-GB" sz="2800" b="1" u="sng" dirty="0" err="1" smtClean="0">
                <a:latin typeface="Calibri" pitchFamily="34" charset="0"/>
              </a:rPr>
              <a:t>ai</a:t>
            </a:r>
            <a:r>
              <a:rPr lang="en-GB" sz="2800" b="1" dirty="0" err="1" smtClean="0">
                <a:latin typeface="Calibri" pitchFamily="34" charset="0"/>
              </a:rPr>
              <a:t>a</a:t>
            </a:r>
            <a:endParaRPr lang="en-GB" sz="2800" b="1" u="sng" dirty="0">
              <a:latin typeface="Calibri" pitchFamily="34" charset="0"/>
              <a:cs typeface="Times New Roman" pitchFamily="18" charset="0"/>
            </a:endParaRPr>
          </a:p>
        </p:txBody>
      </p:sp>
      <p:sp>
        <p:nvSpPr>
          <p:cNvPr id="21" name="Text Box 51"/>
          <p:cNvSpPr txBox="1">
            <a:spLocks noChangeArrowheads="1"/>
          </p:cNvSpPr>
          <p:nvPr/>
        </p:nvSpPr>
        <p:spPr bwMode="auto">
          <a:xfrm>
            <a:off x="5363261" y="4319040"/>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dirty="0" err="1" smtClean="0">
                <a:latin typeface="Calibri" pitchFamily="34" charset="0"/>
              </a:rPr>
              <a:t>feli</a:t>
            </a:r>
            <a:r>
              <a:rPr lang="en-GB" sz="2800" b="1" u="sng" dirty="0" err="1" smtClean="0">
                <a:latin typeface="Calibri" pitchFamily="34" charset="0"/>
              </a:rPr>
              <a:t>z</a:t>
            </a:r>
            <a:endParaRPr lang="en-GB" sz="2800" b="1" u="sng" dirty="0">
              <a:latin typeface="Calibri" pitchFamily="34" charset="0"/>
              <a:cs typeface="Times New Roman" pitchFamily="18"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2921" y="4698428"/>
            <a:ext cx="1199057" cy="1199057"/>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1861" y="4698428"/>
            <a:ext cx="1571702" cy="1273079"/>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5721" y="4626783"/>
            <a:ext cx="1588893" cy="1390281"/>
          </a:xfrm>
          <a:prstGeom prst="rect">
            <a:avLst/>
          </a:prstGeom>
        </p:spPr>
      </p:pic>
    </p:spTree>
    <p:extLst>
      <p:ext uri="{BB962C8B-B14F-4D97-AF65-F5344CB8AC3E}">
        <p14:creationId xmlns:p14="http://schemas.microsoft.com/office/powerpoint/2010/main" val="110816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P spid="16" grpId="0"/>
      <p:bldP spid="17" grpId="0"/>
      <p:bldP spid="19" grpId="0"/>
      <p:bldP spid="20"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b="1" dirty="0" smtClean="0"/>
              <a:t>Crossing your T’s in the 2014 curriculum</a:t>
            </a:r>
            <a:endParaRPr lang="en-GB" sz="7200" b="1" dirty="0"/>
          </a:p>
        </p:txBody>
      </p:sp>
      <p:sp>
        <p:nvSpPr>
          <p:cNvPr id="3" name="Subtitle 2"/>
          <p:cNvSpPr>
            <a:spLocks noGrp="1"/>
          </p:cNvSpPr>
          <p:nvPr>
            <p:ph type="subTitle" idx="1"/>
          </p:nvPr>
        </p:nvSpPr>
        <p:spPr/>
        <p:txBody>
          <a:bodyPr/>
          <a:lstStyle/>
          <a:p>
            <a:r>
              <a:rPr lang="en-GB" dirty="0" smtClean="0"/>
              <a:t>Transcription, translation and texts</a:t>
            </a:r>
            <a:endParaRPr lang="en-GB" dirty="0"/>
          </a:p>
        </p:txBody>
      </p:sp>
    </p:spTree>
    <p:extLst>
      <p:ext uri="{BB962C8B-B14F-4D97-AF65-F5344CB8AC3E}">
        <p14:creationId xmlns:p14="http://schemas.microsoft.com/office/powerpoint/2010/main" val="2049516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2" y="307849"/>
            <a:ext cx="7797662" cy="1151965"/>
          </a:xfrm>
        </p:spPr>
        <p:txBody>
          <a:bodyPr/>
          <a:lstStyle/>
          <a:p>
            <a:r>
              <a:rPr lang="en-GB" b="1" cap="none" dirty="0" smtClean="0">
                <a:latin typeface="Arial" panose="020B0604020202020204" pitchFamily="34" charset="0"/>
                <a:cs typeface="Arial" panose="020B0604020202020204" pitchFamily="34" charset="0"/>
              </a:rPr>
              <a:t>Para </a:t>
            </a:r>
            <a:r>
              <a:rPr lang="en-GB" b="1" cap="none" dirty="0" err="1" smtClean="0">
                <a:latin typeface="Arial" panose="020B0604020202020204" pitchFamily="34" charset="0"/>
                <a:cs typeface="Arial" panose="020B0604020202020204" pitchFamily="34" charset="0"/>
              </a:rPr>
              <a:t>praticar</a:t>
            </a:r>
            <a:endParaRPr lang="en-GB" b="1" cap="none" dirty="0">
              <a:latin typeface="Arial" panose="020B0604020202020204" pitchFamily="34" charset="0"/>
              <a:cs typeface="Arial" panose="020B0604020202020204" pitchFamily="34" charset="0"/>
            </a:endParaRPr>
          </a:p>
        </p:txBody>
      </p:sp>
      <p:sp>
        <p:nvSpPr>
          <p:cNvPr id="4" name="Rectangle 3"/>
          <p:cNvSpPr/>
          <p:nvPr/>
        </p:nvSpPr>
        <p:spPr>
          <a:xfrm>
            <a:off x="377952" y="2606282"/>
            <a:ext cx="7190993" cy="707886"/>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I</a:t>
            </a:r>
            <a:r>
              <a:rPr lang="en-GB" sz="2000" cap="none" dirty="0" smtClean="0">
                <a:latin typeface="Arial" panose="020B0604020202020204" pitchFamily="34" charset="0"/>
                <a:cs typeface="Arial" panose="020B0604020202020204" pitchFamily="34" charset="0"/>
              </a:rPr>
              <a:t>f you can look, see. If you can see, notice.</a:t>
            </a:r>
            <a:br>
              <a:rPr lang="en-GB" sz="2000" cap="none" dirty="0" smtClean="0">
                <a:latin typeface="Arial" panose="020B0604020202020204" pitchFamily="34" charset="0"/>
                <a:cs typeface="Arial" panose="020B0604020202020204" pitchFamily="34" charset="0"/>
              </a:rPr>
            </a:br>
            <a:r>
              <a:rPr lang="en-GB" sz="2000" i="1" dirty="0">
                <a:latin typeface="Arial" panose="020B0604020202020204" pitchFamily="34" charset="0"/>
                <a:cs typeface="Arial" panose="020B0604020202020204" pitchFamily="34" charset="0"/>
              </a:rPr>
              <a:t>J</a:t>
            </a:r>
            <a:r>
              <a:rPr lang="en-GB" sz="2000" i="1" cap="none" dirty="0" smtClean="0">
                <a:latin typeface="Arial" panose="020B0604020202020204" pitchFamily="34" charset="0"/>
                <a:cs typeface="Arial" panose="020B0604020202020204" pitchFamily="34" charset="0"/>
              </a:rPr>
              <a:t>osé </a:t>
            </a:r>
            <a:r>
              <a:rPr lang="en-GB" sz="2000" i="1" dirty="0" err="1">
                <a:latin typeface="Arial" panose="020B0604020202020204" pitchFamily="34" charset="0"/>
                <a:cs typeface="Arial" panose="020B0604020202020204" pitchFamily="34" charset="0"/>
              </a:rPr>
              <a:t>S</a:t>
            </a:r>
            <a:r>
              <a:rPr lang="en-GB" sz="2000" i="1" cap="none" dirty="0" err="1" smtClean="0">
                <a:latin typeface="Arial" panose="020B0604020202020204" pitchFamily="34" charset="0"/>
                <a:cs typeface="Arial" panose="020B0604020202020204" pitchFamily="34" charset="0"/>
              </a:rPr>
              <a:t>aramago</a:t>
            </a:r>
            <a:r>
              <a:rPr lang="en-GB" sz="2000" i="1" cap="none" dirty="0" smtClean="0">
                <a:latin typeface="Arial" panose="020B0604020202020204" pitchFamily="34" charset="0"/>
                <a:cs typeface="Arial" panose="020B0604020202020204" pitchFamily="34" charset="0"/>
              </a:rPr>
              <a:t>, </a:t>
            </a:r>
            <a:r>
              <a:rPr lang="en-GB" sz="2000" i="1" cap="none" dirty="0" err="1" smtClean="0">
                <a:latin typeface="Arial" panose="020B0604020202020204" pitchFamily="34" charset="0"/>
                <a:cs typeface="Arial" panose="020B0604020202020204" pitchFamily="34" charset="0"/>
              </a:rPr>
              <a:t>nobel</a:t>
            </a:r>
            <a:r>
              <a:rPr lang="en-GB" sz="2000" i="1" cap="none" dirty="0" smtClean="0">
                <a:latin typeface="Arial" panose="020B0604020202020204" pitchFamily="34" charset="0"/>
                <a:cs typeface="Arial" panose="020B0604020202020204" pitchFamily="34" charset="0"/>
              </a:rPr>
              <a:t> prize in literature 1998 </a:t>
            </a:r>
            <a:endParaRPr lang="en-GB" sz="2000" i="1" dirty="0"/>
          </a:p>
        </p:txBody>
      </p:sp>
      <p:sp>
        <p:nvSpPr>
          <p:cNvPr id="5" name="Rectangle 4"/>
          <p:cNvSpPr/>
          <p:nvPr/>
        </p:nvSpPr>
        <p:spPr>
          <a:xfrm>
            <a:off x="377952" y="1837766"/>
            <a:ext cx="8863584" cy="1200329"/>
          </a:xfrm>
          <a:prstGeom prst="rect">
            <a:avLst/>
          </a:prstGeom>
        </p:spPr>
        <p:txBody>
          <a:bodyPr wrap="square">
            <a:spAutoFit/>
          </a:bodyPr>
          <a:lstStyle/>
          <a:p>
            <a:r>
              <a:rPr lang="en-GB" sz="3600" cap="none" dirty="0" smtClean="0">
                <a:latin typeface="Arial" panose="020B0604020202020204" pitchFamily="34" charset="0"/>
                <a:cs typeface="Arial" panose="020B0604020202020204" pitchFamily="34" charset="0"/>
              </a:rPr>
              <a:t>Se </a:t>
            </a:r>
            <a:r>
              <a:rPr lang="en-GB" sz="3600" cap="none" dirty="0" err="1" smtClean="0">
                <a:latin typeface="Arial" panose="020B0604020202020204" pitchFamily="34" charset="0"/>
                <a:cs typeface="Arial" panose="020B0604020202020204" pitchFamily="34" charset="0"/>
              </a:rPr>
              <a:t>podes</a:t>
            </a:r>
            <a:r>
              <a:rPr lang="en-GB" sz="3600" cap="none" dirty="0" smtClean="0">
                <a:latin typeface="Arial" panose="020B0604020202020204" pitchFamily="34" charset="0"/>
                <a:cs typeface="Arial" panose="020B0604020202020204" pitchFamily="34" charset="0"/>
              </a:rPr>
              <a:t> </a:t>
            </a:r>
            <a:r>
              <a:rPr lang="en-GB" sz="3600" cap="none" dirty="0" err="1" smtClean="0">
                <a:latin typeface="Arial" panose="020B0604020202020204" pitchFamily="34" charset="0"/>
                <a:cs typeface="Arial" panose="020B0604020202020204" pitchFamily="34" charset="0"/>
              </a:rPr>
              <a:t>olhar</a:t>
            </a:r>
            <a:r>
              <a:rPr lang="en-GB" sz="3600" cap="none" dirty="0" smtClean="0">
                <a:latin typeface="Arial" panose="020B0604020202020204" pitchFamily="34" charset="0"/>
                <a:cs typeface="Arial" panose="020B0604020202020204" pitchFamily="34" charset="0"/>
              </a:rPr>
              <a:t>, </a:t>
            </a:r>
            <a:r>
              <a:rPr lang="en-GB" sz="3600" cap="none" dirty="0" err="1" smtClean="0">
                <a:latin typeface="Arial" panose="020B0604020202020204" pitchFamily="34" charset="0"/>
                <a:cs typeface="Arial" panose="020B0604020202020204" pitchFamily="34" charset="0"/>
              </a:rPr>
              <a:t>vê</a:t>
            </a:r>
            <a:r>
              <a:rPr lang="en-GB" sz="3600" cap="none" dirty="0" smtClean="0">
                <a:latin typeface="Arial" panose="020B0604020202020204" pitchFamily="34" charset="0"/>
                <a:cs typeface="Arial" panose="020B0604020202020204" pitchFamily="34" charset="0"/>
              </a:rPr>
              <a:t>. Se </a:t>
            </a:r>
            <a:r>
              <a:rPr lang="en-GB" sz="3600" cap="none" dirty="0" err="1" smtClean="0">
                <a:latin typeface="Arial" panose="020B0604020202020204" pitchFamily="34" charset="0"/>
                <a:cs typeface="Arial" panose="020B0604020202020204" pitchFamily="34" charset="0"/>
              </a:rPr>
              <a:t>podes</a:t>
            </a:r>
            <a:r>
              <a:rPr lang="en-GB" sz="3600" cap="none" dirty="0" smtClean="0">
                <a:latin typeface="Arial" panose="020B0604020202020204" pitchFamily="34" charset="0"/>
                <a:cs typeface="Arial" panose="020B0604020202020204" pitchFamily="34" charset="0"/>
              </a:rPr>
              <a:t> </a:t>
            </a:r>
            <a:r>
              <a:rPr lang="en-GB" sz="3600" cap="none" dirty="0" err="1" smtClean="0">
                <a:latin typeface="Arial" panose="020B0604020202020204" pitchFamily="34" charset="0"/>
                <a:cs typeface="Arial" panose="020B0604020202020204" pitchFamily="34" charset="0"/>
              </a:rPr>
              <a:t>ver</a:t>
            </a:r>
            <a:r>
              <a:rPr lang="en-GB" sz="3600" cap="none" dirty="0" smtClean="0">
                <a:latin typeface="Arial" panose="020B0604020202020204" pitchFamily="34" charset="0"/>
                <a:cs typeface="Arial" panose="020B0604020202020204" pitchFamily="34" charset="0"/>
              </a:rPr>
              <a:t>, </a:t>
            </a:r>
            <a:r>
              <a:rPr lang="en-GB" sz="3600" cap="none" dirty="0" err="1" smtClean="0">
                <a:latin typeface="Arial" panose="020B0604020202020204" pitchFamily="34" charset="0"/>
                <a:cs typeface="Arial" panose="020B0604020202020204" pitchFamily="34" charset="0"/>
              </a:rPr>
              <a:t>repara</a:t>
            </a:r>
            <a:r>
              <a:rPr lang="en-GB" sz="3600" cap="none" dirty="0" smtClean="0">
                <a:latin typeface="Arial" panose="020B0604020202020204" pitchFamily="34" charset="0"/>
                <a:cs typeface="Arial" panose="020B0604020202020204" pitchFamily="34" charset="0"/>
              </a:rPr>
              <a:t>.</a:t>
            </a:r>
            <a:br>
              <a:rPr lang="en-GB" sz="3600" cap="none" dirty="0" smtClean="0">
                <a:latin typeface="Arial" panose="020B0604020202020204" pitchFamily="34" charset="0"/>
                <a:cs typeface="Arial" panose="020B0604020202020204" pitchFamily="34" charset="0"/>
              </a:rPr>
            </a:br>
            <a:endParaRPr lang="en-GB" sz="3600" cap="none" dirty="0">
              <a:latin typeface="Arial" panose="020B0604020202020204" pitchFamily="34" charset="0"/>
              <a:cs typeface="Arial" panose="020B0604020202020204" pitchFamily="34" charset="0"/>
            </a:endParaRPr>
          </a:p>
        </p:txBody>
      </p:sp>
      <p:sp>
        <p:nvSpPr>
          <p:cNvPr id="6" name="Rectangle 5"/>
          <p:cNvSpPr/>
          <p:nvPr/>
        </p:nvSpPr>
        <p:spPr>
          <a:xfrm>
            <a:off x="152400" y="3416047"/>
            <a:ext cx="8863584" cy="1569660"/>
          </a:xfrm>
          <a:prstGeom prst="rect">
            <a:avLst/>
          </a:prstGeom>
        </p:spPr>
        <p:txBody>
          <a:bodyPr wrap="square">
            <a:spAutoFit/>
          </a:bodyPr>
          <a:lstStyle/>
          <a:p>
            <a:r>
              <a:rPr lang="en-GB" sz="3200" dirty="0" err="1">
                <a:latin typeface="Arial" panose="020B0604020202020204" pitchFamily="34" charset="0"/>
                <a:cs typeface="Arial" panose="020B0604020202020204" pitchFamily="34" charset="0"/>
              </a:rPr>
              <a:t>Nenhuma</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ideia</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brilhante</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consegue</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entrar</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em</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circulação</a:t>
            </a:r>
            <a:r>
              <a:rPr lang="en-GB" sz="3200" dirty="0">
                <a:latin typeface="Arial" panose="020B0604020202020204" pitchFamily="34" charset="0"/>
                <a:cs typeface="Arial" panose="020B0604020202020204" pitchFamily="34" charset="0"/>
              </a:rPr>
              <a:t> se </a:t>
            </a:r>
            <a:r>
              <a:rPr lang="en-GB" sz="3200" dirty="0" err="1">
                <a:latin typeface="Arial" panose="020B0604020202020204" pitchFamily="34" charset="0"/>
                <a:cs typeface="Arial" panose="020B0604020202020204" pitchFamily="34" charset="0"/>
              </a:rPr>
              <a:t>não</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agregando</a:t>
            </a:r>
            <a:r>
              <a:rPr lang="en-GB" sz="3200" dirty="0">
                <a:latin typeface="Arial" panose="020B0604020202020204" pitchFamily="34" charset="0"/>
                <a:cs typeface="Arial" panose="020B0604020202020204" pitchFamily="34" charset="0"/>
              </a:rPr>
              <a:t> a </a:t>
            </a:r>
            <a:r>
              <a:rPr lang="en-GB" sz="3200" dirty="0" err="1">
                <a:latin typeface="Arial" panose="020B0604020202020204" pitchFamily="34" charset="0"/>
                <a:cs typeface="Arial" panose="020B0604020202020204" pitchFamily="34" charset="0"/>
              </a:rPr>
              <a:t>si</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qualquer</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elemento</a:t>
            </a:r>
            <a:r>
              <a:rPr lang="en-GB" sz="3200" dirty="0">
                <a:latin typeface="Arial" panose="020B0604020202020204" pitchFamily="34" charset="0"/>
                <a:cs typeface="Arial" panose="020B0604020202020204" pitchFamily="34" charset="0"/>
              </a:rPr>
              <a:t> de </a:t>
            </a:r>
            <a:r>
              <a:rPr lang="en-GB" sz="3200" dirty="0" err="1" smtClean="0">
                <a:latin typeface="Arial" panose="020B0604020202020204" pitchFamily="34" charset="0"/>
                <a:cs typeface="Arial" panose="020B0604020202020204" pitchFamily="34" charset="0"/>
              </a:rPr>
              <a:t>estupidez</a:t>
            </a:r>
            <a:r>
              <a:rPr lang="en-GB" sz="3200" dirty="0" smtClean="0">
                <a:latin typeface="Arial" panose="020B0604020202020204" pitchFamily="34" charset="0"/>
                <a:cs typeface="Arial" panose="020B0604020202020204" pitchFamily="34" charset="0"/>
              </a:rPr>
              <a:t>.</a:t>
            </a:r>
            <a:endParaRPr lang="en-GB" sz="3200" cap="none" dirty="0">
              <a:latin typeface="Arial" panose="020B0604020202020204" pitchFamily="34" charset="0"/>
              <a:cs typeface="Arial" panose="020B0604020202020204" pitchFamily="34" charset="0"/>
            </a:endParaRPr>
          </a:p>
        </p:txBody>
      </p:sp>
      <p:sp>
        <p:nvSpPr>
          <p:cNvPr id="7" name="Rectangle 6"/>
          <p:cNvSpPr/>
          <p:nvPr/>
        </p:nvSpPr>
        <p:spPr>
          <a:xfrm>
            <a:off x="280416" y="5087586"/>
            <a:ext cx="8607552" cy="923330"/>
          </a:xfrm>
          <a:prstGeom prst="rect">
            <a:avLst/>
          </a:prstGeom>
        </p:spPr>
        <p:txBody>
          <a:bodyPr wrap="square">
            <a:spAutoFit/>
          </a:bodyPr>
          <a:lstStyle/>
          <a:p>
            <a:r>
              <a:rPr lang="en-GB" dirty="0" smtClean="0">
                <a:solidFill>
                  <a:srgbClr val="000000"/>
                </a:solidFill>
                <a:effectLst/>
                <a:latin typeface="Verdana" panose="020B0604030504040204" pitchFamily="34" charset="0"/>
                <a:ea typeface="Times New Roman" panose="02020603050405020304" pitchFamily="18" charset="0"/>
              </a:rPr>
              <a:t>No intelligent idea can gain general acceptance unless some element of stupidity is mixed in with it.</a:t>
            </a:r>
            <a:r>
              <a:rPr lang="en-GB" i="1" dirty="0" smtClean="0">
                <a:solidFill>
                  <a:srgbClr val="000000"/>
                </a:solidFill>
                <a:effectLst/>
                <a:latin typeface="Verdana" panose="020B0604030504040204" pitchFamily="34" charset="0"/>
                <a:ea typeface="Times New Roman" panose="02020603050405020304" pitchFamily="18" charset="0"/>
              </a:rPr>
              <a:t/>
            </a:r>
            <a:br>
              <a:rPr lang="en-GB" i="1" dirty="0" smtClean="0">
                <a:solidFill>
                  <a:srgbClr val="000000"/>
                </a:solidFill>
                <a:effectLst/>
                <a:latin typeface="Verdana" panose="020B0604030504040204" pitchFamily="34" charset="0"/>
                <a:ea typeface="Times New Roman" panose="02020603050405020304" pitchFamily="18" charset="0"/>
              </a:rPr>
            </a:br>
            <a:r>
              <a:rPr lang="en-GB" i="1" dirty="0" smtClean="0">
                <a:solidFill>
                  <a:srgbClr val="000000"/>
                </a:solidFill>
                <a:effectLst/>
                <a:latin typeface="Verdana" panose="020B0604030504040204" pitchFamily="34" charset="0"/>
                <a:ea typeface="Times New Roman" panose="02020603050405020304" pitchFamily="18" charset="0"/>
              </a:rPr>
              <a:t>Fernando Pessoa, Portuguese poet and writer, 1888-1935</a:t>
            </a:r>
            <a:endParaRPr lang="en-GB" sz="32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19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930947"/>
            <a:ext cx="4572000" cy="2677656"/>
          </a:xfrm>
          <a:prstGeom prst="rect">
            <a:avLst/>
          </a:prstGeom>
        </p:spPr>
        <p:txBody>
          <a:bodyPr>
            <a:spAutoFit/>
          </a:bodyPr>
          <a:lstStyle/>
          <a:p>
            <a:pPr marL="171450" indent="-171450" defTabSz="914400">
              <a:buFont typeface="Wingdings" pitchFamily="2" charset="2"/>
              <a:buChar char="§"/>
            </a:pPr>
            <a:r>
              <a:rPr lang="en-GB" sz="2800" dirty="0">
                <a:solidFill>
                  <a:prstClr val="black"/>
                </a:solidFill>
                <a:latin typeface="Arial" panose="020B0604020202020204" pitchFamily="34" charset="0"/>
                <a:cs typeface="Arial" panose="020B0604020202020204" pitchFamily="34" charset="0"/>
              </a:rPr>
              <a:t> explore the patterns and sounds of language through songs and rhymes and </a:t>
            </a:r>
            <a:r>
              <a:rPr lang="en-GB" sz="2800" b="1" dirty="0">
                <a:solidFill>
                  <a:prstClr val="black"/>
                </a:solidFill>
                <a:latin typeface="Arial" panose="020B0604020202020204" pitchFamily="34" charset="0"/>
                <a:cs typeface="Arial" panose="020B0604020202020204" pitchFamily="34" charset="0"/>
              </a:rPr>
              <a:t>link the spelling, sound and meaning of words </a:t>
            </a:r>
          </a:p>
        </p:txBody>
      </p:sp>
      <p:sp>
        <p:nvSpPr>
          <p:cNvPr id="3" name="Rectangle 2"/>
          <p:cNvSpPr/>
          <p:nvPr/>
        </p:nvSpPr>
        <p:spPr>
          <a:xfrm rot="20746334">
            <a:off x="4154688" y="3148811"/>
            <a:ext cx="4572000" cy="1815882"/>
          </a:xfrm>
          <a:prstGeom prst="rect">
            <a:avLst/>
          </a:prstGeom>
        </p:spPr>
        <p:txBody>
          <a:bodyPr>
            <a:spAutoFit/>
          </a:bodyPr>
          <a:lstStyle/>
          <a:p>
            <a:pPr marL="171450" indent="-171450" defTabSz="914400">
              <a:buFont typeface="Wingdings" pitchFamily="2" charset="2"/>
              <a:buChar char="§"/>
            </a:pPr>
            <a:r>
              <a:rPr lang="en-GB" sz="2800" b="1" dirty="0">
                <a:solidFill>
                  <a:prstClr val="black"/>
                </a:solidFill>
              </a:rPr>
              <a:t> </a:t>
            </a:r>
            <a:r>
              <a:rPr lang="en-GB" sz="2800" b="1" dirty="0">
                <a:solidFill>
                  <a:prstClr val="black"/>
                </a:solidFill>
                <a:latin typeface="Arial" panose="020B0604020202020204" pitchFamily="34" charset="0"/>
                <a:cs typeface="Arial" panose="020B0604020202020204" pitchFamily="34" charset="0"/>
              </a:rPr>
              <a:t>transcribe</a:t>
            </a:r>
            <a:r>
              <a:rPr lang="en-GB" sz="2800" dirty="0">
                <a:solidFill>
                  <a:prstClr val="black"/>
                </a:solidFill>
                <a:latin typeface="Arial" panose="020B0604020202020204" pitchFamily="34" charset="0"/>
                <a:cs typeface="Arial" panose="020B0604020202020204" pitchFamily="34" charset="0"/>
              </a:rPr>
              <a:t> words and short sentences that they hear with increasing accuracy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rPr>
              <a:t>KS2</a:t>
            </a:r>
          </a:p>
        </p:txBody>
      </p:sp>
      <p:sp>
        <p:nvSpPr>
          <p:cNvPr id="5" name="Rectangle 4"/>
          <p:cNvSpPr/>
          <p:nvPr/>
        </p:nvSpPr>
        <p:spPr>
          <a:xfrm>
            <a:off x="7280488" y="4566270"/>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rPr>
              <a:t>KS3</a:t>
            </a:r>
          </a:p>
        </p:txBody>
      </p:sp>
      <p:sp>
        <p:nvSpPr>
          <p:cNvPr id="6" name="TextBox 5"/>
          <p:cNvSpPr txBox="1"/>
          <p:nvPr/>
        </p:nvSpPr>
        <p:spPr>
          <a:xfrm>
            <a:off x="61468" y="5674266"/>
            <a:ext cx="7091858" cy="461665"/>
          </a:xfrm>
          <a:prstGeom prst="rect">
            <a:avLst/>
          </a:prstGeom>
          <a:noFill/>
        </p:spPr>
        <p:txBody>
          <a:bodyPr wrap="square" rtlCol="0">
            <a:spAutoFit/>
          </a:bodyPr>
          <a:lstStyle/>
          <a:p>
            <a:r>
              <a:rPr lang="en-GB" sz="2400" b="1" dirty="0" smtClean="0">
                <a:solidFill>
                  <a:schemeClr val="bg1"/>
                </a:solidFill>
                <a:latin typeface="Arial" panose="020B0604020202020204" pitchFamily="34" charset="0"/>
                <a:cs typeface="Arial" panose="020B0604020202020204" pitchFamily="34" charset="0"/>
              </a:rPr>
              <a:t>Programme of Study for languages 2014</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08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3652</TotalTime>
  <Words>5602</Words>
  <Application>Microsoft Office PowerPoint</Application>
  <PresentationFormat>On-screen Show (4:3)</PresentationFormat>
  <Paragraphs>945</Paragraphs>
  <Slides>70</Slides>
  <Notes>43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70</vt:i4>
      </vt:variant>
    </vt:vector>
  </HeadingPairs>
  <TitlesOfParts>
    <vt:vector size="95" baseType="lpstr">
      <vt:lpstr>Batang</vt:lpstr>
      <vt:lpstr>SimSun</vt:lpstr>
      <vt:lpstr>AntigoniBd</vt:lpstr>
      <vt:lpstr>AR DARLING</vt:lpstr>
      <vt:lpstr>Arial</vt:lpstr>
      <vt:lpstr>Arial Black</vt:lpstr>
      <vt:lpstr>Arial Rounded MT Bold</vt:lpstr>
      <vt:lpstr>Bradley Hand ITC</vt:lpstr>
      <vt:lpstr>Calibri</vt:lpstr>
      <vt:lpstr>Calibri Light</vt:lpstr>
      <vt:lpstr>Cambria</vt:lpstr>
      <vt:lpstr>Courier New</vt:lpstr>
      <vt:lpstr>Gill Sans MT</vt:lpstr>
      <vt:lpstr>MS ??</vt:lpstr>
      <vt:lpstr>Segoe Print</vt:lpstr>
      <vt:lpstr>Symbol</vt:lpstr>
      <vt:lpstr>Times New Roman</vt:lpstr>
      <vt:lpstr>Verdana</vt:lpstr>
      <vt:lpstr>Wingdings</vt:lpstr>
      <vt:lpstr>Retrospect</vt:lpstr>
      <vt:lpstr>Default Design</vt:lpstr>
      <vt:lpstr>Office Theme</vt:lpstr>
      <vt:lpstr>1_Office Theme</vt:lpstr>
      <vt:lpstr>2_Office Theme</vt:lpstr>
      <vt:lpstr>3_Office Theme</vt:lpstr>
      <vt:lpstr>Crossing your ‘T’s in the 2014 curriculum</vt:lpstr>
      <vt:lpstr>PowerPoint Presentation</vt:lpstr>
      <vt:lpstr>Curriculum 2014: no change</vt:lpstr>
      <vt:lpstr>Curriculum 2014: what is ‘new’?</vt:lpstr>
      <vt:lpstr>1 Transcription</vt:lpstr>
      <vt:lpstr>Phonics first</vt:lpstr>
      <vt:lpstr>O português</vt:lpstr>
      <vt:lpstr>Para praticar</vt:lpstr>
      <vt:lpstr>PowerPoint Presentation</vt:lpstr>
      <vt:lpstr>PowerPoint Presentation</vt:lpstr>
      <vt:lpstr>How does it work in practice?</vt:lpstr>
      <vt:lpstr>PowerPoint Presentation</vt:lpstr>
      <vt:lpstr>PowerPoint Presentation</vt:lpstr>
      <vt:lpstr>PowerPoint Presentation</vt:lpstr>
      <vt:lpstr>PowerPoint Presentation</vt:lpstr>
      <vt:lpstr>Task ideas</vt:lpstr>
      <vt:lpstr>PowerPoint Presentation</vt:lpstr>
      <vt:lpstr>PowerPoint Presentation</vt:lpstr>
      <vt:lpstr>PowerPoint Presentation</vt:lpstr>
      <vt:lpstr>PowerPoint Presentation</vt:lpstr>
      <vt:lpstr>PowerPoint Presentation</vt:lpstr>
      <vt:lpstr>Wer ist das?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learning </vt:lpstr>
      <vt:lpstr>PowerPoint Presentation</vt:lpstr>
      <vt:lpstr>PowerPoint Presentation</vt:lpstr>
      <vt:lpstr>PowerPoint Presentation</vt:lpstr>
      <vt:lpstr>PowerPoint Presentation</vt:lpstr>
      <vt:lpstr>2 Translation into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What to translate?</vt:lpstr>
      <vt:lpstr>PowerPoint Presentation</vt:lpstr>
      <vt:lpstr>PowerPoint Presentation</vt:lpstr>
      <vt:lpstr>PowerPoint Presentation</vt:lpstr>
      <vt:lpstr>PowerPoint Presentation</vt:lpstr>
      <vt:lpstr>PowerPoint Presentation</vt:lpstr>
      <vt:lpstr>PowerPoint Presentation</vt:lpstr>
      <vt:lpstr>3 Translation into the FL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Crossing your T’s in the 2014 curriculum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Translation and transcription!?!</dc:title>
  <dc:creator>55WD</dc:creator>
  <cp:lastModifiedBy>55WD</cp:lastModifiedBy>
  <cp:revision>55</cp:revision>
  <dcterms:created xsi:type="dcterms:W3CDTF">2014-05-29T09:14:20Z</dcterms:created>
  <dcterms:modified xsi:type="dcterms:W3CDTF">2014-10-07T12:48:10Z</dcterms:modified>
</cp:coreProperties>
</file>