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91" r:id="rId2"/>
    <p:sldMasterId id="2147483715" r:id="rId3"/>
    <p:sldMasterId id="2147483727" r:id="rId4"/>
    <p:sldMasterId id="2147483739" r:id="rId5"/>
    <p:sldMasterId id="2147483751" r:id="rId6"/>
    <p:sldMasterId id="2147483763" r:id="rId7"/>
    <p:sldMasterId id="2147483775" r:id="rId8"/>
    <p:sldMasterId id="2147483793" r:id="rId9"/>
  </p:sldMasterIdLst>
  <p:notesMasterIdLst>
    <p:notesMasterId r:id="rId71"/>
  </p:notesMasterIdLst>
  <p:sldIdLst>
    <p:sldId id="326" r:id="rId10"/>
    <p:sldId id="256" r:id="rId11"/>
    <p:sldId id="257" r:id="rId12"/>
    <p:sldId id="258" r:id="rId13"/>
    <p:sldId id="259" r:id="rId14"/>
    <p:sldId id="260" r:id="rId15"/>
    <p:sldId id="320" r:id="rId16"/>
    <p:sldId id="321" r:id="rId17"/>
    <p:sldId id="322" r:id="rId18"/>
    <p:sldId id="323" r:id="rId19"/>
    <p:sldId id="267"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1" r:id="rId41"/>
    <p:sldId id="296" r:id="rId42"/>
    <p:sldId id="297" r:id="rId43"/>
    <p:sldId id="298" r:id="rId44"/>
    <p:sldId id="299" r:id="rId45"/>
    <p:sldId id="300" r:id="rId46"/>
    <p:sldId id="301" r:id="rId47"/>
    <p:sldId id="302" r:id="rId48"/>
    <p:sldId id="294" r:id="rId49"/>
    <p:sldId id="295" r:id="rId50"/>
    <p:sldId id="303" r:id="rId51"/>
    <p:sldId id="304" r:id="rId52"/>
    <p:sldId id="305" r:id="rId53"/>
    <p:sldId id="306" r:id="rId54"/>
    <p:sldId id="307" r:id="rId55"/>
    <p:sldId id="308" r:id="rId56"/>
    <p:sldId id="292" r:id="rId57"/>
    <p:sldId id="290" r:id="rId58"/>
    <p:sldId id="293" r:id="rId59"/>
    <p:sldId id="309" r:id="rId60"/>
    <p:sldId id="310" r:id="rId61"/>
    <p:sldId id="311" r:id="rId62"/>
    <p:sldId id="312" r:id="rId63"/>
    <p:sldId id="314" r:id="rId64"/>
    <p:sldId id="315" r:id="rId65"/>
    <p:sldId id="313" r:id="rId66"/>
    <p:sldId id="316" r:id="rId67"/>
    <p:sldId id="317" r:id="rId68"/>
    <p:sldId id="318" r:id="rId69"/>
    <p:sldId id="325"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585" autoAdjust="0"/>
  </p:normalViewPr>
  <p:slideViewPr>
    <p:cSldViewPr snapToGrid="0">
      <p:cViewPr varScale="1">
        <p:scale>
          <a:sx n="56" d="100"/>
          <a:sy n="56" d="100"/>
        </p:scale>
        <p:origin x="3240" y="60"/>
      </p:cViewPr>
      <p:guideLst>
        <p:guide orient="horz" pos="2160"/>
        <p:guide pos="2880"/>
      </p:guideLst>
    </p:cSldViewPr>
  </p:slideViewPr>
  <p:notesTextViewPr>
    <p:cViewPr>
      <p:scale>
        <a:sx n="1" d="1"/>
        <a:sy n="1" d="1"/>
      </p:scale>
      <p:origin x="0" y="0"/>
    </p:cViewPr>
  </p:notesTextViewPr>
  <p:sorterViewPr>
    <p:cViewPr>
      <p:scale>
        <a:sx n="100" d="100"/>
        <a:sy n="100" d="100"/>
      </p:scale>
      <p:origin x="0" y="-90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56F0F-2960-450F-AB68-05D76FEEBFFF}" type="datetimeFigureOut">
              <a:rPr lang="en-GB" smtClean="0"/>
              <a:t>20/09/2014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55757-18E1-40F2-8739-5739A6992FB9}" type="slidenum">
              <a:rPr lang="en-GB" smtClean="0"/>
              <a:t>‹#›</a:t>
            </a:fld>
            <a:endParaRPr lang="en-GB"/>
          </a:p>
        </p:txBody>
      </p:sp>
    </p:spTree>
    <p:extLst>
      <p:ext uri="{BB962C8B-B14F-4D97-AF65-F5344CB8AC3E}">
        <p14:creationId xmlns:p14="http://schemas.microsoft.com/office/powerpoint/2010/main" val="182456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40656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 the question words with gestures.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13</a:t>
            </a:fld>
            <a:endParaRPr lang="en-GB"/>
          </a:p>
        </p:txBody>
      </p:sp>
    </p:spTree>
    <p:extLst>
      <p:ext uri="{BB962C8B-B14F-4D97-AF65-F5344CB8AC3E}">
        <p14:creationId xmlns:p14="http://schemas.microsoft.com/office/powerpoint/2010/main" val="2558681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14</a:t>
            </a:fld>
            <a:endParaRPr lang="en-GB" altLang="en-US"/>
          </a:p>
        </p:txBody>
      </p:sp>
    </p:spTree>
    <p:extLst>
      <p:ext uri="{BB962C8B-B14F-4D97-AF65-F5344CB8AC3E}">
        <p14:creationId xmlns:p14="http://schemas.microsoft.com/office/powerpoint/2010/main" val="1527245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15</a:t>
            </a:fld>
            <a:endParaRPr lang="en-GB" altLang="en-US"/>
          </a:p>
        </p:txBody>
      </p:sp>
    </p:spTree>
    <p:extLst>
      <p:ext uri="{BB962C8B-B14F-4D97-AF65-F5344CB8AC3E}">
        <p14:creationId xmlns:p14="http://schemas.microsoft.com/office/powerpoint/2010/main" val="202931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16</a:t>
            </a:fld>
            <a:endParaRPr lang="en-GB" altLang="en-US"/>
          </a:p>
        </p:txBody>
      </p:sp>
    </p:spTree>
    <p:extLst>
      <p:ext uri="{BB962C8B-B14F-4D97-AF65-F5344CB8AC3E}">
        <p14:creationId xmlns:p14="http://schemas.microsoft.com/office/powerpoint/2010/main" val="237510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17</a:t>
            </a:fld>
            <a:endParaRPr lang="en-GB" altLang="en-US"/>
          </a:p>
        </p:txBody>
      </p:sp>
    </p:spTree>
    <p:extLst>
      <p:ext uri="{BB962C8B-B14F-4D97-AF65-F5344CB8AC3E}">
        <p14:creationId xmlns:p14="http://schemas.microsoft.com/office/powerpoint/2010/main" val="164520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18</a:t>
            </a:fld>
            <a:endParaRPr lang="en-GB" altLang="en-US"/>
          </a:p>
        </p:txBody>
      </p:sp>
    </p:spTree>
    <p:extLst>
      <p:ext uri="{BB962C8B-B14F-4D97-AF65-F5344CB8AC3E}">
        <p14:creationId xmlns:p14="http://schemas.microsoft.com/office/powerpoint/2010/main" val="4242201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19</a:t>
            </a:fld>
            <a:endParaRPr lang="fr-FR"/>
          </a:p>
        </p:txBody>
      </p:sp>
    </p:spTree>
    <p:extLst>
      <p:ext uri="{BB962C8B-B14F-4D97-AF65-F5344CB8AC3E}">
        <p14:creationId xmlns:p14="http://schemas.microsoft.com/office/powerpoint/2010/main" val="3444713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E7B007-E3F6-49DE-8F8A-05C5AC2D250D}" type="slidenum">
              <a:rPr lang="en-GB">
                <a:latin typeface="Calibri" panose="020F0502020204030204" pitchFamily="34" charset="0"/>
              </a:rPr>
              <a:pPr eaLnBrk="1" hangingPunct="1"/>
              <a:t>20</a:t>
            </a:fld>
            <a:endParaRPr lang="en-GB">
              <a:latin typeface="Calibri" panose="020F0502020204030204" pitchFamily="34" charset="0"/>
            </a:endParaRPr>
          </a:p>
        </p:txBody>
      </p:sp>
      <p:sp>
        <p:nvSpPr>
          <p:cNvPr id="15155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144574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519DD1-B022-4423-8EBF-D6DD264C08A4}" type="slidenum">
              <a:rPr lang="en-GB">
                <a:latin typeface="Calibri" panose="020F0502020204030204" pitchFamily="34" charset="0"/>
              </a:rPr>
              <a:pPr eaLnBrk="1" hangingPunct="1"/>
              <a:t>21</a:t>
            </a:fld>
            <a:endParaRPr lang="en-GB">
              <a:latin typeface="Calibri" panose="020F0502020204030204" pitchFamily="34" charset="0"/>
            </a:endParaRPr>
          </a:p>
        </p:txBody>
      </p:sp>
      <p:sp>
        <p:nvSpPr>
          <p:cNvPr id="15257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Pupils have just learnt um..zu… and wenn clauses in the context of learning about Austria. This exercise also revises all tenses and modals as well as question-forming.  </a:t>
            </a:r>
          </a:p>
          <a:p>
            <a:pPr eaLnBrk="1" hangingPunct="1">
              <a:spcBef>
                <a:spcPct val="0"/>
              </a:spcBef>
            </a:pPr>
            <a:endParaRPr lang="en-GB" smtClean="0"/>
          </a:p>
        </p:txBody>
      </p:sp>
    </p:spTree>
    <p:extLst>
      <p:ext uri="{BB962C8B-B14F-4D97-AF65-F5344CB8AC3E}">
        <p14:creationId xmlns:p14="http://schemas.microsoft.com/office/powerpoint/2010/main" val="324817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275D3-A053-4338-8520-0DF0B7176871}" type="slidenum">
              <a:rPr lang="en-GB">
                <a:latin typeface="Calibri" panose="020F0502020204030204" pitchFamily="34" charset="0"/>
              </a:rPr>
              <a:pPr eaLnBrk="1" hangingPunct="1"/>
              <a:t>22</a:t>
            </a:fld>
            <a:endParaRPr lang="en-GB">
              <a:latin typeface="Calibri" panose="020F0502020204030204" pitchFamily="34" charset="0"/>
            </a:endParaRPr>
          </a:p>
        </p:txBody>
      </p:sp>
      <p:sp>
        <p:nvSpPr>
          <p:cNvPr id="153603"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6497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It can be helpful as teachers or heads</a:t>
            </a:r>
            <a:r>
              <a:rPr lang="en-GB" baseline="0" dirty="0" smtClean="0"/>
              <a:t> of department, when thinking about target language use to c</a:t>
            </a:r>
            <a:r>
              <a:rPr lang="en-GB" dirty="0" smtClean="0"/>
              <a:t>onsider 3 x aspects of classroom</a:t>
            </a:r>
            <a:r>
              <a:rPr lang="en-GB" baseline="0" dirty="0" smtClean="0"/>
              <a:t> TL interaction.  </a:t>
            </a:r>
            <a:br>
              <a:rPr lang="en-GB" baseline="0" dirty="0" smtClean="0"/>
            </a:br>
            <a:r>
              <a:rPr lang="en-GB" baseline="0" dirty="0" smtClean="0"/>
              <a:t>Every teacher is different, every class / student is different and we are all at different places with respect to our own practice, that of our students and that of departments as a whole.</a:t>
            </a:r>
            <a:br>
              <a:rPr lang="en-GB" baseline="0" dirty="0" smtClean="0"/>
            </a:br>
            <a:r>
              <a:rPr lang="en-GB" baseline="0" dirty="0" smtClean="0"/>
              <a:t>Considering these aspects separately often helps us to pinpoint the areas for development that we have.</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4</a:t>
            </a:fld>
            <a:endParaRPr lang="en-GB"/>
          </a:p>
        </p:txBody>
      </p:sp>
    </p:spTree>
    <p:extLst>
      <p:ext uri="{BB962C8B-B14F-4D97-AF65-F5344CB8AC3E}">
        <p14:creationId xmlns:p14="http://schemas.microsoft.com/office/powerpoint/2010/main" val="374184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solidFill>
                  <a:prstClr val="black"/>
                </a:solidFill>
              </a:rPr>
              <a:pPr/>
              <a:t>23</a:t>
            </a:fld>
            <a:endParaRPr lang="en-GB">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02579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a:t>
            </a:r>
            <a:r>
              <a:rPr lang="en-GB" sz="1200" b="1" dirty="0" err="1" smtClean="0"/>
              <a:t>Adónde</a:t>
            </a:r>
            <a:r>
              <a:rPr lang="en-GB" sz="1200" b="1" dirty="0" smtClean="0"/>
              <a:t> vas?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¿Con </a:t>
            </a:r>
            <a:r>
              <a:rPr lang="en-GB" sz="1200" b="1" dirty="0" err="1" smtClean="0"/>
              <a:t>quién</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¿Para </a:t>
            </a:r>
            <a:r>
              <a:rPr lang="en-GB" sz="1200" b="1" dirty="0" err="1" smtClean="0"/>
              <a:t>cuánto</a:t>
            </a:r>
            <a:r>
              <a:rPr lang="en-GB" sz="1200" b="1" dirty="0" smtClean="0"/>
              <a:t> </a:t>
            </a:r>
            <a:r>
              <a:rPr lang="en-GB" sz="1200" b="1" dirty="0" err="1" smtClean="0"/>
              <a:t>tiempo</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¿Qué </a:t>
            </a:r>
            <a:r>
              <a:rPr lang="en-GB" sz="1200" b="1" dirty="0" err="1" smtClean="0"/>
              <a:t>harás</a:t>
            </a:r>
            <a:r>
              <a:rPr lang="en-GB" sz="1200" b="1" dirty="0" smtClean="0"/>
              <a:t> </a:t>
            </a:r>
            <a:r>
              <a:rPr lang="en-GB" sz="1200" b="1" dirty="0" err="1" smtClean="0"/>
              <a:t>cuando</a:t>
            </a:r>
            <a:r>
              <a:rPr lang="en-GB" sz="1200" b="1" dirty="0" smtClean="0"/>
              <a:t> </a:t>
            </a:r>
            <a:r>
              <a:rPr lang="en-GB" sz="1200" b="1" dirty="0" err="1" smtClean="0"/>
              <a:t>llegues</a:t>
            </a:r>
            <a:r>
              <a:rPr lang="en-GB" sz="1200" b="1" dirty="0" smtClean="0"/>
              <a:t>?</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371329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Reading images – a way to stimulate creative sentence-building, recycling of known languages in a new context and spontaneous responses.  This can be a short or long a task as required, and the teacher can vary questions accordingly.  A routine for this picture could be:</a:t>
            </a:r>
            <a:br>
              <a:rPr lang="en-GB" dirty="0" smtClean="0"/>
            </a:br>
            <a:r>
              <a:rPr lang="en-GB" dirty="0" smtClean="0"/>
              <a:t>¿</a:t>
            </a:r>
            <a:r>
              <a:rPr lang="en-GB" dirty="0" err="1" smtClean="0"/>
              <a:t>Cómo</a:t>
            </a:r>
            <a:r>
              <a:rPr lang="en-GB" dirty="0" smtClean="0"/>
              <a:t> se llama </a:t>
            </a:r>
            <a:r>
              <a:rPr lang="en-GB" dirty="0" err="1" smtClean="0"/>
              <a:t>esta</a:t>
            </a:r>
            <a:r>
              <a:rPr lang="en-GB" dirty="0" smtClean="0"/>
              <a:t> </a:t>
            </a:r>
            <a:r>
              <a:rPr lang="en-GB" dirty="0" err="1" smtClean="0"/>
              <a:t>chica</a:t>
            </a:r>
            <a:r>
              <a:rPr lang="en-GB" dirty="0" smtClean="0"/>
              <a:t>? ¿</a:t>
            </a:r>
            <a:r>
              <a:rPr lang="en-GB" dirty="0" err="1" smtClean="0"/>
              <a:t>Cuántos</a:t>
            </a:r>
            <a:r>
              <a:rPr lang="en-GB" dirty="0" smtClean="0"/>
              <a:t> </a:t>
            </a:r>
            <a:r>
              <a:rPr lang="en-GB" dirty="0" err="1" smtClean="0"/>
              <a:t>años</a:t>
            </a:r>
            <a:r>
              <a:rPr lang="en-GB" dirty="0" smtClean="0"/>
              <a:t> </a:t>
            </a:r>
            <a:r>
              <a:rPr lang="en-GB" dirty="0" err="1" smtClean="0"/>
              <a:t>tiene</a:t>
            </a:r>
            <a:r>
              <a:rPr lang="en-GB" dirty="0" smtClean="0"/>
              <a:t>? ¿Es mayor o </a:t>
            </a:r>
            <a:r>
              <a:rPr lang="en-GB" dirty="0" err="1" smtClean="0"/>
              <a:t>menor</a:t>
            </a:r>
            <a:r>
              <a:rPr lang="en-GB" dirty="0" smtClean="0"/>
              <a:t> </a:t>
            </a:r>
            <a:r>
              <a:rPr lang="en-GB" dirty="0" err="1" smtClean="0"/>
              <a:t>que</a:t>
            </a:r>
            <a:r>
              <a:rPr lang="en-GB" dirty="0" smtClean="0"/>
              <a:t> </a:t>
            </a:r>
            <a:r>
              <a:rPr lang="en-GB" dirty="0" err="1" smtClean="0"/>
              <a:t>vosotros</a:t>
            </a:r>
            <a:r>
              <a:rPr lang="en-GB" dirty="0" smtClean="0"/>
              <a:t> (o la </a:t>
            </a:r>
            <a:r>
              <a:rPr lang="en-GB" dirty="0" err="1" smtClean="0"/>
              <a:t>misma</a:t>
            </a:r>
            <a:r>
              <a:rPr lang="en-GB" dirty="0" smtClean="0"/>
              <a:t> </a:t>
            </a:r>
            <a:r>
              <a:rPr lang="en-GB" dirty="0" err="1" smtClean="0"/>
              <a:t>edad</a:t>
            </a:r>
            <a:r>
              <a:rPr lang="en-GB" dirty="0" smtClean="0"/>
              <a:t>? ¿Qué </a:t>
            </a:r>
            <a:r>
              <a:rPr lang="en-GB" dirty="0" err="1" smtClean="0"/>
              <a:t>tal</a:t>
            </a:r>
            <a:r>
              <a:rPr lang="en-GB" dirty="0" smtClean="0"/>
              <a:t> </a:t>
            </a:r>
            <a:r>
              <a:rPr lang="en-GB" dirty="0" err="1" smtClean="0"/>
              <a:t>está</a:t>
            </a:r>
            <a:r>
              <a:rPr lang="en-GB" dirty="0" smtClean="0"/>
              <a:t>? ¿</a:t>
            </a:r>
            <a:r>
              <a:rPr lang="en-GB" dirty="0" err="1" smtClean="0"/>
              <a:t>Tiene</a:t>
            </a:r>
            <a:r>
              <a:rPr lang="en-GB" dirty="0" smtClean="0"/>
              <a:t> </a:t>
            </a:r>
            <a:r>
              <a:rPr lang="en-GB" dirty="0" err="1" smtClean="0"/>
              <a:t>problemas</a:t>
            </a:r>
            <a:r>
              <a:rPr lang="en-GB" dirty="0" smtClean="0"/>
              <a:t>? ¿</a:t>
            </a:r>
            <a:r>
              <a:rPr lang="en-GB" dirty="0" err="1" smtClean="0"/>
              <a:t>Por</a:t>
            </a:r>
            <a:r>
              <a:rPr lang="en-GB" dirty="0" smtClean="0"/>
              <a:t> </a:t>
            </a:r>
            <a:r>
              <a:rPr lang="en-GB" dirty="0" err="1" smtClean="0"/>
              <a:t>qué</a:t>
            </a:r>
            <a:r>
              <a:rPr lang="en-GB" dirty="0" smtClean="0"/>
              <a:t>? ¿Qué </a:t>
            </a:r>
            <a:r>
              <a:rPr lang="en-GB" dirty="0" err="1" smtClean="0"/>
              <a:t>quiere</a:t>
            </a:r>
            <a:r>
              <a:rPr lang="en-GB" dirty="0" smtClean="0"/>
              <a:t> </a:t>
            </a:r>
            <a:r>
              <a:rPr lang="en-GB" dirty="0" err="1" smtClean="0"/>
              <a:t>hacer</a:t>
            </a:r>
            <a:r>
              <a:rPr lang="en-GB" dirty="0" smtClean="0"/>
              <a:t>? ¿Qué </a:t>
            </a:r>
            <a:r>
              <a:rPr lang="en-GB" dirty="0" err="1" smtClean="0"/>
              <a:t>tiene</a:t>
            </a:r>
            <a:r>
              <a:rPr lang="en-GB" dirty="0" smtClean="0"/>
              <a:t> </a:t>
            </a:r>
            <a:r>
              <a:rPr lang="en-GB" dirty="0" err="1" smtClean="0"/>
              <a:t>que</a:t>
            </a:r>
            <a:r>
              <a:rPr lang="en-GB" dirty="0" smtClean="0"/>
              <a:t> </a:t>
            </a:r>
            <a:r>
              <a:rPr lang="en-GB" dirty="0" err="1" smtClean="0"/>
              <a:t>hacer</a:t>
            </a:r>
            <a:r>
              <a:rPr lang="en-GB" dirty="0" smtClean="0"/>
              <a:t>? ¿Qué le </a:t>
            </a:r>
            <a:r>
              <a:rPr lang="en-GB" dirty="0" err="1" smtClean="0"/>
              <a:t>gustaría</a:t>
            </a:r>
            <a:r>
              <a:rPr lang="en-GB" dirty="0" smtClean="0"/>
              <a:t> </a:t>
            </a:r>
            <a:r>
              <a:rPr lang="en-GB" dirty="0" err="1" smtClean="0"/>
              <a:t>más</a:t>
            </a:r>
            <a:r>
              <a:rPr lang="en-GB" dirty="0" smtClean="0"/>
              <a:t> </a:t>
            </a:r>
            <a:r>
              <a:rPr lang="en-GB" dirty="0" err="1" smtClean="0"/>
              <a:t>hacer</a:t>
            </a:r>
            <a:r>
              <a:rPr lang="en-GB" dirty="0" smtClean="0"/>
              <a:t>? ¿Qué planes </a:t>
            </a:r>
            <a:r>
              <a:rPr lang="en-GB" dirty="0" err="1" smtClean="0"/>
              <a:t>tiene</a:t>
            </a:r>
            <a:r>
              <a:rPr lang="en-GB" dirty="0" smtClean="0"/>
              <a:t> para el fin de </a:t>
            </a:r>
            <a:r>
              <a:rPr lang="en-GB" dirty="0" err="1" smtClean="0"/>
              <a:t>semana</a:t>
            </a:r>
            <a:r>
              <a:rPr lang="en-GB" dirty="0" smtClean="0"/>
              <a:t>?  </a:t>
            </a:r>
            <a:endParaRPr lang="en-US" dirty="0" smtClean="0"/>
          </a:p>
        </p:txBody>
      </p:sp>
      <p:sp>
        <p:nvSpPr>
          <p:cNvPr id="136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5FF2BF-EC6D-4FB6-A367-BBB8EA99D259}" type="slidenum">
              <a:rPr lang="en-US">
                <a:latin typeface="Calibri" panose="020F0502020204030204" pitchFamily="34" charset="0"/>
              </a:rPr>
              <a:pPr eaLnBrk="1" hangingPunct="1"/>
              <a:t>25</a:t>
            </a:fld>
            <a:endParaRPr lang="en-US">
              <a:latin typeface="Calibri" panose="020F0502020204030204" pitchFamily="34" charset="0"/>
            </a:endParaRPr>
          </a:p>
        </p:txBody>
      </p:sp>
    </p:spTree>
    <p:extLst>
      <p:ext uri="{BB962C8B-B14F-4D97-AF65-F5344CB8AC3E}">
        <p14:creationId xmlns:p14="http://schemas.microsoft.com/office/powerpoint/2010/main" val="1995699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Pictures and task taken from ASSET Breakthrough speaking task – grade 3</a:t>
            </a: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61E23-B78A-48A1-8B7A-2183B0A8F35F}"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2773938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sz="1200" b="0" i="0" u="none" strike="noStrike" cap="none" normalizeH="0" baseline="0" dirty="0" smtClean="0">
              <a:ln>
                <a:noFill/>
              </a:ln>
              <a:effectLst/>
            </a:endParaRPr>
          </a:p>
        </p:txBody>
      </p:sp>
      <p:sp>
        <p:nvSpPr>
          <p:cNvPr id="4" name="Slide Number Placeholder 3"/>
          <p:cNvSpPr>
            <a:spLocks noGrp="1"/>
          </p:cNvSpPr>
          <p:nvPr>
            <p:ph type="sldNum" sz="quarter" idx="10"/>
          </p:nvPr>
        </p:nvSpPr>
        <p:spPr/>
        <p:txBody>
          <a:bodyPr/>
          <a:lstStyle/>
          <a:p>
            <a:fld id="{2AE08D23-73B6-48F4-A487-3F4BD07D6CF3}" type="slidenum">
              <a:rPr lang="fr-FR" smtClean="0"/>
              <a:t>27</a:t>
            </a:fld>
            <a:endParaRPr lang="fr-FR"/>
          </a:p>
        </p:txBody>
      </p:sp>
    </p:spTree>
    <p:extLst>
      <p:ext uri="{BB962C8B-B14F-4D97-AF65-F5344CB8AC3E}">
        <p14:creationId xmlns:p14="http://schemas.microsoft.com/office/powerpoint/2010/main" val="1453582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28</a:t>
            </a:fld>
            <a:endParaRPr lang="fr-FR"/>
          </a:p>
        </p:txBody>
      </p:sp>
    </p:spTree>
    <p:extLst>
      <p:ext uri="{BB962C8B-B14F-4D97-AF65-F5344CB8AC3E}">
        <p14:creationId xmlns:p14="http://schemas.microsoft.com/office/powerpoint/2010/main" val="2785020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Text</a:t>
            </a:r>
            <a:r>
              <a:rPr lang="en-GB" baseline="0" dirty="0" smtClean="0"/>
              <a:t> taken from Studio 2 – Heinemann course.  Module 3 unit 5. p.56</a:t>
            </a:r>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E08D23-73B6-48F4-A487-3F4BD07D6CF3}" type="slidenum">
              <a:rPr lang="fr-FR" smtClean="0"/>
              <a:t>29</a:t>
            </a:fld>
            <a:endParaRPr lang="fr-FR"/>
          </a:p>
        </p:txBody>
      </p:sp>
    </p:spTree>
    <p:extLst>
      <p:ext uri="{BB962C8B-B14F-4D97-AF65-F5344CB8AC3E}">
        <p14:creationId xmlns:p14="http://schemas.microsoft.com/office/powerpoint/2010/main" val="1891973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30</a:t>
            </a:fld>
            <a:endParaRPr lang="fr-FR"/>
          </a:p>
        </p:txBody>
      </p:sp>
    </p:spTree>
    <p:extLst>
      <p:ext uri="{BB962C8B-B14F-4D97-AF65-F5344CB8AC3E}">
        <p14:creationId xmlns:p14="http://schemas.microsoft.com/office/powerpoint/2010/main" val="3379574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31</a:t>
            </a:fld>
            <a:endParaRPr lang="fr-FR"/>
          </a:p>
        </p:txBody>
      </p:sp>
    </p:spTree>
    <p:extLst>
      <p:ext uri="{BB962C8B-B14F-4D97-AF65-F5344CB8AC3E}">
        <p14:creationId xmlns:p14="http://schemas.microsoft.com/office/powerpoint/2010/main" val="2525100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33</a:t>
            </a:fld>
            <a:endParaRPr lang="en-GB">
              <a:solidFill>
                <a:prstClr val="black"/>
              </a:solidFill>
            </a:endParaRPr>
          </a:p>
        </p:txBody>
      </p:sp>
    </p:spTree>
    <p:extLst>
      <p:ext uri="{BB962C8B-B14F-4D97-AF65-F5344CB8AC3E}">
        <p14:creationId xmlns:p14="http://schemas.microsoft.com/office/powerpoint/2010/main" val="94785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1.  Consistent</a:t>
            </a:r>
            <a:br>
              <a:rPr lang="en-GB" dirty="0" smtClean="0"/>
            </a:br>
            <a:r>
              <a:rPr lang="en-GB" dirty="0" smtClean="0"/>
              <a:t>Absolutely</a:t>
            </a:r>
            <a:r>
              <a:rPr lang="en-GB" baseline="0" dirty="0" smtClean="0"/>
              <a:t> vital.  If you use the TL one day and not the next, you erode its effectiveness.  If you use the TL and then translate yourself, you reduce its effectiveness.  Consistency in TL use by the teacher involves planning, even scripting, and certainly thinking through each task / each explanation / each feedback and anticipating the language that you can use to communicate the meaning effectively to learners without resorting to English.  If, at the planning stage, you realise that the message you need to give is vital but that you cannot conceive of how to do it in TL (or that doing it would take 20 minutes instead of 1) then you are justifying the use of English for that explanation / message.  This is not the same for each teacher and it should be something we can all make progress in, such that we grow our use of TL and get more able to use it for a greater range of teaching activities.  One teacher in my department, who has been working on this hard for 6 years, is currently challenging herself to 100% TL with a beginner Y8 German class.  I observed and videoed several lessons at the start of the year and I’ve only seen her use English once for the word ‘exception’ which came up unexpectedly and she couldn’t immediately think how to convey its meaning clearly in the TL.</a:t>
            </a:r>
            <a:br>
              <a:rPr lang="en-GB" baseline="0" dirty="0" smtClean="0"/>
            </a:br>
            <a:r>
              <a:rPr lang="en-GB" baseline="0" dirty="0" smtClean="0"/>
              <a:t>2.  Clear / concise</a:t>
            </a:r>
            <a:br>
              <a:rPr lang="en-GB" baseline="0" dirty="0" smtClean="0"/>
            </a:br>
            <a:r>
              <a:rPr lang="en-GB" baseline="0" dirty="0" smtClean="0"/>
              <a:t>Using the TL makes us consider v carefully the words we use to explain things and the bring in additional non-verbal support mechanisms too, such as visuals, mimes, props, gestures.  At the very beginning we will need to be very concise indeed.  And the words that we do need to teach as TL in the course of our explanations will be incredibly useful language and should be flagged up in the lesson.  One method for this that works effectively is to arrive at a class understanding of the word through teacher TL explanation, example, miming etc.. and then to ask a class member to provide the English meaning orally.  The teacher only writes down the German and the students write down both (but still having to think rather than just copy down the English).  On the next slide I have an example of the words that have come up in this way over the first half-term of German lessons (2 x lessons per week).</a:t>
            </a:r>
            <a:br>
              <a:rPr lang="en-GB" baseline="0" dirty="0" smtClean="0"/>
            </a:br>
            <a:r>
              <a:rPr lang="en-GB" baseline="0" dirty="0" smtClean="0"/>
              <a:t>3.  Checks understanding</a:t>
            </a:r>
          </a:p>
          <a:p>
            <a:r>
              <a:rPr lang="en-GB" baseline="0" dirty="0" smtClean="0"/>
              <a:t>Of course we all use expressions to check understanding in our classrooms.  But sometimes we don’t perhaps put enough emphasis on the expectation for a reply!  I’ve often heard ‘</a:t>
            </a:r>
            <a:r>
              <a:rPr lang="en-GB" baseline="0" dirty="0" err="1" smtClean="0"/>
              <a:t>Alles</a:t>
            </a:r>
            <a:r>
              <a:rPr lang="en-GB" baseline="0" dirty="0" smtClean="0"/>
              <a:t> </a:t>
            </a:r>
            <a:r>
              <a:rPr lang="en-GB" baseline="0" dirty="0" err="1" smtClean="0"/>
              <a:t>klar</a:t>
            </a:r>
            <a:r>
              <a:rPr lang="en-GB" baseline="0" dirty="0" smtClean="0"/>
              <a:t>?’ by the teacher or ‘</a:t>
            </a:r>
            <a:r>
              <a:rPr lang="en-GB" baseline="0" dirty="0" err="1" smtClean="0"/>
              <a:t>Entendéis</a:t>
            </a:r>
            <a:r>
              <a:rPr lang="en-GB" baseline="0" dirty="0" smtClean="0"/>
              <a:t>?’ said almost as a rhetorical utterance.  When there is barely a murmur in response, the teacher has not followed this up.  if we think of the purpose of saying ‘ Is that clear?’ it seems really important that we accompany it with an expectation that students will either say confidently ‘</a:t>
            </a:r>
            <a:r>
              <a:rPr lang="en-GB" baseline="0" dirty="0" err="1" smtClean="0"/>
              <a:t>Ja</a:t>
            </a:r>
            <a:r>
              <a:rPr lang="en-GB" baseline="0" dirty="0" smtClean="0"/>
              <a:t>’ or will have questions because they are not clear about it.  We have a couple of legendary stories in our department about this.  In one class of lower ability learners one Y11 student, who had had the same teacher throughout Y10 too, and was used to his teacher saying to the class ‘</a:t>
            </a:r>
            <a:r>
              <a:rPr lang="en-GB" baseline="0" dirty="0" err="1" smtClean="0"/>
              <a:t>Entendéis</a:t>
            </a:r>
            <a:r>
              <a:rPr lang="en-GB" baseline="0" dirty="0" smtClean="0"/>
              <a:t>?’  suddenly asked her at Easter of Y11 – Miss, what is this about 10 days?  What is going to happen in 10 days?  You’ve been saying that since the start of Y10!  So it’s a salient lesson that we need to ensure that we check understanding, of crucial terms and also of our teacher talk, especially key terms that we are going to repeat and repeat.  Having said that, checking understanding also involves seeing how students respond.  If they do what we ask readily, if the work produced matches expectations, then we can also be confident that they have understood.</a:t>
            </a:r>
            <a:br>
              <a:rPr lang="en-GB" baseline="0" dirty="0" smtClean="0"/>
            </a:br>
            <a:r>
              <a:rPr lang="en-GB" baseline="0" dirty="0" smtClean="0"/>
              <a:t>4.  Creative</a:t>
            </a:r>
            <a:br>
              <a:rPr lang="en-GB" baseline="0" dirty="0" smtClean="0"/>
            </a:br>
            <a:r>
              <a:rPr lang="en-GB" baseline="0" dirty="0" smtClean="0"/>
              <a:t>With the still limited language of our learners, teachers have to be creative about TL use.  We will need to use cognates at the start (but also withdraw them as soon as we can if there is a better TL word) – I can think particularly of </a:t>
            </a:r>
            <a:r>
              <a:rPr lang="en-GB" baseline="0" dirty="0" err="1" smtClean="0"/>
              <a:t>Moglichkeit</a:t>
            </a:r>
            <a:r>
              <a:rPr lang="en-GB" baseline="0" dirty="0" smtClean="0"/>
              <a:t> in German rather than </a:t>
            </a:r>
            <a:r>
              <a:rPr lang="en-GB" baseline="0" dirty="0" err="1" smtClean="0"/>
              <a:t>Possibilitat</a:t>
            </a:r>
            <a:r>
              <a:rPr lang="en-GB" baseline="0" dirty="0" smtClean="0"/>
              <a:t>.  If we first teach </a:t>
            </a:r>
            <a:r>
              <a:rPr lang="en-GB" baseline="0" dirty="0" err="1" smtClean="0"/>
              <a:t>Possibilitat</a:t>
            </a:r>
            <a:r>
              <a:rPr lang="en-GB" baseline="0" dirty="0" smtClean="0"/>
              <a:t> and then we introduce them to </a:t>
            </a:r>
            <a:r>
              <a:rPr lang="en-GB" baseline="0" dirty="0" err="1" smtClean="0"/>
              <a:t>Moglichkeit</a:t>
            </a:r>
            <a:r>
              <a:rPr lang="en-GB" baseline="0" dirty="0" smtClean="0"/>
              <a:t> we can then stop using </a:t>
            </a:r>
            <a:r>
              <a:rPr lang="en-GB" baseline="0" dirty="0" err="1" smtClean="0"/>
              <a:t>possibilitat</a:t>
            </a:r>
            <a:r>
              <a:rPr lang="en-GB" baseline="0" dirty="0" smtClean="0"/>
              <a:t> fairly soon.  To get meanings across we will also need our ingenuity.  Getting into the habit of using examples to get meanings across is invaluable, especially if they involve the immediate setting of the classroom.  Referring to things that are too far removed from the classroom can lose beginner students.  I watched a teacher come up with a very good way to tell her learners in lesson one that she wanted to know their preferred names, not just their register names, by using a member of the class who she imagined would prefer Kate rather than Kathryn.  In this, as in other aspects of teacher talk, we can grow our ability.</a:t>
            </a:r>
            <a:br>
              <a:rPr lang="en-GB" baseline="0" dirty="0" smtClean="0"/>
            </a:br>
            <a:r>
              <a:rPr lang="en-GB" baseline="0" dirty="0" smtClean="0"/>
              <a:t>5.  Communicative</a:t>
            </a:r>
            <a:br>
              <a:rPr lang="en-GB" baseline="0" dirty="0" smtClean="0"/>
            </a:br>
            <a:r>
              <a:rPr lang="en-GB" baseline="0" dirty="0" smtClean="0"/>
              <a:t>Keeping it real.  This doesn’t necessarily mean having a conversation with learners that is ‘off-topic’ although it can be nice to do this occasionally.  It means responding to unplanned talk or learner questions in terms of the message rather than slipping into accuracy mode and correcting every utterance.  This is very much about clarity of purpose for each activity.  If you are practising pronunciation in a given task, then correct pronunciation errors.  If you are practising producing correct forms e.g. perfect tense, then correct errors.  But in every lesson there must be a decent chunk of time allocated to communicating through the TL.  In these sorts of activities, where communication of the message is dominant, correction of errors is an unhelpful addition, because it blurs the purpose and demotivates the learner who is actually trying to really tell you about his/her pet.  That doesn’t mean that as the teacher you don’t recognise that when Jimmy is talking he still hasn’t got the idea of where to put the adjective in French when he speaks spontaneously, but that doesn’t mean he wouldn’t know if he had time to plan to write or plan to speak.  What we can do accurately in an unplanned situation is different to what we can do when we have time to reflect.  And research is unclear at best about what a learner can take from explicit accuracy feedback while they’re in the act of talking. So if you notice in spontaneous speaking that there are fundamental errors, make a note that some more practice activities are needed down the line, but don’t stop him mid-flow.  Only signal problems if they are genuine communication problems – i.e. you don’t know what he means.  Then ask follow up questions to try to get to the meaning.  Smile as you do this and encourage further communication.  Offer alternatives to see if you can arrive at what he wanted to say.  </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5</a:t>
            </a:fld>
            <a:endParaRPr lang="fr-FR"/>
          </a:p>
        </p:txBody>
      </p:sp>
    </p:spTree>
    <p:extLst>
      <p:ext uri="{BB962C8B-B14F-4D97-AF65-F5344CB8AC3E}">
        <p14:creationId xmlns:p14="http://schemas.microsoft.com/office/powerpoint/2010/main" val="4207829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34</a:t>
            </a:fld>
            <a:endParaRPr lang="en-GB">
              <a:solidFill>
                <a:prstClr val="black"/>
              </a:solidFill>
            </a:endParaRPr>
          </a:p>
        </p:txBody>
      </p:sp>
    </p:spTree>
    <p:extLst>
      <p:ext uri="{BB962C8B-B14F-4D97-AF65-F5344CB8AC3E}">
        <p14:creationId xmlns:p14="http://schemas.microsoft.com/office/powerpoint/2010/main" val="3637672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35</a:t>
            </a:fld>
            <a:endParaRPr lang="en-GB">
              <a:solidFill>
                <a:prstClr val="black"/>
              </a:solidFill>
            </a:endParaRPr>
          </a:p>
        </p:txBody>
      </p:sp>
    </p:spTree>
    <p:extLst>
      <p:ext uri="{BB962C8B-B14F-4D97-AF65-F5344CB8AC3E}">
        <p14:creationId xmlns:p14="http://schemas.microsoft.com/office/powerpoint/2010/main" val="3366261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36</a:t>
            </a:fld>
            <a:endParaRPr lang="en-GB">
              <a:solidFill>
                <a:prstClr val="black"/>
              </a:solidFill>
            </a:endParaRPr>
          </a:p>
        </p:txBody>
      </p:sp>
    </p:spTree>
    <p:extLst>
      <p:ext uri="{BB962C8B-B14F-4D97-AF65-F5344CB8AC3E}">
        <p14:creationId xmlns:p14="http://schemas.microsoft.com/office/powerpoint/2010/main" val="1839368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37</a:t>
            </a:fld>
            <a:endParaRPr lang="en-GB">
              <a:solidFill>
                <a:prstClr val="black"/>
              </a:solidFill>
            </a:endParaRPr>
          </a:p>
        </p:txBody>
      </p:sp>
    </p:spTree>
    <p:extLst>
      <p:ext uri="{BB962C8B-B14F-4D97-AF65-F5344CB8AC3E}">
        <p14:creationId xmlns:p14="http://schemas.microsoft.com/office/powerpoint/2010/main" val="2327516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38</a:t>
            </a:fld>
            <a:endParaRPr lang="en-GB">
              <a:solidFill>
                <a:prstClr val="black"/>
              </a:solidFill>
            </a:endParaRPr>
          </a:p>
        </p:txBody>
      </p:sp>
    </p:spTree>
    <p:extLst>
      <p:ext uri="{BB962C8B-B14F-4D97-AF65-F5344CB8AC3E}">
        <p14:creationId xmlns:p14="http://schemas.microsoft.com/office/powerpoint/2010/main" val="1309173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39</a:t>
            </a:fld>
            <a:endParaRPr lang="en-GB">
              <a:solidFill>
                <a:prstClr val="black"/>
              </a:solidFill>
            </a:endParaRPr>
          </a:p>
        </p:txBody>
      </p:sp>
    </p:spTree>
    <p:extLst>
      <p:ext uri="{BB962C8B-B14F-4D97-AF65-F5344CB8AC3E}">
        <p14:creationId xmlns:p14="http://schemas.microsoft.com/office/powerpoint/2010/main" val="3772016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Student – Teacher (also to student) phrases</a:t>
            </a:r>
            <a:br>
              <a:rPr lang="en-GB" dirty="0" smtClean="0"/>
            </a:br>
            <a:r>
              <a:rPr lang="en-GB" dirty="0" smtClean="0"/>
              <a:t/>
            </a:r>
            <a:br>
              <a:rPr lang="en-GB" dirty="0" smtClean="0"/>
            </a:br>
            <a:r>
              <a:rPr lang="en-GB" dirty="0" smtClean="0"/>
              <a:t>The idea of this lesson is for the students to learn vocabulary in pairs – this is a good time to have a discussion and remind them of techniques for vocabulary learning (total focus, short bursts, repetition, etc..).  Hand out a sheet to each student and get them to cut them into flashcards.  Put them in pairs and give them 15 minutes to learn as many of the phrases as possible – the idea is that the pair who can memorize the most wins – once we have taught this lesson, as a teacher, it is imperative that you do not accept these phrases from students in English anymore – at the end of the lesson they should either glue them or save them into their books in an envelope – 25 </a:t>
            </a:r>
            <a:r>
              <a:rPr lang="en-GB" dirty="0" err="1" smtClean="0"/>
              <a:t>mins</a:t>
            </a:r>
            <a:endParaRPr lang="fr-F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E3162C8-EF0B-4D30-97FF-4854C90C7F71}" type="slidenum">
              <a:rPr lang="en-GB" sz="1200" smtClean="0">
                <a:solidFill>
                  <a:prstClr val="black"/>
                </a:solidFill>
              </a:rPr>
              <a:pPr eaLnBrk="1" hangingPunct="1"/>
              <a:t>40</a:t>
            </a:fld>
            <a:endParaRPr lang="en-GB" sz="1200" smtClean="0">
              <a:solidFill>
                <a:prstClr val="black"/>
              </a:solidFill>
            </a:endParaRPr>
          </a:p>
        </p:txBody>
      </p:sp>
    </p:spTree>
    <p:extLst>
      <p:ext uri="{BB962C8B-B14F-4D97-AF65-F5344CB8AC3E}">
        <p14:creationId xmlns:p14="http://schemas.microsoft.com/office/powerpoint/2010/main" val="3148958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3421004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185411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Integrating incidental</a:t>
            </a:r>
            <a:r>
              <a:rPr lang="en-GB" baseline="0" dirty="0" smtClean="0"/>
              <a:t> classroom talk with curriculum language.</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266618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6</a:t>
            </a:fld>
            <a:endParaRPr lang="fr-FR"/>
          </a:p>
        </p:txBody>
      </p:sp>
    </p:spTree>
    <p:extLst>
      <p:ext uri="{BB962C8B-B14F-4D97-AF65-F5344CB8AC3E}">
        <p14:creationId xmlns:p14="http://schemas.microsoft.com/office/powerpoint/2010/main" val="3629889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p>
          <a:p>
            <a:pPr marL="228600" indent="-228600" rtl="0" eaLnBrk="1" fontAlgn="t" latinLnBrk="0" hangingPunct="1">
              <a:buAutoNum type="arabicPlain"/>
            </a:pPr>
            <a:r>
              <a:rPr lang="en-GB" sz="1200" b="0" i="0" u="none" strike="noStrike" kern="1200" dirty="0" smtClean="0">
                <a:solidFill>
                  <a:schemeClr val="tx1"/>
                </a:solidFill>
                <a:effectLst/>
                <a:latin typeface="+mn-lt"/>
                <a:ea typeface="+mn-ea"/>
                <a:cs typeface="+mn-cs"/>
              </a:rPr>
              <a:t>Group</a:t>
            </a:r>
            <a:r>
              <a:rPr lang="en-GB" sz="1200" b="0" i="0" u="none" strike="noStrike" kern="1200" baseline="0" dirty="0" smtClean="0">
                <a:solidFill>
                  <a:schemeClr val="tx1"/>
                </a:solidFill>
                <a:effectLst/>
                <a:latin typeface="+mn-lt"/>
                <a:ea typeface="+mn-ea"/>
                <a:cs typeface="+mn-cs"/>
              </a:rPr>
              <a:t> speaking – Comment </a:t>
            </a:r>
            <a:r>
              <a:rPr lang="en-GB" sz="1200" b="0" i="0" u="none" strike="noStrike" kern="1200" baseline="0" dirty="0" err="1" smtClean="0">
                <a:solidFill>
                  <a:schemeClr val="tx1"/>
                </a:solidFill>
                <a:effectLst/>
                <a:latin typeface="+mn-lt"/>
                <a:ea typeface="+mn-ea"/>
                <a:cs typeface="+mn-cs"/>
              </a:rPr>
              <a:t>dit</a:t>
            </a:r>
            <a:r>
              <a:rPr lang="en-GB" sz="1200" b="0" i="0" u="none" strike="noStrike" kern="1200" baseline="0" dirty="0" smtClean="0">
                <a:solidFill>
                  <a:schemeClr val="tx1"/>
                </a:solidFill>
                <a:effectLst/>
                <a:latin typeface="+mn-lt"/>
                <a:ea typeface="+mn-ea"/>
                <a:cs typeface="+mn-cs"/>
              </a:rPr>
              <a:t>-on…en </a:t>
            </a:r>
            <a:r>
              <a:rPr lang="en-GB" sz="1200" b="0" i="0" u="none" strike="noStrike" kern="1200" baseline="0" dirty="0" err="1" smtClean="0">
                <a:solidFill>
                  <a:schemeClr val="tx1"/>
                </a:solidFill>
                <a:effectLst/>
                <a:latin typeface="+mn-lt"/>
                <a:ea typeface="+mn-ea"/>
                <a:cs typeface="+mn-cs"/>
              </a:rPr>
              <a:t>français</a:t>
            </a:r>
            <a:r>
              <a:rPr lang="en-GB" sz="1200" b="0" i="0" u="none" strike="noStrike" kern="1200" baseline="0" dirty="0" smtClean="0">
                <a:solidFill>
                  <a:schemeClr val="tx1"/>
                </a:solidFill>
                <a:effectLst/>
                <a:latin typeface="+mn-lt"/>
                <a:ea typeface="+mn-ea"/>
                <a:cs typeface="+mn-cs"/>
              </a:rPr>
              <a:t> / </a:t>
            </a:r>
            <a:r>
              <a:rPr lang="en-GB" sz="1200" b="0" i="0" u="none" strike="noStrike" kern="1200" baseline="0" dirty="0" err="1" smtClean="0">
                <a:solidFill>
                  <a:schemeClr val="tx1"/>
                </a:solidFill>
                <a:effectLst/>
                <a:latin typeface="+mn-lt"/>
                <a:ea typeface="+mn-ea"/>
                <a:cs typeface="+mn-cs"/>
              </a:rPr>
              <a:t>anglais</a:t>
            </a:r>
            <a:r>
              <a:rPr lang="en-GB" sz="1200" b="0" i="0" u="none" strike="noStrike" kern="1200" baseline="0" dirty="0" smtClean="0">
                <a:solidFill>
                  <a:schemeClr val="tx1"/>
                </a:solidFill>
                <a:effectLst/>
                <a:latin typeface="+mn-lt"/>
                <a:ea typeface="+mn-ea"/>
                <a:cs typeface="+mn-cs"/>
              </a:rPr>
              <a:t>?</a:t>
            </a:r>
          </a:p>
          <a:p>
            <a:pPr marL="0" indent="0" rtl="0" eaLnBrk="1" fontAlgn="t" latinLnBrk="0" hangingPunct="1">
              <a:buNone/>
            </a:pPr>
            <a:r>
              <a:rPr lang="en-GB" sz="1200" b="0" i="0" u="none" strike="noStrike" kern="1200" baseline="0" dirty="0" smtClean="0">
                <a:solidFill>
                  <a:schemeClr val="tx1"/>
                </a:solidFill>
                <a:effectLst/>
                <a:latin typeface="+mn-lt"/>
                <a:ea typeface="+mn-ea"/>
                <a:cs typeface="+mn-cs"/>
              </a:rPr>
              <a:t>This activity is primarily to be used at the start of a new topic / theme.  The aims are to:</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Retrieve</a:t>
            </a:r>
            <a:r>
              <a:rPr lang="en-GB" sz="1200" b="0" i="0" u="none" strike="noStrike" kern="1200" baseline="0" dirty="0" smtClean="0">
                <a:solidFill>
                  <a:schemeClr val="tx1"/>
                </a:solidFill>
                <a:effectLst/>
                <a:latin typeface="+mn-lt"/>
                <a:ea typeface="+mn-ea"/>
                <a:cs typeface="+mn-cs"/>
              </a:rPr>
              <a:t> prior knowledge and share it</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Identify gaps in current knowledge</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Use TL for routine communication</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Ask / answer questions in TL</a:t>
            </a:r>
            <a:endParaRPr lang="en-GB" sz="1200" b="0" i="0" u="none" strike="noStrike"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Start with a text and see what students know first.</a:t>
            </a:r>
            <a:br>
              <a:rPr lang="en-GB" dirty="0" smtClean="0"/>
            </a:br>
            <a:r>
              <a:rPr lang="en-GB" dirty="0" smtClean="0"/>
              <a:t>Give them some time to interrogate</a:t>
            </a:r>
            <a:r>
              <a:rPr lang="en-GB" baseline="0" dirty="0" smtClean="0"/>
              <a:t> each other’s knowledge and make some hypotheses about words they might know, using this routine in the TL</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red / yellow / green post-it notes for unknown / think we know / know words</a:t>
            </a:r>
            <a:br>
              <a:rPr lang="en-GB" baseline="0" dirty="0" smtClean="0"/>
            </a:br>
            <a:r>
              <a:rPr lang="en-GB" baseline="0" dirty="0" smtClean="0"/>
              <a:t>They could shade their own large copy of the text with these colours, as appropriate.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49</a:t>
            </a:fld>
            <a:endParaRPr lang="en-GB"/>
          </a:p>
        </p:txBody>
      </p:sp>
    </p:spTree>
    <p:extLst>
      <p:ext uri="{BB962C8B-B14F-4D97-AF65-F5344CB8AC3E}">
        <p14:creationId xmlns:p14="http://schemas.microsoft.com/office/powerpoint/2010/main" val="310206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is just one example of this very versatile task.  The purpose is two-fold: firstly, to get students using simple transactional language for a purpose – i.e. exchanging information about new language, thanking each other.  Secondly, students are being presented with new language in a different way to the more traditional Presentation – Practice – Production model.  </a:t>
            </a:r>
            <a:br>
              <a:rPr lang="en-GB" baseline="0" dirty="0" smtClean="0"/>
            </a:br>
            <a:r>
              <a:rPr lang="en-GB" baseline="0" dirty="0" smtClean="0"/>
              <a:t/>
            </a:r>
            <a:br>
              <a:rPr lang="en-GB" baseline="0" dirty="0" smtClean="0"/>
            </a:br>
            <a:r>
              <a:rPr lang="en-GB" baseline="0" dirty="0" smtClean="0"/>
              <a:t>It works like this.  </a:t>
            </a:r>
            <a:br>
              <a:rPr lang="en-GB" baseline="0" dirty="0" smtClean="0"/>
            </a:br>
            <a:r>
              <a:rPr lang="en-GB" baseline="0" dirty="0" smtClean="0"/>
              <a:t>1) Students are exposed to some new language.  It could be contained within a text, within a video clip, a song (with karaoke style lyrics if it’s new language), even within a listening passage.  </a:t>
            </a:r>
            <a:br>
              <a:rPr lang="en-GB" baseline="0" dirty="0" smtClean="0"/>
            </a:br>
            <a:r>
              <a:rPr lang="en-GB" baseline="0" dirty="0" smtClean="0"/>
              <a:t>2) They read / watch / listen and have to fill in as many of the answers as they can in the ‘give one’ column. NB: the key is that it shouldn’t be possible for all students to get all the answers; preferably only ½ - 2/3 of the answers.</a:t>
            </a:r>
            <a:br>
              <a:rPr lang="en-GB" baseline="0" dirty="0" smtClean="0"/>
            </a:br>
            <a:r>
              <a:rPr lang="en-GB" baseline="0" dirty="0" smtClean="0"/>
              <a:t>3) They go around the class, trying to complete their list of new language, ‘trading’ with others in the class, using the TL. They ask:  Have you got…? No.  (</a:t>
            </a:r>
            <a:r>
              <a:rPr lang="en-GB" baseline="0" dirty="0" smtClean="0">
                <a:sym typeface="Wingdings" panose="05000000000000000000" pitchFamily="2" charset="2"/>
              </a:rPr>
              <a:t> OK. Bye, thanks). Yes. Have you got…? (No. ( OK. Bye, thanks). Yes.  ….is…….Great, thank you. ……….. is…….. Thanks, bye.  Any new language they get from others goes in the ‘get one’ column.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The stimulus for this task is this video clip:</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http://www.youtube.com/watch?v=NZ1eI_cRPAk&amp;list=TL7fI6F1xFug3hNb_AF34qpi7emQRBx4Tl </a:t>
            </a:r>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50</a:t>
            </a:fld>
            <a:endParaRPr lang="en-GB"/>
          </a:p>
        </p:txBody>
      </p:sp>
    </p:spTree>
    <p:extLst>
      <p:ext uri="{BB962C8B-B14F-4D97-AF65-F5344CB8AC3E}">
        <p14:creationId xmlns:p14="http://schemas.microsoft.com/office/powerpoint/2010/main" val="3121465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C6CCAE-3897-4A1B-863B-3CA2059D4417}" type="slidenum">
              <a:rPr lang="en-GB">
                <a:solidFill>
                  <a:prstClr val="black"/>
                </a:solidFill>
              </a:rPr>
              <a:pPr>
                <a:defRPr/>
              </a:pPr>
              <a:t>51</a:t>
            </a:fld>
            <a:endParaRPr lang="en-GB">
              <a:solidFill>
                <a:prstClr val="black"/>
              </a:solidFill>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GB" dirty="0" err="1" smtClean="0"/>
              <a:t>Fui</a:t>
            </a:r>
            <a:r>
              <a:rPr lang="en-GB" dirty="0" smtClean="0"/>
              <a:t> a la </a:t>
            </a:r>
            <a:r>
              <a:rPr lang="en-GB" dirty="0" err="1" smtClean="0"/>
              <a:t>tienda</a:t>
            </a:r>
            <a:r>
              <a:rPr lang="en-GB" dirty="0" smtClean="0"/>
              <a:t> de </a:t>
            </a:r>
            <a:r>
              <a:rPr lang="en-GB" dirty="0" err="1" smtClean="0"/>
              <a:t>animales</a:t>
            </a:r>
            <a:r>
              <a:rPr lang="en-GB" dirty="0" smtClean="0"/>
              <a:t> y </a:t>
            </a:r>
            <a:r>
              <a:rPr lang="en-GB" dirty="0" err="1" smtClean="0"/>
              <a:t>compré</a:t>
            </a:r>
            <a:r>
              <a:rPr lang="en-GB" dirty="0" smtClean="0"/>
              <a:t> …= I went to the pet shop and I bought ….</a:t>
            </a:r>
            <a:br>
              <a:rPr lang="en-GB" dirty="0" smtClean="0"/>
            </a:br>
            <a:r>
              <a:rPr lang="en-GB" dirty="0" smtClean="0"/>
              <a:t>Pupils have to play this game building up the list of animals they bought as the animals appear. Click on the latest animal to hear the list so far. Pupils should say the Spanish prompt as well.</a:t>
            </a:r>
            <a:br>
              <a:rPr lang="en-GB" dirty="0" smtClean="0"/>
            </a:br>
            <a:r>
              <a:rPr lang="en-GB" dirty="0" smtClean="0"/>
              <a:t>This is a standard ‘listing’ speaking activity but it can be enhanced if you make clear</a:t>
            </a:r>
            <a:r>
              <a:rPr lang="en-GB" baseline="0" dirty="0" smtClean="0"/>
              <a:t> to students that they should help their partner, e.g. by prompting with gestures, mouthing the word silently, prompting with first syllable, because it’s a pair game rather than an individual competition.  </a:t>
            </a:r>
          </a:p>
          <a:p>
            <a:pPr>
              <a:spcBef>
                <a:spcPct val="50000"/>
              </a:spcBef>
            </a:pPr>
            <a:r>
              <a:rPr lang="en-GB" baseline="0" dirty="0" smtClean="0"/>
              <a:t>This is one of the most straightforward activities to teach coaching skills to KS2 and KS3 pupils.  </a:t>
            </a:r>
          </a:p>
          <a:p>
            <a:pPr>
              <a:spcBef>
                <a:spcPct val="50000"/>
              </a:spcBef>
            </a:pPr>
            <a:r>
              <a:rPr lang="en-GB" baseline="0" dirty="0" smtClean="0"/>
              <a:t>It can also be used for numerous topics – </a:t>
            </a:r>
            <a:br>
              <a:rPr lang="en-GB" baseline="0" dirty="0" smtClean="0"/>
            </a:br>
            <a:r>
              <a:rPr lang="en-GB" baseline="0" dirty="0" smtClean="0"/>
              <a:t/>
            </a:r>
            <a:br>
              <a:rPr lang="en-GB" baseline="0" dirty="0" smtClean="0"/>
            </a:br>
            <a:r>
              <a:rPr lang="en-GB" baseline="0" dirty="0" smtClean="0"/>
              <a:t>Films  = </a:t>
            </a:r>
            <a:r>
              <a:rPr lang="en-GB" baseline="0" dirty="0" err="1" smtClean="0"/>
              <a:t>Fui</a:t>
            </a:r>
            <a:r>
              <a:rPr lang="en-GB" baseline="0" dirty="0" smtClean="0"/>
              <a:t> al cine y vi </a:t>
            </a:r>
            <a:r>
              <a:rPr lang="en-GB" baseline="0" dirty="0" err="1" smtClean="0"/>
              <a:t>una</a:t>
            </a:r>
            <a:r>
              <a:rPr lang="en-GB" baseline="0" dirty="0" smtClean="0"/>
              <a:t> </a:t>
            </a:r>
            <a:r>
              <a:rPr lang="en-GB" baseline="0" dirty="0" err="1" smtClean="0"/>
              <a:t>comedia</a:t>
            </a:r>
            <a:r>
              <a:rPr lang="en-GB" baseline="0" dirty="0" smtClean="0"/>
              <a:t>…</a:t>
            </a:r>
            <a:br>
              <a:rPr lang="en-GB" baseline="0" dirty="0" smtClean="0"/>
            </a:br>
            <a:r>
              <a:rPr lang="en-GB" baseline="0" dirty="0" smtClean="0"/>
              <a:t>Sports – </a:t>
            </a:r>
            <a:r>
              <a:rPr lang="en-GB" baseline="0" dirty="0" err="1" smtClean="0"/>
              <a:t>Fui</a:t>
            </a:r>
            <a:r>
              <a:rPr lang="en-GB" baseline="0" dirty="0" smtClean="0"/>
              <a:t> al </a:t>
            </a:r>
            <a:r>
              <a:rPr lang="en-GB" baseline="0" dirty="0" err="1" smtClean="0"/>
              <a:t>polideportivo</a:t>
            </a:r>
            <a:r>
              <a:rPr lang="en-GB" baseline="0" dirty="0" smtClean="0"/>
              <a:t> y </a:t>
            </a:r>
            <a:r>
              <a:rPr lang="en-GB" baseline="0" dirty="0" err="1" smtClean="0"/>
              <a:t>jugué</a:t>
            </a:r>
            <a:r>
              <a:rPr lang="en-GB" baseline="0" dirty="0" smtClean="0"/>
              <a:t> al </a:t>
            </a:r>
            <a:r>
              <a:rPr lang="en-GB" baseline="0" dirty="0" err="1" smtClean="0"/>
              <a:t>tenis</a:t>
            </a:r>
            <a:r>
              <a:rPr lang="en-GB" baseline="0" dirty="0" smtClean="0"/>
              <a:t>…</a:t>
            </a:r>
            <a:br>
              <a:rPr lang="en-GB" baseline="0" dirty="0" smtClean="0"/>
            </a:br>
            <a:r>
              <a:rPr lang="en-GB" baseline="0" dirty="0" smtClean="0"/>
              <a:t>Food/Drink – </a:t>
            </a:r>
            <a:r>
              <a:rPr lang="en-GB" baseline="0" dirty="0" err="1" smtClean="0"/>
              <a:t>Fui</a:t>
            </a:r>
            <a:r>
              <a:rPr lang="en-GB" baseline="0" dirty="0" smtClean="0"/>
              <a:t> al </a:t>
            </a:r>
            <a:r>
              <a:rPr lang="en-GB" baseline="0" dirty="0" err="1" smtClean="0"/>
              <a:t>restaurante</a:t>
            </a:r>
            <a:r>
              <a:rPr lang="en-GB" baseline="0" dirty="0" smtClean="0"/>
              <a:t> y </a:t>
            </a:r>
            <a:r>
              <a:rPr lang="en-GB" baseline="0" dirty="0" err="1" smtClean="0"/>
              <a:t>comí</a:t>
            </a:r>
            <a:r>
              <a:rPr lang="en-GB" baseline="0" dirty="0" smtClean="0"/>
              <a:t>…</a:t>
            </a:r>
            <a:br>
              <a:rPr lang="en-GB" baseline="0" dirty="0" smtClean="0"/>
            </a:br>
            <a:r>
              <a:rPr lang="en-GB" baseline="0" dirty="0" smtClean="0"/>
              <a:t>Shopping for clothes – </a:t>
            </a:r>
            <a:br>
              <a:rPr lang="en-GB" baseline="0" dirty="0" smtClean="0"/>
            </a:br>
            <a:r>
              <a:rPr lang="en-GB" baseline="0" dirty="0" smtClean="0"/>
              <a:t>Weekend activities – Este fin de </a:t>
            </a:r>
            <a:r>
              <a:rPr lang="en-GB" baseline="0" dirty="0" err="1" smtClean="0"/>
              <a:t>semana</a:t>
            </a:r>
            <a:r>
              <a:rPr lang="en-GB" baseline="0" dirty="0" smtClean="0"/>
              <a:t>, </a:t>
            </a:r>
            <a:r>
              <a:rPr lang="en-GB" baseline="0" dirty="0" err="1" smtClean="0"/>
              <a:t>hice</a:t>
            </a:r>
            <a:r>
              <a:rPr lang="en-GB" baseline="0" dirty="0" smtClean="0"/>
              <a:t> </a:t>
            </a:r>
            <a:r>
              <a:rPr lang="en-GB" baseline="0" dirty="0" err="1" smtClean="0"/>
              <a:t>muchas</a:t>
            </a:r>
            <a:r>
              <a:rPr lang="en-GB" baseline="0" dirty="0" smtClean="0"/>
              <a:t> </a:t>
            </a:r>
            <a:r>
              <a:rPr lang="en-GB" baseline="0" dirty="0" err="1" smtClean="0"/>
              <a:t>cosas</a:t>
            </a:r>
            <a:r>
              <a:rPr lang="en-GB" baseline="0" dirty="0" smtClean="0"/>
              <a:t>.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fui</a:t>
            </a:r>
            <a:r>
              <a:rPr lang="en-GB" baseline="0" dirty="0" smtClean="0"/>
              <a:t> de </a:t>
            </a:r>
            <a:r>
              <a:rPr lang="en-GB" baseline="0" dirty="0" err="1" smtClean="0"/>
              <a:t>paseo</a:t>
            </a:r>
            <a:r>
              <a:rPr lang="en-GB" baseline="0" dirty="0" smtClean="0"/>
              <a:t>…</a:t>
            </a:r>
            <a:br>
              <a:rPr lang="en-GB" baseline="0" dirty="0" smtClean="0"/>
            </a:br>
            <a:r>
              <a:rPr lang="en-GB" baseline="0" dirty="0" smtClean="0"/>
              <a:t>School subjects – </a:t>
            </a:r>
            <a:r>
              <a:rPr lang="en-GB" baseline="0" dirty="0" err="1" smtClean="0"/>
              <a:t>Esta</a:t>
            </a:r>
            <a:r>
              <a:rPr lang="en-GB" baseline="0" dirty="0" smtClean="0"/>
              <a:t> </a:t>
            </a:r>
            <a:r>
              <a:rPr lang="en-GB" baseline="0" dirty="0" err="1" smtClean="0"/>
              <a:t>semana</a:t>
            </a:r>
            <a:r>
              <a:rPr lang="en-GB" baseline="0" dirty="0" smtClean="0"/>
              <a:t> </a:t>
            </a:r>
            <a:r>
              <a:rPr lang="en-GB" baseline="0" dirty="0" err="1" smtClean="0"/>
              <a:t>tengo</a:t>
            </a:r>
            <a:r>
              <a:rPr lang="en-GB" baseline="0" dirty="0" smtClean="0"/>
              <a:t> </a:t>
            </a:r>
            <a:r>
              <a:rPr lang="en-GB" baseline="0" dirty="0" err="1" smtClean="0"/>
              <a:t>muchas</a:t>
            </a:r>
            <a:r>
              <a:rPr lang="en-GB" baseline="0" dirty="0" smtClean="0"/>
              <a:t> </a:t>
            </a:r>
            <a:r>
              <a:rPr lang="en-GB" baseline="0" dirty="0" err="1" smtClean="0"/>
              <a:t>clases</a:t>
            </a:r>
            <a:r>
              <a:rPr lang="en-GB" baseline="0" dirty="0" smtClean="0"/>
              <a:t>. </a:t>
            </a:r>
            <a:r>
              <a:rPr lang="en-GB" baseline="0" dirty="0" err="1" smtClean="0"/>
              <a:t>Tengo</a:t>
            </a:r>
            <a:r>
              <a:rPr lang="en-GB" baseline="0" dirty="0" smtClean="0"/>
              <a:t> </a:t>
            </a:r>
            <a:r>
              <a:rPr lang="en-GB" baseline="0" dirty="0" err="1" smtClean="0"/>
              <a:t>inglés</a:t>
            </a:r>
            <a:r>
              <a:rPr lang="en-GB" baseline="0" dirty="0" smtClean="0"/>
              <a:t>…</a:t>
            </a:r>
          </a:p>
          <a:p>
            <a:pPr>
              <a:spcBef>
                <a:spcPct val="50000"/>
              </a:spcBef>
            </a:pPr>
            <a:endParaRPr lang="en-GB" dirty="0" smtClean="0"/>
          </a:p>
          <a:p>
            <a:endParaRPr lang="en-GB" dirty="0" smtClean="0"/>
          </a:p>
        </p:txBody>
      </p:sp>
    </p:spTree>
    <p:extLst>
      <p:ext uri="{BB962C8B-B14F-4D97-AF65-F5344CB8AC3E}">
        <p14:creationId xmlns:p14="http://schemas.microsoft.com/office/powerpoint/2010/main" val="2413536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would be cut up into individual cards for a short speaking line activity.  Learners ask and answer the questions and then move on to the next person.  Finally they can answer also for themselves.</a:t>
            </a:r>
            <a:endParaRPr lang="en-US" smtClean="0"/>
          </a:p>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D456D1-0487-40CF-BACA-396CC73414EF}" type="slidenum">
              <a:rPr lang="en-US">
                <a:solidFill>
                  <a:prstClr val="black"/>
                </a:solidFill>
                <a:latin typeface="Calibri" panose="020F0502020204030204" pitchFamily="34" charset="0"/>
              </a:rPr>
              <a:pPr eaLnBrk="1" hangingPunct="1"/>
              <a:t>52</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32548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Variation in</a:t>
            </a:r>
            <a:r>
              <a:rPr lang="en-GB" baseline="0" dirty="0" smtClean="0"/>
              <a:t> pairs of one of my favourites ‘What is the question’</a:t>
            </a:r>
            <a:br>
              <a:rPr lang="en-GB" baseline="0" dirty="0" smtClean="0"/>
            </a:br>
            <a:endParaRPr lang="en-GB" dirty="0" smtClean="0"/>
          </a:p>
          <a:p>
            <a:r>
              <a:rPr lang="en-GB" dirty="0" smtClean="0"/>
              <a:t>Thanks</a:t>
            </a:r>
            <a:r>
              <a:rPr lang="en-GB" baseline="0" dirty="0" smtClean="0"/>
              <a:t> again to Louise Crossley for adaptation of </a:t>
            </a:r>
            <a:r>
              <a:rPr lang="en-GB" baseline="0" dirty="0" err="1" smtClean="0"/>
              <a:t>Kagan</a:t>
            </a:r>
            <a:r>
              <a:rPr lang="en-GB" baseline="0" dirty="0" smtClean="0"/>
              <a:t> here, with additional praise in TL.</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80899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Continue on to freer</a:t>
            </a:r>
            <a:r>
              <a:rPr lang="en-GB" baseline="0" dirty="0" smtClean="0"/>
              <a:t> conversation where student chooses a different subject to talk about, and the other students asks the same sequence of questions as before.    Both can use these prompts to help them keep the conversation on track.</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3912659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to Chris Fuller for this!</a:t>
            </a:r>
            <a:endParaRPr lang="en-GB"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57</a:t>
            </a:fld>
            <a:endParaRPr lang="fr-FR">
              <a:solidFill>
                <a:prstClr val="black"/>
              </a:solidFill>
            </a:endParaRPr>
          </a:p>
        </p:txBody>
      </p:sp>
    </p:spTree>
    <p:extLst>
      <p:ext uri="{BB962C8B-B14F-4D97-AF65-F5344CB8AC3E}">
        <p14:creationId xmlns:p14="http://schemas.microsoft.com/office/powerpoint/2010/main" val="551227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58</a:t>
            </a:fld>
            <a:endParaRPr lang="fr-FR">
              <a:solidFill>
                <a:prstClr val="black"/>
              </a:solidFill>
            </a:endParaRPr>
          </a:p>
        </p:txBody>
      </p:sp>
    </p:spTree>
    <p:extLst>
      <p:ext uri="{BB962C8B-B14F-4D97-AF65-F5344CB8AC3E}">
        <p14:creationId xmlns:p14="http://schemas.microsoft.com/office/powerpoint/2010/main" val="29521778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This format</a:t>
            </a:r>
            <a:r>
              <a:rPr lang="fr-FR" baseline="0" dirty="0" smtClean="0"/>
              <a:t> for </a:t>
            </a:r>
            <a:r>
              <a:rPr lang="fr-FR" baseline="0" dirty="0" err="1" smtClean="0"/>
              <a:t>gathering</a:t>
            </a:r>
            <a:r>
              <a:rPr lang="fr-FR" baseline="0" dirty="0" smtClean="0"/>
              <a:t> </a:t>
            </a:r>
            <a:r>
              <a:rPr lang="fr-FR" baseline="0" dirty="0" err="1" smtClean="0"/>
              <a:t>student</a:t>
            </a:r>
            <a:r>
              <a:rPr lang="fr-FR" baseline="0" dirty="0" smtClean="0"/>
              <a:t> input / </a:t>
            </a:r>
            <a:r>
              <a:rPr lang="fr-FR" baseline="0" dirty="0" err="1" smtClean="0"/>
              <a:t>reflections</a:t>
            </a:r>
            <a:r>
              <a:rPr lang="fr-FR" baseline="0" dirty="0" smtClean="0"/>
              <a:t> </a:t>
            </a:r>
            <a:r>
              <a:rPr lang="fr-FR" baseline="0" dirty="0" err="1" smtClean="0"/>
              <a:t>was</a:t>
            </a:r>
            <a:r>
              <a:rPr lang="fr-FR" baseline="0" dirty="0" smtClean="0"/>
              <a:t> </a:t>
            </a:r>
            <a:r>
              <a:rPr lang="fr-FR" baseline="0" dirty="0" err="1" smtClean="0"/>
              <a:t>shared</a:t>
            </a:r>
            <a:r>
              <a:rPr lang="fr-FR" baseline="0" dirty="0" smtClean="0"/>
              <a:t> by Jane Driver at a </a:t>
            </a:r>
            <a:r>
              <a:rPr lang="fr-FR" baseline="0" dirty="0" err="1" smtClean="0"/>
              <a:t>recent</a:t>
            </a:r>
            <a:r>
              <a:rPr lang="fr-FR" baseline="0" dirty="0" smtClean="0"/>
              <a:t> ALL South </a:t>
            </a:r>
            <a:r>
              <a:rPr lang="fr-FR" baseline="0" dirty="0" err="1" smtClean="0"/>
              <a:t>Cambs</a:t>
            </a:r>
            <a:r>
              <a:rPr lang="fr-FR" baseline="0" dirty="0" smtClean="0"/>
              <a:t> meeting.</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59</a:t>
            </a:fld>
            <a:endParaRPr lang="fr-FR">
              <a:solidFill>
                <a:prstClr val="black"/>
              </a:solidFill>
            </a:endParaRPr>
          </a:p>
        </p:txBody>
      </p:sp>
    </p:spTree>
    <p:extLst>
      <p:ext uri="{BB962C8B-B14F-4D97-AF65-F5344CB8AC3E}">
        <p14:creationId xmlns:p14="http://schemas.microsoft.com/office/powerpoint/2010/main" val="1787492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60</a:t>
            </a:fld>
            <a:endParaRPr lang="fr-FR">
              <a:solidFill>
                <a:prstClr val="black"/>
              </a:solidFill>
            </a:endParaRPr>
          </a:p>
        </p:txBody>
      </p:sp>
    </p:spTree>
    <p:extLst>
      <p:ext uri="{BB962C8B-B14F-4D97-AF65-F5344CB8AC3E}">
        <p14:creationId xmlns:p14="http://schemas.microsoft.com/office/powerpoint/2010/main" val="272838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Teach the key sounds ( i.e.)</a:t>
            </a:r>
            <a:r>
              <a:rPr lang="en-GB" cap="none" baseline="0" dirty="0" smtClean="0">
                <a:latin typeface="Arial" panose="020B0604020202020204" pitchFamily="34" charset="0"/>
                <a:cs typeface="Arial" panose="020B0604020202020204" pitchFamily="34" charset="0"/>
              </a:rPr>
              <a:t> </a:t>
            </a:r>
            <a:r>
              <a:rPr lang="en-GB" cap="none" dirty="0" smtClean="0">
                <a:latin typeface="Arial" panose="020B0604020202020204" pitchFamily="34" charset="0"/>
                <a:cs typeface="Arial" panose="020B0604020202020204" pitchFamily="34" charset="0"/>
              </a:rPr>
              <a:t>those sounds that would confuse a native English speaker because they are written down differently in English)</a:t>
            </a:r>
          </a:p>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Layering (VAK)</a:t>
            </a:r>
            <a:r>
              <a:rPr lang="en-GB" cap="none" baseline="0" dirty="0" smtClean="0">
                <a:latin typeface="Arial" panose="020B0604020202020204" pitchFamily="34" charset="0"/>
                <a:cs typeface="Arial" panose="020B0604020202020204" pitchFamily="34" charset="0"/>
              </a:rPr>
              <a:t> strategies to remember these key words is vital to the phonics process.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It gives a language of gesture to refer back to at any point when a learner mispronounces or can’t pronounce a new words.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There are tasks that can help, but it’s equally important to respond in the moment and spot when to guide learners to the correct pronunciation invoking the phonics words / gestures.  Sometimes the gesture alone is enough.</a:t>
            </a:r>
            <a:br>
              <a:rPr lang="en-GB" cap="none" baseline="0" dirty="0" smtClean="0">
                <a:latin typeface="Arial" panose="020B0604020202020204" pitchFamily="34" charset="0"/>
                <a:cs typeface="Arial" panose="020B0604020202020204" pitchFamily="34" charset="0"/>
              </a:rPr>
            </a:br>
            <a:endParaRPr lang="en-GB" cap="none"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cap="none" baseline="0" dirty="0" smtClean="0">
                <a:latin typeface="Arial" panose="020B0604020202020204" pitchFamily="34" charset="0"/>
                <a:cs typeface="Arial" panose="020B0604020202020204" pitchFamily="34" charset="0"/>
              </a:rPr>
              <a:t>Learning and using phonics improves every language learner’s ability to use the foreign language.  However higher ability learners make the links quickly and transfer the learning to unfamiliar language, but lower ability learners needs much more and regular practice to see the same improvement.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Pronunciation and confidence are the main gains.</a:t>
            </a:r>
            <a:endParaRPr lang="en-GB" cap="none"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166251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363207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fld id="{5FCED522-8391-4D9D-B78C-EDECC9C47EB4}" type="slidenum">
              <a:rPr lang="en-GB" sz="1200">
                <a:solidFill>
                  <a:prstClr val="black"/>
                </a:solidFill>
                <a:latin typeface="Calibri" pitchFamily="34" charset="0"/>
              </a:rPr>
              <a:pPr algn="r" defTabSz="914400" eaLnBrk="1" hangingPunct="1"/>
              <a:t>8</a:t>
            </a:fld>
            <a:endParaRPr lang="en-GB" sz="1200">
              <a:solidFill>
                <a:prstClr val="black"/>
              </a:solidFill>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Layering memory of the key phonics sounds – iconic word, image, gesture</a:t>
            </a:r>
            <a:r>
              <a:rPr lang="en-GB" baseline="0" dirty="0" smtClean="0"/>
              <a:t> to represent each key sound, chosen for its difference to English pronunciation.</a:t>
            </a:r>
            <a:endParaRPr lang="en-GB" dirty="0" smtClean="0"/>
          </a:p>
        </p:txBody>
      </p:sp>
    </p:spTree>
    <p:extLst>
      <p:ext uri="{BB962C8B-B14F-4D97-AF65-F5344CB8AC3E}">
        <p14:creationId xmlns:p14="http://schemas.microsoft.com/office/powerpoint/2010/main" val="347467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version of </a:t>
            </a:r>
            <a:r>
              <a:rPr lang="en-GB" dirty="0" err="1" smtClean="0"/>
              <a:t>Francophoniques</a:t>
            </a:r>
            <a:r>
              <a:rPr lang="en-GB" dirty="0" smtClean="0"/>
              <a:t> – reduced to 16 key sounds.</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697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07997-9B74-4D87-8518-DE9539A966A1}" type="slidenum">
              <a:rPr lang="en-GB">
                <a:solidFill>
                  <a:srgbClr val="000000"/>
                </a:solidFill>
              </a:rPr>
              <a:pPr/>
              <a:t>10</a:t>
            </a:fld>
            <a:endParaRPr lang="en-GB">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GB" dirty="0" err="1" smtClean="0"/>
              <a:t>Jollyphonics</a:t>
            </a:r>
            <a:r>
              <a:rPr lang="en-GB" dirty="0" smtClean="0"/>
              <a:t> – our German phonics written by Leigh McClelland,</a:t>
            </a:r>
            <a:r>
              <a:rPr lang="en-GB" baseline="0" dirty="0" smtClean="0"/>
              <a:t> AST at </a:t>
            </a:r>
            <a:r>
              <a:rPr lang="en-GB" baseline="0" dirty="0" err="1" smtClean="0"/>
              <a:t>Comberton</a:t>
            </a:r>
            <a:r>
              <a:rPr lang="en-GB" baseline="0" dirty="0" smtClean="0"/>
              <a:t> Village College</a:t>
            </a:r>
            <a:endParaRPr lang="en-GB" dirty="0"/>
          </a:p>
        </p:txBody>
      </p:sp>
    </p:spTree>
    <p:extLst>
      <p:ext uri="{BB962C8B-B14F-4D97-AF65-F5344CB8AC3E}">
        <p14:creationId xmlns:p14="http://schemas.microsoft.com/office/powerpoint/2010/main" val="382090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11</a:t>
            </a:fld>
            <a:endParaRPr lang="en-GB"/>
          </a:p>
        </p:txBody>
      </p:sp>
    </p:spTree>
    <p:extLst>
      <p:ext uri="{BB962C8B-B14F-4D97-AF65-F5344CB8AC3E}">
        <p14:creationId xmlns:p14="http://schemas.microsoft.com/office/powerpoint/2010/main" val="424912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8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83950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1D1058-3187-44B2-90C6-7167CB50F0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05509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AFDB1D-5D1F-4EB6-9B28-E339F6EA8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19954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E73BC-8751-47C7-B61F-371ED592B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81276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5CB87F-EC1B-4F7A-9979-9A68BE770F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55101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82F412-D429-4C1C-8F04-FA303781B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345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FAF2BB-966C-41DB-83DD-BF264D9AE7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551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423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70664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18831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405579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188408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381271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25674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4469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15784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78741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336111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659046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92425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1557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809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01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1561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2214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00178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3221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05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720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47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1510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13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1147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0983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1089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2877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2476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1392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646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06542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0104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24081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0752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24804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745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1660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8606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553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759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5739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3033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233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480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757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8099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9025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769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327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441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9957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961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6679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59578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2532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499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4031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4273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3799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21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6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8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9/20/2014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8335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209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0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22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7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1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26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solidFill>
                <a:srgbClr val="B80E0F">
                  <a:lumMod val="50000"/>
                </a:srgbClr>
              </a:solidFill>
            </a:endParaRP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987084E-18F9-472C-843B-0662975FC13E}" type="slidenum">
              <a:rPr lang="en-GB" smtClean="0">
                <a:solidFill>
                  <a:prstClr val="black">
                    <a:lumMod val="75000"/>
                    <a:lumOff val="25000"/>
                  </a:prstClr>
                </a:solidFill>
              </a:rPr>
              <a:pPr/>
              <a:t>‹#›</a:t>
            </a:fld>
            <a:endParaRPr lang="en-GB">
              <a:solidFill>
                <a:prstClr val="black">
                  <a:lumMod val="75000"/>
                  <a:lumOff val="25000"/>
                </a:prstClr>
              </a:solidFill>
            </a:endParaRP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174764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00703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9/20/2014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10388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3407411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901584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8" name="Footer Placeholder 7"/>
          <p:cNvSpPr>
            <a:spLocks noGrp="1"/>
          </p:cNvSpPr>
          <p:nvPr>
            <p:ph type="ftr" sz="quarter" idx="11"/>
          </p:nvPr>
        </p:nvSpPr>
        <p:spPr/>
        <p:txBody>
          <a:bodyPr/>
          <a:lstStyle/>
          <a:p>
            <a:endParaRPr lang="en-GB">
              <a:solidFill>
                <a:srgbClr val="B80E0F">
                  <a:lumMod val="50000"/>
                </a:srgbClr>
              </a:solidFill>
            </a:endParaRPr>
          </a:p>
        </p:txBody>
      </p:sp>
      <p:sp>
        <p:nvSpPr>
          <p:cNvPr id="9" name="Slide Number Placeholder 8"/>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9568864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8416626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3" name="Footer Placeholder 2"/>
          <p:cNvSpPr>
            <a:spLocks noGrp="1"/>
          </p:cNvSpPr>
          <p:nvPr>
            <p:ph type="ftr" sz="quarter" idx="11"/>
          </p:nvPr>
        </p:nvSpPr>
        <p:spPr/>
        <p:txBody>
          <a:bodyPr/>
          <a:lstStyle/>
          <a:p>
            <a:endParaRPr lang="en-GB">
              <a:solidFill>
                <a:srgbClr val="B80E0F">
                  <a:lumMod val="50000"/>
                </a:srgbClr>
              </a:solidFill>
            </a:endParaRPr>
          </a:p>
        </p:txBody>
      </p:sp>
      <p:sp>
        <p:nvSpPr>
          <p:cNvPr id="4" name="Slide Number Placeholder 3"/>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7322867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42046964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5909326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42804851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6833696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914400"/>
            <a:r>
              <a:rPr lang="en-US" sz="8000" dirty="0">
                <a:solidFill>
                  <a:prstClr val="black"/>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black"/>
                </a:solidFill>
                <a:effectLst/>
              </a:rPr>
              <a:t>”</a:t>
            </a:r>
          </a:p>
        </p:txBody>
      </p:sp>
    </p:spTree>
    <p:extLst>
      <p:ext uri="{BB962C8B-B14F-4D97-AF65-F5344CB8AC3E}">
        <p14:creationId xmlns:p14="http://schemas.microsoft.com/office/powerpoint/2010/main" val="287973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65933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6" name="Footer Placeholder 5"/>
          <p:cNvSpPr>
            <a:spLocks noGrp="1"/>
          </p:cNvSpPr>
          <p:nvPr>
            <p:ph type="ftr" sz="quarter" idx="11"/>
          </p:nvPr>
        </p:nvSpPr>
        <p:spPr/>
        <p:txBody>
          <a:bodyPr/>
          <a:lstStyle/>
          <a:p>
            <a:endParaRPr lang="en-GB">
              <a:solidFill>
                <a:srgbClr val="B80E0F">
                  <a:lumMod val="50000"/>
                </a:srgbClr>
              </a:solidFill>
            </a:endParaRPr>
          </a:p>
        </p:txBody>
      </p:sp>
      <p:sp>
        <p:nvSpPr>
          <p:cNvPr id="7" name="Slide Number Placeholder 6"/>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8668859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2880140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4" name="Footer Placeholder 3"/>
          <p:cNvSpPr>
            <a:spLocks noGrp="1"/>
          </p:cNvSpPr>
          <p:nvPr>
            <p:ph type="ftr" sz="quarter" idx="11"/>
          </p:nvPr>
        </p:nvSpPr>
        <p:spPr/>
        <p:txBody>
          <a:bodyPr/>
          <a:lstStyle/>
          <a:p>
            <a:endParaRPr lang="en-GB">
              <a:solidFill>
                <a:srgbClr val="B80E0F">
                  <a:lumMod val="50000"/>
                </a:srgbClr>
              </a:solidFill>
            </a:endParaRPr>
          </a:p>
        </p:txBody>
      </p:sp>
      <p:sp>
        <p:nvSpPr>
          <p:cNvPr id="5" name="Slide Number Placeholder 4"/>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17976487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3250130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solidFill>
                  <a:srgbClr val="B80E0F">
                    <a:lumMod val="50000"/>
                  </a:srgbClr>
                </a:solidFill>
              </a:rPr>
              <a:pPr/>
              <a:t>20/09/2014</a:t>
            </a:fld>
            <a:endParaRPr lang="en-GB">
              <a:solidFill>
                <a:srgbClr val="B80E0F">
                  <a:lumMod val="50000"/>
                </a:srgbClr>
              </a:solidFill>
            </a:endParaRPr>
          </a:p>
        </p:txBody>
      </p:sp>
      <p:sp>
        <p:nvSpPr>
          <p:cNvPr id="5" name="Footer Placeholder 4"/>
          <p:cNvSpPr>
            <a:spLocks noGrp="1"/>
          </p:cNvSpPr>
          <p:nvPr>
            <p:ph type="ftr" sz="quarter" idx="11"/>
          </p:nvPr>
        </p:nvSpPr>
        <p:spPr/>
        <p:txBody>
          <a:bodyPr/>
          <a:lstStyle/>
          <a:p>
            <a:endParaRPr lang="en-GB">
              <a:solidFill>
                <a:srgbClr val="B80E0F">
                  <a:lumMod val="50000"/>
                </a:srgbClr>
              </a:solidFill>
            </a:endParaRPr>
          </a:p>
        </p:txBody>
      </p:sp>
      <p:sp>
        <p:nvSpPr>
          <p:cNvPr id="6" name="Slide Number Placeholder 5"/>
          <p:cNvSpPr>
            <a:spLocks noGrp="1"/>
          </p:cNvSpPr>
          <p:nvPr>
            <p:ph type="sldNum" sz="quarter" idx="12"/>
          </p:nvPr>
        </p:nvSpPr>
        <p:spPr/>
        <p:txBody>
          <a:bodyPr/>
          <a:lstStyle/>
          <a:p>
            <a:fld id="{9987084E-18F9-472C-843B-0662975FC13E}" type="slidenum">
              <a:rPr lang="en-GB" smtClean="0">
                <a:solidFill>
                  <a:srgbClr val="B80E0F">
                    <a:lumMod val="50000"/>
                  </a:srgbClr>
                </a:solidFill>
              </a:rPr>
              <a:pPr/>
              <a:t>‹#›</a:t>
            </a:fld>
            <a:endParaRPr lang="en-GB">
              <a:solidFill>
                <a:srgbClr val="B80E0F">
                  <a:lumMod val="50000"/>
                </a:srgbClr>
              </a:solidFill>
            </a:endParaRPr>
          </a:p>
        </p:txBody>
      </p:sp>
    </p:spTree>
    <p:extLst>
      <p:ext uri="{BB962C8B-B14F-4D97-AF65-F5344CB8AC3E}">
        <p14:creationId xmlns:p14="http://schemas.microsoft.com/office/powerpoint/2010/main" val="28996664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DB90EC-3B13-4242-9029-CAC163BC8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0568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826899-4A45-452C-A1B8-49F3C58A3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8956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96D94-EBCC-4E92-A11B-2E92664EFA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76952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754B1-EA6C-4A07-8F9B-F03B2DD17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12920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B8845-08E0-4BF8-B6B6-64694517F5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230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3.jp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9/20/2014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072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1D2BEDAB-18F5-48D0-B3A9-983FD793A9F1}" type="datetimeFigureOut">
              <a:rPr lang="en-US">
                <a:solidFill>
                  <a:prstClr val="black">
                    <a:tint val="75000"/>
                  </a:prstClr>
                </a:solidFill>
              </a:rPr>
              <a:pPr defTabSz="914400">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B853C38F-663D-4058-9BA8-9EFD61283A08}" type="slidenum">
              <a:rPr lang="en-US"/>
              <a:pPr defTabSz="914400" fontAlgn="base">
                <a:spcBef>
                  <a:spcPct val="0"/>
                </a:spcBef>
                <a:spcAft>
                  <a:spcPct val="0"/>
                </a:spcAft>
              </a:pPr>
              <a:t>‹#›</a:t>
            </a:fld>
            <a:endParaRPr lang="en-US"/>
          </a:p>
        </p:txBody>
      </p:sp>
    </p:spTree>
    <p:extLst>
      <p:ext uri="{BB962C8B-B14F-4D97-AF65-F5344CB8AC3E}">
        <p14:creationId xmlns:p14="http://schemas.microsoft.com/office/powerpoint/2010/main" val="15867482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797115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5750D2-5C90-4ACA-8264-84EC8E998FD2}"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02323C-C77C-41A1-9351-0225CC3D43D5}"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618155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24178527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35148919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CA377A-BD74-4C27-B75C-E5C6700247EF}" type="datetimeFigureOut">
              <a:rPr lang="en-GB" smtClean="0">
                <a:solidFill>
                  <a:prstClr val="black">
                    <a:tint val="75000"/>
                  </a:prstClr>
                </a:solidFill>
              </a:rPr>
              <a:pPr defTabSz="914400"/>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6C3CE7-387C-4699-BBF9-9115565949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361581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defTabSz="914400"/>
            <a:fld id="{3BA3A6FD-49E7-4CB9-BC9E-12F2B5C26FA4}" type="datetimeFigureOut">
              <a:rPr lang="en-GB" smtClean="0">
                <a:solidFill>
                  <a:srgbClr val="B80E0F">
                    <a:lumMod val="50000"/>
                  </a:srgbClr>
                </a:solidFill>
              </a:rPr>
              <a:pPr defTabSz="914400"/>
              <a:t>20/09/2014</a:t>
            </a:fld>
            <a:endParaRPr lang="en-GB">
              <a:solidFill>
                <a:srgbClr val="B80E0F">
                  <a:lumMod val="50000"/>
                </a:srgbClr>
              </a:solidFill>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defTabSz="914400"/>
            <a:endParaRPr lang="en-GB">
              <a:solidFill>
                <a:srgbClr val="B80E0F">
                  <a:lumMod val="50000"/>
                </a:srgbClr>
              </a:solidFill>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defTabSz="914400"/>
            <a:fld id="{9987084E-18F9-472C-843B-0662975FC13E}" type="slidenum">
              <a:rPr lang="en-GB" smtClean="0">
                <a:solidFill>
                  <a:srgbClr val="B80E0F">
                    <a:lumMod val="50000"/>
                  </a:srgbClr>
                </a:solidFill>
              </a:rPr>
              <a:pPr defTabSz="914400"/>
              <a:t>‹#›</a:t>
            </a:fld>
            <a:endParaRPr lang="en-GB">
              <a:solidFill>
                <a:srgbClr val="B80E0F">
                  <a:lumMod val="50000"/>
                </a:srgbClr>
              </a:solidFill>
            </a:endParaRPr>
          </a:p>
        </p:txBody>
      </p:sp>
    </p:spTree>
    <p:extLst>
      <p:ext uri="{BB962C8B-B14F-4D97-AF65-F5344CB8AC3E}">
        <p14:creationId xmlns:p14="http://schemas.microsoft.com/office/powerpoint/2010/main" val="73020532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9D08C69B-F9B2-4012-9080-3572FBB70D4C}"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5965594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wmf"/><Relationship Id="rId3" Type="http://schemas.openxmlformats.org/officeDocument/2006/relationships/image" Target="../media/image38.gif"/><Relationship Id="rId7" Type="http://schemas.openxmlformats.org/officeDocument/2006/relationships/image" Target="../media/image42.jpeg"/><Relationship Id="rId12" Type="http://schemas.openxmlformats.org/officeDocument/2006/relationships/image" Target="../media/image47.wmf"/><Relationship Id="rId2" Type="http://schemas.openxmlformats.org/officeDocument/2006/relationships/notesSlide" Target="../notesSlides/notesSlide8.xml"/><Relationship Id="rId16" Type="http://schemas.openxmlformats.org/officeDocument/2006/relationships/image" Target="../media/image51.png"/><Relationship Id="rId1" Type="http://schemas.openxmlformats.org/officeDocument/2006/relationships/slideLayout" Target="../slideLayouts/slideLayout101.xml"/><Relationship Id="rId6" Type="http://schemas.openxmlformats.org/officeDocument/2006/relationships/image" Target="../media/image41.wmf"/><Relationship Id="rId11" Type="http://schemas.openxmlformats.org/officeDocument/2006/relationships/image" Target="../media/image46.jpeg"/><Relationship Id="rId5" Type="http://schemas.openxmlformats.org/officeDocument/2006/relationships/image" Target="../media/image40.wmf"/><Relationship Id="rId15" Type="http://schemas.openxmlformats.org/officeDocument/2006/relationships/image" Target="../media/image50.jpeg"/><Relationship Id="rId10" Type="http://schemas.openxmlformats.org/officeDocument/2006/relationships/image" Target="../media/image45.wmf"/><Relationship Id="rId4" Type="http://schemas.openxmlformats.org/officeDocument/2006/relationships/image" Target="../media/image39.png"/><Relationship Id="rId9" Type="http://schemas.openxmlformats.org/officeDocument/2006/relationships/image" Target="../media/image44.wmf"/><Relationship Id="rId14" Type="http://schemas.openxmlformats.org/officeDocument/2006/relationships/image" Target="../media/image49.wmf"/></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iqCvE258vY0"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59.jp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www.tes.co.uk/teaching-resource/French-Classroom-Display-6336471/" TargetMode="External"/><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hyperlink" Target="http://www.tes.co.uk/teaching-resource/Spanish-Classroom-Display-6336470/" TargetMode="External"/><Relationship Id="rId4" Type="http://schemas.openxmlformats.org/officeDocument/2006/relationships/hyperlink" Target="http://www.tes.co.uk/teaching-resource/German-Classroom-Display-6340641/"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jpg"/></Relationships>
</file>

<file path=ppt/slides/_rels/slide3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40.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36.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40.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40.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www.clker.com/clipart-raised-fist.html" TargetMode="External"/><Relationship Id="rId7" Type="http://schemas.openxmlformats.org/officeDocument/2006/relationships/image" Target="../media/image102.png"/><Relationship Id="rId12" Type="http://schemas.openxmlformats.org/officeDocument/2006/relationships/image" Target="../media/image105.png"/><Relationship Id="rId2" Type="http://schemas.openxmlformats.org/officeDocument/2006/relationships/notesSlide" Target="../notesSlides/notesSlide34.xml"/><Relationship Id="rId1" Type="http://schemas.openxmlformats.org/officeDocument/2006/relationships/slideLayout" Target="../slideLayouts/slideLayout40.xml"/><Relationship Id="rId6" Type="http://schemas.openxmlformats.org/officeDocument/2006/relationships/image" Target="../media/image69.png"/><Relationship Id="rId11" Type="http://schemas.openxmlformats.org/officeDocument/2006/relationships/image" Target="../media/image104.png"/><Relationship Id="rId5" Type="http://schemas.openxmlformats.org/officeDocument/2006/relationships/image" Target="../media/image101.png"/><Relationship Id="rId10" Type="http://schemas.openxmlformats.org/officeDocument/2006/relationships/image" Target="../media/image22.png"/><Relationship Id="rId4" Type="http://schemas.openxmlformats.org/officeDocument/2006/relationships/image" Target="../media/image100.png"/><Relationship Id="rId9" Type="http://schemas.openxmlformats.org/officeDocument/2006/relationships/image" Target="../media/image103.png"/></Relationships>
</file>

<file path=ppt/slides/_rels/slide3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6.png"/><Relationship Id="rId7" Type="http://schemas.openxmlformats.org/officeDocument/2006/relationships/image" Target="../media/image108.png"/><Relationship Id="rId12" Type="http://schemas.openxmlformats.org/officeDocument/2006/relationships/image" Target="../media/image113.jpg"/><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image" Target="../media/image100.png"/><Relationship Id="rId11" Type="http://schemas.openxmlformats.org/officeDocument/2006/relationships/image" Target="../media/image112.png"/><Relationship Id="rId5" Type="http://schemas.openxmlformats.org/officeDocument/2006/relationships/hyperlink" Target="http://www.clker.com/clipart-raised-fist.html" TargetMode="External"/><Relationship Id="rId10" Type="http://schemas.openxmlformats.org/officeDocument/2006/relationships/image" Target="../media/image111.png"/><Relationship Id="rId4" Type="http://schemas.openxmlformats.org/officeDocument/2006/relationships/image" Target="../media/image107.png"/><Relationship Id="rId9" Type="http://schemas.openxmlformats.org/officeDocument/2006/relationships/image" Target="../media/image1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2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42.xml"/><Relationship Id="rId1" Type="http://schemas.openxmlformats.org/officeDocument/2006/relationships/slideLayout" Target="../slideLayouts/slideLayout62.xml"/><Relationship Id="rId5" Type="http://schemas.openxmlformats.org/officeDocument/2006/relationships/image" Target="../media/image125.jpg"/><Relationship Id="rId4" Type="http://schemas.openxmlformats.org/officeDocument/2006/relationships/audio" Target="../media/audio1.wav"/></Relationships>
</file>

<file path=ppt/slides/_rels/slide52.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43.xml"/><Relationship Id="rId1" Type="http://schemas.openxmlformats.org/officeDocument/2006/relationships/slideLayout" Target="../slideLayouts/slideLayout6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5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gif"/><Relationship Id="rId1" Type="http://schemas.openxmlformats.org/officeDocument/2006/relationships/slideLayout" Target="../slideLayouts/slideLayout62.xml"/><Relationship Id="rId4" Type="http://schemas.openxmlformats.org/officeDocument/2006/relationships/image" Target="../media/image134.png"/></Relationships>
</file>

<file path=ppt/slides/_rels/slide5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5.xml"/><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3" Type="http://schemas.openxmlformats.org/officeDocument/2006/relationships/image" Target="../media/image136.jpeg"/><Relationship Id="rId7" Type="http://schemas.openxmlformats.org/officeDocument/2006/relationships/image" Target="../media/image140.png"/><Relationship Id="rId2" Type="http://schemas.openxmlformats.org/officeDocument/2006/relationships/notesSlide" Target="../notesSlides/notesSlide46.xml"/><Relationship Id="rId1" Type="http://schemas.openxmlformats.org/officeDocument/2006/relationships/slideLayout" Target="../slideLayouts/slideLayout62.xml"/><Relationship Id="rId6" Type="http://schemas.openxmlformats.org/officeDocument/2006/relationships/image" Target="../media/image139.png"/><Relationship Id="rId5" Type="http://schemas.openxmlformats.org/officeDocument/2006/relationships/image" Target="../media/image138.jpeg"/><Relationship Id="rId4" Type="http://schemas.openxmlformats.org/officeDocument/2006/relationships/image" Target="../media/image137.png"/></Relationships>
</file>

<file path=ppt/slides/_rels/slide5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7.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50.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84.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18" Type="http://schemas.openxmlformats.org/officeDocument/2006/relationships/image" Target="../media/image37.jpg"/><Relationship Id="rId3" Type="http://schemas.openxmlformats.org/officeDocument/2006/relationships/image" Target="../media/image22.png"/><Relationship Id="rId7" Type="http://schemas.openxmlformats.org/officeDocument/2006/relationships/image" Target="../media/image26.gif"/><Relationship Id="rId12" Type="http://schemas.openxmlformats.org/officeDocument/2006/relationships/image" Target="../media/image31.gif"/><Relationship Id="rId1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35.gif"/><Relationship Id="rId1" Type="http://schemas.openxmlformats.org/officeDocument/2006/relationships/slideLayout" Target="../slideLayouts/slideLayout12.xml"/><Relationship Id="rId6" Type="http://schemas.openxmlformats.org/officeDocument/2006/relationships/image" Target="../media/image25.jpg"/><Relationship Id="rId11" Type="http://schemas.openxmlformats.org/officeDocument/2006/relationships/image" Target="../media/image30.png"/><Relationship Id="rId5" Type="http://schemas.openxmlformats.org/officeDocument/2006/relationships/image" Target="../media/image24.gif"/><Relationship Id="rId15" Type="http://schemas.openxmlformats.org/officeDocument/2006/relationships/image" Target="../media/image34.jpg"/><Relationship Id="rId10" Type="http://schemas.openxmlformats.org/officeDocument/2006/relationships/image" Target="../media/image29.png"/><Relationship Id="rId4" Type="http://schemas.openxmlformats.org/officeDocument/2006/relationships/image" Target="../media/image23.gif"/><Relationship Id="rId9" Type="http://schemas.openxmlformats.org/officeDocument/2006/relationships/image" Target="../media/image28.wmf"/><Relationship Id="rId1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444" y="1294169"/>
            <a:ext cx="8615300" cy="5632311"/>
          </a:xfrm>
          <a:prstGeom prst="rect">
            <a:avLst/>
          </a:prstGeom>
        </p:spPr>
        <p:txBody>
          <a:bodyPr wrap="square">
            <a:spAutoFit/>
          </a:bodyPr>
          <a:lstStyle/>
          <a:p>
            <a:pPr indent="-914400">
              <a:lnSpc>
                <a:spcPct val="150000"/>
              </a:lnSpc>
            </a:pPr>
            <a:r>
              <a:rPr lang="en-GB" sz="2400" dirty="0" smtClean="0">
                <a:latin typeface="Arial" panose="020B0604020202020204" pitchFamily="34" charset="0"/>
                <a:cs typeface="Arial" panose="020B0604020202020204" pitchFamily="34" charset="0"/>
              </a:rPr>
              <a:t>9.00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Curriculum 2014 at KS2 and KS3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		(and implications for GCSE in 2018)</a:t>
            </a:r>
            <a:endParaRPr lang="en-GB" sz="2400" dirty="0">
              <a:latin typeface="Arial" panose="020B0604020202020204" pitchFamily="34" charset="0"/>
              <a:cs typeface="Arial" panose="020B0604020202020204" pitchFamily="34" charset="0"/>
            </a:endParaRPr>
          </a:p>
          <a:p>
            <a:pPr>
              <a:lnSpc>
                <a:spcPct val="150000"/>
              </a:lnSpc>
            </a:pPr>
            <a:r>
              <a:rPr lang="en-GB" sz="2400" dirty="0" smtClean="0">
                <a:latin typeface="Arial" panose="020B0604020202020204" pitchFamily="34" charset="0"/>
                <a:cs typeface="Arial" panose="020B0604020202020204" pitchFamily="34" charset="0"/>
              </a:rPr>
              <a:t>09.45</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Translation from and into the foreign language</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i="1" dirty="0" smtClean="0">
                <a:latin typeface="Arial" panose="020B0604020202020204" pitchFamily="34" charset="0"/>
                <a:cs typeface="Arial" panose="020B0604020202020204" pitchFamily="34" charset="0"/>
              </a:rPr>
              <a:t>10.45 </a:t>
            </a:r>
            <a:r>
              <a:rPr lang="en-GB" sz="2400" i="1" dirty="0">
                <a:latin typeface="Arial" panose="020B0604020202020204" pitchFamily="34" charset="0"/>
                <a:cs typeface="Arial" panose="020B0604020202020204" pitchFamily="34" charset="0"/>
              </a:rPr>
              <a:t>		</a:t>
            </a:r>
            <a:r>
              <a:rPr lang="en-GB" sz="2400" i="1" dirty="0" smtClean="0">
                <a:latin typeface="Arial" panose="020B0604020202020204" pitchFamily="34" charset="0"/>
                <a:cs typeface="Arial" panose="020B0604020202020204" pitchFamily="34" charset="0"/>
              </a:rPr>
              <a:t>Coffee</a:t>
            </a:r>
            <a:br>
              <a:rPr lang="en-GB" sz="2400" i="1" dirty="0" smtClean="0">
                <a:latin typeface="Arial" panose="020B0604020202020204" pitchFamily="34" charset="0"/>
                <a:cs typeface="Arial" panose="020B0604020202020204" pitchFamily="34" charset="0"/>
              </a:rPr>
            </a:br>
            <a:r>
              <a:rPr lang="en-GB" sz="2500" dirty="0">
                <a:latin typeface="Arial" panose="020B0604020202020204" pitchFamily="34" charset="0"/>
                <a:cs typeface="Arial" panose="020B0604020202020204" pitchFamily="34" charset="0"/>
              </a:rPr>
              <a:t>11.00		Using authentic material and literary texts</a:t>
            </a:r>
          </a:p>
          <a:p>
            <a:pPr>
              <a:lnSpc>
                <a:spcPct val="150000"/>
              </a:lnSpc>
            </a:pPr>
            <a:r>
              <a:rPr lang="en-GB" sz="2400" dirty="0" smtClean="0">
                <a:latin typeface="Arial" panose="020B0604020202020204" pitchFamily="34" charset="0"/>
                <a:cs typeface="Arial" panose="020B0604020202020204" pitchFamily="34" charset="0"/>
              </a:rPr>
              <a:t>11.45</a:t>
            </a:r>
            <a:r>
              <a:rPr lang="en-GB" sz="2400" dirty="0">
                <a:latin typeface="Arial" panose="020B0604020202020204" pitchFamily="34" charset="0"/>
                <a:cs typeface="Arial" panose="020B0604020202020204" pitchFamily="34" charset="0"/>
              </a:rPr>
              <a:t>		The sound-writing relationship</a:t>
            </a:r>
          </a:p>
          <a:p>
            <a:pPr>
              <a:lnSpc>
                <a:spcPct val="150000"/>
              </a:lnSpc>
            </a:pPr>
            <a:r>
              <a:rPr lang="en-GB" sz="2400" i="1" dirty="0" smtClean="0">
                <a:latin typeface="Arial" panose="020B0604020202020204" pitchFamily="34" charset="0"/>
                <a:cs typeface="Arial" panose="020B0604020202020204" pitchFamily="34" charset="0"/>
              </a:rPr>
              <a:t>12.30</a:t>
            </a:r>
            <a:r>
              <a:rPr lang="en-GB" sz="2400" i="1" dirty="0">
                <a:latin typeface="Arial" panose="020B0604020202020204" pitchFamily="34" charset="0"/>
                <a:cs typeface="Arial" panose="020B0604020202020204" pitchFamily="34" charset="0"/>
              </a:rPr>
              <a:t>		Lunch</a:t>
            </a:r>
          </a:p>
          <a:p>
            <a:pPr>
              <a:lnSpc>
                <a:spcPct val="150000"/>
              </a:lnSpc>
            </a:pPr>
            <a:r>
              <a:rPr lang="en-GB" sz="2400" b="1" dirty="0" smtClean="0">
                <a:latin typeface="Arial" panose="020B0604020202020204" pitchFamily="34" charset="0"/>
                <a:cs typeface="Arial" panose="020B0604020202020204" pitchFamily="34" charset="0"/>
              </a:rPr>
              <a:t>1.30</a:t>
            </a:r>
            <a:r>
              <a:rPr lang="en-GB" sz="2400" b="1" dirty="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	Use </a:t>
            </a:r>
            <a:r>
              <a:rPr lang="en-GB" sz="2400" b="1" dirty="0">
                <a:latin typeface="Arial" panose="020B0604020202020204" pitchFamily="34" charset="0"/>
                <a:cs typeface="Arial" panose="020B0604020202020204" pitchFamily="34" charset="0"/>
              </a:rPr>
              <a:t>of the target language – spontaneity and </a:t>
            </a:r>
            <a:r>
              <a:rPr lang="en-GB" sz="2400" b="1" dirty="0" smtClean="0">
                <a:latin typeface="Arial" panose="020B0604020202020204" pitchFamily="34" charset="0"/>
                <a:cs typeface="Arial" panose="020B0604020202020204" pitchFamily="34" charset="0"/>
              </a:rPr>
              <a:t>			independent </a:t>
            </a:r>
            <a:r>
              <a:rPr lang="en-GB" sz="2400" b="1" dirty="0">
                <a:latin typeface="Arial" panose="020B0604020202020204" pitchFamily="34" charset="0"/>
                <a:cs typeface="Arial" panose="020B0604020202020204" pitchFamily="34" charset="0"/>
              </a:rPr>
              <a:t>use of language in speaking</a:t>
            </a:r>
          </a:p>
          <a:p>
            <a:pPr>
              <a:lnSpc>
                <a:spcPct val="150000"/>
              </a:lnSpc>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3:15</a:t>
            </a:r>
            <a:r>
              <a:rPr lang="en-GB" sz="2400" dirty="0">
                <a:latin typeface="Arial" panose="020B0604020202020204" pitchFamily="34" charset="0"/>
                <a:cs typeface="Arial" panose="020B0604020202020204" pitchFamily="34" charset="0"/>
              </a:rPr>
              <a:t>              Conclusion to the day </a:t>
            </a:r>
          </a:p>
        </p:txBody>
      </p:sp>
      <p:sp>
        <p:nvSpPr>
          <p:cNvPr id="5" name="Title 1"/>
          <p:cNvSpPr txBox="1">
            <a:spLocks/>
          </p:cNvSpPr>
          <p:nvPr/>
        </p:nvSpPr>
        <p:spPr>
          <a:xfrm>
            <a:off x="572294" y="138469"/>
            <a:ext cx="8229600" cy="1143000"/>
          </a:xfrm>
          <a:prstGeom prst="rect">
            <a:avLst/>
          </a:prstGeom>
          <a:solidFill>
            <a:schemeClr val="accent2">
              <a:lumMod val="60000"/>
              <a:lumOff val="40000"/>
            </a:schemeClr>
          </a:solidFill>
          <a:ln w="38100" cap="flat" cmpd="sng" algn="ctr">
            <a:solidFill>
              <a:schemeClr val="accent2">
                <a:lumMod val="75000"/>
              </a:schemeClr>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134231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5817066"/>
              </p:ext>
            </p:extLst>
          </p:nvPr>
        </p:nvGraphicFramePr>
        <p:xfrm>
          <a:off x="0" y="-6989"/>
          <a:ext cx="9144000" cy="4512314"/>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25615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561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63421020"/>
              </p:ext>
            </p:extLst>
          </p:nvPr>
        </p:nvGraphicFramePr>
        <p:xfrm>
          <a:off x="0" y="4505326"/>
          <a:ext cx="9144000" cy="2364739"/>
        </p:xfrm>
        <a:graphic>
          <a:graphicData uri="http://schemas.openxmlformats.org/drawingml/2006/table">
            <a:tbl>
              <a:tblPr firstRow="1" bandRow="1">
                <a:tableStyleId>{5940675A-B579-460E-94D1-54222C63F5DA}</a:tableStyleId>
              </a:tblPr>
              <a:tblGrid>
                <a:gridCol w="2286000"/>
                <a:gridCol w="2286000"/>
                <a:gridCol w="2286000"/>
                <a:gridCol w="2286000"/>
              </a:tblGrid>
              <a:tr h="2364739">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pic>
        <p:nvPicPr>
          <p:cNvPr id="43012" name="Picture 4" descr="j023648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017713" cy="20177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raf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03" y="838663"/>
            <a:ext cx="1497060" cy="1258105"/>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6"/>
          <p:cNvGrpSpPr>
            <a:grpSpLocks/>
          </p:cNvGrpSpPr>
          <p:nvPr/>
        </p:nvGrpSpPr>
        <p:grpSpPr bwMode="auto">
          <a:xfrm>
            <a:off x="4144409" y="696803"/>
            <a:ext cx="1222375" cy="1439863"/>
            <a:chOff x="567" y="436"/>
            <a:chExt cx="2177" cy="2721"/>
          </a:xfrm>
        </p:grpSpPr>
        <p:pic>
          <p:nvPicPr>
            <p:cNvPr id="43015" name="Picture 7" descr="q4xcuzy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 y="436"/>
              <a:ext cx="2044" cy="2721"/>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p:cNvSpPr>
              <a:spLocks noChangeArrowheads="1"/>
            </p:cNvSpPr>
            <p:nvPr/>
          </p:nvSpPr>
          <p:spPr bwMode="auto">
            <a:xfrm rot="-682289">
              <a:off x="1746" y="1752"/>
              <a:ext cx="998" cy="363"/>
            </a:xfrm>
            <a:prstGeom prst="leftArrow">
              <a:avLst>
                <a:gd name="adj1" fmla="val 50000"/>
                <a:gd name="adj2" fmla="val 687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GB">
                <a:solidFill>
                  <a:srgbClr val="000000"/>
                </a:solidFill>
              </a:endParaRPr>
            </a:p>
          </p:txBody>
        </p:sp>
      </p:grpSp>
      <p:pic>
        <p:nvPicPr>
          <p:cNvPr id="43017" name="Picture 9" descr="j02396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1153" y="640084"/>
            <a:ext cx="119221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j01805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6156" y="867972"/>
            <a:ext cx="1552324" cy="1242616"/>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j0314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58" y="3137650"/>
            <a:ext cx="1441450" cy="1303338"/>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j01308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4687" y="2856693"/>
            <a:ext cx="161290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j027113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7723" y="2423305"/>
            <a:ext cx="1091026" cy="1970072"/>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j039580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4534" y="2595583"/>
            <a:ext cx="1481138" cy="1728787"/>
          </a:xfrm>
          <a:prstGeom prst="rect">
            <a:avLst/>
          </a:prstGeom>
          <a:noFill/>
          <a:extLst>
            <a:ext uri="{909E8E84-426E-40DD-AFC4-6F175D3DCCD1}">
              <a14:hiddenFill xmlns:a14="http://schemas.microsoft.com/office/drawing/2010/main">
                <a:solidFill>
                  <a:srgbClr val="FFFFFF"/>
                </a:solidFill>
              </a14:hiddenFill>
            </a:ext>
          </a:extLst>
        </p:spPr>
      </p:pic>
      <p:grpSp>
        <p:nvGrpSpPr>
          <p:cNvPr id="43056" name="Group 48"/>
          <p:cNvGrpSpPr>
            <a:grpSpLocks/>
          </p:cNvGrpSpPr>
          <p:nvPr/>
        </p:nvGrpSpPr>
        <p:grpSpPr bwMode="auto">
          <a:xfrm>
            <a:off x="63119" y="4589464"/>
            <a:ext cx="2201863" cy="2246313"/>
            <a:chOff x="-72" y="2696"/>
            <a:chExt cx="1387" cy="1415"/>
          </a:xfrm>
        </p:grpSpPr>
        <p:pic>
          <p:nvPicPr>
            <p:cNvPr id="43026" name="Picture 18" descr="MCj0250182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 y="2840"/>
              <a:ext cx="933" cy="1271"/>
            </a:xfrm>
            <a:prstGeom prst="rect">
              <a:avLst/>
            </a:prstGeom>
            <a:noFill/>
            <a:extLst>
              <a:ext uri="{909E8E84-426E-40DD-AFC4-6F175D3DCCD1}">
                <a14:hiddenFill xmlns:a14="http://schemas.microsoft.com/office/drawing/2010/main">
                  <a:solidFill>
                    <a:srgbClr val="FFFFFF"/>
                  </a:solidFill>
                </a14:hiddenFill>
              </a:ext>
            </a:extLst>
          </p:spPr>
        </p:pic>
        <p:sp>
          <p:nvSpPr>
            <p:cNvPr id="43040" name="Text Box 32"/>
            <p:cNvSpPr txBox="1">
              <a:spLocks noChangeArrowheads="1"/>
            </p:cNvSpPr>
            <p:nvPr/>
          </p:nvSpPr>
          <p:spPr bwMode="auto">
            <a:xfrm>
              <a:off x="-72" y="2696"/>
              <a:ext cx="413" cy="3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äu</a:t>
              </a:r>
              <a:endParaRPr lang="en-US" sz="2800" b="1" dirty="0">
                <a:solidFill>
                  <a:srgbClr val="FF0000"/>
                </a:solidFill>
              </a:endParaRPr>
            </a:p>
          </p:txBody>
        </p:sp>
      </p:grpSp>
      <p:pic>
        <p:nvPicPr>
          <p:cNvPr id="43027" name="Picture 19" descr="bxd0mz1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85244" y="5161966"/>
            <a:ext cx="1835365" cy="1673811"/>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MCj0133615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03609" y="4491356"/>
            <a:ext cx="1450614" cy="2212683"/>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MPj031547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5670" y="5293702"/>
            <a:ext cx="1768943" cy="1410337"/>
          </a:xfrm>
          <a:prstGeom prst="rect">
            <a:avLst/>
          </a:prstGeom>
          <a:noFill/>
          <a:extLst>
            <a:ext uri="{909E8E84-426E-40DD-AFC4-6F175D3DCCD1}">
              <a14:hiddenFill xmlns:a14="http://schemas.microsoft.com/office/drawing/2010/main">
                <a:solidFill>
                  <a:srgbClr val="FFFFFF"/>
                </a:solidFill>
              </a14:hiddenFill>
            </a:ext>
          </a:extLst>
        </p:spPr>
      </p:pic>
      <p:pic>
        <p:nvPicPr>
          <p:cNvPr id="43045" name="Picture 37" descr="deutsch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0797" y="2704116"/>
            <a:ext cx="1449643" cy="168926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32"/>
          <p:cNvSpPr txBox="1">
            <a:spLocks noChangeArrowheads="1"/>
          </p:cNvSpPr>
          <p:nvPr/>
        </p:nvSpPr>
        <p:spPr bwMode="auto">
          <a:xfrm>
            <a:off x="23364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ö</a:t>
            </a:r>
            <a:endParaRPr lang="en-US" sz="2800" b="1" dirty="0">
              <a:solidFill>
                <a:srgbClr val="FF0000"/>
              </a:solidFill>
            </a:endParaRPr>
          </a:p>
        </p:txBody>
      </p:sp>
      <p:sp>
        <p:nvSpPr>
          <p:cNvPr id="49" name="Text Box 32"/>
          <p:cNvSpPr txBox="1">
            <a:spLocks noChangeArrowheads="1"/>
          </p:cNvSpPr>
          <p:nvPr/>
        </p:nvSpPr>
        <p:spPr bwMode="auto">
          <a:xfrm>
            <a:off x="46585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ü</a:t>
            </a:r>
            <a:endParaRPr lang="en-US" sz="2800" b="1" dirty="0">
              <a:solidFill>
                <a:srgbClr val="FF0000"/>
              </a:solidFill>
            </a:endParaRPr>
          </a:p>
        </p:txBody>
      </p:sp>
      <p:sp>
        <p:nvSpPr>
          <p:cNvPr id="50" name="Text Box 32"/>
          <p:cNvSpPr txBox="1">
            <a:spLocks noChangeArrowheads="1"/>
          </p:cNvSpPr>
          <p:nvPr/>
        </p:nvSpPr>
        <p:spPr bwMode="auto">
          <a:xfrm>
            <a:off x="6943674" y="4566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ä</a:t>
            </a:r>
            <a:endParaRPr lang="en-US" sz="2800" b="1" dirty="0">
              <a:solidFill>
                <a:srgbClr val="FF0000"/>
              </a:solidFill>
            </a:endParaRPr>
          </a:p>
        </p:txBody>
      </p:sp>
      <p:sp>
        <p:nvSpPr>
          <p:cNvPr id="51" name="Text Box 32"/>
          <p:cNvSpPr txBox="1">
            <a:spLocks noChangeArrowheads="1"/>
          </p:cNvSpPr>
          <p:nvPr/>
        </p:nvSpPr>
        <p:spPr bwMode="auto">
          <a:xfrm>
            <a:off x="7372029" y="2305483"/>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eu</a:t>
            </a:r>
            <a:endParaRPr lang="en-US" sz="2800" b="1" dirty="0">
              <a:solidFill>
                <a:srgbClr val="FF0000"/>
              </a:solidFill>
            </a:endParaRPr>
          </a:p>
        </p:txBody>
      </p:sp>
      <p:sp>
        <p:nvSpPr>
          <p:cNvPr id="52" name="Text Box 32"/>
          <p:cNvSpPr txBox="1">
            <a:spLocks noChangeArrowheads="1"/>
          </p:cNvSpPr>
          <p:nvPr/>
        </p:nvSpPr>
        <p:spPr bwMode="auto">
          <a:xfrm>
            <a:off x="5538177" y="2299450"/>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au</a:t>
            </a:r>
            <a:endParaRPr lang="en-US" sz="2800" b="1" dirty="0">
              <a:solidFill>
                <a:srgbClr val="FF0000"/>
              </a:solidFill>
            </a:endParaRPr>
          </a:p>
        </p:txBody>
      </p:sp>
      <p:sp>
        <p:nvSpPr>
          <p:cNvPr id="53" name="Text Box 32"/>
          <p:cNvSpPr txBox="1">
            <a:spLocks noChangeArrowheads="1"/>
          </p:cNvSpPr>
          <p:nvPr/>
        </p:nvSpPr>
        <p:spPr bwMode="auto">
          <a:xfrm>
            <a:off x="3702926" y="2331745"/>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ie</a:t>
            </a:r>
            <a:endParaRPr lang="en-US" sz="2800" b="1" dirty="0">
              <a:solidFill>
                <a:srgbClr val="FF0000"/>
              </a:solidFill>
            </a:endParaRPr>
          </a:p>
        </p:txBody>
      </p:sp>
      <p:sp>
        <p:nvSpPr>
          <p:cNvPr id="54" name="Text Box 32"/>
          <p:cNvSpPr txBox="1">
            <a:spLocks noChangeArrowheads="1"/>
          </p:cNvSpPr>
          <p:nvPr/>
        </p:nvSpPr>
        <p:spPr bwMode="auto">
          <a:xfrm>
            <a:off x="1917400"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ai</a:t>
            </a:r>
            <a:endParaRPr lang="en-US" sz="2800" b="1" dirty="0">
              <a:solidFill>
                <a:srgbClr val="FF0000"/>
              </a:solidFill>
            </a:endParaRPr>
          </a:p>
        </p:txBody>
      </p:sp>
      <p:sp>
        <p:nvSpPr>
          <p:cNvPr id="55" name="Text Box 32"/>
          <p:cNvSpPr txBox="1">
            <a:spLocks noChangeArrowheads="1"/>
          </p:cNvSpPr>
          <p:nvPr/>
        </p:nvSpPr>
        <p:spPr bwMode="auto">
          <a:xfrm>
            <a:off x="82149"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ei</a:t>
            </a:r>
            <a:endParaRPr lang="en-US" sz="2800" b="1" dirty="0">
              <a:solidFill>
                <a:srgbClr val="FF0000"/>
              </a:solidFill>
            </a:endParaRPr>
          </a:p>
        </p:txBody>
      </p:sp>
      <p:sp>
        <p:nvSpPr>
          <p:cNvPr id="56" name="Text Box 32"/>
          <p:cNvSpPr txBox="1">
            <a:spLocks noChangeArrowheads="1"/>
          </p:cNvSpPr>
          <p:nvPr/>
        </p:nvSpPr>
        <p:spPr bwMode="auto">
          <a:xfrm>
            <a:off x="7391623" y="35027"/>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v</a:t>
            </a:r>
            <a:endParaRPr lang="en-US" sz="2800" b="1" dirty="0">
              <a:solidFill>
                <a:srgbClr val="FF0000"/>
              </a:solidFill>
            </a:endParaRPr>
          </a:p>
        </p:txBody>
      </p:sp>
      <p:sp>
        <p:nvSpPr>
          <p:cNvPr id="57" name="Text Box 32"/>
          <p:cNvSpPr txBox="1">
            <a:spLocks noChangeArrowheads="1"/>
          </p:cNvSpPr>
          <p:nvPr/>
        </p:nvSpPr>
        <p:spPr bwMode="auto">
          <a:xfrm>
            <a:off x="5538177"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z</a:t>
            </a:r>
            <a:endParaRPr lang="en-US" sz="2800" b="1" dirty="0">
              <a:solidFill>
                <a:srgbClr val="FF0000"/>
              </a:solidFill>
            </a:endParaRPr>
          </a:p>
        </p:txBody>
      </p:sp>
      <p:sp>
        <p:nvSpPr>
          <p:cNvPr id="58" name="Text Box 32"/>
          <p:cNvSpPr txBox="1">
            <a:spLocks noChangeArrowheads="1"/>
          </p:cNvSpPr>
          <p:nvPr/>
        </p:nvSpPr>
        <p:spPr bwMode="auto">
          <a:xfrm>
            <a:off x="3723104"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err="1" smtClean="0">
                <a:solidFill>
                  <a:srgbClr val="FF0000"/>
                </a:solidFill>
              </a:rPr>
              <a:t>ch</a:t>
            </a:r>
            <a:endParaRPr lang="en-US" sz="2800" b="1" dirty="0">
              <a:solidFill>
                <a:srgbClr val="FF0000"/>
              </a:solidFill>
            </a:endParaRPr>
          </a:p>
        </p:txBody>
      </p:sp>
      <p:sp>
        <p:nvSpPr>
          <p:cNvPr id="59" name="Text Box 32"/>
          <p:cNvSpPr txBox="1">
            <a:spLocks noChangeArrowheads="1"/>
          </p:cNvSpPr>
          <p:nvPr/>
        </p:nvSpPr>
        <p:spPr bwMode="auto">
          <a:xfrm>
            <a:off x="1869658"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w</a:t>
            </a:r>
            <a:endParaRPr lang="en-US" sz="2800" b="1" dirty="0">
              <a:solidFill>
                <a:srgbClr val="FF0000"/>
              </a:solidFill>
            </a:endParaRPr>
          </a:p>
        </p:txBody>
      </p:sp>
      <p:sp>
        <p:nvSpPr>
          <p:cNvPr id="60" name="Text Box 32"/>
          <p:cNvSpPr txBox="1">
            <a:spLocks noChangeArrowheads="1"/>
          </p:cNvSpPr>
          <p:nvPr/>
        </p:nvSpPr>
        <p:spPr bwMode="auto">
          <a:xfrm>
            <a:off x="54585" y="21241"/>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spcBef>
                <a:spcPct val="50000"/>
              </a:spcBef>
              <a:spcAft>
                <a:spcPct val="0"/>
              </a:spcAft>
            </a:pPr>
            <a:r>
              <a:rPr lang="en-GB" sz="2800" b="1" dirty="0" smtClean="0">
                <a:solidFill>
                  <a:srgbClr val="FF0000"/>
                </a:solidFill>
              </a:rPr>
              <a:t>j</a:t>
            </a:r>
            <a:endParaRPr lang="en-US" sz="2800" b="1" dirty="0">
              <a:solidFill>
                <a:srgbClr val="FF0000"/>
              </a:solidFill>
            </a:endParaRPr>
          </a:p>
        </p:txBody>
      </p:sp>
    </p:spTree>
    <p:extLst>
      <p:ext uri="{BB962C8B-B14F-4D97-AF65-F5344CB8AC3E}">
        <p14:creationId xmlns:p14="http://schemas.microsoft.com/office/powerpoint/2010/main" val="1238085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rot="10800000" flipV="1">
            <a:off x="1845731" y="953344"/>
            <a:ext cx="679873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  I have learnt the phonics key words and remember them.</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2  I can recognise and match key sounds and words that rhyme.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3 I can repeat new words accurately and make the link to key phonics.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read individual new words (including cognates) aloud, applying phonics knowledge.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write individual words accurately, building them from written syllables.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5  I can remember how to pronounce known words correctly over time.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6  I can read short phrases accurately that contain mostly familiar language.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7  I can write short phrases accurately that contain familiar language.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8  I can write individual new words with some accuracy, relating their spelling to key phonics words.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9  I can read a short text quite accurately that has familiar and new language in it.</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10 I can write words and short phrases that I hear with some accuracy, predicting the spelling of new words.  </a:t>
            </a:r>
            <a:endParaRPr kumimoji="0" lang="en-GB"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8" y="2167467"/>
            <a:ext cx="2869670" cy="2869670"/>
          </a:xfrm>
          <a:prstGeom prst="rect">
            <a:avLst/>
          </a:prstGeom>
        </p:spPr>
      </p:pic>
      <p:sp>
        <p:nvSpPr>
          <p:cNvPr id="8" name="Title 1"/>
          <p:cNvSpPr txBox="1">
            <a:spLocks/>
          </p:cNvSpPr>
          <p:nvPr/>
        </p:nvSpPr>
        <p:spPr>
          <a:xfrm>
            <a:off x="186267" y="-119063"/>
            <a:ext cx="7797800" cy="11525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latin typeface="Arial" panose="020B0604020202020204" pitchFamily="34" charset="0"/>
                <a:cs typeface="Arial" panose="020B0604020202020204" pitchFamily="34" charset="0"/>
              </a:rPr>
              <a:t>Progression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25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44095"/>
            <a:ext cx="7543800" cy="1450757"/>
          </a:xfrm>
        </p:spPr>
        <p:txBody>
          <a:bodyPr>
            <a:normAutofit/>
          </a:bodyPr>
          <a:lstStyle/>
          <a:p>
            <a:r>
              <a:rPr lang="en-GB" sz="8000" dirty="0" smtClean="0">
                <a:latin typeface="+mn-lt"/>
              </a:rPr>
              <a:t>3</a:t>
            </a:r>
            <a:r>
              <a:rPr lang="en-GB" sz="6600" dirty="0" smtClean="0">
                <a:latin typeface="+mn-lt"/>
              </a:rPr>
              <a:t> Questions</a:t>
            </a:r>
            <a:endParaRPr lang="en-GB" sz="6600" dirty="0">
              <a:latin typeface="+mn-lt"/>
            </a:endParaRPr>
          </a:p>
        </p:txBody>
      </p:sp>
      <p:sp>
        <p:nvSpPr>
          <p:cNvPr id="4" name="Content Placeholder 2"/>
          <p:cNvSpPr txBox="1">
            <a:spLocks/>
          </p:cNvSpPr>
          <p:nvPr/>
        </p:nvSpPr>
        <p:spPr>
          <a:xfrm>
            <a:off x="662880" y="1985428"/>
            <a:ext cx="5079457"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4000" dirty="0" smtClean="0"/>
              <a:t>Students can initiate in the classroom as soon as they know the individual question words, so teach these with gestures asap!</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2088" y="1959617"/>
            <a:ext cx="3404447" cy="4377149"/>
          </a:xfrm>
          <a:prstGeom prst="rect">
            <a:avLst/>
          </a:prstGeom>
        </p:spPr>
      </p:pic>
      <p:sp>
        <p:nvSpPr>
          <p:cNvPr id="6" name="Rectangle 5"/>
          <p:cNvSpPr/>
          <p:nvPr/>
        </p:nvSpPr>
        <p:spPr>
          <a:xfrm>
            <a:off x="5055270" y="4989614"/>
            <a:ext cx="3451265" cy="830997"/>
          </a:xfrm>
          <a:prstGeom prst="rect">
            <a:avLst/>
          </a:prstGeom>
        </p:spPr>
        <p:txBody>
          <a:bodyPr wrap="square">
            <a:spAutoFit/>
          </a:bodyPr>
          <a:lstStyle/>
          <a:p>
            <a:r>
              <a:rPr lang="en-GB" sz="2400" dirty="0" smtClean="0">
                <a:hlinkClick r:id="rId3"/>
              </a:rPr>
              <a:t>http://www.youtube.com/watch?v=iqCvE258vY0</a:t>
            </a:r>
            <a:r>
              <a:rPr lang="en-GB" sz="2400" dirty="0" smtClean="0"/>
              <a:t> </a:t>
            </a:r>
            <a:endParaRPr lang="en-GB" sz="2400" dirty="0"/>
          </a:p>
        </p:txBody>
      </p:sp>
    </p:spTree>
    <p:extLst>
      <p:ext uri="{BB962C8B-B14F-4D97-AF65-F5344CB8AC3E}">
        <p14:creationId xmlns:p14="http://schemas.microsoft.com/office/powerpoint/2010/main" val="944345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601622" y="3045781"/>
            <a:ext cx="2516822" cy="1691911"/>
          </a:xfrm>
          <a:prstGeom prst="rect">
            <a:avLst/>
          </a:prstGeom>
          <a:solidFill>
            <a:schemeClr val="bg1"/>
          </a:solidFill>
        </p:spPr>
      </p:pic>
      <p:sp>
        <p:nvSpPr>
          <p:cNvPr id="4" name="Oval Callout 3"/>
          <p:cNvSpPr/>
          <p:nvPr/>
        </p:nvSpPr>
        <p:spPr>
          <a:xfrm>
            <a:off x="0" y="2208459"/>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
        <p:nvSpPr>
          <p:cNvPr id="5" name="Oval Callout 4"/>
          <p:cNvSpPr/>
          <p:nvPr/>
        </p:nvSpPr>
        <p:spPr>
          <a:xfrm>
            <a:off x="980456" y="5373216"/>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6" name="Oval Callout 5"/>
          <p:cNvSpPr/>
          <p:nvPr/>
        </p:nvSpPr>
        <p:spPr>
          <a:xfrm>
            <a:off x="4072832" y="440012"/>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
        <p:nvSpPr>
          <p:cNvPr id="7" name="Oval Callout 6"/>
          <p:cNvSpPr/>
          <p:nvPr/>
        </p:nvSpPr>
        <p:spPr>
          <a:xfrm>
            <a:off x="5796135" y="177281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8" name="Oval Callout 7"/>
          <p:cNvSpPr/>
          <p:nvPr/>
        </p:nvSpPr>
        <p:spPr>
          <a:xfrm>
            <a:off x="236926" y="404664"/>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9" name="Oval Callout 8"/>
          <p:cNvSpPr/>
          <p:nvPr/>
        </p:nvSpPr>
        <p:spPr>
          <a:xfrm>
            <a:off x="5148064" y="4143488"/>
            <a:ext cx="3803193" cy="1661776"/>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a:t>
            </a:r>
            <a:r>
              <a:rPr lang="en-GB" sz="5400" b="1" dirty="0" err="1" smtClean="0">
                <a:solidFill>
                  <a:schemeClr val="bg1"/>
                </a:solidFill>
                <a:latin typeface="Calibri" panose="020F0502020204030204" pitchFamily="34" charset="0"/>
              </a:rPr>
              <a:t>Quién</a:t>
            </a:r>
            <a:r>
              <a:rPr lang="en-GB" sz="5400" b="1" dirty="0" smtClean="0">
                <a:solidFill>
                  <a:schemeClr val="bg1"/>
                </a:solidFill>
                <a:latin typeface="Calibri" panose="020F0502020204030204" pitchFamily="34" charset="0"/>
              </a:rPr>
              <a:t>?</a:t>
            </a:r>
            <a:endParaRPr lang="en-GB" sz="5400" b="1" dirty="0">
              <a:solidFill>
                <a:schemeClr val="bg1"/>
              </a:solidFill>
              <a:latin typeface="Calibri" panose="020F0502020204030204" pitchFamily="34" charset="0"/>
            </a:endParaRPr>
          </a:p>
        </p:txBody>
      </p:sp>
      <p:sp>
        <p:nvSpPr>
          <p:cNvPr id="12" name="Oval Callout 11"/>
          <p:cNvSpPr/>
          <p:nvPr/>
        </p:nvSpPr>
        <p:spPr>
          <a:xfrm>
            <a:off x="236926" y="4077072"/>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6468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n Comberton.</a:t>
            </a:r>
            <a:endParaRPr lang="en-GB" sz="4800" dirty="0"/>
          </a:p>
        </p:txBody>
      </p:sp>
      <p:sp>
        <p:nvSpPr>
          <p:cNvPr id="7" name="Oval Callout 6"/>
          <p:cNvSpPr/>
          <p:nvPr/>
        </p:nvSpPr>
        <p:spPr>
          <a:xfrm>
            <a:off x="822959" y="3122821"/>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547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l </a:t>
            </a:r>
            <a:r>
              <a:rPr lang="en-GB" sz="4800" dirty="0" err="1" smtClean="0"/>
              <a:t>sábado</a:t>
            </a:r>
            <a:r>
              <a:rPr lang="en-GB" sz="4800" dirty="0" smtClean="0"/>
              <a:t>.</a:t>
            </a:r>
            <a:endParaRPr lang="en-GB" sz="4800" dirty="0"/>
          </a:p>
        </p:txBody>
      </p:sp>
      <p:sp>
        <p:nvSpPr>
          <p:cNvPr id="6" name="Oval Callout 5"/>
          <p:cNvSpPr/>
          <p:nvPr/>
        </p:nvSpPr>
        <p:spPr>
          <a:xfrm>
            <a:off x="827584" y="3287117"/>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8278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¡JUEGO AL FÚTBOL!</a:t>
            </a:r>
            <a:endParaRPr lang="en-GB" sz="4800" dirty="0"/>
          </a:p>
        </p:txBody>
      </p:sp>
      <p:sp>
        <p:nvSpPr>
          <p:cNvPr id="7" name="Oval Callout 6"/>
          <p:cNvSpPr/>
          <p:nvPr/>
        </p:nvSpPr>
        <p:spPr>
          <a:xfrm>
            <a:off x="827584" y="3287117"/>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
        <p:nvSpPr>
          <p:cNvPr id="8" name="Oval Callout 7"/>
          <p:cNvSpPr/>
          <p:nvPr/>
        </p:nvSpPr>
        <p:spPr>
          <a:xfrm>
            <a:off x="814554" y="3160997"/>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174" y="3312415"/>
            <a:ext cx="1101532" cy="1101532"/>
          </a:xfrm>
          <a:prstGeom prst="rect">
            <a:avLst/>
          </a:prstGeom>
        </p:spPr>
      </p:pic>
    </p:spTree>
    <p:extLst>
      <p:ext uri="{BB962C8B-B14F-4D97-AF65-F5344CB8AC3E}">
        <p14:creationId xmlns:p14="http://schemas.microsoft.com/office/powerpoint/2010/main" val="413112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xfrm>
            <a:off x="628650" y="1758952"/>
            <a:ext cx="7886700" cy="4351338"/>
          </a:xfrm>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¡Es </a:t>
            </a:r>
            <a:r>
              <a:rPr lang="en-GB" sz="4800" dirty="0" err="1" smtClean="0"/>
              <a:t>fenomenal</a:t>
            </a:r>
            <a:r>
              <a:rPr lang="en-GB" sz="4800" dirty="0" smtClean="0"/>
              <a:t>!</a:t>
            </a:r>
            <a:endParaRPr lang="en-GB" sz="4800" dirty="0"/>
          </a:p>
        </p:txBody>
      </p:sp>
      <p:sp>
        <p:nvSpPr>
          <p:cNvPr id="7" name="Oval Callout 6"/>
          <p:cNvSpPr/>
          <p:nvPr/>
        </p:nvSpPr>
        <p:spPr>
          <a:xfrm>
            <a:off x="628650" y="3321896"/>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081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c</a:t>
            </a:r>
            <a:r>
              <a:rPr lang="en-GB" sz="4800" dirty="0" smtClean="0"/>
              <a:t>on </a:t>
            </a:r>
            <a:r>
              <a:rPr lang="en-GB" sz="4800" dirty="0" err="1" smtClean="0"/>
              <a:t>mis</a:t>
            </a:r>
            <a:r>
              <a:rPr lang="en-GB" sz="4800" dirty="0" smtClean="0"/>
              <a:t> amigos.</a:t>
            </a:r>
            <a:endParaRPr lang="en-GB" sz="4800" dirty="0"/>
          </a:p>
        </p:txBody>
      </p:sp>
      <p:sp>
        <p:nvSpPr>
          <p:cNvPr id="6" name="Oval Callout 5"/>
          <p:cNvSpPr/>
          <p:nvPr/>
        </p:nvSpPr>
        <p:spPr>
          <a:xfrm>
            <a:off x="899592" y="291076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4881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dirty="0" smtClean="0">
                <a:latin typeface="+mn-lt"/>
              </a:rPr>
              <a:t>Questions</a:t>
            </a:r>
            <a:endParaRPr lang="fr-FR" sz="54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1426309"/>
            <a:ext cx="4717327" cy="4435228"/>
          </a:xfrm>
          <a:prstGeom prst="rect">
            <a:avLst/>
          </a:prstGeom>
        </p:spPr>
      </p:pic>
      <p:sp>
        <p:nvSpPr>
          <p:cNvPr id="3" name="Rectangle 2"/>
          <p:cNvSpPr/>
          <p:nvPr/>
        </p:nvSpPr>
        <p:spPr>
          <a:xfrm>
            <a:off x="433208" y="2384762"/>
            <a:ext cx="2740384" cy="2862322"/>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engage in conversations</a:t>
            </a:r>
            <a:r>
              <a:rPr lang="en-GB" sz="2000" dirty="0">
                <a:latin typeface="Arial" panose="020B0604020202020204" pitchFamily="34" charset="0"/>
                <a:cs typeface="Arial" panose="020B0604020202020204" pitchFamily="34" charset="0"/>
              </a:rPr>
              <a:t>; ask and answer questions; express opinions and respond to those of others; seek clarification and help* </a:t>
            </a:r>
          </a:p>
        </p:txBody>
      </p:sp>
      <p:sp>
        <p:nvSpPr>
          <p:cNvPr id="4" name="Rectangle 3"/>
          <p:cNvSpPr/>
          <p:nvPr/>
        </p:nvSpPr>
        <p:spPr>
          <a:xfrm>
            <a:off x="5604919" y="1589088"/>
            <a:ext cx="2935232" cy="3170099"/>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initiate and develop conversations</a:t>
            </a:r>
            <a:r>
              <a:rPr lang="en-GB" sz="2000" dirty="0">
                <a:latin typeface="Arial" panose="020B0604020202020204" pitchFamily="34" charset="0"/>
                <a:cs typeface="Arial" panose="020B0604020202020204" pitchFamily="34" charset="0"/>
              </a:rPr>
              <a:t>, coping with unfamiliar language and unexpected responses, making use of important social conventions such as formal modes of address </a:t>
            </a:r>
          </a:p>
        </p:txBody>
      </p:sp>
    </p:spTree>
    <p:extLst>
      <p:ext uri="{BB962C8B-B14F-4D97-AF65-F5344CB8AC3E}">
        <p14:creationId xmlns:p14="http://schemas.microsoft.com/office/powerpoint/2010/main" val="216481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Speak to me!</a:t>
            </a:r>
            <a:endParaRPr lang="en-GB" dirty="0"/>
          </a:p>
        </p:txBody>
      </p:sp>
      <p:sp>
        <p:nvSpPr>
          <p:cNvPr id="3" name="Subtitle 2"/>
          <p:cNvSpPr>
            <a:spLocks noGrp="1"/>
          </p:cNvSpPr>
          <p:nvPr>
            <p:ph type="subTitle" idx="1"/>
          </p:nvPr>
        </p:nvSpPr>
        <p:spPr/>
        <p:txBody>
          <a:bodyPr/>
          <a:lstStyle/>
          <a:p>
            <a:r>
              <a:rPr lang="en-GB" dirty="0" smtClean="0"/>
              <a:t>Strategies for successful classroom talk</a:t>
            </a:r>
            <a:endParaRPr lang="en-GB"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6327" y="332509"/>
            <a:ext cx="4354359" cy="2509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4400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73100" y="-126206"/>
            <a:ext cx="8229600" cy="1143000"/>
          </a:xfrm>
        </p:spPr>
        <p:txBody>
          <a:bodyPr/>
          <a:lstStyle/>
          <a:p>
            <a:pPr eaLnBrk="1" hangingPunct="1"/>
            <a:r>
              <a:rPr lang="en-GB" sz="4800" dirty="0" err="1" smtClean="0"/>
              <a:t>Quelles</a:t>
            </a:r>
            <a:r>
              <a:rPr lang="en-GB" sz="4800" dirty="0" smtClean="0"/>
              <a:t> </a:t>
            </a:r>
            <a:r>
              <a:rPr lang="en-GB" sz="4800" dirty="0" err="1" smtClean="0"/>
              <a:t>sont</a:t>
            </a:r>
            <a:r>
              <a:rPr lang="en-GB" sz="4800" dirty="0" smtClean="0"/>
              <a:t> les questions?</a:t>
            </a:r>
          </a:p>
        </p:txBody>
      </p:sp>
      <p:sp>
        <p:nvSpPr>
          <p:cNvPr id="68611" name="AutoShape 3"/>
          <p:cNvSpPr>
            <a:spLocks noChangeArrowheads="1"/>
          </p:cNvSpPr>
          <p:nvPr/>
        </p:nvSpPr>
        <p:spPr bwMode="auto">
          <a:xfrm>
            <a:off x="1116013" y="1155940"/>
            <a:ext cx="2438070" cy="1122123"/>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Il fait beau.</a:t>
            </a:r>
          </a:p>
        </p:txBody>
      </p:sp>
      <p:sp>
        <p:nvSpPr>
          <p:cNvPr id="68612" name="AutoShape 4"/>
          <p:cNvSpPr>
            <a:spLocks noChangeArrowheads="1"/>
          </p:cNvSpPr>
          <p:nvPr/>
        </p:nvSpPr>
        <p:spPr bwMode="auto">
          <a:xfrm>
            <a:off x="4140200" y="810883"/>
            <a:ext cx="1915543" cy="1178255"/>
          </a:xfrm>
          <a:prstGeom prst="wedgeRectCallout">
            <a:avLst>
              <a:gd name="adj1" fmla="val -38407"/>
              <a:gd name="adj2" fmla="val 15244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La </a:t>
            </a:r>
            <a:r>
              <a:rPr lang="en-GB" sz="2400" dirty="0" err="1">
                <a:latin typeface="Calibri" panose="020F0502020204030204" pitchFamily="34" charset="0"/>
              </a:rPr>
              <a:t>capitale</a:t>
            </a:r>
            <a:r>
              <a:rPr lang="en-GB" sz="2400" dirty="0">
                <a:latin typeface="Calibri" panose="020F0502020204030204" pitchFamily="34" charset="0"/>
              </a:rPr>
              <a:t> de la </a:t>
            </a:r>
            <a:r>
              <a:rPr lang="en-GB" sz="2400" dirty="0" err="1">
                <a:latin typeface="Calibri" panose="020F0502020204030204" pitchFamily="34" charset="0"/>
              </a:rPr>
              <a:t>Tunisie</a:t>
            </a:r>
            <a:r>
              <a:rPr lang="en-GB" sz="2400" dirty="0">
                <a:latin typeface="Calibri" panose="020F0502020204030204" pitchFamily="34" charset="0"/>
              </a:rPr>
              <a:t>, </a:t>
            </a:r>
            <a:r>
              <a:rPr lang="en-GB" sz="2400" dirty="0" err="1">
                <a:latin typeface="Calibri" panose="020F0502020204030204" pitchFamily="34" charset="0"/>
              </a:rPr>
              <a:t>c’est</a:t>
            </a:r>
            <a:r>
              <a:rPr lang="en-GB" sz="2400" dirty="0">
                <a:latin typeface="Calibri" panose="020F0502020204030204" pitchFamily="34" charset="0"/>
              </a:rPr>
              <a:t> Tunis.</a:t>
            </a:r>
          </a:p>
        </p:txBody>
      </p:sp>
      <p:sp>
        <p:nvSpPr>
          <p:cNvPr id="68613" name="AutoShape 5"/>
          <p:cNvSpPr>
            <a:spLocks noChangeArrowheads="1"/>
          </p:cNvSpPr>
          <p:nvPr/>
        </p:nvSpPr>
        <p:spPr bwMode="auto">
          <a:xfrm>
            <a:off x="323849" y="2417210"/>
            <a:ext cx="2190751" cy="1326654"/>
          </a:xfrm>
          <a:prstGeom prst="wedgeRoundRectCallout">
            <a:avLst>
              <a:gd name="adj1" fmla="val 84067"/>
              <a:gd name="adj2" fmla="val 22574"/>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S’il</a:t>
            </a:r>
            <a:r>
              <a:rPr lang="en-GB" sz="2400" dirty="0">
                <a:latin typeface="Calibri" panose="020F0502020204030204" pitchFamily="34" charset="0"/>
              </a:rPr>
              <a:t> fait du </a:t>
            </a:r>
            <a:r>
              <a:rPr lang="en-GB" sz="2400" dirty="0" err="1">
                <a:latin typeface="Calibri" panose="020F0502020204030204" pitchFamily="34" charset="0"/>
              </a:rPr>
              <a:t>soleil</a:t>
            </a:r>
            <a:r>
              <a:rPr lang="en-GB" sz="2400" dirty="0">
                <a:latin typeface="Calibri" panose="020F0502020204030204" pitchFamily="34" charset="0"/>
              </a:rPr>
              <a:t>, je </a:t>
            </a:r>
            <a:r>
              <a:rPr lang="en-GB" sz="2400" dirty="0" err="1">
                <a:latin typeface="Calibri" panose="020F0502020204030204" pitchFamily="34" charset="0"/>
              </a:rPr>
              <a:t>fais</a:t>
            </a:r>
            <a:r>
              <a:rPr lang="en-GB" sz="2400" dirty="0">
                <a:latin typeface="Calibri" panose="020F0502020204030204" pitchFamily="34" charset="0"/>
              </a:rPr>
              <a:t> du </a:t>
            </a:r>
            <a:r>
              <a:rPr lang="en-GB" sz="2400" dirty="0" err="1">
                <a:latin typeface="Calibri" panose="020F0502020204030204" pitchFamily="34" charset="0"/>
              </a:rPr>
              <a:t>cyclisme</a:t>
            </a:r>
            <a:r>
              <a:rPr lang="en-GB" sz="2400" dirty="0">
                <a:latin typeface="Calibri" panose="020F0502020204030204" pitchFamily="34" charset="0"/>
              </a:rPr>
              <a:t>.</a:t>
            </a:r>
          </a:p>
        </p:txBody>
      </p:sp>
      <p:sp>
        <p:nvSpPr>
          <p:cNvPr id="68614" name="AutoShape 6"/>
          <p:cNvSpPr>
            <a:spLocks noChangeArrowheads="1"/>
          </p:cNvSpPr>
          <p:nvPr/>
        </p:nvSpPr>
        <p:spPr bwMode="auto">
          <a:xfrm>
            <a:off x="6170763" y="794035"/>
            <a:ext cx="2674937" cy="1980406"/>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4. Je vais en Espagne pour aller à la plage.</a:t>
            </a:r>
          </a:p>
        </p:txBody>
      </p:sp>
      <p:sp>
        <p:nvSpPr>
          <p:cNvPr id="68615" name="AutoShape 7"/>
          <p:cNvSpPr>
            <a:spLocks noChangeArrowheads="1"/>
          </p:cNvSpPr>
          <p:nvPr/>
        </p:nvSpPr>
        <p:spPr bwMode="auto">
          <a:xfrm>
            <a:off x="6170763" y="2891137"/>
            <a:ext cx="2402037" cy="1230822"/>
          </a:xfrm>
          <a:prstGeom prst="wedgeEllipseCallout">
            <a:avLst>
              <a:gd name="adj1" fmla="val -74611"/>
              <a:gd name="adj2" fmla="val 44000"/>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Oui, bien sûr. Et toi? </a:t>
            </a:r>
          </a:p>
        </p:txBody>
      </p:sp>
      <p:sp>
        <p:nvSpPr>
          <p:cNvPr id="68616" name="AutoShape 8"/>
          <p:cNvSpPr>
            <a:spLocks noChangeArrowheads="1"/>
          </p:cNvSpPr>
          <p:nvPr/>
        </p:nvSpPr>
        <p:spPr bwMode="auto">
          <a:xfrm>
            <a:off x="611188" y="4121959"/>
            <a:ext cx="2592387" cy="980805"/>
          </a:xfrm>
          <a:prstGeom prst="wedgeRoundRectCallout">
            <a:avLst>
              <a:gd name="adj1" fmla="val 68910"/>
              <a:gd name="adj2" fmla="val -44382"/>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6. Hier je suis resté à la maison.</a:t>
            </a:r>
          </a:p>
        </p:txBody>
      </p:sp>
      <p:sp>
        <p:nvSpPr>
          <p:cNvPr id="68617" name="AutoShape 9"/>
          <p:cNvSpPr>
            <a:spLocks noChangeArrowheads="1"/>
          </p:cNvSpPr>
          <p:nvPr/>
        </p:nvSpPr>
        <p:spPr bwMode="auto">
          <a:xfrm>
            <a:off x="2051050" y="5300663"/>
            <a:ext cx="2305050" cy="966008"/>
          </a:xfrm>
          <a:prstGeom prst="wedgeRectCallout">
            <a:avLst>
              <a:gd name="adj1" fmla="val 42000"/>
              <a:gd name="adj2" fmla="val -110768"/>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On </a:t>
            </a:r>
            <a:r>
              <a:rPr lang="en-GB" sz="2400" dirty="0" err="1">
                <a:latin typeface="Calibri" panose="020F0502020204030204" pitchFamily="34" charset="0"/>
              </a:rPr>
              <a:t>peut</a:t>
            </a:r>
            <a:r>
              <a:rPr lang="en-GB" sz="2400" dirty="0">
                <a:latin typeface="Calibri" panose="020F0502020204030204" pitchFamily="34" charset="0"/>
              </a:rPr>
              <a:t> faire du ski</a:t>
            </a:r>
          </a:p>
        </p:txBody>
      </p:sp>
      <p:sp>
        <p:nvSpPr>
          <p:cNvPr id="68618" name="AutoShape 10"/>
          <p:cNvSpPr>
            <a:spLocks noChangeArrowheads="1"/>
          </p:cNvSpPr>
          <p:nvPr/>
        </p:nvSpPr>
        <p:spPr bwMode="auto">
          <a:xfrm>
            <a:off x="4787900" y="5388754"/>
            <a:ext cx="2527300" cy="991409"/>
          </a:xfrm>
          <a:prstGeom prst="wedgeEllipseCallout">
            <a:avLst>
              <a:gd name="adj1" fmla="val -33447"/>
              <a:gd name="adj2" fmla="val -10327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  Peut-être</a:t>
            </a:r>
          </a:p>
        </p:txBody>
      </p:sp>
      <p:pic>
        <p:nvPicPr>
          <p:cNvPr id="68619"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AutoShape 12"/>
          <p:cNvSpPr>
            <a:spLocks noChangeArrowheads="1"/>
          </p:cNvSpPr>
          <p:nvPr/>
        </p:nvSpPr>
        <p:spPr bwMode="auto">
          <a:xfrm>
            <a:off x="6877050" y="4157932"/>
            <a:ext cx="2266950" cy="1503093"/>
          </a:xfrm>
          <a:prstGeom prst="wedgeEllipseCallout">
            <a:avLst>
              <a:gd name="adj1" fmla="val -90960"/>
              <a:gd name="adj2" fmla="val -34940"/>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8. Je vais visiter le château</a:t>
            </a:r>
          </a:p>
        </p:txBody>
      </p:sp>
    </p:spTree>
    <p:extLst>
      <p:ext uri="{BB962C8B-B14F-4D97-AF65-F5344CB8AC3E}">
        <p14:creationId xmlns:p14="http://schemas.microsoft.com/office/powerpoint/2010/main" val="346249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17585" y="-54769"/>
            <a:ext cx="8229600" cy="1143000"/>
          </a:xfrm>
        </p:spPr>
        <p:txBody>
          <a:bodyPr/>
          <a:lstStyle/>
          <a:p>
            <a:pPr eaLnBrk="1" hangingPunct="1"/>
            <a:r>
              <a:rPr lang="en-GB" sz="4800" dirty="0" smtClean="0"/>
              <a:t>Was </a:t>
            </a:r>
            <a:r>
              <a:rPr lang="en-GB" sz="4800" dirty="0" err="1" smtClean="0"/>
              <a:t>sind</a:t>
            </a:r>
            <a:r>
              <a:rPr lang="en-GB" sz="4800" dirty="0" smtClean="0"/>
              <a:t> die </a:t>
            </a:r>
            <a:r>
              <a:rPr lang="en-GB" sz="4800" dirty="0" err="1" smtClean="0"/>
              <a:t>Fragen</a:t>
            </a:r>
            <a:r>
              <a:rPr lang="en-GB" sz="4800" dirty="0" smtClean="0"/>
              <a:t>?</a:t>
            </a:r>
          </a:p>
        </p:txBody>
      </p:sp>
      <p:sp>
        <p:nvSpPr>
          <p:cNvPr id="69635" name="AutoShape 3"/>
          <p:cNvSpPr>
            <a:spLocks noChangeArrowheads="1"/>
          </p:cNvSpPr>
          <p:nvPr/>
        </p:nvSpPr>
        <p:spPr bwMode="auto">
          <a:xfrm>
            <a:off x="672861" y="1088231"/>
            <a:ext cx="2675178" cy="1189832"/>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Es </a:t>
            </a:r>
            <a:r>
              <a:rPr lang="en-GB" sz="2400" dirty="0" err="1">
                <a:latin typeface="Calibri" panose="020F0502020204030204" pitchFamily="34" charset="0"/>
              </a:rPr>
              <a:t>donnert</a:t>
            </a:r>
            <a:r>
              <a:rPr lang="en-GB" sz="2400" dirty="0">
                <a:latin typeface="Calibri" panose="020F0502020204030204" pitchFamily="34" charset="0"/>
              </a:rPr>
              <a:t> und </a:t>
            </a:r>
            <a:r>
              <a:rPr lang="en-GB" sz="2400" dirty="0" err="1">
                <a:latin typeface="Calibri" panose="020F0502020204030204" pitchFamily="34" charset="0"/>
              </a:rPr>
              <a:t>blitzt</a:t>
            </a:r>
            <a:r>
              <a:rPr lang="en-GB" sz="2400" dirty="0">
                <a:latin typeface="Calibri" panose="020F0502020204030204" pitchFamily="34" charset="0"/>
              </a:rPr>
              <a:t>.</a:t>
            </a:r>
          </a:p>
        </p:txBody>
      </p:sp>
      <p:sp>
        <p:nvSpPr>
          <p:cNvPr id="69636" name="AutoShape 4"/>
          <p:cNvSpPr>
            <a:spLocks noChangeArrowheads="1"/>
          </p:cNvSpPr>
          <p:nvPr/>
        </p:nvSpPr>
        <p:spPr bwMode="auto">
          <a:xfrm>
            <a:off x="3348039" y="1037258"/>
            <a:ext cx="2921002" cy="1005457"/>
          </a:xfrm>
          <a:prstGeom prst="wedgeRectCallout">
            <a:avLst>
              <a:gd name="adj1" fmla="val -26003"/>
              <a:gd name="adj2" fmla="val 102687"/>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Die </a:t>
            </a:r>
            <a:r>
              <a:rPr lang="en-GB" sz="2400" dirty="0" err="1">
                <a:latin typeface="Calibri" panose="020F0502020204030204" pitchFamily="34" charset="0"/>
              </a:rPr>
              <a:t>Hauptstadt</a:t>
            </a:r>
            <a:r>
              <a:rPr lang="en-GB" sz="2400" dirty="0">
                <a:latin typeface="Calibri" panose="020F0502020204030204" pitchFamily="34" charset="0"/>
              </a:rPr>
              <a:t> von </a:t>
            </a:r>
            <a:r>
              <a:rPr lang="en-GB" sz="2400" dirty="0" err="1">
                <a:latin typeface="Calibri" panose="020F0502020204030204" pitchFamily="34" charset="0"/>
              </a:rPr>
              <a:t>Österreich</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Wien.</a:t>
            </a:r>
          </a:p>
        </p:txBody>
      </p:sp>
      <p:sp>
        <p:nvSpPr>
          <p:cNvPr id="69637" name="AutoShape 5"/>
          <p:cNvSpPr>
            <a:spLocks noChangeArrowheads="1"/>
          </p:cNvSpPr>
          <p:nvPr/>
        </p:nvSpPr>
        <p:spPr bwMode="auto">
          <a:xfrm>
            <a:off x="323850" y="2432650"/>
            <a:ext cx="2190750" cy="1276708"/>
          </a:xfrm>
          <a:prstGeom prst="wedgeRoundRectCallout">
            <a:avLst>
              <a:gd name="adj1" fmla="val 80222"/>
              <a:gd name="adj2" fmla="val 33870"/>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Wenn</a:t>
            </a:r>
            <a:r>
              <a:rPr lang="en-GB" sz="2400" dirty="0">
                <a:latin typeface="Calibri" panose="020F0502020204030204" pitchFamily="34" charset="0"/>
              </a:rPr>
              <a:t> es </a:t>
            </a:r>
            <a:r>
              <a:rPr lang="en-GB" sz="2400" dirty="0" err="1">
                <a:latin typeface="Calibri" panose="020F0502020204030204" pitchFamily="34" charset="0"/>
              </a:rPr>
              <a:t>heiß</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a:t>
            </a:r>
            <a:r>
              <a:rPr lang="en-GB" sz="2400" dirty="0" err="1">
                <a:latin typeface="Calibri" panose="020F0502020204030204" pitchFamily="34" charset="0"/>
              </a:rPr>
              <a:t>esse</a:t>
            </a:r>
            <a:r>
              <a:rPr lang="en-GB" sz="2400" dirty="0">
                <a:latin typeface="Calibri" panose="020F0502020204030204" pitchFamily="34" charset="0"/>
              </a:rPr>
              <a:t>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Eis</a:t>
            </a:r>
            <a:r>
              <a:rPr lang="en-GB" sz="2400" dirty="0">
                <a:latin typeface="Calibri" panose="020F0502020204030204" pitchFamily="34" charset="0"/>
              </a:rPr>
              <a:t>. </a:t>
            </a:r>
          </a:p>
        </p:txBody>
      </p:sp>
      <p:sp>
        <p:nvSpPr>
          <p:cNvPr id="69638" name="AutoShape 6"/>
          <p:cNvSpPr>
            <a:spLocks noChangeArrowheads="1"/>
          </p:cNvSpPr>
          <p:nvPr/>
        </p:nvSpPr>
        <p:spPr bwMode="auto">
          <a:xfrm>
            <a:off x="6227763" y="724619"/>
            <a:ext cx="2736850" cy="2272581"/>
          </a:xfrm>
          <a:prstGeom prst="wedgeEllipseCallout">
            <a:avLst>
              <a:gd name="adj1" fmla="val -59373"/>
              <a:gd name="adj2" fmla="val 39406"/>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4.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fahre</a:t>
            </a:r>
            <a:r>
              <a:rPr lang="en-GB" sz="2400" dirty="0">
                <a:latin typeface="Calibri" panose="020F0502020204030204" pitchFamily="34" charset="0"/>
              </a:rPr>
              <a:t> </a:t>
            </a:r>
            <a:r>
              <a:rPr lang="en-GB" sz="2400" dirty="0" err="1">
                <a:latin typeface="Calibri" panose="020F0502020204030204" pitchFamily="34" charset="0"/>
              </a:rPr>
              <a:t>nach</a:t>
            </a:r>
            <a:r>
              <a:rPr lang="en-GB" sz="2400" dirty="0">
                <a:latin typeface="Calibri" panose="020F0502020204030204" pitchFamily="34" charset="0"/>
              </a:rPr>
              <a:t> </a:t>
            </a:r>
            <a:r>
              <a:rPr lang="en-GB" sz="2400" dirty="0" err="1">
                <a:latin typeface="Calibri" panose="020F0502020204030204" pitchFamily="34" charset="0"/>
              </a:rPr>
              <a:t>Schottland</a:t>
            </a:r>
            <a:r>
              <a:rPr lang="en-GB" sz="2400" dirty="0">
                <a:latin typeface="Calibri" panose="020F0502020204030204" pitchFamily="34" charset="0"/>
              </a:rPr>
              <a:t>, um Nessie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sehen</a:t>
            </a:r>
            <a:r>
              <a:rPr lang="en-GB" sz="2400" dirty="0">
                <a:latin typeface="Calibri" panose="020F0502020204030204" pitchFamily="34" charset="0"/>
              </a:rPr>
              <a:t>.</a:t>
            </a:r>
          </a:p>
        </p:txBody>
      </p:sp>
      <p:sp>
        <p:nvSpPr>
          <p:cNvPr id="69639" name="AutoShape 7"/>
          <p:cNvSpPr>
            <a:spLocks noChangeArrowheads="1"/>
          </p:cNvSpPr>
          <p:nvPr/>
        </p:nvSpPr>
        <p:spPr bwMode="auto">
          <a:xfrm>
            <a:off x="6099864" y="3004568"/>
            <a:ext cx="2416175" cy="1281112"/>
          </a:xfrm>
          <a:prstGeom prst="wedgeEllipseCallout">
            <a:avLst>
              <a:gd name="adj1" fmla="val -69105"/>
              <a:gd name="adj2" fmla="val -1292"/>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Ja, sicher.  Und du? </a:t>
            </a:r>
          </a:p>
        </p:txBody>
      </p:sp>
      <p:sp>
        <p:nvSpPr>
          <p:cNvPr id="69640" name="AutoShape 8"/>
          <p:cNvSpPr>
            <a:spLocks noChangeArrowheads="1"/>
          </p:cNvSpPr>
          <p:nvPr/>
        </p:nvSpPr>
        <p:spPr bwMode="auto">
          <a:xfrm>
            <a:off x="323850" y="4005263"/>
            <a:ext cx="2663825" cy="1295400"/>
          </a:xfrm>
          <a:prstGeom prst="wedgeRoundRectCallout">
            <a:avLst>
              <a:gd name="adj1" fmla="val 71608"/>
              <a:gd name="adj2" fmla="val -41115"/>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6. </a:t>
            </a:r>
            <a:r>
              <a:rPr lang="en-GB" sz="2400" dirty="0" err="1">
                <a:latin typeface="Calibri" panose="020F0502020204030204" pitchFamily="34" charset="0"/>
              </a:rPr>
              <a:t>Gestern</a:t>
            </a:r>
            <a:r>
              <a:rPr lang="en-GB" sz="2400" dirty="0">
                <a:latin typeface="Calibri" panose="020F0502020204030204" pitchFamily="34" charset="0"/>
              </a:rPr>
              <a:t> bin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Hause</a:t>
            </a:r>
            <a:r>
              <a:rPr lang="en-GB" sz="2400" dirty="0">
                <a:latin typeface="Calibri" panose="020F0502020204030204" pitchFamily="34" charset="0"/>
              </a:rPr>
              <a:t> </a:t>
            </a:r>
            <a:r>
              <a:rPr lang="en-GB" sz="2400" dirty="0" err="1">
                <a:latin typeface="Calibri" panose="020F0502020204030204" pitchFamily="34" charset="0"/>
              </a:rPr>
              <a:t>geblieben</a:t>
            </a:r>
            <a:r>
              <a:rPr lang="en-GB" sz="2400" dirty="0">
                <a:latin typeface="Calibri" panose="020F0502020204030204" pitchFamily="34" charset="0"/>
              </a:rPr>
              <a:t>. </a:t>
            </a:r>
          </a:p>
        </p:txBody>
      </p:sp>
      <p:sp>
        <p:nvSpPr>
          <p:cNvPr id="69641" name="AutoShape 9"/>
          <p:cNvSpPr>
            <a:spLocks noChangeArrowheads="1"/>
          </p:cNvSpPr>
          <p:nvPr/>
        </p:nvSpPr>
        <p:spPr bwMode="auto">
          <a:xfrm>
            <a:off x="2010450" y="5530851"/>
            <a:ext cx="2279410" cy="849312"/>
          </a:xfrm>
          <a:prstGeom prst="wedgeRectCallout">
            <a:avLst>
              <a:gd name="adj1" fmla="val 40562"/>
              <a:gd name="adj2" fmla="val -109245"/>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Man </a:t>
            </a:r>
            <a:r>
              <a:rPr lang="en-GB" sz="2400" dirty="0" err="1">
                <a:latin typeface="Calibri" panose="020F0502020204030204" pitchFamily="34" charset="0"/>
              </a:rPr>
              <a:t>kann</a:t>
            </a:r>
            <a:r>
              <a:rPr lang="en-GB" sz="2400" dirty="0">
                <a:latin typeface="Calibri" panose="020F0502020204030204" pitchFamily="34" charset="0"/>
              </a:rPr>
              <a:t> </a:t>
            </a:r>
            <a:r>
              <a:rPr lang="en-GB" sz="2400" dirty="0" err="1">
                <a:latin typeface="Calibri" panose="020F0502020204030204" pitchFamily="34" charset="0"/>
              </a:rPr>
              <a:t>Skifahren</a:t>
            </a:r>
            <a:endParaRPr lang="en-GB" sz="2400" dirty="0">
              <a:latin typeface="Calibri" panose="020F0502020204030204" pitchFamily="34" charset="0"/>
            </a:endParaRPr>
          </a:p>
        </p:txBody>
      </p:sp>
      <p:sp>
        <p:nvSpPr>
          <p:cNvPr id="69642" name="AutoShape 10"/>
          <p:cNvSpPr>
            <a:spLocks noChangeArrowheads="1"/>
          </p:cNvSpPr>
          <p:nvPr/>
        </p:nvSpPr>
        <p:spPr bwMode="auto">
          <a:xfrm>
            <a:off x="4460096" y="5683250"/>
            <a:ext cx="2232025" cy="719138"/>
          </a:xfrm>
          <a:prstGeom prst="wedgeEllipseCallout">
            <a:avLst>
              <a:gd name="adj1" fmla="val -27245"/>
              <a:gd name="adj2" fmla="val -14573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9.Vielleicht </a:t>
            </a:r>
          </a:p>
        </p:txBody>
      </p:sp>
      <p:pic>
        <p:nvPicPr>
          <p:cNvPr id="6964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AutoShape 12"/>
          <p:cNvSpPr>
            <a:spLocks noChangeArrowheads="1"/>
          </p:cNvSpPr>
          <p:nvPr/>
        </p:nvSpPr>
        <p:spPr bwMode="auto">
          <a:xfrm>
            <a:off x="6335713" y="4311701"/>
            <a:ext cx="2520950" cy="1871663"/>
          </a:xfrm>
          <a:prstGeom prst="wedgeEllipseCallout">
            <a:avLst>
              <a:gd name="adj1" fmla="val -83461"/>
              <a:gd name="adj2" fmla="val -5048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8.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werde</a:t>
            </a:r>
            <a:r>
              <a:rPr lang="en-GB" sz="2400" dirty="0">
                <a:latin typeface="Calibri" panose="020F0502020204030204" pitchFamily="34" charset="0"/>
              </a:rPr>
              <a:t> die Burg </a:t>
            </a:r>
            <a:r>
              <a:rPr lang="en-GB" sz="2400" dirty="0" err="1">
                <a:latin typeface="Calibri" panose="020F0502020204030204" pitchFamily="34" charset="0"/>
              </a:rPr>
              <a:t>besichtigen</a:t>
            </a:r>
            <a:endParaRPr lang="en-GB" sz="2400" dirty="0">
              <a:latin typeface="Calibri" panose="020F0502020204030204" pitchFamily="34" charset="0"/>
            </a:endParaRPr>
          </a:p>
        </p:txBody>
      </p:sp>
    </p:spTree>
    <p:extLst>
      <p:ext uri="{BB962C8B-B14F-4D97-AF65-F5344CB8AC3E}">
        <p14:creationId xmlns:p14="http://schemas.microsoft.com/office/powerpoint/2010/main" val="31907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500332" y="153194"/>
            <a:ext cx="8229600" cy="1143000"/>
          </a:xfrm>
        </p:spPr>
        <p:txBody>
          <a:bodyPr/>
          <a:lstStyle/>
          <a:p>
            <a:pPr eaLnBrk="1" hangingPunct="1"/>
            <a:r>
              <a:rPr lang="en-GB" sz="4800" dirty="0" smtClean="0"/>
              <a:t>¿</a:t>
            </a:r>
            <a:r>
              <a:rPr lang="en-GB" sz="4800" dirty="0" err="1" smtClean="0"/>
              <a:t>Cuáles</a:t>
            </a:r>
            <a:r>
              <a:rPr lang="en-GB" sz="4800" dirty="0" smtClean="0"/>
              <a:t> son </a:t>
            </a:r>
            <a:r>
              <a:rPr lang="en-GB" sz="4800" dirty="0" err="1" smtClean="0"/>
              <a:t>las</a:t>
            </a:r>
            <a:r>
              <a:rPr lang="en-GB" sz="4800" dirty="0" smtClean="0"/>
              <a:t> </a:t>
            </a:r>
            <a:r>
              <a:rPr lang="en-GB" sz="4800" dirty="0" err="1" smtClean="0"/>
              <a:t>preguntas</a:t>
            </a:r>
            <a:r>
              <a:rPr lang="en-GB" sz="4800" dirty="0" smtClean="0"/>
              <a:t>?</a:t>
            </a:r>
          </a:p>
        </p:txBody>
      </p:sp>
      <p:sp>
        <p:nvSpPr>
          <p:cNvPr id="70659" name="AutoShape 3"/>
          <p:cNvSpPr>
            <a:spLocks noChangeArrowheads="1"/>
          </p:cNvSpPr>
          <p:nvPr/>
        </p:nvSpPr>
        <p:spPr bwMode="auto">
          <a:xfrm>
            <a:off x="1116013" y="1412875"/>
            <a:ext cx="2312987" cy="865188"/>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9. Si, por supesto. ¿Y tú?</a:t>
            </a:r>
          </a:p>
        </p:txBody>
      </p:sp>
      <p:sp>
        <p:nvSpPr>
          <p:cNvPr id="70660" name="AutoShape 4"/>
          <p:cNvSpPr>
            <a:spLocks noChangeArrowheads="1"/>
          </p:cNvSpPr>
          <p:nvPr/>
        </p:nvSpPr>
        <p:spPr bwMode="auto">
          <a:xfrm>
            <a:off x="4140200" y="1341438"/>
            <a:ext cx="2232025" cy="944562"/>
          </a:xfrm>
          <a:prstGeom prst="wedgeRectCallout">
            <a:avLst>
              <a:gd name="adj1" fmla="val -25991"/>
              <a:gd name="adj2" fmla="val 8350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1. </a:t>
            </a:r>
            <a:r>
              <a:rPr lang="en-GB" dirty="0" err="1">
                <a:latin typeface="Calibri" panose="020F0502020204030204" pitchFamily="34" charset="0"/>
              </a:rPr>
              <a:t>Mi</a:t>
            </a:r>
            <a:r>
              <a:rPr lang="en-GB" dirty="0">
                <a:latin typeface="Calibri" panose="020F0502020204030204" pitchFamily="34" charset="0"/>
              </a:rPr>
              <a:t> </a:t>
            </a:r>
            <a:r>
              <a:rPr lang="en-GB" dirty="0" err="1">
                <a:latin typeface="Calibri" panose="020F0502020204030204" pitchFamily="34" charset="0"/>
              </a:rPr>
              <a:t>instituto</a:t>
            </a:r>
            <a:r>
              <a:rPr lang="en-GB" dirty="0">
                <a:latin typeface="Calibri" panose="020F0502020204030204" pitchFamily="34" charset="0"/>
              </a:rPr>
              <a:t> es un </a:t>
            </a:r>
            <a:r>
              <a:rPr lang="en-GB" dirty="0" err="1">
                <a:latin typeface="Calibri" panose="020F0502020204030204" pitchFamily="34" charset="0"/>
              </a:rPr>
              <a:t>colegio</a:t>
            </a:r>
            <a:r>
              <a:rPr lang="en-GB" dirty="0">
                <a:latin typeface="Calibri" panose="020F0502020204030204" pitchFamily="34" charset="0"/>
              </a:rPr>
              <a:t> </a:t>
            </a:r>
            <a:r>
              <a:rPr lang="en-GB" dirty="0" err="1">
                <a:latin typeface="Calibri" panose="020F0502020204030204" pitchFamily="34" charset="0"/>
              </a:rPr>
              <a:t>mixto</a:t>
            </a:r>
            <a:r>
              <a:rPr lang="en-GB" dirty="0">
                <a:latin typeface="Calibri" panose="020F0502020204030204" pitchFamily="34" charset="0"/>
              </a:rPr>
              <a:t> con mil </a:t>
            </a:r>
            <a:r>
              <a:rPr lang="en-GB" dirty="0" err="1">
                <a:latin typeface="Calibri" panose="020F0502020204030204" pitchFamily="34" charset="0"/>
              </a:rPr>
              <a:t>quinientos</a:t>
            </a:r>
            <a:r>
              <a:rPr lang="en-GB" dirty="0">
                <a:latin typeface="Calibri" panose="020F0502020204030204" pitchFamily="34" charset="0"/>
              </a:rPr>
              <a:t> </a:t>
            </a:r>
            <a:r>
              <a:rPr lang="en-GB" dirty="0" err="1">
                <a:latin typeface="Calibri" panose="020F0502020204030204" pitchFamily="34" charset="0"/>
              </a:rPr>
              <a:t>alumnos</a:t>
            </a:r>
            <a:r>
              <a:rPr lang="en-GB" dirty="0">
                <a:latin typeface="Calibri" panose="020F0502020204030204" pitchFamily="34" charset="0"/>
              </a:rPr>
              <a:t>.</a:t>
            </a:r>
          </a:p>
        </p:txBody>
      </p:sp>
      <p:sp>
        <p:nvSpPr>
          <p:cNvPr id="70661" name="AutoShape 5"/>
          <p:cNvSpPr>
            <a:spLocks noChangeArrowheads="1"/>
          </p:cNvSpPr>
          <p:nvPr/>
        </p:nvSpPr>
        <p:spPr bwMode="auto">
          <a:xfrm>
            <a:off x="323850" y="2349500"/>
            <a:ext cx="2390775" cy="1295400"/>
          </a:xfrm>
          <a:prstGeom prst="wedgeRoundRectCallout">
            <a:avLst>
              <a:gd name="adj1" fmla="val 70222"/>
              <a:gd name="adj2" fmla="val 24009"/>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8. Tengo pensado hacer mi bachillerato.  Quisiera estudiar ciencias.</a:t>
            </a:r>
          </a:p>
        </p:txBody>
      </p:sp>
      <p:sp>
        <p:nvSpPr>
          <p:cNvPr id="70662" name="AutoShape 6"/>
          <p:cNvSpPr>
            <a:spLocks noChangeArrowheads="1"/>
          </p:cNvSpPr>
          <p:nvPr/>
        </p:nvSpPr>
        <p:spPr bwMode="auto">
          <a:xfrm>
            <a:off x="6227763" y="1844675"/>
            <a:ext cx="2736850" cy="1152525"/>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2. La </a:t>
            </a:r>
            <a:r>
              <a:rPr lang="en-GB" dirty="0" err="1">
                <a:latin typeface="Calibri" panose="020F0502020204030204" pitchFamily="34" charset="0"/>
              </a:rPr>
              <a:t>asignatura</a:t>
            </a:r>
            <a:r>
              <a:rPr lang="en-GB" dirty="0">
                <a:latin typeface="Calibri" panose="020F0502020204030204" pitchFamily="34" charset="0"/>
              </a:rPr>
              <a:t> </a:t>
            </a:r>
            <a:r>
              <a:rPr lang="en-GB" dirty="0" err="1">
                <a:latin typeface="Calibri" panose="020F0502020204030204" pitchFamily="34" charset="0"/>
              </a:rPr>
              <a:t>que</a:t>
            </a:r>
            <a:r>
              <a:rPr lang="en-GB" dirty="0">
                <a:latin typeface="Calibri" panose="020F0502020204030204" pitchFamily="34" charset="0"/>
              </a:rPr>
              <a:t> </a:t>
            </a:r>
            <a:r>
              <a:rPr lang="en-GB" dirty="0" err="1">
                <a:latin typeface="Calibri" panose="020F0502020204030204" pitchFamily="34" charset="0"/>
              </a:rPr>
              <a:t>más</a:t>
            </a:r>
            <a:r>
              <a:rPr lang="en-GB" dirty="0">
                <a:latin typeface="Calibri" panose="020F0502020204030204" pitchFamily="34" charset="0"/>
              </a:rPr>
              <a:t> me </a:t>
            </a:r>
            <a:r>
              <a:rPr lang="en-GB" dirty="0" err="1">
                <a:latin typeface="Calibri" panose="020F0502020204030204" pitchFamily="34" charset="0"/>
              </a:rPr>
              <a:t>gusta</a:t>
            </a:r>
            <a:r>
              <a:rPr lang="en-GB" dirty="0">
                <a:latin typeface="Calibri" panose="020F0502020204030204" pitchFamily="34" charset="0"/>
              </a:rPr>
              <a:t> es la </a:t>
            </a:r>
            <a:r>
              <a:rPr lang="en-GB" dirty="0" err="1">
                <a:latin typeface="Calibri" panose="020F0502020204030204" pitchFamily="34" charset="0"/>
              </a:rPr>
              <a:t>música</a:t>
            </a:r>
            <a:r>
              <a:rPr lang="en-GB" dirty="0">
                <a:latin typeface="Calibri" panose="020F0502020204030204" pitchFamily="34" charset="0"/>
              </a:rPr>
              <a:t>.</a:t>
            </a:r>
          </a:p>
        </p:txBody>
      </p:sp>
      <p:sp>
        <p:nvSpPr>
          <p:cNvPr id="70663" name="AutoShape 7"/>
          <p:cNvSpPr>
            <a:spLocks noChangeArrowheads="1"/>
          </p:cNvSpPr>
          <p:nvPr/>
        </p:nvSpPr>
        <p:spPr bwMode="auto">
          <a:xfrm>
            <a:off x="6286500" y="3141663"/>
            <a:ext cx="2643188" cy="1150937"/>
          </a:xfrm>
          <a:prstGeom prst="wedgeEllipseCallout">
            <a:avLst>
              <a:gd name="adj1" fmla="val -66949"/>
              <a:gd name="adj2" fmla="val 8333"/>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3. Es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amable</a:t>
            </a:r>
            <a:r>
              <a:rPr lang="en-GB" dirty="0">
                <a:latin typeface="Calibri" panose="020F0502020204030204" pitchFamily="34" charset="0"/>
              </a:rPr>
              <a:t> y </a:t>
            </a:r>
            <a:r>
              <a:rPr lang="en-GB" dirty="0" err="1">
                <a:latin typeface="Calibri" panose="020F0502020204030204" pitchFamily="34" charset="0"/>
              </a:rPr>
              <a:t>abierto</a:t>
            </a:r>
            <a:r>
              <a:rPr lang="en-GB" dirty="0">
                <a:latin typeface="Calibri" panose="020F0502020204030204" pitchFamily="34" charset="0"/>
              </a:rPr>
              <a:t> y </a:t>
            </a:r>
            <a:r>
              <a:rPr lang="en-GB" dirty="0" err="1">
                <a:latin typeface="Calibri" panose="020F0502020204030204" pitchFamily="34" charset="0"/>
              </a:rPr>
              <a:t>explica</a:t>
            </a:r>
            <a:r>
              <a:rPr lang="en-GB" dirty="0">
                <a:latin typeface="Calibri" panose="020F0502020204030204" pitchFamily="34" charset="0"/>
              </a:rPr>
              <a:t> </a:t>
            </a:r>
            <a:r>
              <a:rPr lang="en-GB" dirty="0" err="1">
                <a:latin typeface="Calibri" panose="020F0502020204030204" pitchFamily="34" charset="0"/>
              </a:rPr>
              <a:t>todo</a:t>
            </a:r>
            <a:r>
              <a:rPr lang="en-GB" dirty="0">
                <a:latin typeface="Calibri" panose="020F0502020204030204" pitchFamily="34" charset="0"/>
              </a:rPr>
              <a:t>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bien</a:t>
            </a:r>
            <a:endParaRPr lang="en-GB" dirty="0">
              <a:latin typeface="Calibri" panose="020F0502020204030204" pitchFamily="34" charset="0"/>
            </a:endParaRPr>
          </a:p>
        </p:txBody>
      </p:sp>
      <p:sp>
        <p:nvSpPr>
          <p:cNvPr id="70664" name="AutoShape 8"/>
          <p:cNvSpPr>
            <a:spLocks noChangeArrowheads="1"/>
          </p:cNvSpPr>
          <p:nvPr/>
        </p:nvSpPr>
        <p:spPr bwMode="auto">
          <a:xfrm>
            <a:off x="357188" y="4143375"/>
            <a:ext cx="2605087" cy="923925"/>
          </a:xfrm>
          <a:prstGeom prst="wedgeRoundRectCallout">
            <a:avLst>
              <a:gd name="adj1" fmla="val 47907"/>
              <a:gd name="adj2" fmla="val -7771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7. Hice dos semanas de prácticas laborales en un taller mecánico.</a:t>
            </a:r>
          </a:p>
        </p:txBody>
      </p:sp>
      <p:sp>
        <p:nvSpPr>
          <p:cNvPr id="70665" name="AutoShape 9"/>
          <p:cNvSpPr>
            <a:spLocks noChangeArrowheads="1"/>
          </p:cNvSpPr>
          <p:nvPr/>
        </p:nvSpPr>
        <p:spPr bwMode="auto">
          <a:xfrm>
            <a:off x="2051050" y="5300663"/>
            <a:ext cx="2378075" cy="1200150"/>
          </a:xfrm>
          <a:prstGeom prst="wedgeRectCallout">
            <a:avLst>
              <a:gd name="adj1" fmla="val 32116"/>
              <a:gd name="adj2" fmla="val -97676"/>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6. Mi escuela primaria era muy pequeña y no teníamos que llevar uniforme.</a:t>
            </a:r>
          </a:p>
        </p:txBody>
      </p:sp>
      <p:sp>
        <p:nvSpPr>
          <p:cNvPr id="70666" name="AutoShape 10"/>
          <p:cNvSpPr>
            <a:spLocks noChangeArrowheads="1"/>
          </p:cNvSpPr>
          <p:nvPr/>
        </p:nvSpPr>
        <p:spPr bwMode="auto">
          <a:xfrm>
            <a:off x="4787900" y="5661025"/>
            <a:ext cx="2232025" cy="719138"/>
          </a:xfrm>
          <a:prstGeom prst="wedgeEllipseCallout">
            <a:avLst>
              <a:gd name="adj1" fmla="val -62801"/>
              <a:gd name="adj2" fmla="val -212912"/>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000">
                <a:latin typeface="Calibri" panose="020F0502020204030204" pitchFamily="34" charset="0"/>
              </a:rPr>
              <a:t>5</a:t>
            </a:r>
            <a:r>
              <a:rPr lang="en-GB">
                <a:latin typeface="Calibri" panose="020F0502020204030204" pitchFamily="34" charset="0"/>
              </a:rPr>
              <a:t>.Quizás</a:t>
            </a:r>
          </a:p>
        </p:txBody>
      </p:sp>
      <p:pic>
        <p:nvPicPr>
          <p:cNvPr id="70667"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AutoShape 12"/>
          <p:cNvSpPr>
            <a:spLocks noChangeArrowheads="1"/>
          </p:cNvSpPr>
          <p:nvPr/>
        </p:nvSpPr>
        <p:spPr bwMode="auto">
          <a:xfrm>
            <a:off x="6877050" y="4508500"/>
            <a:ext cx="2087563" cy="1152525"/>
          </a:xfrm>
          <a:prstGeom prst="wedgeEllipseCallout">
            <a:avLst>
              <a:gd name="adj1" fmla="val -125208"/>
              <a:gd name="adj2" fmla="val -67079"/>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4. Soy socio del club de baloncesto.</a:t>
            </a:r>
          </a:p>
        </p:txBody>
      </p:sp>
    </p:spTree>
    <p:extLst>
      <p:ext uri="{BB962C8B-B14F-4D97-AF65-F5344CB8AC3E}">
        <p14:creationId xmlns:p14="http://schemas.microsoft.com/office/powerpoint/2010/main" val="411680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943769" y="364645"/>
            <a:ext cx="7493000" cy="850900"/>
          </a:xfrm>
          <a:solidFill>
            <a:srgbClr val="C00000"/>
          </a:solidFill>
          <a:effectLst>
            <a:outerShdw blurRad="50800" dist="38100" dir="5400000" algn="t" rotWithShape="0">
              <a:prstClr val="black">
                <a:alpha val="40000"/>
              </a:prstClr>
            </a:outerShdw>
          </a:effectLst>
        </p:spPr>
        <p:txBody>
          <a:bodyPr/>
          <a:lstStyle/>
          <a:p>
            <a:r>
              <a:rPr lang="en-GB" sz="3800" b="1" dirty="0" err="1" smtClean="0">
                <a:solidFill>
                  <a:schemeClr val="bg2"/>
                </a:solidFill>
                <a:effectLst>
                  <a:outerShdw blurRad="38100" dist="38100" dir="2700000" algn="tl">
                    <a:srgbClr val="000000"/>
                  </a:outerShdw>
                </a:effectLst>
                <a:latin typeface="Segoe Print" panose="02000600000000000000" pitchFamily="2" charset="0"/>
              </a:rPr>
              <a:t>Busca</a:t>
            </a:r>
            <a:r>
              <a:rPr lang="en-GB" sz="3800" b="1" dirty="0" smtClean="0">
                <a:solidFill>
                  <a:schemeClr val="bg2"/>
                </a:solidFill>
                <a:effectLst>
                  <a:outerShdw blurRad="38100" dist="38100" dir="2700000" algn="tl">
                    <a:srgbClr val="000000"/>
                  </a:outerShdw>
                </a:effectLst>
                <a:latin typeface="Segoe Print" panose="02000600000000000000" pitchFamily="2" charset="0"/>
              </a:rPr>
              <a:t> </a:t>
            </a:r>
            <a:r>
              <a:rPr lang="en-GB" sz="3800" b="1" dirty="0">
                <a:solidFill>
                  <a:schemeClr val="bg2"/>
                </a:solidFill>
                <a:effectLst>
                  <a:outerShdw blurRad="38100" dist="38100" dir="2700000" algn="tl">
                    <a:srgbClr val="000000"/>
                  </a:outerShdw>
                </a:effectLst>
                <a:latin typeface="Segoe Print" panose="02000600000000000000" pitchFamily="2" charset="0"/>
              </a:rPr>
              <a:t>a la persona </a:t>
            </a:r>
            <a:r>
              <a:rPr lang="en-GB" sz="3800" b="1" dirty="0" err="1" smtClean="0">
                <a:solidFill>
                  <a:schemeClr val="bg2"/>
                </a:solidFill>
                <a:effectLst>
                  <a:outerShdw blurRad="38100" dist="38100" dir="2700000" algn="tl">
                    <a:srgbClr val="000000"/>
                  </a:outerShdw>
                </a:effectLst>
                <a:latin typeface="Segoe Print" panose="02000600000000000000" pitchFamily="2" charset="0"/>
              </a:rPr>
              <a:t>que</a:t>
            </a:r>
            <a:r>
              <a:rPr lang="en-GB" sz="3800" b="1" dirty="0" smtClean="0">
                <a:solidFill>
                  <a:schemeClr val="bg2"/>
                </a:solidFill>
                <a:effectLst>
                  <a:outerShdw blurRad="38100" dist="38100" dir="2700000" algn="tl">
                    <a:srgbClr val="000000"/>
                  </a:outerShdw>
                </a:effectLst>
                <a:latin typeface="Segoe Print" panose="02000600000000000000" pitchFamily="2" charset="0"/>
              </a:rPr>
              <a:t>…</a:t>
            </a:r>
            <a:endParaRPr lang="en-GB" sz="3800" b="1" dirty="0">
              <a:solidFill>
                <a:schemeClr val="bg2"/>
              </a:solidFill>
              <a:effectLst>
                <a:outerShdw blurRad="38100" dist="38100" dir="2700000" algn="tl">
                  <a:srgbClr val="000000"/>
                </a:outerShdw>
              </a:effectLst>
              <a:latin typeface="Segoe Print" panose="02000600000000000000" pitchFamily="2" charset="0"/>
            </a:endParaRPr>
          </a:p>
        </p:txBody>
      </p:sp>
      <p:pic>
        <p:nvPicPr>
          <p:cNvPr id="3075" name="Picture 7" descr="MCj03605160000[1]"/>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243681" y="1436043"/>
            <a:ext cx="1887538"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352" y="5305629"/>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962534"/>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solidFill>
                <a:prstClr val="black"/>
              </a:solidFill>
            </a:endParaRPr>
          </a:p>
        </p:txBody>
      </p:sp>
      <p:sp>
        <p:nvSpPr>
          <p:cNvPr id="3078" name="Text Box 6"/>
          <p:cNvSpPr txBox="1">
            <a:spLocks noChangeArrowheads="1"/>
          </p:cNvSpPr>
          <p:nvPr/>
        </p:nvSpPr>
        <p:spPr bwMode="auto">
          <a:xfrm>
            <a:off x="483329" y="2818592"/>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t> </a:t>
            </a:r>
            <a:r>
              <a:rPr lang="en-GB" sz="2800" b="1" dirty="0" err="1">
                <a:cs typeface="Calibri" pitchFamily="34" charset="0"/>
              </a:rPr>
              <a:t>juega</a:t>
            </a:r>
            <a:r>
              <a:rPr lang="en-GB" sz="2800" b="1" dirty="0">
                <a:cs typeface="Calibri" pitchFamily="34" charset="0"/>
              </a:rPr>
              <a:t> al fútbol los </a:t>
            </a:r>
            <a:r>
              <a:rPr lang="en-GB" sz="2800" b="1" dirty="0" err="1">
                <a:cs typeface="Calibri" pitchFamily="34" charset="0"/>
              </a:rPr>
              <a:t>sábados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va</a:t>
            </a:r>
            <a:r>
              <a:rPr lang="en-GB" sz="2800" b="1" dirty="0">
                <a:cs typeface="Calibri" pitchFamily="34" charset="0"/>
              </a:rPr>
              <a:t> al cine a menudo.</a:t>
            </a:r>
          </a:p>
          <a:p>
            <a:pPr>
              <a:spcBef>
                <a:spcPct val="50000"/>
              </a:spcBef>
              <a:buFontTx/>
              <a:buChar char="•"/>
            </a:pPr>
            <a:r>
              <a:rPr lang="en-GB" sz="2800" b="1" dirty="0">
                <a:cs typeface="Calibri" pitchFamily="34" charset="0"/>
              </a:rPr>
              <a:t> lee </a:t>
            </a:r>
            <a:r>
              <a:rPr lang="en-GB" sz="2800" b="1" dirty="0" err="1">
                <a:cs typeface="Calibri" pitchFamily="34" charset="0"/>
              </a:rPr>
              <a:t>todos</a:t>
            </a:r>
            <a:r>
              <a:rPr lang="en-GB" sz="2800" b="1" dirty="0">
                <a:cs typeface="Calibri" pitchFamily="34" charset="0"/>
              </a:rPr>
              <a:t> los </a:t>
            </a:r>
            <a:r>
              <a:rPr lang="en-GB" sz="2800" b="1" dirty="0" err="1">
                <a:cs typeface="Calibri" pitchFamily="34" charset="0"/>
              </a:rPr>
              <a:t>días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ve</a:t>
            </a:r>
            <a:r>
              <a:rPr lang="en-GB" sz="2800" b="1" dirty="0">
                <a:cs typeface="Calibri" pitchFamily="34" charset="0"/>
              </a:rPr>
              <a:t> la </a:t>
            </a:r>
            <a:r>
              <a:rPr lang="en-GB" sz="2800" b="1" dirty="0" err="1">
                <a:cs typeface="Calibri" pitchFamily="34" charset="0"/>
              </a:rPr>
              <a:t>tele</a:t>
            </a:r>
            <a:r>
              <a:rPr lang="en-GB" sz="2800" b="1" dirty="0">
                <a:cs typeface="Calibri" pitchFamily="34" charset="0"/>
              </a:rPr>
              <a:t> </a:t>
            </a:r>
            <a:r>
              <a:rPr lang="en-GB" sz="2800" b="1" dirty="0" err="1">
                <a:cs typeface="Calibri" pitchFamily="34" charset="0"/>
              </a:rPr>
              <a:t>cada</a:t>
            </a:r>
            <a:r>
              <a:rPr lang="en-GB" sz="2800" b="1" dirty="0">
                <a:cs typeface="Calibri" pitchFamily="34" charset="0"/>
              </a:rPr>
              <a:t> </a:t>
            </a:r>
            <a:r>
              <a:rPr lang="en-GB" sz="2800" b="1" dirty="0" err="1">
                <a:cs typeface="Calibri" pitchFamily="34" charset="0"/>
              </a:rPr>
              <a:t>día</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nunca</a:t>
            </a:r>
            <a:r>
              <a:rPr lang="en-GB" sz="2800" b="1" dirty="0">
                <a:cs typeface="Calibri" pitchFamily="34" charset="0"/>
              </a:rPr>
              <a:t> </a:t>
            </a:r>
            <a:r>
              <a:rPr lang="en-GB" sz="2800" b="1" dirty="0" err="1">
                <a:cs typeface="Calibri" pitchFamily="34" charset="0"/>
              </a:rPr>
              <a:t>descarga</a:t>
            </a:r>
            <a:r>
              <a:rPr lang="en-GB" sz="2800" b="1" dirty="0">
                <a:cs typeface="Calibri" pitchFamily="34" charset="0"/>
              </a:rPr>
              <a:t> </a:t>
            </a:r>
            <a:r>
              <a:rPr lang="en-GB" sz="2800" b="1" dirty="0" err="1">
                <a:cs typeface="Calibri" pitchFamily="34" charset="0"/>
              </a:rPr>
              <a:t>música</a:t>
            </a:r>
            <a:r>
              <a:rPr lang="en-GB" sz="2800" b="1" dirty="0">
                <a:cs typeface="Calibri" pitchFamily="34" charset="0"/>
              </a:rPr>
              <a:t> del Internet.</a:t>
            </a:r>
          </a:p>
        </p:txBody>
      </p:sp>
    </p:spTree>
    <p:extLst>
      <p:ext uri="{BB962C8B-B14F-4D97-AF65-F5344CB8AC3E}">
        <p14:creationId xmlns:p14="http://schemas.microsoft.com/office/powerpoint/2010/main" val="288838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b="1" dirty="0" smtClean="0">
                <a:latin typeface="Segoe Print" panose="02000600000000000000" pitchFamily="2" charset="0"/>
              </a:rPr>
              <a:t>Picture talk</a:t>
            </a:r>
            <a:endParaRPr lang="fr-FR" sz="5400" b="1" dirty="0">
              <a:latin typeface="Segoe Print" panose="02000600000000000000" pitchFamily="2"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11560" y="620688"/>
            <a:ext cx="6381750" cy="4791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573016"/>
            <a:ext cx="3387579" cy="2241448"/>
          </a:xfrm>
          <a:prstGeom prst="rect">
            <a:avLst/>
          </a:prstGeom>
        </p:spPr>
      </p:pic>
    </p:spTree>
    <p:extLst>
      <p:ext uri="{BB962C8B-B14F-4D97-AF65-F5344CB8AC3E}">
        <p14:creationId xmlns:p14="http://schemas.microsoft.com/office/powerpoint/2010/main" val="3060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928688"/>
            <a:ext cx="72929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27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12451" t="23438" r="21631" b="11133"/>
          <a:stretch>
            <a:fillRect/>
          </a:stretch>
        </p:blipFill>
        <p:spPr bwMode="auto">
          <a:xfrm>
            <a:off x="0" y="0"/>
            <a:ext cx="4605338" cy="3429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l="12451" t="22461" r="21631" b="11133"/>
          <a:stretch>
            <a:fillRect/>
          </a:stretch>
        </p:blipFill>
        <p:spPr bwMode="auto">
          <a:xfrm>
            <a:off x="4572000" y="0"/>
            <a:ext cx="4572000" cy="3454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Box 4"/>
          <p:cNvSpPr txBox="1">
            <a:spLocks noChangeArrowheads="1"/>
          </p:cNvSpPr>
          <p:nvPr/>
        </p:nvSpPr>
        <p:spPr bwMode="auto">
          <a:xfrm>
            <a:off x="2500313" y="4545013"/>
            <a:ext cx="5000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a:latin typeface="Calibri" pitchFamily="34" charset="0"/>
              </a:rPr>
              <a:t>1) Mentionne 2 différences</a:t>
            </a:r>
            <a:br>
              <a:rPr lang="en-GB" sz="2800">
                <a:latin typeface="Calibri" pitchFamily="34" charset="0"/>
              </a:rPr>
            </a:br>
            <a:r>
              <a:rPr lang="en-GB" sz="2800">
                <a:latin typeface="Calibri" pitchFamily="34" charset="0"/>
              </a:rPr>
              <a:t>2) Reponds à deux questions</a:t>
            </a:r>
            <a:br>
              <a:rPr lang="en-GB" sz="2800">
                <a:latin typeface="Calibri" pitchFamily="34" charset="0"/>
              </a:rPr>
            </a:br>
            <a:r>
              <a:rPr lang="en-GB" sz="2800">
                <a:latin typeface="Calibri" pitchFamily="34" charset="0"/>
              </a:rPr>
              <a:t>3) Pose deux questions</a:t>
            </a:r>
            <a:endParaRPr lang="en-US" sz="2800">
              <a:latin typeface="Calibri" pitchFamily="34" charset="0"/>
            </a:endParaRPr>
          </a:p>
        </p:txBody>
      </p:sp>
      <p:sp>
        <p:nvSpPr>
          <p:cNvPr id="2053" name="TextBox 5"/>
          <p:cNvSpPr txBox="1">
            <a:spLocks noChangeArrowheads="1"/>
          </p:cNvSpPr>
          <p:nvPr/>
        </p:nvSpPr>
        <p:spPr bwMode="auto">
          <a:xfrm>
            <a:off x="1857375" y="357187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A</a:t>
            </a:r>
            <a:endParaRPr lang="en-US" sz="4000">
              <a:latin typeface="Antigoni Med" pitchFamily="34" charset="0"/>
            </a:endParaRPr>
          </a:p>
        </p:txBody>
      </p:sp>
      <p:sp>
        <p:nvSpPr>
          <p:cNvPr id="2054" name="TextBox 6"/>
          <p:cNvSpPr txBox="1">
            <a:spLocks noChangeArrowheads="1"/>
          </p:cNvSpPr>
          <p:nvPr/>
        </p:nvSpPr>
        <p:spPr bwMode="auto">
          <a:xfrm>
            <a:off x="6429375" y="357822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B</a:t>
            </a:r>
            <a:endParaRPr lang="en-US" sz="4000">
              <a:latin typeface="Antigoni Med" pitchFamily="34" charset="0"/>
            </a:endParaRPr>
          </a:p>
        </p:txBody>
      </p:sp>
    </p:spTree>
    <p:extLst>
      <p:ext uri="{BB962C8B-B14F-4D97-AF65-F5344CB8AC3E}">
        <p14:creationId xmlns:p14="http://schemas.microsoft.com/office/powerpoint/2010/main" val="52332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496" y="-99392"/>
            <a:ext cx="4409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3200" b="1" i="0"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Una camera in disordine </a:t>
            </a:r>
            <a:endParaRPr kumimoji="0" lang="en-GB" sz="3200" b="1" i="0" strike="noStrike" cap="none" normalizeH="0" baseline="0" dirty="0" smtClean="0">
              <a:ln>
                <a:noFill/>
              </a:ln>
              <a:effectLst/>
              <a:latin typeface="Arial" panose="020B0604020202020204" pitchFamily="34" charset="0"/>
            </a:endParaRPr>
          </a:p>
        </p:txBody>
      </p:sp>
      <p:pic>
        <p:nvPicPr>
          <p:cNvPr id="1025" name="Picture 1" descr="messy bedroomEnglish Exercises  Messy Room 9m86zg3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706241"/>
            <a:ext cx="6208909" cy="5777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3595109"/>
            <a:ext cx="475252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b="0" i="0" u="none" strike="noStrike" cap="none" normalizeH="0" baseline="0" dirty="0" smtClean="0">
              <a:ln>
                <a:noFill/>
              </a:ln>
              <a:effectLst/>
            </a:endParaRPr>
          </a:p>
        </p:txBody>
      </p:sp>
    </p:spTree>
    <p:extLst>
      <p:ext uri="{BB962C8B-B14F-4D97-AF65-F5344CB8AC3E}">
        <p14:creationId xmlns:p14="http://schemas.microsoft.com/office/powerpoint/2010/main" val="7091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5400" dirty="0" err="1" smtClean="0">
                <a:latin typeface="+mn-lt"/>
              </a:rPr>
              <a:t>Hotseating</a:t>
            </a:r>
            <a:endParaRPr lang="fr-FR" sz="5400" dirty="0">
              <a:latin typeface="+mn-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383631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8331" y="476672"/>
            <a:ext cx="8932980" cy="5185870"/>
          </a:xfrm>
          <a:prstGeom prst="rect">
            <a:avLst/>
          </a:prstGeom>
        </p:spPr>
      </p:pic>
      <p:sp>
        <p:nvSpPr>
          <p:cNvPr id="5" name="TextBox 4"/>
          <p:cNvSpPr txBox="1"/>
          <p:nvPr/>
        </p:nvSpPr>
        <p:spPr>
          <a:xfrm>
            <a:off x="514800" y="260649"/>
            <a:ext cx="8809728" cy="6584494"/>
          </a:xfrm>
          <a:prstGeom prst="rect">
            <a:avLst/>
          </a:prstGeom>
          <a:noFill/>
        </p:spPr>
        <p:txBody>
          <a:bodyPr wrap="square" lIns="91435" tIns="45718" rIns="91435" bIns="45718" rtlCol="0">
            <a:spAutoFit/>
          </a:bodyPr>
          <a:lstStyle/>
          <a:p>
            <a:r>
              <a:rPr lang="en-GB" sz="2800" b="1" dirty="0" err="1"/>
              <a:t>Salut</a:t>
            </a:r>
            <a:r>
              <a:rPr lang="en-GB" sz="2800" b="1" dirty="0"/>
              <a:t>!  Je </a:t>
            </a:r>
            <a:r>
              <a:rPr lang="en-GB" sz="2800" b="1" dirty="0" err="1"/>
              <a:t>m’appelle</a:t>
            </a:r>
            <a:r>
              <a:rPr lang="en-GB" sz="2800" b="1" dirty="0"/>
              <a:t> Clarisse et </a:t>
            </a:r>
            <a:r>
              <a:rPr lang="en-GB" sz="2800" b="1" dirty="0" err="1"/>
              <a:t>j’habite</a:t>
            </a:r>
            <a:r>
              <a:rPr lang="en-GB" sz="2800" b="1" dirty="0"/>
              <a:t> </a:t>
            </a:r>
            <a:r>
              <a:rPr lang="en-GB" sz="2800" b="1" dirty="0">
                <a:latin typeface="Calibri"/>
                <a:cs typeface="Calibri"/>
              </a:rPr>
              <a:t>à </a:t>
            </a:r>
            <a:r>
              <a:rPr lang="en-GB" sz="2800" b="1" dirty="0" err="1">
                <a:latin typeface="Calibri"/>
                <a:cs typeface="Calibri"/>
              </a:rPr>
              <a:t>Fonainebleau</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drôle</a:t>
            </a:r>
            <a:r>
              <a:rPr lang="en-GB" sz="2800" b="1" dirty="0">
                <a:latin typeface="Calibri"/>
                <a:cs typeface="Calibri"/>
              </a:rPr>
              <a:t> et </a:t>
            </a:r>
            <a:r>
              <a:rPr lang="en-GB" sz="2800" b="1" dirty="0" err="1">
                <a:latin typeface="Calibri"/>
                <a:cs typeface="Calibri"/>
              </a:rPr>
              <a:t>intelligente</a:t>
            </a:r>
            <a:r>
              <a:rPr lang="en-GB" sz="2800" b="1" dirty="0">
                <a:latin typeface="Calibri"/>
                <a:cs typeface="Calibri"/>
              </a:rPr>
              <a:t> et je </a:t>
            </a:r>
            <a:r>
              <a:rPr lang="en-GB" sz="2800" b="1" dirty="0" err="1">
                <a:latin typeface="Calibri"/>
                <a:cs typeface="Calibri"/>
              </a:rPr>
              <a:t>suis</a:t>
            </a:r>
            <a:r>
              <a:rPr lang="en-GB" sz="2800" b="1" dirty="0">
                <a:latin typeface="Calibri"/>
                <a:cs typeface="Calibri"/>
              </a:rPr>
              <a:t> fan de foot!  Le foot, </a:t>
            </a:r>
            <a:r>
              <a:rPr lang="en-GB" sz="2800" b="1" dirty="0" err="1">
                <a:latin typeface="Calibri"/>
                <a:cs typeface="Calibri"/>
              </a:rPr>
              <a:t>c’est</a:t>
            </a:r>
            <a:r>
              <a:rPr lang="en-GB" sz="2800" b="1" dirty="0">
                <a:latin typeface="Calibri"/>
                <a:cs typeface="Calibri"/>
              </a:rPr>
              <a:t> ma passion.  Mon </a:t>
            </a:r>
            <a:r>
              <a:rPr lang="en-GB" sz="2800" b="1" dirty="0" err="1">
                <a:latin typeface="Calibri"/>
                <a:cs typeface="Calibri"/>
              </a:rPr>
              <a:t>équipe</a:t>
            </a:r>
            <a:r>
              <a:rPr lang="en-GB" sz="2800" b="1" dirty="0">
                <a:latin typeface="Calibri"/>
                <a:cs typeface="Calibri"/>
              </a:rPr>
              <a:t>, </a:t>
            </a:r>
            <a:r>
              <a:rPr lang="en-GB" sz="2800" b="1" dirty="0" err="1">
                <a:latin typeface="Calibri"/>
                <a:cs typeface="Calibri"/>
              </a:rPr>
              <a:t>c’est</a:t>
            </a:r>
            <a:r>
              <a:rPr lang="en-GB" sz="2800" b="1" dirty="0">
                <a:latin typeface="Calibri"/>
                <a:cs typeface="Calibri"/>
              </a:rPr>
              <a:t> le PSG.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Mon frère </a:t>
            </a:r>
            <a:r>
              <a:rPr lang="en-GB" sz="2800" b="1" dirty="0" err="1">
                <a:latin typeface="Calibri"/>
                <a:cs typeface="Calibri"/>
              </a:rPr>
              <a:t>Rény</a:t>
            </a:r>
            <a:r>
              <a:rPr lang="en-GB" sz="2800" b="1" dirty="0">
                <a:latin typeface="Calibri"/>
                <a:cs typeface="Calibri"/>
              </a:rPr>
              <a:t> </a:t>
            </a:r>
            <a:r>
              <a:rPr lang="en-GB" sz="2800" b="1" dirty="0" err="1">
                <a:latin typeface="Calibri"/>
                <a:cs typeface="Calibri"/>
              </a:rPr>
              <a:t>est</a:t>
            </a:r>
            <a:r>
              <a:rPr lang="en-GB" sz="2800" b="1" dirty="0">
                <a:latin typeface="Calibri"/>
                <a:cs typeface="Calibri"/>
              </a:rPr>
              <a:t> </a:t>
            </a:r>
            <a:r>
              <a:rPr lang="en-GB" sz="2800" b="1" dirty="0" err="1">
                <a:latin typeface="Calibri"/>
                <a:cs typeface="Calibri"/>
              </a:rPr>
              <a:t>très</a:t>
            </a:r>
            <a:r>
              <a:rPr lang="en-GB" sz="2800" b="1" dirty="0">
                <a:latin typeface="Calibri"/>
                <a:cs typeface="Calibri"/>
              </a:rPr>
              <a:t> </a:t>
            </a:r>
            <a:r>
              <a:rPr lang="en-GB" sz="2800" b="1" dirty="0" err="1">
                <a:latin typeface="Calibri"/>
                <a:cs typeface="Calibri"/>
              </a:rPr>
              <a:t>sympa</a:t>
            </a:r>
            <a:r>
              <a:rPr lang="en-GB" sz="2800" b="1" dirty="0">
                <a:latin typeface="Calibri"/>
                <a:cs typeface="Calibri"/>
              </a:rPr>
              <a:t>.  En </a:t>
            </a:r>
            <a:r>
              <a:rPr lang="en-GB" sz="2800" b="1" dirty="0" err="1">
                <a:latin typeface="Calibri"/>
                <a:cs typeface="Calibri"/>
              </a:rPr>
              <a:t>genéral</a:t>
            </a:r>
            <a:r>
              <a:rPr lang="en-GB" sz="2800" b="1" dirty="0">
                <a:latin typeface="Calibri"/>
                <a:cs typeface="Calibri"/>
              </a:rPr>
              <a:t> on </a:t>
            </a:r>
            <a:r>
              <a:rPr lang="en-GB" sz="2800" b="1" dirty="0" err="1">
                <a:latin typeface="Calibri"/>
                <a:cs typeface="Calibri"/>
              </a:rPr>
              <a:t>s’entend</a:t>
            </a:r>
            <a:r>
              <a:rPr lang="en-GB" sz="2800" b="1" dirty="0">
                <a:latin typeface="Calibri"/>
                <a:cs typeface="Calibri"/>
              </a:rPr>
              <a:t> </a:t>
            </a:r>
            <a:r>
              <a:rPr lang="en-GB" sz="2800" b="1" dirty="0" err="1">
                <a:latin typeface="Calibri"/>
                <a:cs typeface="Calibri"/>
              </a:rPr>
              <a:t>bien</a:t>
            </a:r>
            <a:r>
              <a:rPr lang="en-GB" sz="2800" b="1" dirty="0">
                <a:latin typeface="Calibri"/>
                <a:cs typeface="Calibri"/>
              </a:rPr>
              <a:t> et </a:t>
            </a:r>
            <a:r>
              <a:rPr lang="en-GB" sz="2800" b="1" dirty="0" err="1">
                <a:latin typeface="Calibri"/>
                <a:cs typeface="Calibri"/>
              </a:rPr>
              <a:t>normalement</a:t>
            </a:r>
            <a:r>
              <a:rPr lang="en-GB" sz="2800" b="1" dirty="0">
                <a:latin typeface="Calibri"/>
                <a:cs typeface="Calibri"/>
              </a:rPr>
              <a:t> on </a:t>
            </a:r>
            <a:r>
              <a:rPr lang="en-GB" sz="2800" b="1" dirty="0" err="1">
                <a:latin typeface="Calibri"/>
                <a:cs typeface="Calibri"/>
              </a:rPr>
              <a:t>regarde</a:t>
            </a:r>
            <a:r>
              <a:rPr lang="en-GB" sz="2800" b="1" dirty="0">
                <a:latin typeface="Calibri"/>
                <a:cs typeface="Calibri"/>
              </a:rPr>
              <a:t> les matches de foot ensemble.</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err="1">
                <a:latin typeface="Calibri"/>
                <a:cs typeface="Calibri"/>
              </a:rPr>
              <a:t>Hier</a:t>
            </a:r>
            <a:r>
              <a:rPr lang="en-GB" sz="2800" b="1" dirty="0">
                <a:latin typeface="Calibri"/>
                <a:cs typeface="Calibri"/>
              </a:rPr>
              <a:t> </a:t>
            </a:r>
            <a:r>
              <a:rPr lang="en-GB" sz="2800" b="1" dirty="0" err="1">
                <a:latin typeface="Calibri"/>
                <a:cs typeface="Calibri"/>
              </a:rPr>
              <a:t>soir</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un match de foot international à la </a:t>
            </a:r>
            <a:r>
              <a:rPr lang="en-GB" sz="2800" b="1" dirty="0" err="1">
                <a:latin typeface="Calibri"/>
                <a:cs typeface="Calibri"/>
              </a:rPr>
              <a:t>télé</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du popcorn, </a:t>
            </a:r>
            <a:r>
              <a:rPr lang="en-GB" sz="2800" b="1" dirty="0" err="1">
                <a:latin typeface="Calibri"/>
                <a:cs typeface="Calibri"/>
              </a:rPr>
              <a:t>comme</a:t>
            </a:r>
            <a:r>
              <a:rPr lang="en-GB" sz="2800" b="1" dirty="0">
                <a:latin typeface="Calibri"/>
                <a:cs typeface="Calibri"/>
              </a:rPr>
              <a:t> </a:t>
            </a:r>
            <a:r>
              <a:rPr lang="en-GB" sz="2800" b="1" dirty="0" err="1">
                <a:latin typeface="Calibri"/>
                <a:cs typeface="Calibri"/>
              </a:rPr>
              <a:t>d’hab</a:t>
            </a:r>
            <a:r>
              <a:rPr lang="en-GB" sz="2800" b="1" dirty="0">
                <a:latin typeface="Calibri"/>
                <a:cs typeface="Calibri"/>
              </a:rPr>
              <a:t>.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Le weekend </a:t>
            </a:r>
            <a:r>
              <a:rPr lang="en-GB" sz="2800" b="1" dirty="0" err="1">
                <a:latin typeface="Calibri"/>
                <a:cs typeface="Calibri"/>
              </a:rPr>
              <a:t>dernier</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a:t>
            </a:r>
            <a:r>
              <a:rPr lang="en-GB" sz="2800" b="1" dirty="0" err="1">
                <a:latin typeface="Calibri"/>
                <a:cs typeface="Calibri"/>
              </a:rPr>
              <a:t>Parc</a:t>
            </a:r>
            <a:r>
              <a:rPr lang="en-GB" sz="2800" b="1" dirty="0">
                <a:latin typeface="Calibri"/>
                <a:cs typeface="Calibri"/>
              </a:rPr>
              <a:t> des Princes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le PSG </a:t>
            </a:r>
            <a:r>
              <a:rPr lang="en-GB" sz="2800" b="1" dirty="0" err="1">
                <a:latin typeface="Calibri"/>
                <a:cs typeface="Calibri"/>
              </a:rPr>
              <a:t>contre</a:t>
            </a:r>
            <a:r>
              <a:rPr lang="en-GB" sz="2800" b="1" dirty="0">
                <a:latin typeface="Calibri"/>
                <a:cs typeface="Calibri"/>
              </a:rPr>
              <a:t> </a:t>
            </a:r>
            <a:r>
              <a:rPr lang="en-GB" sz="2800" b="1" dirty="0" err="1">
                <a:latin typeface="Calibri"/>
                <a:cs typeface="Calibri"/>
              </a:rPr>
              <a:t>Auxerre</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aimé</a:t>
            </a:r>
            <a:r>
              <a:rPr lang="en-GB" sz="2800" b="1" dirty="0">
                <a:latin typeface="Calibri"/>
                <a:cs typeface="Calibri"/>
              </a:rPr>
              <a:t> le match </a:t>
            </a:r>
            <a:r>
              <a:rPr lang="en-GB" sz="2800" b="1" dirty="0" err="1">
                <a:latin typeface="Calibri"/>
                <a:cs typeface="Calibri"/>
              </a:rPr>
              <a:t>parce</a:t>
            </a:r>
            <a:r>
              <a:rPr lang="en-GB" sz="2800" b="1" dirty="0">
                <a:latin typeface="Calibri"/>
                <a:cs typeface="Calibri"/>
              </a:rPr>
              <a:t> </a:t>
            </a:r>
            <a:r>
              <a:rPr lang="en-GB" sz="2800" b="1" dirty="0" err="1">
                <a:latin typeface="Calibri"/>
                <a:cs typeface="Calibri"/>
              </a:rPr>
              <a:t>qu’il</a:t>
            </a:r>
            <a:r>
              <a:rPr lang="en-GB" sz="2800" b="1" dirty="0">
                <a:latin typeface="Calibri"/>
                <a:cs typeface="Calibri"/>
              </a:rPr>
              <a:t> y a </a:t>
            </a:r>
            <a:r>
              <a:rPr lang="en-GB" sz="2800" b="1" dirty="0" err="1">
                <a:latin typeface="Calibri"/>
                <a:cs typeface="Calibri"/>
              </a:rPr>
              <a:t>eu</a:t>
            </a:r>
            <a:r>
              <a:rPr lang="en-GB" sz="2800" b="1" dirty="0">
                <a:latin typeface="Calibri"/>
                <a:cs typeface="Calibri"/>
              </a:rPr>
              <a:t> </a:t>
            </a:r>
            <a:r>
              <a:rPr lang="en-GB" sz="2800" b="1" dirty="0" err="1">
                <a:latin typeface="Calibri"/>
                <a:cs typeface="Calibri"/>
              </a:rPr>
              <a:t>deux</a:t>
            </a:r>
            <a:r>
              <a:rPr lang="en-GB" sz="2800" b="1" dirty="0">
                <a:latin typeface="Calibri"/>
                <a:cs typeface="Calibri"/>
              </a:rPr>
              <a:t> </a:t>
            </a:r>
            <a:r>
              <a:rPr lang="en-GB" sz="2800" b="1" dirty="0" err="1">
                <a:latin typeface="Calibri"/>
                <a:cs typeface="Calibri"/>
              </a:rPr>
              <a:t>pénalties</a:t>
            </a:r>
            <a:r>
              <a:rPr lang="en-GB" sz="2800" b="1" dirty="0">
                <a:latin typeface="Calibri"/>
                <a:cs typeface="Calibri"/>
              </a:rPr>
              <a:t>.  Après le match,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café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un sandwich.</a:t>
            </a:r>
            <a:endParaRPr lang="fr-FR" sz="2800" b="1" dirty="0"/>
          </a:p>
        </p:txBody>
      </p:sp>
      <p:sp>
        <p:nvSpPr>
          <p:cNvPr id="6" name="TextBox 5"/>
          <p:cNvSpPr txBox="1"/>
          <p:nvPr/>
        </p:nvSpPr>
        <p:spPr>
          <a:xfrm>
            <a:off x="42038" y="346828"/>
            <a:ext cx="556937" cy="341919"/>
          </a:xfrm>
          <a:prstGeom prst="rect">
            <a:avLst/>
          </a:prstGeom>
          <a:noFill/>
        </p:spPr>
        <p:txBody>
          <a:bodyPr wrap="square" lIns="64291" tIns="32146" rIns="64291" bIns="32146" rtlCol="0">
            <a:spAutoFit/>
          </a:bodyPr>
          <a:lstStyle/>
          <a:p>
            <a:r>
              <a:rPr lang="fr-FR" dirty="0" smtClean="0">
                <a:latin typeface="Calibri"/>
              </a:rPr>
              <a:t>❶</a:t>
            </a:r>
            <a:endParaRPr lang="fr-FR" dirty="0"/>
          </a:p>
        </p:txBody>
      </p:sp>
      <p:sp>
        <p:nvSpPr>
          <p:cNvPr id="7" name="TextBox 6"/>
          <p:cNvSpPr txBox="1"/>
          <p:nvPr/>
        </p:nvSpPr>
        <p:spPr>
          <a:xfrm>
            <a:off x="6464" y="2365757"/>
            <a:ext cx="556937" cy="341919"/>
          </a:xfrm>
          <a:prstGeom prst="rect">
            <a:avLst/>
          </a:prstGeom>
          <a:noFill/>
        </p:spPr>
        <p:txBody>
          <a:bodyPr wrap="square" lIns="64291" tIns="32146" rIns="64291" bIns="32146" rtlCol="0">
            <a:spAutoFit/>
          </a:bodyPr>
          <a:lstStyle/>
          <a:p>
            <a:r>
              <a:rPr lang="fr-FR" dirty="0" smtClean="0">
                <a:latin typeface="Calibri"/>
              </a:rPr>
              <a:t>❷</a:t>
            </a:r>
            <a:endParaRPr lang="fr-FR" dirty="0"/>
          </a:p>
        </p:txBody>
      </p:sp>
      <p:sp>
        <p:nvSpPr>
          <p:cNvPr id="8" name="TextBox 7"/>
          <p:cNvSpPr txBox="1"/>
          <p:nvPr/>
        </p:nvSpPr>
        <p:spPr>
          <a:xfrm>
            <a:off x="-20740" y="3834045"/>
            <a:ext cx="556937" cy="341919"/>
          </a:xfrm>
          <a:prstGeom prst="rect">
            <a:avLst/>
          </a:prstGeom>
          <a:noFill/>
        </p:spPr>
        <p:txBody>
          <a:bodyPr wrap="square" lIns="64291" tIns="32146" rIns="64291" bIns="32146" rtlCol="0">
            <a:spAutoFit/>
          </a:bodyPr>
          <a:lstStyle/>
          <a:p>
            <a:r>
              <a:rPr lang="fr-FR" dirty="0" smtClean="0">
                <a:latin typeface="Calibri"/>
              </a:rPr>
              <a:t>❸</a:t>
            </a:r>
            <a:endParaRPr lang="fr-FR" dirty="0"/>
          </a:p>
        </p:txBody>
      </p:sp>
      <p:sp>
        <p:nvSpPr>
          <p:cNvPr id="9" name="TextBox 8"/>
          <p:cNvSpPr txBox="1"/>
          <p:nvPr/>
        </p:nvSpPr>
        <p:spPr>
          <a:xfrm>
            <a:off x="42038" y="5150441"/>
            <a:ext cx="556937" cy="341919"/>
          </a:xfrm>
          <a:prstGeom prst="rect">
            <a:avLst/>
          </a:prstGeom>
          <a:noFill/>
        </p:spPr>
        <p:txBody>
          <a:bodyPr wrap="square" lIns="64291" tIns="32146" rIns="64291" bIns="32146" rtlCol="0">
            <a:spAutoFit/>
          </a:bodyPr>
          <a:lstStyle/>
          <a:p>
            <a:r>
              <a:rPr lang="fr-FR" dirty="0" smtClean="0">
                <a:latin typeface="Calibri"/>
              </a:rPr>
              <a:t>❹</a:t>
            </a:r>
            <a:endParaRPr lang="fr-FR" dirty="0"/>
          </a:p>
        </p:txBody>
      </p:sp>
    </p:spTree>
    <p:extLst>
      <p:ext uri="{BB962C8B-B14F-4D97-AF65-F5344CB8AC3E}">
        <p14:creationId xmlns:p14="http://schemas.microsoft.com/office/powerpoint/2010/main" val="87435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Classroom talk</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buFont typeface="Wingdings" panose="05000000000000000000" pitchFamily="2" charset="2"/>
              <a:buChar char="§"/>
            </a:pPr>
            <a:r>
              <a:rPr lang="en-GB" sz="2800" dirty="0"/>
              <a:t> Teacher talk</a:t>
            </a:r>
          </a:p>
          <a:p>
            <a:pPr>
              <a:lnSpc>
                <a:spcPct val="150000"/>
              </a:lnSpc>
              <a:buFont typeface="Wingdings" panose="05000000000000000000" pitchFamily="2" charset="2"/>
              <a:buChar char="§"/>
            </a:pPr>
            <a:r>
              <a:rPr lang="en-GB" sz="2800" dirty="0"/>
              <a:t> Learning and using the key sounds</a:t>
            </a:r>
          </a:p>
          <a:p>
            <a:pPr>
              <a:lnSpc>
                <a:spcPct val="150000"/>
              </a:lnSpc>
              <a:buFont typeface="Wingdings" panose="05000000000000000000" pitchFamily="2" charset="2"/>
              <a:buChar char="§"/>
            </a:pPr>
            <a:r>
              <a:rPr lang="en-GB" sz="2800" dirty="0"/>
              <a:t> Asking questions</a:t>
            </a:r>
          </a:p>
          <a:p>
            <a:pPr>
              <a:lnSpc>
                <a:spcPct val="150000"/>
              </a:lnSpc>
              <a:buFont typeface="Wingdings" panose="05000000000000000000" pitchFamily="2" charset="2"/>
              <a:buChar char="§"/>
            </a:pPr>
            <a:r>
              <a:rPr lang="en-GB" sz="2800" dirty="0"/>
              <a:t> Exploiting routine communications and incidental language</a:t>
            </a:r>
          </a:p>
          <a:p>
            <a:pPr>
              <a:lnSpc>
                <a:spcPct val="150000"/>
              </a:lnSpc>
              <a:buFont typeface="Wingdings" panose="05000000000000000000" pitchFamily="2" charset="2"/>
              <a:buChar char="§"/>
            </a:pPr>
            <a:r>
              <a:rPr lang="en-GB" sz="2800" dirty="0"/>
              <a:t> Pair and group talk</a:t>
            </a:r>
          </a:p>
        </p:txBody>
      </p:sp>
    </p:spTree>
    <p:extLst>
      <p:ext uri="{BB962C8B-B14F-4D97-AF65-F5344CB8AC3E}">
        <p14:creationId xmlns:p14="http://schemas.microsoft.com/office/powerpoint/2010/main" val="2686921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3528" y="188640"/>
          <a:ext cx="8424936" cy="64008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a:t>
                      </a:r>
                      <a:endParaRPr lang="fr-FR" sz="2400" dirty="0"/>
                    </a:p>
                  </a:txBody>
                  <a:tcPr/>
                </a:tc>
                <a:tc>
                  <a:txBody>
                    <a:bodyPr/>
                    <a:lstStyle/>
                    <a:p>
                      <a:r>
                        <a:rPr lang="en-GB" sz="2400" dirty="0" smtClean="0"/>
                        <a:t>Comment </a:t>
                      </a:r>
                      <a:r>
                        <a:rPr lang="en-GB" sz="2400" dirty="0" err="1" smtClean="0"/>
                        <a:t>t’appelles</a:t>
                      </a:r>
                      <a:r>
                        <a:rPr lang="en-GB" sz="2400" dirty="0" smtClean="0"/>
                        <a:t> </a:t>
                      </a:r>
                      <a:r>
                        <a:rPr lang="en-GB" sz="2400" dirty="0" err="1" smtClean="0"/>
                        <a:t>tu</a:t>
                      </a:r>
                      <a:r>
                        <a:rPr lang="en-GB" sz="2400" dirty="0" smtClean="0"/>
                        <a:t>?</a:t>
                      </a:r>
                      <a:endParaRPr lang="fr-FR" sz="2400" dirty="0"/>
                    </a:p>
                  </a:txBody>
                  <a:tcPr/>
                </a:tc>
              </a:tr>
              <a:tr h="344038">
                <a:tc>
                  <a:txBody>
                    <a:bodyPr/>
                    <a:lstStyle/>
                    <a:p>
                      <a:r>
                        <a:rPr lang="en-GB" sz="2400" dirty="0" smtClean="0"/>
                        <a:t>2</a:t>
                      </a:r>
                      <a:endParaRPr lang="fr-FR" sz="2400" dirty="0"/>
                    </a:p>
                  </a:txBody>
                  <a:tcPr/>
                </a:tc>
                <a:tc>
                  <a:txBody>
                    <a:bodyPr/>
                    <a:lstStyle/>
                    <a:p>
                      <a:r>
                        <a:rPr lang="en-GB" sz="2400" dirty="0" err="1" smtClean="0"/>
                        <a:t>O</a:t>
                      </a:r>
                      <a:r>
                        <a:rPr lang="en-GB" sz="2400" dirty="0" err="1" smtClean="0">
                          <a:latin typeface="Calibri"/>
                          <a:cs typeface="Calibri"/>
                        </a:rPr>
                        <a:t>ù</a:t>
                      </a:r>
                      <a:r>
                        <a:rPr lang="en-GB" sz="2400" dirty="0" smtClean="0">
                          <a:latin typeface="Calibri"/>
                          <a:cs typeface="Calibri"/>
                        </a:rPr>
                        <a:t> </a:t>
                      </a:r>
                      <a:r>
                        <a:rPr lang="en-GB" sz="2400" dirty="0" err="1" smtClean="0">
                          <a:latin typeface="Calibri"/>
                          <a:cs typeface="Calibri"/>
                        </a:rPr>
                        <a:t>habites-tu</a:t>
                      </a:r>
                      <a:r>
                        <a:rPr lang="en-GB" sz="2400" dirty="0" smtClean="0">
                          <a:latin typeface="Calibri"/>
                          <a:cs typeface="Calibri"/>
                        </a:rPr>
                        <a:t>?</a:t>
                      </a:r>
                      <a:endParaRPr lang="fr-FR" sz="2400" dirty="0"/>
                    </a:p>
                  </a:txBody>
                  <a:tcPr/>
                </a:tc>
              </a:tr>
              <a:tr h="344038">
                <a:tc>
                  <a:txBody>
                    <a:bodyPr/>
                    <a:lstStyle/>
                    <a:p>
                      <a:r>
                        <a:rPr lang="en-GB" sz="2400" dirty="0" smtClean="0"/>
                        <a:t>3</a:t>
                      </a:r>
                      <a:endParaRPr lang="fr-FR" sz="2400" dirty="0"/>
                    </a:p>
                  </a:txBody>
                  <a:tcPr/>
                </a:tc>
                <a:tc>
                  <a:txBody>
                    <a:bodyPr/>
                    <a:lstStyle/>
                    <a:p>
                      <a:r>
                        <a:rPr lang="en-GB" sz="2400" dirty="0" err="1" smtClean="0"/>
                        <a:t>Tu</a:t>
                      </a:r>
                      <a:r>
                        <a:rPr lang="en-GB" sz="2400" dirty="0" smtClean="0"/>
                        <a:t> es comment?</a:t>
                      </a:r>
                      <a:endParaRPr lang="fr-FR" sz="2400" dirty="0"/>
                    </a:p>
                  </a:txBody>
                  <a:tcPr/>
                </a:tc>
              </a:tr>
              <a:tr h="344038">
                <a:tc>
                  <a:txBody>
                    <a:bodyPr/>
                    <a:lstStyle/>
                    <a:p>
                      <a:r>
                        <a:rPr lang="en-GB" sz="2400" dirty="0" smtClean="0"/>
                        <a:t>4</a:t>
                      </a:r>
                      <a:endParaRPr lang="fr-FR" sz="2400" dirty="0"/>
                    </a:p>
                  </a:txBody>
                  <a:tcPr/>
                </a:tc>
                <a:tc>
                  <a:txBody>
                    <a:bodyPr/>
                    <a:lstStyle/>
                    <a:p>
                      <a:r>
                        <a:rPr lang="en-GB" sz="2400" dirty="0" err="1" smtClean="0"/>
                        <a:t>Tu</a:t>
                      </a:r>
                      <a:r>
                        <a:rPr lang="en-GB" sz="2400" dirty="0" smtClean="0"/>
                        <a:t> es </a:t>
                      </a:r>
                      <a:r>
                        <a:rPr lang="en-GB" sz="2400" dirty="0" err="1" smtClean="0"/>
                        <a:t>dr</a:t>
                      </a:r>
                      <a:r>
                        <a:rPr lang="en-GB" sz="2400" dirty="0" err="1" smtClean="0">
                          <a:latin typeface="Calibri"/>
                          <a:cs typeface="Calibri"/>
                        </a:rPr>
                        <a:t>ôle</a:t>
                      </a:r>
                      <a:r>
                        <a:rPr lang="en-GB" sz="2400" dirty="0" smtClean="0">
                          <a:latin typeface="Calibri"/>
                          <a:cs typeface="Calibri"/>
                        </a:rPr>
                        <a:t>?  </a:t>
                      </a:r>
                      <a:r>
                        <a:rPr lang="en-GB" sz="2400" dirty="0" err="1" smtClean="0">
                          <a:latin typeface="Calibri"/>
                          <a:cs typeface="Calibri"/>
                        </a:rPr>
                        <a:t>Tu</a:t>
                      </a:r>
                      <a:r>
                        <a:rPr lang="en-GB" sz="2400" baseline="0" dirty="0" smtClean="0">
                          <a:latin typeface="Calibri"/>
                          <a:cs typeface="Calibri"/>
                        </a:rPr>
                        <a:t> es intelligent?</a:t>
                      </a:r>
                      <a:endParaRPr lang="fr-FR" sz="2400" dirty="0"/>
                    </a:p>
                  </a:txBody>
                  <a:tcPr/>
                </a:tc>
              </a:tr>
              <a:tr h="344038">
                <a:tc>
                  <a:txBody>
                    <a:bodyPr/>
                    <a:lstStyle/>
                    <a:p>
                      <a:r>
                        <a:rPr lang="en-GB" sz="2400" dirty="0" smtClean="0"/>
                        <a:t>5</a:t>
                      </a:r>
                      <a:endParaRPr lang="fr-FR" sz="2400" dirty="0"/>
                    </a:p>
                  </a:txBody>
                  <a:tcPr/>
                </a:tc>
                <a:tc>
                  <a:txBody>
                    <a:bodyPr/>
                    <a:lstStyle/>
                    <a:p>
                      <a:r>
                        <a:rPr lang="en-GB" sz="2400" dirty="0" err="1" smtClean="0"/>
                        <a:t>Quel</a:t>
                      </a:r>
                      <a:r>
                        <a:rPr lang="en-GB" sz="2400" dirty="0" smtClean="0"/>
                        <a:t> </a:t>
                      </a:r>
                      <a:r>
                        <a:rPr lang="en-GB" sz="2400" dirty="0" err="1" smtClean="0"/>
                        <a:t>est</a:t>
                      </a:r>
                      <a:r>
                        <a:rPr lang="en-GB" sz="2400" dirty="0" smtClean="0"/>
                        <a:t> ton sport </a:t>
                      </a:r>
                      <a:r>
                        <a:rPr lang="en-GB" sz="2400" dirty="0" err="1" smtClean="0"/>
                        <a:t>préféré</a:t>
                      </a:r>
                      <a:r>
                        <a:rPr lang="en-GB" sz="2400" dirty="0" smtClean="0"/>
                        <a:t>?</a:t>
                      </a:r>
                      <a:endParaRPr lang="fr-FR" sz="2400" dirty="0"/>
                    </a:p>
                  </a:txBody>
                  <a:tcPr/>
                </a:tc>
              </a:tr>
              <a:tr h="344038">
                <a:tc>
                  <a:txBody>
                    <a:bodyPr/>
                    <a:lstStyle/>
                    <a:p>
                      <a:r>
                        <a:rPr lang="en-GB" sz="2400" dirty="0" smtClean="0"/>
                        <a:t>6</a:t>
                      </a:r>
                      <a:endParaRPr lang="fr-FR" sz="2400" dirty="0"/>
                    </a:p>
                  </a:txBody>
                  <a:tcPr/>
                </a:tc>
                <a:tc>
                  <a:txBody>
                    <a:bodyPr/>
                    <a:lstStyle/>
                    <a:p>
                      <a:r>
                        <a:rPr lang="en-GB" sz="2400" dirty="0" err="1" smtClean="0"/>
                        <a:t>Quelle</a:t>
                      </a:r>
                      <a:r>
                        <a:rPr lang="en-GB" sz="2400" dirty="0" smtClean="0"/>
                        <a:t> </a:t>
                      </a:r>
                      <a:r>
                        <a:rPr lang="en-GB" sz="2400" dirty="0" err="1" smtClean="0"/>
                        <a:t>est</a:t>
                      </a:r>
                      <a:r>
                        <a:rPr lang="en-GB" sz="2400" dirty="0" smtClean="0"/>
                        <a:t> ta passion?</a:t>
                      </a:r>
                      <a:endParaRPr lang="fr-FR" sz="2400" dirty="0"/>
                    </a:p>
                  </a:txBody>
                  <a:tcPr/>
                </a:tc>
              </a:tr>
              <a:tr h="344038">
                <a:tc>
                  <a:txBody>
                    <a:bodyPr/>
                    <a:lstStyle/>
                    <a:p>
                      <a:r>
                        <a:rPr lang="en-GB" sz="2400" dirty="0" smtClean="0"/>
                        <a:t>7</a:t>
                      </a:r>
                      <a:endParaRPr lang="fr-FR" sz="2400" dirty="0"/>
                    </a:p>
                  </a:txBody>
                  <a:tcPr/>
                </a:tc>
                <a:tc>
                  <a:txBody>
                    <a:bodyPr/>
                    <a:lstStyle/>
                    <a:p>
                      <a:r>
                        <a:rPr lang="en-GB" sz="2400" dirty="0" err="1" smtClean="0"/>
                        <a:t>Quelle</a:t>
                      </a:r>
                      <a:r>
                        <a:rPr lang="en-GB" sz="2400" baseline="0" dirty="0" smtClean="0"/>
                        <a:t> </a:t>
                      </a:r>
                      <a:r>
                        <a:rPr lang="en-GB" sz="2400" baseline="0" dirty="0" err="1" smtClean="0"/>
                        <a:t>est</a:t>
                      </a:r>
                      <a:r>
                        <a:rPr lang="en-GB" sz="2400" baseline="0" dirty="0" smtClean="0"/>
                        <a:t> ton </a:t>
                      </a:r>
                      <a:r>
                        <a:rPr lang="en-GB" sz="2400" baseline="0" dirty="0" err="1" smtClean="0"/>
                        <a:t>équipe</a:t>
                      </a:r>
                      <a:r>
                        <a:rPr lang="en-GB" sz="2400" baseline="0" dirty="0" smtClean="0"/>
                        <a:t> </a:t>
                      </a:r>
                      <a:r>
                        <a:rPr lang="en-GB" sz="2400" baseline="0" dirty="0" err="1" smtClean="0"/>
                        <a:t>préférée</a:t>
                      </a:r>
                      <a:r>
                        <a:rPr lang="en-GB" sz="2400" baseline="0" dirty="0" smtClean="0"/>
                        <a:t>?</a:t>
                      </a:r>
                      <a:endParaRPr lang="fr-FR" sz="2400" dirty="0"/>
                    </a:p>
                  </a:txBody>
                  <a:tcPr/>
                </a:tc>
              </a:tr>
              <a:tr h="344038">
                <a:tc>
                  <a:txBody>
                    <a:bodyPr/>
                    <a:lstStyle/>
                    <a:p>
                      <a:r>
                        <a:rPr lang="en-GB" sz="2400" dirty="0" smtClean="0"/>
                        <a:t>8</a:t>
                      </a:r>
                      <a:endParaRPr lang="fr-FR" sz="2400" dirty="0"/>
                    </a:p>
                  </a:txBody>
                  <a:tcPr/>
                </a:tc>
                <a:tc>
                  <a:txBody>
                    <a:bodyPr/>
                    <a:lstStyle/>
                    <a:p>
                      <a:r>
                        <a:rPr lang="en-GB" sz="2400" dirty="0" smtClean="0"/>
                        <a:t>Qui </a:t>
                      </a:r>
                      <a:r>
                        <a:rPr lang="en-GB" sz="2400" dirty="0" err="1" smtClean="0"/>
                        <a:t>est</a:t>
                      </a:r>
                      <a:r>
                        <a:rPr lang="en-GB" sz="2400" dirty="0" smtClean="0"/>
                        <a:t> </a:t>
                      </a:r>
                      <a:r>
                        <a:rPr lang="en-GB" sz="2400" dirty="0" err="1" smtClean="0"/>
                        <a:t>Rény</a:t>
                      </a:r>
                      <a:r>
                        <a:rPr lang="en-GB" sz="2400" dirty="0" smtClean="0"/>
                        <a:t>?</a:t>
                      </a:r>
                      <a:endParaRPr lang="fr-FR" sz="2400" dirty="0"/>
                    </a:p>
                  </a:txBody>
                  <a:tcPr/>
                </a:tc>
              </a:tr>
              <a:tr h="344038">
                <a:tc>
                  <a:txBody>
                    <a:bodyPr/>
                    <a:lstStyle/>
                    <a:p>
                      <a:r>
                        <a:rPr lang="en-GB" sz="2400" dirty="0" smtClean="0"/>
                        <a:t>9</a:t>
                      </a:r>
                      <a:endParaRPr lang="fr-FR" sz="2400" dirty="0"/>
                    </a:p>
                  </a:txBody>
                  <a:tcPr/>
                </a:tc>
                <a:tc>
                  <a:txBody>
                    <a:bodyPr/>
                    <a:lstStyle/>
                    <a:p>
                      <a:r>
                        <a:rPr lang="en-GB" sz="2400" dirty="0" err="1" smtClean="0"/>
                        <a:t>Tu</a:t>
                      </a:r>
                      <a:r>
                        <a:rPr lang="en-GB" sz="2400" dirty="0" smtClean="0"/>
                        <a:t> as des fr</a:t>
                      </a:r>
                      <a:r>
                        <a:rPr lang="en-GB" sz="2400" dirty="0" smtClean="0">
                          <a:latin typeface="Calibri"/>
                          <a:cs typeface="Calibri"/>
                        </a:rPr>
                        <a:t>ères </a:t>
                      </a:r>
                      <a:r>
                        <a:rPr lang="en-GB" sz="2400" dirty="0" err="1" smtClean="0">
                          <a:latin typeface="Calibri"/>
                          <a:cs typeface="Calibri"/>
                        </a:rPr>
                        <a:t>ou</a:t>
                      </a:r>
                      <a:r>
                        <a:rPr lang="en-GB" sz="2400" baseline="0" dirty="0" smtClean="0">
                          <a:latin typeface="Calibri"/>
                          <a:cs typeface="Calibri"/>
                        </a:rPr>
                        <a:t> des </a:t>
                      </a:r>
                      <a:r>
                        <a:rPr lang="en-GB" sz="2400" baseline="0" dirty="0" err="1" smtClean="0">
                          <a:latin typeface="Calibri"/>
                          <a:cs typeface="Calibri"/>
                        </a:rPr>
                        <a:t>soeurs</a:t>
                      </a:r>
                      <a:r>
                        <a:rPr lang="en-GB" sz="2400" baseline="0" dirty="0" smtClean="0">
                          <a:latin typeface="Calibri"/>
                          <a:cs typeface="Calibri"/>
                        </a:rPr>
                        <a:t>?</a:t>
                      </a:r>
                      <a:endParaRPr lang="fr-FR" sz="2400" dirty="0"/>
                    </a:p>
                  </a:txBody>
                  <a:tcPr/>
                </a:tc>
              </a:tr>
              <a:tr h="344038">
                <a:tc>
                  <a:txBody>
                    <a:bodyPr/>
                    <a:lstStyle/>
                    <a:p>
                      <a:r>
                        <a:rPr lang="en-GB" sz="2400" dirty="0" smtClean="0"/>
                        <a:t>10</a:t>
                      </a:r>
                      <a:endParaRPr lang="fr-FR" sz="2400" dirty="0"/>
                    </a:p>
                  </a:txBody>
                  <a:tcPr/>
                </a:tc>
                <a:tc>
                  <a:txBody>
                    <a:bodyPr/>
                    <a:lstStyle/>
                    <a:p>
                      <a:r>
                        <a:rPr lang="en-GB" sz="2400" dirty="0" smtClean="0"/>
                        <a:t>Comment </a:t>
                      </a:r>
                      <a:r>
                        <a:rPr lang="en-GB" sz="2400" dirty="0" err="1" smtClean="0"/>
                        <a:t>s’appelle</a:t>
                      </a:r>
                      <a:r>
                        <a:rPr lang="en-GB" sz="2400" dirty="0" smtClean="0"/>
                        <a:t> ton fr</a:t>
                      </a:r>
                      <a:r>
                        <a:rPr lang="en-GB" sz="2400" dirty="0" smtClean="0">
                          <a:latin typeface="Calibri"/>
                          <a:cs typeface="Calibri"/>
                        </a:rPr>
                        <a:t>ère?</a:t>
                      </a:r>
                      <a:endParaRPr lang="fr-FR" sz="2400" dirty="0"/>
                    </a:p>
                  </a:txBody>
                  <a:tcPr/>
                </a:tc>
              </a:tr>
              <a:tr h="344038">
                <a:tc>
                  <a:txBody>
                    <a:bodyPr/>
                    <a:lstStyle/>
                    <a:p>
                      <a:r>
                        <a:rPr lang="en-GB" sz="2400" dirty="0" smtClean="0"/>
                        <a:t>11</a:t>
                      </a:r>
                      <a:endParaRPr lang="fr-FR" sz="2400" dirty="0"/>
                    </a:p>
                  </a:txBody>
                  <a:tcPr/>
                </a:tc>
                <a:tc>
                  <a:txBody>
                    <a:bodyPr/>
                    <a:lstStyle/>
                    <a:p>
                      <a:r>
                        <a:rPr lang="en-GB" sz="2400" dirty="0" smtClean="0"/>
                        <a:t>Ton fr</a:t>
                      </a:r>
                      <a:r>
                        <a:rPr lang="en-GB" sz="2400" dirty="0" smtClean="0">
                          <a:latin typeface="Calibri"/>
                          <a:cs typeface="Calibri"/>
                        </a:rPr>
                        <a:t>ère, </a:t>
                      </a:r>
                      <a:r>
                        <a:rPr lang="en-GB" sz="2400" dirty="0" err="1" smtClean="0">
                          <a:latin typeface="Calibri"/>
                          <a:cs typeface="Calibri"/>
                        </a:rPr>
                        <a:t>il</a:t>
                      </a:r>
                      <a:r>
                        <a:rPr lang="en-GB" sz="2400" dirty="0" smtClean="0">
                          <a:latin typeface="Calibri"/>
                          <a:cs typeface="Calibri"/>
                        </a:rPr>
                        <a:t> </a:t>
                      </a:r>
                      <a:r>
                        <a:rPr lang="en-GB" sz="2400" dirty="0" err="1" smtClean="0">
                          <a:latin typeface="Calibri"/>
                          <a:cs typeface="Calibri"/>
                        </a:rPr>
                        <a:t>est</a:t>
                      </a:r>
                      <a:r>
                        <a:rPr lang="en-GB" sz="2400" dirty="0" smtClean="0">
                          <a:latin typeface="Calibri"/>
                          <a:cs typeface="Calibri"/>
                        </a:rPr>
                        <a:t> comment?</a:t>
                      </a:r>
                      <a:endParaRPr lang="fr-FR" sz="2400" dirty="0"/>
                    </a:p>
                  </a:txBody>
                  <a:tcPr/>
                </a:tc>
              </a:tr>
              <a:tr h="344038">
                <a:tc>
                  <a:txBody>
                    <a:bodyPr/>
                    <a:lstStyle/>
                    <a:p>
                      <a:r>
                        <a:rPr lang="en-GB" sz="2400" dirty="0" smtClean="0"/>
                        <a:t>12</a:t>
                      </a:r>
                      <a:endParaRPr lang="fr-FR" sz="2400" dirty="0"/>
                    </a:p>
                  </a:txBody>
                  <a:tcPr/>
                </a:tc>
                <a:tc>
                  <a:txBody>
                    <a:bodyPr/>
                    <a:lstStyle/>
                    <a:p>
                      <a:r>
                        <a:rPr lang="en-GB" sz="2400" dirty="0" smtClean="0"/>
                        <a:t>On se dispute?</a:t>
                      </a:r>
                      <a:endParaRPr lang="fr-FR" sz="2400" dirty="0"/>
                    </a:p>
                  </a:txBody>
                  <a:tcPr/>
                </a:tc>
              </a:tr>
              <a:tr h="344038">
                <a:tc>
                  <a:txBody>
                    <a:bodyPr/>
                    <a:lstStyle/>
                    <a:p>
                      <a:r>
                        <a:rPr lang="en-GB" sz="2400" dirty="0" smtClean="0"/>
                        <a:t>13</a:t>
                      </a:r>
                      <a:endParaRPr lang="fr-FR" sz="2400" dirty="0"/>
                    </a:p>
                  </a:txBody>
                  <a:tcPr/>
                </a:tc>
                <a:tc>
                  <a:txBody>
                    <a:bodyPr/>
                    <a:lstStyle/>
                    <a:p>
                      <a:r>
                        <a:rPr lang="en-GB" sz="2400" dirty="0" err="1" smtClean="0"/>
                        <a:t>Qu’est-ce</a:t>
                      </a:r>
                      <a:r>
                        <a:rPr lang="en-GB" sz="2400" dirty="0" smtClean="0"/>
                        <a:t> </a:t>
                      </a:r>
                      <a:r>
                        <a:rPr lang="en-GB" sz="2400" dirty="0" err="1" smtClean="0"/>
                        <a:t>qu’on</a:t>
                      </a:r>
                      <a:r>
                        <a:rPr lang="en-GB" sz="2400" dirty="0" smtClean="0"/>
                        <a:t> fait ensemble?</a:t>
                      </a:r>
                      <a:endParaRPr lang="fr-FR" sz="2400" dirty="0"/>
                    </a:p>
                  </a:txBody>
                  <a:tcPr/>
                </a:tc>
              </a:tr>
              <a:tr h="344038">
                <a:tc>
                  <a:txBody>
                    <a:bodyPr/>
                    <a:lstStyle/>
                    <a:p>
                      <a:r>
                        <a:rPr lang="en-GB" sz="2400" dirty="0" smtClean="0"/>
                        <a:t>14</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t>
                      </a:r>
                      <a:r>
                        <a:rPr lang="en-GB" sz="2400" baseline="0" dirty="0" err="1" smtClean="0"/>
                        <a:t>aimes</a:t>
                      </a:r>
                      <a:r>
                        <a:rPr lang="en-GB" sz="2400" baseline="0" dirty="0" smtClean="0"/>
                        <a:t> faire avec ton fr</a:t>
                      </a:r>
                      <a:r>
                        <a:rPr lang="en-GB" sz="2400" baseline="0" dirty="0" smtClean="0">
                          <a:latin typeface="Calibri"/>
                          <a:cs typeface="Calibri"/>
                        </a:rPr>
                        <a:t>ère?</a:t>
                      </a:r>
                      <a:endParaRPr lang="fr-FR" sz="2400" dirty="0"/>
                    </a:p>
                  </a:txBody>
                  <a:tcPr/>
                </a:tc>
              </a:tr>
            </a:tbl>
          </a:graphicData>
        </a:graphic>
      </p:graphicFrame>
    </p:spTree>
    <p:extLst>
      <p:ext uri="{BB962C8B-B14F-4D97-AF65-F5344CB8AC3E}">
        <p14:creationId xmlns:p14="http://schemas.microsoft.com/office/powerpoint/2010/main" val="67019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9512" y="260648"/>
          <a:ext cx="8424936" cy="36576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15</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t>
                      </a:r>
                      <a:r>
                        <a:rPr lang="en-GB" sz="2400" dirty="0" err="1" smtClean="0"/>
                        <a:t>fais</a:t>
                      </a:r>
                      <a:r>
                        <a:rPr lang="en-GB" sz="2400" baseline="0" dirty="0" smtClean="0"/>
                        <a:t> </a:t>
                      </a:r>
                      <a:r>
                        <a:rPr lang="en-GB" sz="2400" baseline="0" dirty="0" err="1" smtClean="0"/>
                        <a:t>normalement</a:t>
                      </a:r>
                      <a:r>
                        <a:rPr lang="en-GB" sz="2400" baseline="0" dirty="0" smtClean="0"/>
                        <a:t> avec ton fr</a:t>
                      </a:r>
                      <a:r>
                        <a:rPr lang="en-GB" sz="2400" baseline="0" dirty="0" smtClean="0">
                          <a:latin typeface="Calibri"/>
                          <a:cs typeface="Calibri"/>
                        </a:rPr>
                        <a:t>ère?</a:t>
                      </a:r>
                      <a:endParaRPr lang="fr-FR" sz="2400" dirty="0"/>
                    </a:p>
                  </a:txBody>
                  <a:tcPr/>
                </a:tc>
              </a:tr>
              <a:tr h="344038">
                <a:tc>
                  <a:txBody>
                    <a:bodyPr/>
                    <a:lstStyle/>
                    <a:p>
                      <a:r>
                        <a:rPr lang="en-GB" sz="2400" dirty="0" smtClean="0"/>
                        <a:t>16</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as</a:t>
                      </a:r>
                      <a:r>
                        <a:rPr lang="en-GB" sz="2400" baseline="0" dirty="0" smtClean="0"/>
                        <a:t> fait </a:t>
                      </a:r>
                      <a:r>
                        <a:rPr lang="en-GB" sz="2400" baseline="0" dirty="0" err="1" smtClean="0"/>
                        <a:t>hier</a:t>
                      </a:r>
                      <a:r>
                        <a:rPr lang="en-GB" sz="2400" baseline="0" dirty="0" smtClean="0"/>
                        <a:t> </a:t>
                      </a:r>
                      <a:r>
                        <a:rPr lang="en-GB" sz="2400" baseline="0" dirty="0" err="1" smtClean="0"/>
                        <a:t>soir</a:t>
                      </a:r>
                      <a:r>
                        <a:rPr lang="en-GB" sz="2400" baseline="0" dirty="0" smtClean="0"/>
                        <a:t>?</a:t>
                      </a:r>
                      <a:endParaRPr lang="fr-FR" sz="2400" dirty="0"/>
                    </a:p>
                  </a:txBody>
                  <a:tcPr/>
                </a:tc>
              </a:tr>
              <a:tr h="344038">
                <a:tc>
                  <a:txBody>
                    <a:bodyPr/>
                    <a:lstStyle/>
                    <a:p>
                      <a:r>
                        <a:rPr lang="en-GB" sz="2400" dirty="0" smtClean="0"/>
                        <a:t>17</a:t>
                      </a:r>
                      <a:endParaRPr lang="fr-FR" sz="2400" dirty="0"/>
                    </a:p>
                  </a:txBody>
                  <a:tcPr/>
                </a:tc>
                <a:tc>
                  <a:txBody>
                    <a:bodyPr/>
                    <a:lstStyle/>
                    <a:p>
                      <a:r>
                        <a:rPr lang="en-GB" sz="2400" dirty="0" err="1" smtClean="0"/>
                        <a:t>Tu</a:t>
                      </a:r>
                      <a:r>
                        <a:rPr lang="en-GB" sz="2400" dirty="0" smtClean="0"/>
                        <a:t> as </a:t>
                      </a:r>
                      <a:r>
                        <a:rPr lang="en-GB" sz="2400" dirty="0" err="1" smtClean="0"/>
                        <a:t>mangé</a:t>
                      </a:r>
                      <a:r>
                        <a:rPr lang="en-GB" sz="2400" dirty="0" smtClean="0"/>
                        <a:t> </a:t>
                      </a:r>
                      <a:r>
                        <a:rPr lang="en-GB" sz="2400" dirty="0" err="1" smtClean="0"/>
                        <a:t>quelquechose</a:t>
                      </a:r>
                      <a:r>
                        <a:rPr lang="en-GB" sz="2400" dirty="0" smtClean="0"/>
                        <a:t>?</a:t>
                      </a:r>
                      <a:endParaRPr lang="fr-FR" sz="2400" dirty="0"/>
                    </a:p>
                  </a:txBody>
                  <a:tcPr/>
                </a:tc>
              </a:tr>
              <a:tr h="344038">
                <a:tc>
                  <a:txBody>
                    <a:bodyPr/>
                    <a:lstStyle/>
                    <a:p>
                      <a:r>
                        <a:rPr lang="en-GB" sz="2400" dirty="0" smtClean="0"/>
                        <a:t>18</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le weekend </a:t>
                      </a:r>
                      <a:r>
                        <a:rPr lang="en-GB" sz="2400" baseline="0" dirty="0" err="1" smtClean="0"/>
                        <a:t>dernier</a:t>
                      </a:r>
                      <a:r>
                        <a:rPr lang="en-GB" sz="2400" baseline="0" dirty="0" smtClean="0"/>
                        <a:t>?</a:t>
                      </a:r>
                      <a:endParaRPr lang="fr-FR" sz="2400" dirty="0"/>
                    </a:p>
                  </a:txBody>
                  <a:tcPr/>
                </a:tc>
              </a:tr>
              <a:tr h="344038">
                <a:tc>
                  <a:txBody>
                    <a:bodyPr/>
                    <a:lstStyle/>
                    <a:p>
                      <a:r>
                        <a:rPr lang="en-GB" sz="2400" dirty="0" smtClean="0"/>
                        <a:t>19</a:t>
                      </a:r>
                      <a:endParaRPr lang="fr-FR" sz="2400" dirty="0"/>
                    </a:p>
                  </a:txBody>
                  <a:tcPr/>
                </a:tc>
                <a:tc>
                  <a:txBody>
                    <a:bodyPr/>
                    <a:lstStyle/>
                    <a:p>
                      <a:r>
                        <a:rPr lang="en-GB" sz="2400" dirty="0" smtClean="0"/>
                        <a:t>Le</a:t>
                      </a:r>
                      <a:r>
                        <a:rPr lang="en-GB" sz="2400" baseline="0" dirty="0" smtClean="0"/>
                        <a:t> PSG, </a:t>
                      </a:r>
                      <a:r>
                        <a:rPr lang="en-GB" sz="2400" baseline="0" dirty="0" err="1" smtClean="0"/>
                        <a:t>c’est</a:t>
                      </a:r>
                      <a:r>
                        <a:rPr lang="en-GB" sz="2400" baseline="0" dirty="0" smtClean="0"/>
                        <a:t> quoi?</a:t>
                      </a:r>
                      <a:endParaRPr lang="fr-FR" sz="2400" dirty="0"/>
                    </a:p>
                  </a:txBody>
                  <a:tcPr/>
                </a:tc>
              </a:tr>
              <a:tr h="344038">
                <a:tc>
                  <a:txBody>
                    <a:bodyPr/>
                    <a:lstStyle/>
                    <a:p>
                      <a:r>
                        <a:rPr lang="en-GB" sz="2400" dirty="0" smtClean="0"/>
                        <a:t>20</a:t>
                      </a:r>
                      <a:endParaRPr lang="fr-FR" sz="2400" dirty="0"/>
                    </a:p>
                  </a:txBody>
                  <a:tcPr/>
                </a:tc>
                <a:tc>
                  <a:txBody>
                    <a:bodyPr/>
                    <a:lstStyle/>
                    <a:p>
                      <a:r>
                        <a:rPr lang="en-GB" sz="2400" dirty="0" err="1" smtClean="0"/>
                        <a:t>C’était</a:t>
                      </a:r>
                      <a:r>
                        <a:rPr lang="en-GB" sz="2400" baseline="0" dirty="0" smtClean="0"/>
                        <a:t> </a:t>
                      </a:r>
                      <a:r>
                        <a:rPr lang="en-GB" sz="2400" baseline="0" dirty="0" err="1" smtClean="0"/>
                        <a:t>bien</a:t>
                      </a:r>
                      <a:r>
                        <a:rPr lang="en-GB" sz="2400" baseline="0" dirty="0" smtClean="0"/>
                        <a:t> le match?  </a:t>
                      </a:r>
                      <a:r>
                        <a:rPr lang="en-GB" sz="2400" baseline="0" dirty="0" err="1" smtClean="0"/>
                        <a:t>Pourquoi</a:t>
                      </a:r>
                      <a:r>
                        <a:rPr lang="en-GB" sz="2400" baseline="0" dirty="0" smtClean="0"/>
                        <a:t>?</a:t>
                      </a:r>
                      <a:endParaRPr lang="fr-FR" sz="2400" dirty="0"/>
                    </a:p>
                  </a:txBody>
                  <a:tcPr/>
                </a:tc>
              </a:tr>
              <a:tr h="344038">
                <a:tc>
                  <a:txBody>
                    <a:bodyPr/>
                    <a:lstStyle/>
                    <a:p>
                      <a:r>
                        <a:rPr lang="en-GB" sz="2400" dirty="0" smtClean="0"/>
                        <a:t>21</a:t>
                      </a:r>
                      <a:endParaRPr lang="fr-FR" sz="2400" dirty="0"/>
                    </a:p>
                  </a:txBody>
                  <a:tcPr/>
                </a:tc>
                <a:tc>
                  <a:txBody>
                    <a:bodyPr/>
                    <a:lstStyle/>
                    <a:p>
                      <a:r>
                        <a:rPr lang="en-GB" sz="2400" dirty="0" smtClean="0"/>
                        <a:t>Le PSG a </a:t>
                      </a:r>
                      <a:r>
                        <a:rPr lang="en-GB" sz="2400" dirty="0" err="1" smtClean="0"/>
                        <a:t>gagné</a:t>
                      </a:r>
                      <a:r>
                        <a:rPr lang="en-GB" sz="2400" dirty="0" smtClean="0"/>
                        <a:t>?  </a:t>
                      </a:r>
                      <a:endParaRPr lang="fr-FR" sz="2400" dirty="0"/>
                    </a:p>
                  </a:txBody>
                  <a:tcPr/>
                </a:tc>
              </a:tr>
              <a:tr h="344038">
                <a:tc>
                  <a:txBody>
                    <a:bodyPr/>
                    <a:lstStyle/>
                    <a:p>
                      <a:r>
                        <a:rPr lang="en-GB" sz="2400" dirty="0" smtClean="0"/>
                        <a:t>22</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apr</a:t>
                      </a:r>
                      <a:r>
                        <a:rPr lang="en-GB" sz="2400" baseline="0" dirty="0" smtClean="0">
                          <a:latin typeface="Calibri"/>
                          <a:cs typeface="Calibri"/>
                        </a:rPr>
                        <a:t>ès le match?</a:t>
                      </a:r>
                      <a:endParaRPr lang="fr-FR" sz="2400" dirty="0"/>
                    </a:p>
                  </a:txBody>
                  <a:tcPr/>
                </a:tc>
              </a:tr>
            </a:tbl>
          </a:graphicData>
        </a:graphic>
      </p:graphicFrame>
    </p:spTree>
    <p:extLst>
      <p:ext uri="{BB962C8B-B14F-4D97-AF65-F5344CB8AC3E}">
        <p14:creationId xmlns:p14="http://schemas.microsoft.com/office/powerpoint/2010/main" val="398413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fontScale="90000"/>
          </a:bodyPr>
          <a:lstStyle/>
          <a:p>
            <a:r>
              <a:rPr lang="en-GB" sz="8000" dirty="0" smtClean="0">
                <a:latin typeface="+mn-lt"/>
              </a:rPr>
              <a:t>4</a:t>
            </a:r>
            <a:r>
              <a:rPr lang="en-GB" sz="6600" dirty="0" smtClean="0">
                <a:latin typeface="+mn-lt"/>
              </a:rPr>
              <a:t> </a:t>
            </a:r>
            <a:r>
              <a:rPr lang="en-GB" sz="4900" dirty="0" smtClean="0">
                <a:latin typeface="+mn-lt"/>
              </a:rPr>
              <a:t>Routines and incidental language</a:t>
            </a:r>
            <a:endParaRPr lang="en-GB" sz="4900" dirty="0">
              <a:latin typeface="+mn-lt"/>
            </a:endParaRPr>
          </a:p>
        </p:txBody>
      </p:sp>
      <p:sp>
        <p:nvSpPr>
          <p:cNvPr id="7" name="Content Placeholder 2"/>
          <p:cNvSpPr>
            <a:spLocks noGrp="1"/>
          </p:cNvSpPr>
          <p:nvPr>
            <p:ph idx="1"/>
          </p:nvPr>
        </p:nvSpPr>
        <p:spPr>
          <a:xfrm>
            <a:off x="444500" y="2033113"/>
            <a:ext cx="3842277" cy="4824887"/>
          </a:xfrm>
        </p:spPr>
        <p:txBody>
          <a:bodyPr>
            <a:noAutofit/>
          </a:bodyPr>
          <a:lstStyle/>
          <a:p>
            <a:pPr marL="0" indent="0">
              <a:buNone/>
            </a:pPr>
            <a:r>
              <a:rPr lang="en-GB" sz="3600" dirty="0" smtClean="0"/>
              <a:t>Interaction language needs teaching.  Introduce key structures and encourage students to use and re-use them often.</a:t>
            </a:r>
          </a:p>
        </p:txBody>
      </p:sp>
      <p:pic>
        <p:nvPicPr>
          <p:cNvPr id="8" name="Picture 7"/>
          <p:cNvPicPr>
            <a:picLocks noChangeAspect="1"/>
          </p:cNvPicPr>
          <p:nvPr/>
        </p:nvPicPr>
        <p:blipFill>
          <a:blip r:embed="rId2"/>
          <a:stretch>
            <a:fillRect/>
          </a:stretch>
        </p:blipFill>
        <p:spPr>
          <a:xfrm>
            <a:off x="4627339" y="1900273"/>
            <a:ext cx="3728724" cy="2765401"/>
          </a:xfrm>
          <a:prstGeom prst="rect">
            <a:avLst/>
          </a:prstGeom>
        </p:spPr>
      </p:pic>
      <p:sp>
        <p:nvSpPr>
          <p:cNvPr id="9" name="Rectangle 8"/>
          <p:cNvSpPr/>
          <p:nvPr/>
        </p:nvSpPr>
        <p:spPr>
          <a:xfrm>
            <a:off x="4205701" y="4627441"/>
            <a:ext cx="4572000" cy="646331"/>
          </a:xfrm>
          <a:prstGeom prst="rect">
            <a:avLst/>
          </a:prstGeom>
        </p:spPr>
        <p:txBody>
          <a:bodyPr>
            <a:spAutoFit/>
          </a:bodyPr>
          <a:lstStyle/>
          <a:p>
            <a:r>
              <a:rPr lang="en-GB" dirty="0" smtClean="0">
                <a:hlinkClick r:id="rId3"/>
              </a:rPr>
              <a:t>http://www.tes.co.uk/teaching-resource/French-Classroom-Display-6336471/</a:t>
            </a:r>
            <a:r>
              <a:rPr lang="en-GB" dirty="0" smtClean="0"/>
              <a:t> </a:t>
            </a:r>
            <a:endParaRPr lang="en-GB" dirty="0"/>
          </a:p>
        </p:txBody>
      </p:sp>
      <p:sp>
        <p:nvSpPr>
          <p:cNvPr id="10" name="Rectangle 9"/>
          <p:cNvSpPr/>
          <p:nvPr/>
        </p:nvSpPr>
        <p:spPr>
          <a:xfrm>
            <a:off x="4205701" y="5197304"/>
            <a:ext cx="4572000" cy="646331"/>
          </a:xfrm>
          <a:prstGeom prst="rect">
            <a:avLst/>
          </a:prstGeom>
        </p:spPr>
        <p:txBody>
          <a:bodyPr>
            <a:spAutoFit/>
          </a:bodyPr>
          <a:lstStyle/>
          <a:p>
            <a:r>
              <a:rPr lang="en-GB" dirty="0" smtClean="0">
                <a:hlinkClick r:id="rId4"/>
              </a:rPr>
              <a:t>http://www.tes.co.uk/teaching-resource/German-Classroom-Display-6340641/</a:t>
            </a:r>
            <a:r>
              <a:rPr lang="en-GB" dirty="0" smtClean="0"/>
              <a:t> </a:t>
            </a:r>
            <a:endParaRPr lang="en-GB" dirty="0"/>
          </a:p>
        </p:txBody>
      </p:sp>
      <p:sp>
        <p:nvSpPr>
          <p:cNvPr id="11" name="Rectangle 10"/>
          <p:cNvSpPr/>
          <p:nvPr/>
        </p:nvSpPr>
        <p:spPr>
          <a:xfrm>
            <a:off x="4205701" y="5728934"/>
            <a:ext cx="4572000" cy="646331"/>
          </a:xfrm>
          <a:prstGeom prst="rect">
            <a:avLst/>
          </a:prstGeom>
        </p:spPr>
        <p:txBody>
          <a:bodyPr>
            <a:spAutoFit/>
          </a:bodyPr>
          <a:lstStyle/>
          <a:p>
            <a:r>
              <a:rPr lang="en-GB" dirty="0" smtClean="0">
                <a:hlinkClick r:id="rId5"/>
              </a:rPr>
              <a:t>http://www.tes.co.uk/teaching-resource/Spanish-Classroom-Display-6336470/</a:t>
            </a:r>
            <a:r>
              <a:rPr lang="en-GB" dirty="0" smtClean="0"/>
              <a:t> </a:t>
            </a:r>
            <a:endParaRPr lang="en-GB" dirty="0"/>
          </a:p>
        </p:txBody>
      </p:sp>
    </p:spTree>
    <p:extLst>
      <p:ext uri="{BB962C8B-B14F-4D97-AF65-F5344CB8AC3E}">
        <p14:creationId xmlns:p14="http://schemas.microsoft.com/office/powerpoint/2010/main" val="1647745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r>
              <a:rPr lang="en-GB" sz="4000" b="1" dirty="0" err="1" smtClean="0">
                <a:solidFill>
                  <a:prstClr val="black"/>
                </a:solidFill>
                <a:latin typeface="Century Gothic" pitchFamily="34" charset="0"/>
              </a:rPr>
              <a:t>triste</a:t>
            </a:r>
            <a:endParaRPr lang="en-GB" sz="4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600" dirty="0" smtClean="0">
                <a:ln w="11430"/>
                <a:solidFill>
                  <a:prstClr val="black"/>
                </a:solidFill>
                <a:latin typeface="Berlin Sans FB Demi" pitchFamily="34" charset="0"/>
              </a:rPr>
              <a:t>Je </a:t>
            </a:r>
            <a:r>
              <a:rPr lang="en-GB" sz="6600" dirty="0" err="1" smtClean="0">
                <a:ln w="11430"/>
                <a:solidFill>
                  <a:prstClr val="black"/>
                </a:solidFill>
                <a:latin typeface="Berlin Sans FB Demi" pitchFamily="34" charset="0"/>
              </a:rPr>
              <a:t>suis</a:t>
            </a:r>
            <a:r>
              <a:rPr lang="en-GB" sz="6600" dirty="0" smtClean="0">
                <a:ln w="11430"/>
                <a:solidFill>
                  <a:prstClr val="black"/>
                </a:solidFill>
                <a:latin typeface="Berlin Sans FB Demi" pitchFamily="34" charset="0"/>
              </a:rPr>
              <a:t>…</a:t>
            </a:r>
            <a:endParaRPr lang="en-GB" sz="48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70862"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00" y="1183922"/>
            <a:ext cx="1432694" cy="14326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261" y="1301116"/>
            <a:ext cx="1324147" cy="137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4850904"/>
            <a:ext cx="1068751" cy="172379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971080"/>
            <a:ext cx="885844" cy="16658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6" y="5175640"/>
            <a:ext cx="1493719" cy="149371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424" y="5146995"/>
            <a:ext cx="2340495" cy="1427702"/>
          </a:xfrm>
          <a:prstGeom prst="rect">
            <a:avLst/>
          </a:prstGeom>
        </p:spPr>
      </p:pic>
      <p:sp>
        <p:nvSpPr>
          <p:cNvPr id="3" name="Rectangle 2"/>
          <p:cNvSpPr/>
          <p:nvPr/>
        </p:nvSpPr>
        <p:spPr>
          <a:xfrm>
            <a:off x="-810995" y="467961"/>
            <a:ext cx="4572000" cy="584775"/>
          </a:xfrm>
          <a:prstGeom prst="rect">
            <a:avLst/>
          </a:prstGeom>
        </p:spPr>
        <p:txBody>
          <a:bodyPr>
            <a:spAutoFit/>
          </a:bodyPr>
          <a:lstStyle/>
          <a:p>
            <a:pPr algn="ctr" defTabSz="914400"/>
            <a:r>
              <a:rPr lang="en-GB" sz="3200" b="1" dirty="0" smtClean="0">
                <a:solidFill>
                  <a:prstClr val="black"/>
                </a:solidFill>
                <a:latin typeface="Century Gothic" pitchFamily="34" charset="0"/>
              </a:rPr>
              <a:t>content(e)</a:t>
            </a:r>
            <a:endParaRPr lang="en-GB" sz="3200" b="1" dirty="0">
              <a:solidFill>
                <a:prstClr val="black"/>
              </a:solidFill>
              <a:latin typeface="Century Gothic" pitchFamily="34" charset="0"/>
            </a:endParaRPr>
          </a:p>
        </p:txBody>
      </p:sp>
      <p:sp>
        <p:nvSpPr>
          <p:cNvPr id="9" name="Rectangle 8"/>
          <p:cNvSpPr/>
          <p:nvPr/>
        </p:nvSpPr>
        <p:spPr>
          <a:xfrm>
            <a:off x="3637239" y="4355812"/>
            <a:ext cx="1941557" cy="584775"/>
          </a:xfrm>
          <a:prstGeom prst="rect">
            <a:avLst/>
          </a:prstGeom>
        </p:spPr>
        <p:txBody>
          <a:bodyPr wrap="none">
            <a:spAutoFit/>
          </a:bodyPr>
          <a:lstStyle/>
          <a:p>
            <a:pPr algn="ctr" defTabSz="914400"/>
            <a:r>
              <a:rPr lang="en-GB" sz="3200" b="1" dirty="0" err="1" smtClean="0">
                <a:solidFill>
                  <a:prstClr val="black"/>
                </a:solidFill>
                <a:latin typeface="Century Gothic" pitchFamily="34" charset="0"/>
              </a:rPr>
              <a:t>perdu</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5" name="Rectangle 24"/>
          <p:cNvSpPr/>
          <p:nvPr/>
        </p:nvSpPr>
        <p:spPr>
          <a:xfrm>
            <a:off x="-792088" y="4432756"/>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malade</a:t>
            </a:r>
            <a:endParaRPr lang="en-GB" sz="3200" b="1" dirty="0">
              <a:solidFill>
                <a:prstClr val="black"/>
              </a:solidFill>
              <a:latin typeface="Century Gothic" pitchFamily="34" charset="0"/>
            </a:endParaRPr>
          </a:p>
        </p:txBody>
      </p:sp>
      <p:sp>
        <p:nvSpPr>
          <p:cNvPr id="26" name="Rectangle 25"/>
          <p:cNvSpPr/>
          <p:nvPr/>
        </p:nvSpPr>
        <p:spPr>
          <a:xfrm>
            <a:off x="2339752" y="380571"/>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fatigué</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7" name="Rectangle 26"/>
          <p:cNvSpPr/>
          <p:nvPr/>
        </p:nvSpPr>
        <p:spPr>
          <a:xfrm>
            <a:off x="5400600" y="380570"/>
            <a:ext cx="4572000" cy="954107"/>
          </a:xfrm>
          <a:prstGeom prst="rect">
            <a:avLst/>
          </a:prstGeom>
        </p:spPr>
        <p:txBody>
          <a:bodyPr>
            <a:spAutoFit/>
          </a:bodyPr>
          <a:lstStyle/>
          <a:p>
            <a:pPr algn="ctr" defTabSz="914400"/>
            <a:r>
              <a:rPr lang="en-GB" sz="2800" b="1" dirty="0">
                <a:solidFill>
                  <a:prstClr val="black"/>
                </a:solidFill>
                <a:latin typeface="Century Gothic" pitchFamily="34" charset="0"/>
              </a:rPr>
              <a:t>l</a:t>
            </a:r>
            <a:r>
              <a:rPr lang="en-GB" sz="2800" b="1" dirty="0" smtClean="0">
                <a:solidFill>
                  <a:prstClr val="black"/>
                </a:solidFill>
                <a:latin typeface="Century Gothic" pitchFamily="34" charset="0"/>
              </a:rPr>
              <a:t>e </a:t>
            </a:r>
            <a:r>
              <a:rPr lang="en-GB" sz="2800" b="1" dirty="0" err="1" smtClean="0">
                <a:solidFill>
                  <a:prstClr val="black"/>
                </a:solidFill>
                <a:latin typeface="Century Gothic" pitchFamily="34" charset="0"/>
              </a:rPr>
              <a:t>meilleur</a:t>
            </a:r>
            <a:r>
              <a:rPr lang="en-GB" sz="2800" b="1" dirty="0" smtClean="0">
                <a:solidFill>
                  <a:prstClr val="black"/>
                </a:solidFill>
                <a:latin typeface="Century Gothic" pitchFamily="34" charset="0"/>
              </a:rPr>
              <a:t>/ </a:t>
            </a:r>
            <a:br>
              <a:rPr lang="en-GB" sz="2800" b="1" dirty="0" smtClean="0">
                <a:solidFill>
                  <a:prstClr val="black"/>
                </a:solidFill>
                <a:latin typeface="Century Gothic" pitchFamily="34" charset="0"/>
              </a:rPr>
            </a:br>
            <a:r>
              <a:rPr lang="en-GB" sz="2800" b="1" dirty="0" smtClean="0">
                <a:solidFill>
                  <a:prstClr val="black"/>
                </a:solidFill>
                <a:latin typeface="Century Gothic" pitchFamily="34" charset="0"/>
              </a:rPr>
              <a:t>la </a:t>
            </a:r>
            <a:r>
              <a:rPr lang="en-GB" sz="2800" b="1" dirty="0" err="1" smtClean="0">
                <a:solidFill>
                  <a:prstClr val="black"/>
                </a:solidFill>
                <a:latin typeface="Century Gothic" pitchFamily="34" charset="0"/>
              </a:rPr>
              <a:t>meilleure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Tree>
    <p:extLst>
      <p:ext uri="{BB962C8B-B14F-4D97-AF65-F5344CB8AC3E}">
        <p14:creationId xmlns:p14="http://schemas.microsoft.com/office/powerpoint/2010/main" val="3571076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smtClean="0">
                <a:ln w="11430"/>
                <a:solidFill>
                  <a:prstClr val="black"/>
                </a:solidFill>
                <a:latin typeface="Berlin Sans FB Demi" pitchFamily="34" charset="0"/>
              </a:rPr>
              <a:t>Je </a:t>
            </a:r>
            <a:r>
              <a:rPr lang="en-GB" sz="6000" dirty="0" err="1" smtClean="0">
                <a:ln w="11430"/>
                <a:solidFill>
                  <a:prstClr val="black"/>
                </a:solidFill>
                <a:latin typeface="Berlin Sans FB Demi" pitchFamily="34" charset="0"/>
              </a:rPr>
              <a:t>peux</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endParaRPr lang="en-GB" sz="2000" b="1" dirty="0">
              <a:solidFill>
                <a:srgbClr val="002060"/>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5" name="Picture 9" descr="https://encrypted-tbn0.gstatic.com/images?q=tbn:ANd9GcSezS3ITsCQAjDYaQLCgDspL8PHsh8jZZVy4MmrR_SklwBzDs3v"/>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342358" y="1432371"/>
            <a:ext cx="926179" cy="12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5668">
            <a:off x="204879" y="1078077"/>
            <a:ext cx="957378" cy="828871"/>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432" y="1530876"/>
            <a:ext cx="1087960" cy="110276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5183606"/>
            <a:ext cx="1289271" cy="129361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913" y="1371425"/>
            <a:ext cx="1796214" cy="1167539"/>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899" y="5301007"/>
            <a:ext cx="1584176" cy="1176211"/>
          </a:xfrm>
          <a:prstGeom prst="rect">
            <a:avLst/>
          </a:prstGeom>
        </p:spPr>
      </p:pic>
      <p:sp>
        <p:nvSpPr>
          <p:cNvPr id="32" name="Down Arrow 31"/>
          <p:cNvSpPr/>
          <p:nvPr/>
        </p:nvSpPr>
        <p:spPr>
          <a:xfrm rot="18897945">
            <a:off x="3537597" y="5088689"/>
            <a:ext cx="484632" cy="489204"/>
          </a:xfrm>
          <a:prstGeom prst="downArrow">
            <a:avLst/>
          </a:prstGeom>
          <a:solidFill>
            <a:srgbClr val="9024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9" name="Rectangle 8"/>
          <p:cNvSpPr/>
          <p:nvPr/>
        </p:nvSpPr>
        <p:spPr>
          <a:xfrm>
            <a:off x="3634806" y="4360008"/>
            <a:ext cx="216133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travailler</a:t>
            </a:r>
            <a:r>
              <a:rPr lang="en-GB" sz="2800" b="1" dirty="0" smtClean="0">
                <a:solidFill>
                  <a:prstClr val="black"/>
                </a:solidFill>
                <a:latin typeface="Century Gothic" pitchFamily="34" charset="0"/>
              </a:rPr>
              <a:t> avec…?</a:t>
            </a:r>
            <a:endParaRPr lang="en-GB" sz="2800" b="1" dirty="0">
              <a:solidFill>
                <a:prstClr val="black"/>
              </a:solidFill>
              <a:latin typeface="Century Gothic" pitchFamily="34" charset="0"/>
            </a:endParaRPr>
          </a:p>
        </p:txBody>
      </p:sp>
      <p:sp>
        <p:nvSpPr>
          <p:cNvPr id="34" name="Rectangle 33"/>
          <p:cNvSpPr/>
          <p:nvPr/>
        </p:nvSpPr>
        <p:spPr>
          <a:xfrm>
            <a:off x="6372200" y="4346900"/>
            <a:ext cx="252028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utiliser</a:t>
            </a:r>
            <a:r>
              <a:rPr lang="en-GB" sz="2800" b="1" dirty="0" smtClean="0">
                <a:solidFill>
                  <a:prstClr val="black"/>
                </a:solidFill>
                <a:latin typeface="Century Gothic" pitchFamily="34" charset="0"/>
              </a:rPr>
              <a:t> un </a:t>
            </a:r>
            <a:r>
              <a:rPr lang="en-GB" sz="2800" b="1" dirty="0" err="1" smtClean="0">
                <a:solidFill>
                  <a:prstClr val="black"/>
                </a:solidFill>
                <a:latin typeface="Century Gothic" pitchFamily="34" charset="0"/>
              </a:rPr>
              <a:t>dictionnaire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
        <p:nvSpPr>
          <p:cNvPr id="10" name="Rectangle 9"/>
          <p:cNvSpPr/>
          <p:nvPr/>
        </p:nvSpPr>
        <p:spPr>
          <a:xfrm>
            <a:off x="135040" y="4293096"/>
            <a:ext cx="2852784"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aller</a:t>
            </a:r>
            <a:r>
              <a:rPr lang="en-GB" sz="2800" b="1" dirty="0" smtClean="0">
                <a:solidFill>
                  <a:prstClr val="black"/>
                </a:solidFill>
                <a:latin typeface="Century Gothic" pitchFamily="34" charset="0"/>
              </a:rPr>
              <a:t> aux toilettes?</a:t>
            </a:r>
            <a:endParaRPr lang="en-GB" sz="2800" b="1" dirty="0">
              <a:solidFill>
                <a:prstClr val="black"/>
              </a:solidFill>
              <a:latin typeface="Century Gothic" pitchFamily="34" charset="0"/>
            </a:endParaRPr>
          </a:p>
        </p:txBody>
      </p:sp>
      <p:sp>
        <p:nvSpPr>
          <p:cNvPr id="35" name="Rectangle 34"/>
          <p:cNvSpPr/>
          <p:nvPr/>
        </p:nvSpPr>
        <p:spPr>
          <a:xfrm>
            <a:off x="6372200" y="260648"/>
            <a:ext cx="2520280" cy="1384995"/>
          </a:xfrm>
          <a:prstGeom prst="rect">
            <a:avLst/>
          </a:prstGeom>
        </p:spPr>
        <p:txBody>
          <a:bodyPr wrap="square">
            <a:spAutoFit/>
          </a:bodyPr>
          <a:lstStyle/>
          <a:p>
            <a:pPr algn="ctr" defTabSz="914400">
              <a:defRPr/>
            </a:pPr>
            <a:r>
              <a:rPr lang="en-GB" sz="2800" b="1" dirty="0" smtClean="0">
                <a:solidFill>
                  <a:prstClr val="black"/>
                </a:solidFill>
                <a:latin typeface="Century Gothic" pitchFamily="34" charset="0"/>
              </a:rPr>
              <a:t>consulter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vocabulaire</a:t>
            </a:r>
            <a:r>
              <a:rPr lang="en-GB" sz="2800" b="1" dirty="0" smtClean="0">
                <a:solidFill>
                  <a:srgbClr val="002060"/>
                </a:solidFill>
                <a:latin typeface="Century Gothic" pitchFamily="34" charset="0"/>
              </a:rPr>
              <a:t>?</a:t>
            </a:r>
            <a:endParaRPr lang="en-GB" sz="2800" b="1" dirty="0">
              <a:solidFill>
                <a:srgbClr val="002060"/>
              </a:solidFill>
              <a:latin typeface="Century Gothic" pitchFamily="34" charset="0"/>
            </a:endParaRPr>
          </a:p>
        </p:txBody>
      </p:sp>
      <p:sp>
        <p:nvSpPr>
          <p:cNvPr id="11" name="Rectangle 10"/>
          <p:cNvSpPr/>
          <p:nvPr/>
        </p:nvSpPr>
        <p:spPr>
          <a:xfrm>
            <a:off x="370522" y="404664"/>
            <a:ext cx="2329270" cy="1077218"/>
          </a:xfrm>
          <a:prstGeom prst="rect">
            <a:avLst/>
          </a:prstGeom>
        </p:spPr>
        <p:txBody>
          <a:bodyPr wrap="square">
            <a:spAutoFit/>
          </a:bodyPr>
          <a:lstStyle/>
          <a:p>
            <a:pPr algn="ctr" defTabSz="914400"/>
            <a:r>
              <a:rPr lang="en-GB" sz="3200" b="1" dirty="0" err="1" smtClean="0">
                <a:solidFill>
                  <a:prstClr val="black"/>
                </a:solidFill>
                <a:latin typeface="Century Gothic" pitchFamily="34" charset="0"/>
              </a:rPr>
              <a:t>m’asseoir</a:t>
            </a:r>
            <a:r>
              <a:rPr lang="en-GB" sz="3200" b="1" dirty="0" smtClean="0">
                <a:solidFill>
                  <a:prstClr val="black"/>
                </a:solidFill>
                <a:latin typeface="Century Gothic" pitchFamily="34" charset="0"/>
              </a:rPr>
              <a:t> </a:t>
            </a:r>
            <a:r>
              <a:rPr lang="en-GB" sz="3200" b="1" dirty="0" err="1" smtClean="0">
                <a:solidFill>
                  <a:prstClr val="black"/>
                </a:solidFill>
                <a:latin typeface="Century Gothic" pitchFamily="34" charset="0"/>
              </a:rPr>
              <a:t>là</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p:txBody>
      </p:sp>
      <p:sp>
        <p:nvSpPr>
          <p:cNvPr id="12" name="Rectangle 11"/>
          <p:cNvSpPr/>
          <p:nvPr/>
        </p:nvSpPr>
        <p:spPr>
          <a:xfrm>
            <a:off x="3588593" y="260648"/>
            <a:ext cx="2038846" cy="1200329"/>
          </a:xfrm>
          <a:prstGeom prst="rect">
            <a:avLst/>
          </a:prstGeom>
        </p:spPr>
        <p:txBody>
          <a:bodyPr wrap="square">
            <a:spAutoFit/>
          </a:bodyPr>
          <a:lstStyle/>
          <a:p>
            <a:pPr algn="ctr" defTabSz="914400"/>
            <a:r>
              <a:rPr lang="en-GB" sz="2400" b="1" dirty="0" err="1" smtClean="0">
                <a:solidFill>
                  <a:prstClr val="black"/>
                </a:solidFill>
                <a:latin typeface="Century Gothic" pitchFamily="34" charset="0"/>
              </a:rPr>
              <a:t>aller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mon</a:t>
            </a:r>
            <a:r>
              <a:rPr lang="en-GB" sz="2400" b="1" dirty="0" smtClean="0">
                <a:solidFill>
                  <a:prstClr val="black"/>
                </a:solidFill>
                <a:latin typeface="Century Gothic" pitchFamily="34" charset="0"/>
              </a:rPr>
              <a:t> </a:t>
            </a:r>
            <a:r>
              <a:rPr lang="en-GB" sz="2400" b="1" dirty="0" err="1" smtClean="0">
                <a:solidFill>
                  <a:prstClr val="black"/>
                </a:solidFill>
                <a:latin typeface="Century Gothic" pitchFamily="34" charset="0"/>
              </a:rPr>
              <a:t>cours</a:t>
            </a:r>
            <a:r>
              <a:rPr lang="en-GB" sz="2400" b="1" dirty="0" smtClean="0">
                <a:solidFill>
                  <a:prstClr val="black"/>
                </a:solidFill>
                <a:latin typeface="Century Gothic" pitchFamily="34" charset="0"/>
              </a:rPr>
              <a:t> de </a:t>
            </a:r>
            <a:r>
              <a:rPr lang="en-GB" sz="2400" b="1" dirty="0" err="1" smtClean="0">
                <a:solidFill>
                  <a:prstClr val="black"/>
                </a:solidFill>
                <a:latin typeface="Century Gothic" pitchFamily="34" charset="0"/>
              </a:rPr>
              <a:t>musique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p:txBody>
      </p:sp>
      <p:pic>
        <p:nvPicPr>
          <p:cNvPr id="2" name="Picture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2431" y="5247203"/>
            <a:ext cx="1362183" cy="1362183"/>
          </a:xfrm>
          <a:prstGeom prst="rect">
            <a:avLst/>
          </a:prstGeom>
        </p:spPr>
      </p:pic>
    </p:spTree>
    <p:extLst>
      <p:ext uri="{BB962C8B-B14F-4D97-AF65-F5344CB8AC3E}">
        <p14:creationId xmlns:p14="http://schemas.microsoft.com/office/powerpoint/2010/main" val="1111207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smtClean="0">
                <a:ln w="11430"/>
                <a:solidFill>
                  <a:prstClr val="black"/>
                </a:solidFill>
                <a:latin typeface="Berlin Sans FB Demi" pitchFamily="34" charset="0"/>
              </a:rPr>
              <a:t>Il </a:t>
            </a:r>
            <a:r>
              <a:rPr lang="en-GB" sz="5400" dirty="0" err="1" smtClean="0">
                <a:ln w="11430"/>
                <a:solidFill>
                  <a:prstClr val="black"/>
                </a:solidFill>
                <a:latin typeface="Berlin Sans FB Demi" pitchFamily="34" charset="0"/>
              </a:rPr>
              <a:t>faut</a:t>
            </a:r>
            <a:r>
              <a:rPr lang="en-GB" sz="5400" dirty="0" smtClean="0">
                <a:ln w="11430"/>
                <a:solidFill>
                  <a:prstClr val="black"/>
                </a:solidFill>
                <a:latin typeface="Berlin Sans FB Demi" pitchFamily="34" charset="0"/>
              </a:rPr>
              <a:t>…</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55594" y="365755"/>
            <a:ext cx="1872208" cy="830997"/>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travailler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deux</a:t>
            </a:r>
            <a:r>
              <a:rPr lang="en-GB" sz="24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sp>
        <p:nvSpPr>
          <p:cNvPr id="26" name="TextBox 25"/>
          <p:cNvSpPr txBox="1"/>
          <p:nvPr/>
        </p:nvSpPr>
        <p:spPr>
          <a:xfrm>
            <a:off x="3547846" y="469121"/>
            <a:ext cx="2248290" cy="1015663"/>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écrire</a:t>
            </a:r>
            <a:r>
              <a:rPr lang="en-GB" sz="3600" b="1" dirty="0" smtClean="0">
                <a:solidFill>
                  <a:prstClr val="black"/>
                </a:solidFill>
                <a:latin typeface="Century Gothic" pitchFamily="34" charset="0"/>
              </a:rPr>
              <a:t>?</a:t>
            </a:r>
            <a:endParaRPr lang="en-GB" sz="3600" b="1" dirty="0">
              <a:solidFill>
                <a:prstClr val="black"/>
              </a:solidFill>
              <a:latin typeface="Century Gothic" pitchFamily="34" charset="0"/>
            </a:endParaRPr>
          </a:p>
          <a:p>
            <a:pPr defTabSz="914400"/>
            <a:endParaRPr lang="en-GB" sz="2400" dirty="0">
              <a:solidFill>
                <a:prstClr val="black"/>
              </a:solidFill>
            </a:endParaRPr>
          </a:p>
        </p:txBody>
      </p:sp>
      <p:sp>
        <p:nvSpPr>
          <p:cNvPr id="27" name="TextBox 26"/>
          <p:cNvSpPr txBox="1"/>
          <p:nvPr/>
        </p:nvSpPr>
        <p:spPr>
          <a:xfrm>
            <a:off x="6380040" y="300572"/>
            <a:ext cx="2448272" cy="861774"/>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parler</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30142"/>
            <a:ext cx="2448272" cy="1231106"/>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vous</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donner</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nos</a:t>
            </a:r>
            <a:r>
              <a:rPr lang="en-GB" sz="2800" b="1" dirty="0" smtClean="0">
                <a:solidFill>
                  <a:prstClr val="black"/>
                </a:solidFill>
                <a:latin typeface="Century Gothic" pitchFamily="34" charset="0"/>
              </a:rPr>
              <a:t> cahiers?</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459796" y="4417948"/>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coller</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20" y="1093244"/>
            <a:ext cx="875855" cy="126935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79938" y="1095566"/>
            <a:ext cx="875855" cy="12693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748" y="1093244"/>
            <a:ext cx="1490038" cy="133952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3242"/>
          <a:stretch/>
        </p:blipFill>
        <p:spPr>
          <a:xfrm>
            <a:off x="6672928" y="836712"/>
            <a:ext cx="1811386" cy="16487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1964" y="4941168"/>
            <a:ext cx="695879" cy="156572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8558" y="5244382"/>
            <a:ext cx="806919" cy="142171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2011" y="5461941"/>
            <a:ext cx="634266" cy="58775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266" y="4842277"/>
            <a:ext cx="1283236" cy="1827083"/>
          </a:xfrm>
          <a:prstGeom prst="rect">
            <a:avLst/>
          </a:prstGeom>
        </p:spPr>
      </p:pic>
      <p:sp>
        <p:nvSpPr>
          <p:cNvPr id="32" name="TextBox 31"/>
          <p:cNvSpPr txBox="1"/>
          <p:nvPr/>
        </p:nvSpPr>
        <p:spPr>
          <a:xfrm>
            <a:off x="251545" y="4365104"/>
            <a:ext cx="2592263" cy="461665"/>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mémoriser</a:t>
            </a:r>
            <a:r>
              <a:rPr lang="en-GB" sz="2400" b="1" dirty="0" smtClean="0">
                <a:solidFill>
                  <a:prstClr val="black"/>
                </a:solidFill>
                <a:latin typeface="Century Gothic" pitchFamily="34" charset="0"/>
              </a:rPr>
              <a:t>?</a:t>
            </a:r>
            <a:endParaRPr lang="en-GB" sz="1100" b="1" dirty="0">
              <a:solidFill>
                <a:prstClr val="black"/>
              </a:solidFill>
              <a:latin typeface="Century Gothic" pitchFamily="34" charset="0"/>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368" y="5045695"/>
            <a:ext cx="572367" cy="566643"/>
          </a:xfrm>
          <a:prstGeom prst="rect">
            <a:avLst/>
          </a:prstGeom>
        </p:spPr>
      </p:pic>
      <p:sp>
        <p:nvSpPr>
          <p:cNvPr id="10" name="Down Arrow 9"/>
          <p:cNvSpPr/>
          <p:nvPr/>
        </p:nvSpPr>
        <p:spPr>
          <a:xfrm>
            <a:off x="1651756" y="4725144"/>
            <a:ext cx="304074" cy="52917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1" name="Plus 10"/>
          <p:cNvSpPr/>
          <p:nvPr/>
        </p:nvSpPr>
        <p:spPr>
          <a:xfrm>
            <a:off x="1315131" y="1162346"/>
            <a:ext cx="336625" cy="40228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Tree>
    <p:extLst>
      <p:ext uri="{BB962C8B-B14F-4D97-AF65-F5344CB8AC3E}">
        <p14:creationId xmlns:p14="http://schemas.microsoft.com/office/powerpoint/2010/main" val="2318942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4800" dirty="0" err="1" smtClean="0">
                <a:ln w="11430"/>
                <a:solidFill>
                  <a:prstClr val="black"/>
                </a:solidFill>
                <a:latin typeface="Berlin Sans FB Demi" pitchFamily="34" charset="0"/>
              </a:rPr>
              <a:t>Pouvez</a:t>
            </a:r>
            <a:r>
              <a:rPr lang="en-GB" sz="4800" dirty="0" err="1">
                <a:ln w="11430"/>
                <a:solidFill>
                  <a:prstClr val="black"/>
                </a:solidFill>
                <a:latin typeface="Berlin Sans FB Demi" pitchFamily="34" charset="0"/>
              </a:rPr>
              <a:t>-</a:t>
            </a:r>
            <a:r>
              <a:rPr lang="en-GB" sz="4800" dirty="0" err="1" smtClean="0">
                <a:ln w="11430"/>
                <a:solidFill>
                  <a:prstClr val="black"/>
                </a:solidFill>
                <a:latin typeface="Berlin Sans FB Demi" pitchFamily="34" charset="0"/>
              </a:rPr>
              <a:t>vous</a:t>
            </a:r>
            <a:r>
              <a:rPr lang="en-GB" sz="4800" dirty="0" smtClean="0">
                <a:ln w="11430"/>
                <a:solidFill>
                  <a:prstClr val="black"/>
                </a:solidFill>
                <a:latin typeface="Berlin Sans FB Demi" pitchFamily="34" charset="0"/>
              </a:rPr>
              <a:t>…</a:t>
            </a:r>
            <a:endParaRPr lang="en-GB" sz="36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9647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251520" y="436748"/>
            <a:ext cx="2576246" cy="446276"/>
          </a:xfrm>
          <a:prstGeom prst="rect">
            <a:avLst/>
          </a:prstGeom>
          <a:noFill/>
        </p:spPr>
        <p:txBody>
          <a:bodyPr wrap="square" rtlCol="0">
            <a:spAutoFit/>
          </a:bodyPr>
          <a:lstStyle/>
          <a:p>
            <a:pPr algn="ctr" defTabSz="914400"/>
            <a:r>
              <a:rPr lang="en-GB" sz="2300" b="1" dirty="0" err="1" smtClean="0">
                <a:solidFill>
                  <a:prstClr val="black"/>
                </a:solidFill>
                <a:latin typeface="Century Gothic" pitchFamily="34" charset="0"/>
              </a:rPr>
              <a:t>répéter</a:t>
            </a:r>
            <a:r>
              <a:rPr lang="en-GB" sz="2300" b="1" dirty="0" smtClean="0">
                <a:solidFill>
                  <a:prstClr val="black"/>
                </a:solidFill>
                <a:latin typeface="Century Gothic" pitchFamily="34" charset="0"/>
              </a:rPr>
              <a:t>?</a:t>
            </a:r>
            <a:endParaRPr lang="en-GB" sz="2300" b="1" dirty="0">
              <a:solidFill>
                <a:prstClr val="black"/>
              </a:solidFill>
              <a:latin typeface="Century Gothic" pitchFamily="34" charset="0"/>
            </a:endParaRPr>
          </a:p>
        </p:txBody>
      </p:sp>
      <p:sp>
        <p:nvSpPr>
          <p:cNvPr id="26" name="TextBox 25"/>
          <p:cNvSpPr txBox="1"/>
          <p:nvPr/>
        </p:nvSpPr>
        <p:spPr>
          <a:xfrm>
            <a:off x="3507922" y="388693"/>
            <a:ext cx="2248290"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parler</a:t>
            </a:r>
            <a:r>
              <a:rPr lang="en-GB" sz="2400" b="1" dirty="0" smtClean="0">
                <a:solidFill>
                  <a:prstClr val="black"/>
                </a:solidFill>
                <a:latin typeface="Century Gothic" pitchFamily="34" charset="0"/>
              </a:rPr>
              <a:t> plus </a:t>
            </a:r>
            <a:r>
              <a:rPr lang="en-GB" sz="2400" b="1" dirty="0" err="1" smtClean="0">
                <a:solidFill>
                  <a:prstClr val="black"/>
                </a:solidFill>
                <a:latin typeface="Century Gothic" pitchFamily="34" charset="0"/>
              </a:rPr>
              <a:t>lentement</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04664"/>
            <a:ext cx="2448272"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donner</a:t>
            </a:r>
            <a:r>
              <a:rPr lang="en-GB" sz="2400" b="1" dirty="0" smtClean="0">
                <a:solidFill>
                  <a:prstClr val="black"/>
                </a:solidFill>
                <a:latin typeface="Century Gothic" pitchFamily="34" charset="0"/>
              </a:rPr>
              <a:t> un </a:t>
            </a:r>
            <a:r>
              <a:rPr lang="en-GB" sz="2400" b="1" dirty="0" err="1" smtClean="0">
                <a:solidFill>
                  <a:prstClr val="black"/>
                </a:solidFill>
                <a:latin typeface="Century Gothic" pitchFamily="34" charset="0"/>
              </a:rPr>
              <a:t>exemple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428981"/>
            <a:ext cx="2448272" cy="800219"/>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lire </a:t>
            </a:r>
            <a:r>
              <a:rPr lang="en-GB" sz="2800" b="1" dirty="0" err="1" smtClean="0">
                <a:solidFill>
                  <a:prstClr val="black"/>
                </a:solidFill>
                <a:latin typeface="Century Gothic" pitchFamily="34" charset="0"/>
              </a:rPr>
              <a:t>ça</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31847" y="4365104"/>
            <a:ext cx="2568381" cy="954107"/>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signer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mérite</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sp>
        <p:nvSpPr>
          <p:cNvPr id="31" name="TextBox 30"/>
          <p:cNvSpPr txBox="1"/>
          <p:nvPr/>
        </p:nvSpPr>
        <p:spPr>
          <a:xfrm>
            <a:off x="235503" y="4417948"/>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m’aider</a:t>
            </a:r>
            <a:r>
              <a:rPr lang="en-GB" sz="28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67" y="1102606"/>
            <a:ext cx="807161" cy="1447998"/>
          </a:xfrm>
          <a:prstGeom prst="rect">
            <a:avLst/>
          </a:prstGeom>
          <a:solidFill>
            <a:schemeClr val="bg1"/>
          </a:solidFill>
        </p:spPr>
      </p:pic>
      <p:sp>
        <p:nvSpPr>
          <p:cNvPr id="6" name="Rounded Rectangular Callout 5"/>
          <p:cNvSpPr/>
          <p:nvPr/>
        </p:nvSpPr>
        <p:spPr>
          <a:xfrm>
            <a:off x="235503" y="989730"/>
            <a:ext cx="937048" cy="434804"/>
          </a:xfrm>
          <a:prstGeom prst="wedgeRoundRectCallout">
            <a:avLst>
              <a:gd name="adj1" fmla="val 42510"/>
              <a:gd name="adj2" fmla="val 981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sp>
        <p:nvSpPr>
          <p:cNvPr id="35" name="Rounded Rectangular Callout 34"/>
          <p:cNvSpPr/>
          <p:nvPr/>
        </p:nvSpPr>
        <p:spPr>
          <a:xfrm>
            <a:off x="1858634" y="980728"/>
            <a:ext cx="937048" cy="443805"/>
          </a:xfrm>
          <a:prstGeom prst="wedgeRoundRectCallout">
            <a:avLst>
              <a:gd name="adj1" fmla="val -51649"/>
              <a:gd name="adj2" fmla="val 1013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p>
        </p:txBody>
      </p:sp>
      <p:sp>
        <p:nvSpPr>
          <p:cNvPr id="37" name="Rounded Rectangular Callout 36"/>
          <p:cNvSpPr/>
          <p:nvPr/>
        </p:nvSpPr>
        <p:spPr>
          <a:xfrm>
            <a:off x="682624" y="1914076"/>
            <a:ext cx="937048" cy="434804"/>
          </a:xfrm>
          <a:prstGeom prst="wedgeRoundRectCallout">
            <a:avLst>
              <a:gd name="adj1" fmla="val 11694"/>
              <a:gd name="adj2" fmla="val -1269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374" y="1196752"/>
            <a:ext cx="1344650" cy="7126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055" y="1960439"/>
            <a:ext cx="783025" cy="532457"/>
          </a:xfrm>
          <a:prstGeom prst="rect">
            <a:avLst/>
          </a:prstGeom>
        </p:spPr>
      </p:pic>
      <p:sp>
        <p:nvSpPr>
          <p:cNvPr id="9" name="Rounded Rectangular Callout 8"/>
          <p:cNvSpPr/>
          <p:nvPr/>
        </p:nvSpPr>
        <p:spPr>
          <a:xfrm>
            <a:off x="5004048" y="1315144"/>
            <a:ext cx="896180" cy="457672"/>
          </a:xfrm>
          <a:prstGeom prst="wedgeRoundRectCallout">
            <a:avLst>
              <a:gd name="adj1" fmla="val -76791"/>
              <a:gd name="adj2" fmla="val 169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600" dirty="0" smtClean="0">
                <a:solidFill>
                  <a:prstClr val="black"/>
                </a:solidFill>
              </a:rPr>
              <a:t>Bonjour</a:t>
            </a:r>
            <a:endParaRPr lang="en-GB" sz="1600" dirty="0">
              <a:solidFill>
                <a:prstClr val="black"/>
              </a:solidFill>
            </a:endParaRPr>
          </a:p>
        </p:txBody>
      </p:sp>
      <p:sp>
        <p:nvSpPr>
          <p:cNvPr id="38" name="Rounded Rectangular Callout 37"/>
          <p:cNvSpPr/>
          <p:nvPr/>
        </p:nvSpPr>
        <p:spPr>
          <a:xfrm>
            <a:off x="3779912" y="2018675"/>
            <a:ext cx="624905" cy="330205"/>
          </a:xfrm>
          <a:prstGeom prst="wedgeRoundRectCallout">
            <a:avLst>
              <a:gd name="adj1" fmla="val 70616"/>
              <a:gd name="adj2" fmla="val 609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err="1" smtClean="0">
                <a:solidFill>
                  <a:prstClr val="black"/>
                </a:solidFill>
              </a:rPr>
              <a:t>Ça</a:t>
            </a:r>
            <a:r>
              <a:rPr lang="en-GB" sz="1200" dirty="0" smtClean="0">
                <a:solidFill>
                  <a:prstClr val="black"/>
                </a:solidFill>
              </a:rPr>
              <a:t> </a:t>
            </a:r>
            <a:r>
              <a:rPr lang="en-GB" sz="1200" dirty="0" err="1" smtClean="0">
                <a:solidFill>
                  <a:prstClr val="black"/>
                </a:solidFill>
              </a:rPr>
              <a:t>va</a:t>
            </a:r>
            <a:r>
              <a:rPr lang="en-GB" sz="1200" dirty="0" smtClean="0">
                <a:solidFill>
                  <a:prstClr val="black"/>
                </a:solidFill>
              </a:rPr>
              <a:t>?</a:t>
            </a:r>
            <a:endParaRPr lang="en-GB" sz="1200" dirty="0">
              <a:solidFill>
                <a:prstClr val="black"/>
              </a:solidFill>
            </a:endParaRPr>
          </a:p>
        </p:txBody>
      </p:sp>
      <p:sp>
        <p:nvSpPr>
          <p:cNvPr id="39" name="TextBox 3"/>
          <p:cNvSpPr txBox="1">
            <a:spLocks noChangeArrowheads="1"/>
          </p:cNvSpPr>
          <p:nvPr/>
        </p:nvSpPr>
        <p:spPr bwMode="auto">
          <a:xfrm>
            <a:off x="6372200" y="1340768"/>
            <a:ext cx="26638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r>
              <a:rPr lang="en-GB" sz="2300" dirty="0">
                <a:solidFill>
                  <a:prstClr val="black"/>
                </a:solidFill>
                <a:latin typeface="Lucida Handwriting" pitchFamily="66" charset="0"/>
              </a:rPr>
              <a:t>e</a:t>
            </a:r>
            <a:r>
              <a:rPr lang="en-GB" sz="2300" dirty="0" smtClean="0">
                <a:solidFill>
                  <a:prstClr val="black"/>
                </a:solidFill>
                <a:latin typeface="Lucida Handwriting" pitchFamily="66" charset="0"/>
              </a:rPr>
              <a:t>x: </a:t>
            </a:r>
            <a:r>
              <a:rPr lang="en-GB" sz="2300" dirty="0" err="1" smtClean="0">
                <a:solidFill>
                  <a:prstClr val="black"/>
                </a:solidFill>
                <a:latin typeface="Lucida Handwriting" pitchFamily="66" charset="0"/>
              </a:rPr>
              <a:t>J’adore</a:t>
            </a:r>
            <a:r>
              <a:rPr lang="en-GB" sz="2300" dirty="0" smtClean="0">
                <a:solidFill>
                  <a:prstClr val="black"/>
                </a:solidFill>
                <a:latin typeface="Lucida Handwriting" pitchFamily="66" charset="0"/>
              </a:rPr>
              <a:t> la </a:t>
            </a:r>
            <a:r>
              <a:rPr lang="en-GB" sz="2300" dirty="0" err="1" smtClean="0">
                <a:solidFill>
                  <a:prstClr val="black"/>
                </a:solidFill>
                <a:latin typeface="Lucida Handwriting" pitchFamily="66" charset="0"/>
              </a:rPr>
              <a:t>musique</a:t>
            </a:r>
            <a:r>
              <a:rPr lang="en-GB" sz="2300" dirty="0" smtClean="0">
                <a:solidFill>
                  <a:prstClr val="black"/>
                </a:solidFill>
                <a:latin typeface="Lucida Handwriting" pitchFamily="66" charset="0"/>
              </a:rPr>
              <a:t>!</a:t>
            </a:r>
            <a:endParaRPr lang="en-GB" sz="2300" dirty="0">
              <a:solidFill>
                <a:prstClr val="black"/>
              </a:solidFill>
              <a:latin typeface="Lucida Handwriting" pitchFamily="66" charset="0"/>
            </a:endParaRP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948438"/>
            <a:ext cx="1136760" cy="1546825"/>
          </a:xfrm>
          <a:prstGeom prst="rect">
            <a:avLst/>
          </a:prstGeom>
        </p:spPr>
      </p:pic>
      <p:pic>
        <p:nvPicPr>
          <p:cNvPr id="43" name="Picture 5"/>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59746" y="5229200"/>
            <a:ext cx="1276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5-Point Star 43"/>
          <p:cNvSpPr/>
          <p:nvPr/>
        </p:nvSpPr>
        <p:spPr>
          <a:xfrm>
            <a:off x="3659063" y="5369942"/>
            <a:ext cx="701675" cy="66198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41" name="Picture 2" descr="https://encrypted-tbn3.gstatic.com/images?q=tbn:ANd9GcTE5ZsxMlkDZA_v-Sza8ypHMt9ZxsdqwSp5tfolK1yIbKPO_Q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1018" y="4924375"/>
            <a:ext cx="15017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93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C’était</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87678" y="262389"/>
            <a:ext cx="1872208"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facile</a:t>
            </a:r>
            <a:endParaRPr lang="en-GB" b="1" dirty="0">
              <a:solidFill>
                <a:prstClr val="black"/>
              </a:solidFill>
              <a:latin typeface="Century Gothic" pitchFamily="34" charset="0"/>
            </a:endParaRPr>
          </a:p>
        </p:txBody>
      </p:sp>
      <p:sp>
        <p:nvSpPr>
          <p:cNvPr id="26" name="TextBox 25"/>
          <p:cNvSpPr txBox="1"/>
          <p:nvPr/>
        </p:nvSpPr>
        <p:spPr>
          <a:xfrm>
            <a:off x="3491880" y="324525"/>
            <a:ext cx="2248290"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difficile</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76672"/>
            <a:ext cx="2448272" cy="1200329"/>
          </a:xfrm>
          <a:prstGeom prst="rect">
            <a:avLst/>
          </a:prstGeom>
          <a:noFill/>
        </p:spPr>
        <p:txBody>
          <a:bodyPr wrap="square" rtlCol="0">
            <a:spAutoFit/>
          </a:bodyPr>
          <a:lstStyle/>
          <a:p>
            <a:pPr algn="ctr" defTabSz="914400"/>
            <a:r>
              <a:rPr lang="en-GB" sz="4400" b="1" dirty="0">
                <a:solidFill>
                  <a:prstClr val="black"/>
                </a:solidFill>
                <a:latin typeface="Century Gothic" pitchFamily="34" charset="0"/>
              </a:rPr>
              <a:t>p</a:t>
            </a:r>
            <a:r>
              <a:rPr lang="en-GB" sz="4400" b="1" dirty="0" smtClean="0">
                <a:solidFill>
                  <a:prstClr val="black"/>
                </a:solidFill>
                <a:latin typeface="Century Gothic" pitchFamily="34" charset="0"/>
              </a:rPr>
              <a:t>as mal</a:t>
            </a:r>
            <a:endParaRPr lang="en-GB" sz="4400" b="1" dirty="0">
              <a:solidFill>
                <a:prstClr val="black"/>
              </a:solidFill>
              <a:latin typeface="Century Gothic" pitchFamily="34" charset="0"/>
            </a:endParaRPr>
          </a:p>
          <a:p>
            <a:pPr defTabSz="914400"/>
            <a:endParaRPr lang="en-GB" sz="2800" dirty="0">
              <a:solidFill>
                <a:prstClr val="black"/>
              </a:solidFill>
            </a:endParaRPr>
          </a:p>
        </p:txBody>
      </p:sp>
      <p:sp>
        <p:nvSpPr>
          <p:cNvPr id="29" name="TextBox 28"/>
          <p:cNvSpPr txBox="1"/>
          <p:nvPr/>
        </p:nvSpPr>
        <p:spPr>
          <a:xfrm>
            <a:off x="6412124" y="4500989"/>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a</a:t>
            </a:r>
            <a:r>
              <a:rPr lang="en-GB" sz="2800" b="1" dirty="0" err="1" smtClean="0">
                <a:solidFill>
                  <a:prstClr val="black"/>
                </a:solidFill>
                <a:latin typeface="Century Gothic" pitchFamily="34" charset="0"/>
              </a:rPr>
              <a:t>ffreux</a:t>
            </a:r>
            <a:r>
              <a:rPr lang="en-GB" sz="2800" b="1" dirty="0" smtClean="0">
                <a:solidFill>
                  <a:prstClr val="black"/>
                </a:solidFill>
                <a:latin typeface="Century Gothic" pitchFamily="34" charset="0"/>
              </a:rPr>
              <a:t>!</a:t>
            </a:r>
            <a:endParaRPr lang="en-GB" sz="20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87788" y="4642973"/>
            <a:ext cx="2536322"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ennuyeux</a:t>
            </a:r>
            <a:endParaRPr lang="en-GB" b="1" dirty="0">
              <a:solidFill>
                <a:prstClr val="black"/>
              </a:solidFill>
              <a:latin typeface="Century Gothic" pitchFamily="34" charset="0"/>
            </a:endParaRPr>
          </a:p>
        </p:txBody>
      </p:sp>
      <p:sp>
        <p:nvSpPr>
          <p:cNvPr id="31" name="TextBox 30"/>
          <p:cNvSpPr txBox="1"/>
          <p:nvPr/>
        </p:nvSpPr>
        <p:spPr>
          <a:xfrm>
            <a:off x="179512" y="4294837"/>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rigolo</a:t>
            </a:r>
            <a:r>
              <a:rPr lang="en-GB" sz="3200" b="1" dirty="0" smtClean="0">
                <a:solidFill>
                  <a:prstClr val="black"/>
                </a:solidFill>
                <a:latin typeface="Century Gothic" pitchFamily="34" charset="0"/>
              </a:rPr>
              <a:t>!</a:t>
            </a:r>
            <a:endParaRPr lang="en-GB" sz="1400" b="1" dirty="0">
              <a:solidFill>
                <a:prstClr val="black"/>
              </a:solidFill>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56455"/>
            <a:ext cx="1512168" cy="173233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010256"/>
            <a:ext cx="1299326" cy="11737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941168"/>
            <a:ext cx="1540928" cy="16458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0092" y="5150151"/>
            <a:ext cx="1011930" cy="1431159"/>
          </a:xfrm>
          <a:prstGeom prst="rect">
            <a:avLst/>
          </a:prstGeom>
        </p:spPr>
      </p:pic>
      <p:sp>
        <p:nvSpPr>
          <p:cNvPr id="6" name="Oval Callout 5"/>
          <p:cNvSpPr/>
          <p:nvPr/>
        </p:nvSpPr>
        <p:spPr>
          <a:xfrm>
            <a:off x="1619672" y="5085184"/>
            <a:ext cx="1206559" cy="613949"/>
          </a:xfrm>
          <a:prstGeom prst="wedgeEllipseCallout">
            <a:avLst>
              <a:gd name="adj1" fmla="val -63684"/>
              <a:gd name="adj2" fmla="val -80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b="1" dirty="0" smtClean="0">
                <a:solidFill>
                  <a:prstClr val="black"/>
                </a:solidFill>
                <a:latin typeface="Century Gothic" pitchFamily="34" charset="0"/>
              </a:rPr>
              <a:t>Ha </a:t>
            </a:r>
            <a:r>
              <a:rPr lang="en-GB" b="1" dirty="0" err="1" smtClean="0">
                <a:solidFill>
                  <a:prstClr val="black"/>
                </a:solidFill>
                <a:latin typeface="Century Gothic" pitchFamily="34" charset="0"/>
              </a:rPr>
              <a:t>ha</a:t>
            </a:r>
            <a:r>
              <a:rPr lang="en-GB" b="1" dirty="0" smtClean="0">
                <a:solidFill>
                  <a:prstClr val="black"/>
                </a:solidFill>
                <a:latin typeface="Century Gothic" pitchFamily="34" charset="0"/>
              </a:rPr>
              <a:t> ha</a:t>
            </a:r>
            <a:r>
              <a:rPr lang="en-GB" b="1" dirty="0" smtClean="0">
                <a:solidFill>
                  <a:prstClr val="black"/>
                </a:solidFill>
              </a:rPr>
              <a:t>!</a:t>
            </a:r>
            <a:endParaRPr lang="en-GB" b="1" dirty="0">
              <a:solidFill>
                <a:prstClr val="black"/>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5085184"/>
            <a:ext cx="1268434" cy="1409371"/>
          </a:xfrm>
          <a:prstGeom prst="rect">
            <a:avLst/>
          </a:prstGeom>
        </p:spPr>
      </p:pic>
      <p:sp>
        <p:nvSpPr>
          <p:cNvPr id="32" name="TextBox 31"/>
          <p:cNvSpPr txBox="1"/>
          <p:nvPr/>
        </p:nvSpPr>
        <p:spPr>
          <a:xfrm rot="20443909">
            <a:off x="-659692" y="2634878"/>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très</a:t>
            </a:r>
            <a:endParaRPr lang="en-GB" sz="1600" b="1" dirty="0">
              <a:solidFill>
                <a:prstClr val="black"/>
              </a:solidFill>
              <a:latin typeface="Century Gothic" pitchFamily="34" charset="0"/>
            </a:endParaRPr>
          </a:p>
        </p:txBody>
      </p:sp>
      <p:sp>
        <p:nvSpPr>
          <p:cNvPr id="34" name="TextBox 33"/>
          <p:cNvSpPr txBox="1"/>
          <p:nvPr/>
        </p:nvSpPr>
        <p:spPr>
          <a:xfrm rot="20443909">
            <a:off x="7078579" y="246194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assez</a:t>
            </a:r>
            <a:endParaRPr lang="en-GB" sz="1400" b="1" dirty="0">
              <a:solidFill>
                <a:prstClr val="black"/>
              </a:solidFill>
              <a:latin typeface="Century Gothic" pitchFamily="34" charset="0"/>
            </a:endParaRPr>
          </a:p>
        </p:txBody>
      </p:sp>
      <p:sp>
        <p:nvSpPr>
          <p:cNvPr id="35" name="TextBox 34"/>
          <p:cNvSpPr txBox="1"/>
          <p:nvPr/>
        </p:nvSpPr>
        <p:spPr>
          <a:xfrm rot="20443909">
            <a:off x="7054310" y="3406561"/>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peu</a:t>
            </a:r>
            <a:endParaRPr lang="en-GB" sz="1600" b="1" dirty="0">
              <a:solidFill>
                <a:prstClr val="black"/>
              </a:solidFill>
              <a:latin typeface="Century Gothic" pitchFamily="34" charset="0"/>
            </a:endParaRPr>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94301">
            <a:off x="6999264" y="1449509"/>
            <a:ext cx="1461168" cy="871830"/>
          </a:xfrm>
          <a:prstGeom prst="rect">
            <a:avLst/>
          </a:prstGeom>
        </p:spPr>
      </p:pic>
    </p:spTree>
    <p:extLst>
      <p:ext uri="{BB962C8B-B14F-4D97-AF65-F5344CB8AC3E}">
        <p14:creationId xmlns:p14="http://schemas.microsoft.com/office/powerpoint/2010/main" val="4055611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err="1" smtClean="0">
                <a:ln w="11430"/>
                <a:solidFill>
                  <a:prstClr val="black"/>
                </a:solidFill>
                <a:latin typeface="Berlin Sans FB Demi" pitchFamily="34" charset="0"/>
              </a:rPr>
              <a:t>J’ai</a:t>
            </a:r>
            <a:r>
              <a:rPr lang="en-GB" sz="5400" dirty="0" smtClean="0">
                <a:ln w="11430"/>
                <a:solidFill>
                  <a:prstClr val="black"/>
                </a:solidFill>
                <a:latin typeface="Berlin Sans FB Demi" pitchFamily="34" charset="0"/>
              </a:rPr>
              <a:t> / Je </a:t>
            </a:r>
            <a:r>
              <a:rPr lang="en-GB" sz="5400" dirty="0" err="1" smtClean="0">
                <a:ln w="11430"/>
                <a:solidFill>
                  <a:prstClr val="black"/>
                </a:solidFill>
                <a:latin typeface="Berlin Sans FB Demi" pitchFamily="34" charset="0"/>
              </a:rPr>
              <a:t>n’ai</a:t>
            </a:r>
            <a:r>
              <a:rPr lang="en-GB" sz="5400" dirty="0" smtClean="0">
                <a:ln w="11430"/>
                <a:solidFill>
                  <a:prstClr val="black"/>
                </a:solidFill>
                <a:latin typeface="Berlin Sans FB Demi" pitchFamily="34" charset="0"/>
              </a:rPr>
              <a:t> pas…</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23528" y="260648"/>
            <a:ext cx="222438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fini</a:t>
            </a:r>
            <a:endParaRPr lang="en-GB" sz="1600" b="1" dirty="0">
              <a:solidFill>
                <a:prstClr val="black"/>
              </a:solidFill>
              <a:latin typeface="Century Gothic" pitchFamily="34" charset="0"/>
            </a:endParaRPr>
          </a:p>
        </p:txBody>
      </p:sp>
      <p:sp>
        <p:nvSpPr>
          <p:cNvPr id="26" name="TextBox 25"/>
          <p:cNvSpPr txBox="1"/>
          <p:nvPr/>
        </p:nvSpPr>
        <p:spPr>
          <a:xfrm>
            <a:off x="3331847" y="404664"/>
            <a:ext cx="2536297"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gagné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oublié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077072"/>
            <a:ext cx="2160240" cy="138499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mon</a:t>
            </a:r>
            <a:r>
              <a:rPr lang="en-GB" sz="3200" b="1" dirty="0" smtClean="0">
                <a:solidFill>
                  <a:prstClr val="black"/>
                </a:solidFill>
                <a:latin typeface="Century Gothic" pitchFamily="34" charset="0"/>
              </a:rPr>
              <a:t> cahier</a:t>
            </a:r>
            <a:endParaRPr lang="en-GB" sz="3200" b="1" dirty="0">
              <a:solidFill>
                <a:prstClr val="black"/>
              </a:solidFill>
              <a:latin typeface="Century Gothic" pitchFamily="34" charset="0"/>
            </a:endParaRPr>
          </a:p>
          <a:p>
            <a:pPr defTabSz="914400"/>
            <a:endParaRPr lang="en-GB" sz="2000" dirty="0">
              <a:solidFill>
                <a:prstClr val="black"/>
              </a:solidFill>
            </a:endParaRPr>
          </a:p>
        </p:txBody>
      </p:sp>
      <p:sp>
        <p:nvSpPr>
          <p:cNvPr id="30" name="TextBox 29"/>
          <p:cNvSpPr txBox="1"/>
          <p:nvPr/>
        </p:nvSpPr>
        <p:spPr>
          <a:xfrm>
            <a:off x="3483871" y="4293096"/>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compris</a:t>
            </a:r>
            <a:endParaRPr lang="en-GB" b="1" dirty="0">
              <a:solidFill>
                <a:prstClr val="black"/>
              </a:solidFill>
              <a:latin typeface="Century Gothic" pitchFamily="34" charset="0"/>
            </a:endParaRPr>
          </a:p>
        </p:txBody>
      </p:sp>
      <p:sp>
        <p:nvSpPr>
          <p:cNvPr id="31" name="TextBox 30"/>
          <p:cNvSpPr txBox="1"/>
          <p:nvPr/>
        </p:nvSpPr>
        <p:spPr>
          <a:xfrm>
            <a:off x="235503" y="429309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perdu</a:t>
            </a:r>
            <a:endParaRPr lang="en-GB" sz="1400" b="1" dirty="0">
              <a:solidFill>
                <a:prstClr val="black"/>
              </a:solidFill>
              <a:latin typeface="Century Gothic" pitchFamily="34" charset="0"/>
            </a:endParaRPr>
          </a:p>
        </p:txBody>
      </p:sp>
      <p:pic>
        <p:nvPicPr>
          <p:cNvPr id="1028" name="Picture 4" descr="Raised Fist Clip 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879" y="764704"/>
            <a:ext cx="2032241" cy="203224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975994"/>
            <a:ext cx="952897" cy="153693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2845">
            <a:off x="7822121" y="906272"/>
            <a:ext cx="1036858" cy="697018"/>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2349" y="5079010"/>
            <a:ext cx="1411989" cy="1308443"/>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r="8321" b="18094"/>
          <a:stretch/>
        </p:blipFill>
        <p:spPr>
          <a:xfrm rot="19986009" flipH="1">
            <a:off x="591326" y="793432"/>
            <a:ext cx="1867661" cy="141049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437" y="5149891"/>
            <a:ext cx="2186869" cy="1470103"/>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9795" y="4845532"/>
            <a:ext cx="916261" cy="1679812"/>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291" y="4930500"/>
            <a:ext cx="773639" cy="773639"/>
          </a:xfrm>
          <a:prstGeom prst="rect">
            <a:avLst/>
          </a:prstGeom>
        </p:spPr>
      </p:pic>
    </p:spTree>
    <p:extLst>
      <p:ext uri="{BB962C8B-B14F-4D97-AF65-F5344CB8AC3E}">
        <p14:creationId xmlns:p14="http://schemas.microsoft.com/office/powerpoint/2010/main" val="3725825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J’ai</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99455" y="461543"/>
            <a:ext cx="2224383" cy="584775"/>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tout bon!</a:t>
            </a:r>
            <a:endParaRPr lang="en-GB" sz="1600" b="1" dirty="0">
              <a:solidFill>
                <a:prstClr val="black"/>
              </a:solidFill>
              <a:latin typeface="Century Gothic" pitchFamily="34" charset="0"/>
            </a:endParaRPr>
          </a:p>
        </p:txBody>
      </p:sp>
      <p:sp>
        <p:nvSpPr>
          <p:cNvPr id="26" name="TextBox 25"/>
          <p:cNvSpPr txBox="1"/>
          <p:nvPr/>
        </p:nvSpPr>
        <p:spPr>
          <a:xfrm>
            <a:off x="3331847" y="130567"/>
            <a:ext cx="2536297" cy="1354217"/>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un </a:t>
            </a:r>
            <a:r>
              <a:rPr lang="en-GB" sz="3200" b="1" dirty="0" err="1" smtClean="0">
                <a:solidFill>
                  <a:prstClr val="black"/>
                </a:solidFill>
                <a:latin typeface="Century Gothic" pitchFamily="34" charset="0"/>
              </a:rPr>
              <a:t>problème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une</a:t>
            </a:r>
            <a:r>
              <a:rPr lang="en-GB" sz="3200" b="1" dirty="0" smtClean="0">
                <a:solidFill>
                  <a:prstClr val="black"/>
                </a:solidFill>
                <a:latin typeface="Century Gothic" pitchFamily="34" charset="0"/>
              </a:rPr>
              <a:t> idée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28981"/>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e</a:t>
            </a:r>
            <a:r>
              <a:rPr lang="en-GB" sz="2800" b="1" dirty="0" err="1" smtClean="0">
                <a:solidFill>
                  <a:prstClr val="black"/>
                </a:solidFill>
                <a:latin typeface="Century Gothic" pitchFamily="34" charset="0"/>
              </a:rPr>
              <a:t>inen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Hund</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523964" y="4421070"/>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Geburtstag</a:t>
            </a:r>
            <a:endParaRPr lang="en-GB" b="1" dirty="0">
              <a:solidFill>
                <a:prstClr val="black"/>
              </a:solidFill>
              <a:latin typeface="Century Gothic" pitchFamily="34" charset="0"/>
            </a:endParaRPr>
          </a:p>
        </p:txBody>
      </p:sp>
      <p:sp>
        <p:nvSpPr>
          <p:cNvPr id="31" name="TextBox 30"/>
          <p:cNvSpPr txBox="1"/>
          <p:nvPr/>
        </p:nvSpPr>
        <p:spPr>
          <a:xfrm>
            <a:off x="235503" y="4617930"/>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perdido</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55330"/>
            <a:ext cx="771991" cy="12655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559" y="1081515"/>
            <a:ext cx="1240477" cy="1564990"/>
          </a:xfrm>
          <a:prstGeom prst="rect">
            <a:avLst/>
          </a:prstGeom>
        </p:spPr>
      </p:pic>
      <p:pic>
        <p:nvPicPr>
          <p:cNvPr id="1028" name="Picture 4" descr="Raised Fist Clip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sp>
        <p:nvSpPr>
          <p:cNvPr id="28"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4"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5" name="Oval 34"/>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8" name="Oval 37"/>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9" name="Oval 38"/>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42" name="TextBox 41"/>
          <p:cNvSpPr txBox="1"/>
          <p:nvPr/>
        </p:nvSpPr>
        <p:spPr>
          <a:xfrm>
            <a:off x="235503" y="4437112"/>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faim</a:t>
            </a:r>
            <a:r>
              <a:rPr lang="en-GB" sz="3600" b="1" dirty="0" smtClean="0">
                <a:solidFill>
                  <a:prstClr val="black"/>
                </a:solidFill>
                <a:latin typeface="Century Gothic" pitchFamily="34" charset="0"/>
              </a:rPr>
              <a:t>/</a:t>
            </a:r>
            <a:r>
              <a:rPr lang="en-GB" sz="3600" b="1" dirty="0" err="1" smtClean="0">
                <a:solidFill>
                  <a:prstClr val="black"/>
                </a:solidFill>
                <a:latin typeface="Century Gothic" pitchFamily="34" charset="0"/>
              </a:rPr>
              <a:t>soif</a:t>
            </a:r>
            <a:endParaRPr lang="en-GB" sz="1600" b="1" dirty="0">
              <a:solidFill>
                <a:prstClr val="black"/>
              </a:solidFill>
              <a:latin typeface="Century Gothic" pitchFamily="34" charset="0"/>
            </a:endParaRP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4439" y="4944290"/>
            <a:ext cx="1695994" cy="1667727"/>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5157192"/>
            <a:ext cx="1057743" cy="1057743"/>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5287" y="5157192"/>
            <a:ext cx="1057743" cy="1057743"/>
          </a:xfrm>
          <a:prstGeom prst="rect">
            <a:avLst/>
          </a:prstGeom>
        </p:spPr>
      </p:pic>
      <p:sp>
        <p:nvSpPr>
          <p:cNvPr id="47" name="TextBox 46"/>
          <p:cNvSpPr txBox="1"/>
          <p:nvPr/>
        </p:nvSpPr>
        <p:spPr>
          <a:xfrm>
            <a:off x="6292377" y="4421070"/>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chien</a:t>
            </a:r>
            <a:endParaRPr lang="en-GB" sz="1600" b="1" dirty="0">
              <a:solidFill>
                <a:prstClr val="black"/>
              </a:solidFill>
              <a:latin typeface="Century Gothic" pitchFamily="34" charset="0"/>
            </a:endParaRPr>
          </a:p>
        </p:txBody>
      </p:sp>
      <p:sp>
        <p:nvSpPr>
          <p:cNvPr id="48" name="TextBox 47"/>
          <p:cNvSpPr txBox="1"/>
          <p:nvPr/>
        </p:nvSpPr>
        <p:spPr>
          <a:xfrm>
            <a:off x="3491880" y="4479503"/>
            <a:ext cx="2232248" cy="461665"/>
          </a:xfrm>
          <a:prstGeom prst="rect">
            <a:avLst/>
          </a:prstGeom>
          <a:noFill/>
        </p:spPr>
        <p:txBody>
          <a:bodyPr wrap="square" rtlCol="0">
            <a:spAutoFit/>
          </a:bodyPr>
          <a:lstStyle/>
          <a:p>
            <a:pPr algn="ctr" defTabSz="914400"/>
            <a:r>
              <a:rPr lang="en-GB" sz="2400" b="1" dirty="0" smtClean="0">
                <a:solidFill>
                  <a:prstClr val="black"/>
                </a:solidFill>
                <a:latin typeface="Century Gothic" pitchFamily="34" charset="0"/>
              </a:rPr>
              <a:t>mal à la tête</a:t>
            </a:r>
            <a:endParaRPr lang="en-GB" sz="1100" b="1" dirty="0">
              <a:solidFill>
                <a:prstClr val="black"/>
              </a:solidFill>
              <a:latin typeface="Century Gothic"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52927" y="1117192"/>
            <a:ext cx="1983169" cy="1447712"/>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8264" y="881952"/>
            <a:ext cx="1605538" cy="1610944"/>
          </a:xfrm>
          <a:prstGeom prst="rect">
            <a:avLst/>
          </a:prstGeom>
        </p:spPr>
      </p:pic>
      <p:pic>
        <p:nvPicPr>
          <p:cNvPr id="4" name="Picture 3"/>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2348" r="5090" b="7267"/>
          <a:stretch/>
        </p:blipFill>
        <p:spPr>
          <a:xfrm>
            <a:off x="3523964" y="4926380"/>
            <a:ext cx="2019859" cy="1784527"/>
          </a:xfrm>
          <a:prstGeom prst="rect">
            <a:avLst/>
          </a:prstGeom>
        </p:spPr>
      </p:pic>
    </p:spTree>
    <p:extLst>
      <p:ext uri="{BB962C8B-B14F-4D97-AF65-F5344CB8AC3E}">
        <p14:creationId xmlns:p14="http://schemas.microsoft.com/office/powerpoint/2010/main" val="3913429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91253" y="468453"/>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Teacher TL use</a:t>
            </a:r>
            <a:endParaRPr lang="fr-FR" sz="3200" b="1" dirty="0">
              <a:solidFill>
                <a:schemeClr val="tx1"/>
              </a:solidFill>
              <a:cs typeface="Arial" panose="020B0604020202020204" pitchFamily="34" charset="0"/>
            </a:endParaRPr>
          </a:p>
        </p:txBody>
      </p:sp>
      <p:cxnSp>
        <p:nvCxnSpPr>
          <p:cNvPr id="6" name="Straight Arrow Connector 5"/>
          <p:cNvCxnSpPr/>
          <p:nvPr/>
        </p:nvCxnSpPr>
        <p:spPr>
          <a:xfrm flipH="1">
            <a:off x="6067317" y="3060741"/>
            <a:ext cx="1080120" cy="151216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186997" y="3564797"/>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teacher use</a:t>
            </a:r>
            <a:endParaRPr lang="fr-FR" sz="3200" b="1" dirty="0">
              <a:solidFill>
                <a:schemeClr val="tx1"/>
              </a:solidFill>
              <a:cs typeface="Arial" panose="020B0604020202020204" pitchFamily="34" charset="0"/>
            </a:endParaRPr>
          </a:p>
        </p:txBody>
      </p:sp>
      <p:sp>
        <p:nvSpPr>
          <p:cNvPr id="13" name="Oval 12"/>
          <p:cNvSpPr/>
          <p:nvPr/>
        </p:nvSpPr>
        <p:spPr>
          <a:xfrm>
            <a:off x="954749" y="690522"/>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student use</a:t>
            </a:r>
            <a:endParaRPr lang="fr-FR" sz="3200" b="1" dirty="0">
              <a:solidFill>
                <a:schemeClr val="tx1"/>
              </a:solidFill>
              <a:cs typeface="Arial" panose="020B0604020202020204" pitchFamily="34" charset="0"/>
            </a:endParaRPr>
          </a:p>
        </p:txBody>
      </p:sp>
      <p:cxnSp>
        <p:nvCxnSpPr>
          <p:cNvPr id="14" name="Straight Arrow Connector 13"/>
          <p:cNvCxnSpPr/>
          <p:nvPr/>
        </p:nvCxnSpPr>
        <p:spPr>
          <a:xfrm flipH="1" flipV="1">
            <a:off x="2001991" y="3386961"/>
            <a:ext cx="1152128" cy="119272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13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5082308"/>
              </p:ext>
            </p:extLst>
          </p:nvPr>
        </p:nvGraphicFramePr>
        <p:xfrm>
          <a:off x="0" y="0"/>
          <a:ext cx="9144000" cy="6868796"/>
        </p:xfrm>
        <a:graphic>
          <a:graphicData uri="http://schemas.openxmlformats.org/drawingml/2006/table">
            <a:tbl>
              <a:tblPr firstRow="1" bandRow="1">
                <a:tableStyleId>{5940675A-B579-460E-94D1-54222C63F5DA}</a:tableStyleId>
              </a:tblPr>
              <a:tblGrid>
                <a:gridCol w="2286000"/>
                <a:gridCol w="2286000"/>
                <a:gridCol w="2286000"/>
                <a:gridCol w="2286000"/>
              </a:tblGrid>
              <a:tr h="1122839">
                <a:tc>
                  <a:txBody>
                    <a:bodyPr/>
                    <a:lstStyle/>
                    <a:p>
                      <a:pPr algn="l"/>
                      <a:r>
                        <a:rPr lang="de-DE" sz="2400" noProof="0" dirty="0" smtClean="0">
                          <a:solidFill>
                            <a:schemeClr val="tx1"/>
                          </a:solidFill>
                        </a:rPr>
                        <a:t>Es ist männlich</a:t>
                      </a:r>
                      <a:endParaRPr lang="de-DE" sz="2400" noProof="0" dirty="0">
                        <a:solidFill>
                          <a:schemeClr val="tx1"/>
                        </a:solidFill>
                      </a:endParaRPr>
                    </a:p>
                  </a:txBody>
                  <a:tcPr/>
                </a:tc>
                <a:tc>
                  <a:txBody>
                    <a:bodyPr/>
                    <a:lstStyle/>
                    <a:p>
                      <a:pPr algn="l"/>
                      <a:r>
                        <a:rPr lang="en-GB" sz="2400" dirty="0" smtClean="0">
                          <a:solidFill>
                            <a:schemeClr val="tx1"/>
                          </a:solidFill>
                        </a:rPr>
                        <a:t>It’s masculine</a:t>
                      </a:r>
                      <a:endParaRPr lang="fr-FR" sz="2400" dirty="0">
                        <a:solidFill>
                          <a:schemeClr val="tx1"/>
                        </a:solidFill>
                      </a:endParaRPr>
                    </a:p>
                  </a:txBody>
                  <a:tcPr/>
                </a:tc>
                <a:tc>
                  <a:txBody>
                    <a:bodyPr/>
                    <a:lstStyle/>
                    <a:p>
                      <a:pPr algn="l"/>
                      <a:r>
                        <a:rPr lang="de-DE" sz="2400" noProof="0" smtClean="0">
                          <a:solidFill>
                            <a:schemeClr val="tx1"/>
                          </a:solidFill>
                        </a:rPr>
                        <a:t>Es ist</a:t>
                      </a:r>
                      <a:r>
                        <a:rPr lang="de-DE" sz="2400" baseline="0" noProof="0" smtClean="0">
                          <a:solidFill>
                            <a:schemeClr val="tx1"/>
                          </a:solidFill>
                        </a:rPr>
                        <a:t> weiblich</a:t>
                      </a:r>
                      <a:endParaRPr lang="de-DE" sz="2400" noProof="0">
                        <a:solidFill>
                          <a:schemeClr val="tx1"/>
                        </a:solidFill>
                      </a:endParaRPr>
                    </a:p>
                  </a:txBody>
                  <a:tcPr/>
                </a:tc>
                <a:tc>
                  <a:txBody>
                    <a:bodyPr/>
                    <a:lstStyle/>
                    <a:p>
                      <a:pPr algn="l"/>
                      <a:r>
                        <a:rPr lang="en-GB" sz="2400" dirty="0" smtClean="0">
                          <a:solidFill>
                            <a:schemeClr val="tx1"/>
                          </a:solidFill>
                        </a:rPr>
                        <a:t>It’s feminine</a:t>
                      </a:r>
                      <a:endParaRPr lang="fr-FR" sz="2400" dirty="0">
                        <a:solidFill>
                          <a:schemeClr val="tx1"/>
                        </a:solidFill>
                      </a:endParaRPr>
                    </a:p>
                  </a:txBody>
                  <a:tcPr/>
                </a:tc>
              </a:tr>
              <a:tr h="1122839">
                <a:tc>
                  <a:txBody>
                    <a:bodyPr/>
                    <a:lstStyle/>
                    <a:p>
                      <a:pPr algn="l"/>
                      <a:r>
                        <a:rPr lang="de-DE" sz="2400" noProof="0" dirty="0" smtClean="0">
                          <a:solidFill>
                            <a:schemeClr val="tx1"/>
                          </a:solidFill>
                        </a:rPr>
                        <a:t>Es ist anders</a:t>
                      </a:r>
                      <a:endParaRPr lang="de-DE" sz="2400" noProof="0" dirty="0">
                        <a:solidFill>
                          <a:schemeClr val="tx1"/>
                        </a:solidFill>
                      </a:endParaRPr>
                    </a:p>
                  </a:txBody>
                  <a:tcPr/>
                </a:tc>
                <a:tc>
                  <a:txBody>
                    <a:bodyPr/>
                    <a:lstStyle/>
                    <a:p>
                      <a:pPr algn="l"/>
                      <a:r>
                        <a:rPr lang="en-GB" sz="2400" dirty="0" smtClean="0">
                          <a:solidFill>
                            <a:schemeClr val="tx1"/>
                          </a:solidFill>
                        </a:rPr>
                        <a:t>It’s different</a:t>
                      </a:r>
                      <a:endParaRPr lang="fr-FR" sz="2400" dirty="0">
                        <a:solidFill>
                          <a:schemeClr val="tx1"/>
                        </a:solidFill>
                      </a:endParaRPr>
                    </a:p>
                  </a:txBody>
                  <a:tcPr/>
                </a:tc>
                <a:tc>
                  <a:txBody>
                    <a:bodyPr/>
                    <a:lstStyle/>
                    <a:p>
                      <a:pPr algn="l"/>
                      <a:r>
                        <a:rPr lang="de-DE" sz="2400" noProof="0" dirty="0" smtClean="0">
                          <a:solidFill>
                            <a:schemeClr val="tx1"/>
                          </a:solidFill>
                        </a:rPr>
                        <a:t>Es ist</a:t>
                      </a:r>
                      <a:r>
                        <a:rPr lang="de-DE" sz="2400" baseline="0" noProof="0" dirty="0" smtClean="0">
                          <a:solidFill>
                            <a:schemeClr val="tx1"/>
                          </a:solidFill>
                        </a:rPr>
                        <a:t> </a:t>
                      </a:r>
                      <a:r>
                        <a:rPr lang="de-DE" sz="2400" baseline="0" noProof="0" dirty="0" smtClean="0">
                          <a:solidFill>
                            <a:schemeClr val="tx1"/>
                          </a:solidFill>
                        </a:rPr>
                        <a:t>im Plural</a:t>
                      </a:r>
                      <a:endParaRPr lang="de-DE" sz="2400" noProof="0" dirty="0">
                        <a:solidFill>
                          <a:schemeClr val="tx1"/>
                        </a:solidFill>
                      </a:endParaRPr>
                    </a:p>
                  </a:txBody>
                  <a:tcPr/>
                </a:tc>
                <a:tc>
                  <a:txBody>
                    <a:bodyPr/>
                    <a:lstStyle/>
                    <a:p>
                      <a:pPr algn="l"/>
                      <a:r>
                        <a:rPr lang="en-GB" sz="2400" dirty="0" smtClean="0">
                          <a:solidFill>
                            <a:schemeClr val="tx1"/>
                          </a:solidFill>
                        </a:rPr>
                        <a:t>It’s plural</a:t>
                      </a:r>
                      <a:endParaRPr lang="fr-FR" sz="2400" dirty="0">
                        <a:solidFill>
                          <a:schemeClr val="tx1"/>
                        </a:solidFill>
                      </a:endParaRPr>
                    </a:p>
                  </a:txBody>
                  <a:tcPr/>
                </a:tc>
              </a:tr>
              <a:tr h="1122839">
                <a:tc>
                  <a:txBody>
                    <a:bodyPr/>
                    <a:lstStyle/>
                    <a:p>
                      <a:pPr algn="l"/>
                      <a:r>
                        <a:rPr lang="de-DE" sz="2400" noProof="0" dirty="0" smtClean="0">
                          <a:solidFill>
                            <a:schemeClr val="tx1"/>
                          </a:solidFill>
                        </a:rPr>
                        <a:t>Es endet mit ....</a:t>
                      </a:r>
                      <a:endParaRPr lang="de-DE" sz="2400" noProof="0" dirty="0">
                        <a:solidFill>
                          <a:schemeClr val="tx1"/>
                        </a:solidFill>
                      </a:endParaRPr>
                    </a:p>
                  </a:txBody>
                  <a:tcPr/>
                </a:tc>
                <a:tc>
                  <a:txBody>
                    <a:bodyPr/>
                    <a:lstStyle/>
                    <a:p>
                      <a:pPr algn="l"/>
                      <a:r>
                        <a:rPr lang="en-GB" sz="2400" dirty="0" smtClean="0">
                          <a:solidFill>
                            <a:schemeClr val="tx1"/>
                          </a:solidFill>
                        </a:rPr>
                        <a:t>It finishes </a:t>
                      </a:r>
                      <a:r>
                        <a:rPr lang="en-GB" sz="2400" baseline="0" dirty="0" smtClean="0">
                          <a:solidFill>
                            <a:schemeClr val="tx1"/>
                          </a:solidFill>
                        </a:rPr>
                        <a:t>with</a:t>
                      </a:r>
                      <a:endParaRPr lang="fr-FR" sz="2400" dirty="0">
                        <a:solidFill>
                          <a:schemeClr val="tx1"/>
                        </a:solidFill>
                      </a:endParaRPr>
                    </a:p>
                  </a:txBody>
                  <a:tcPr/>
                </a:tc>
                <a:tc>
                  <a:txBody>
                    <a:bodyPr/>
                    <a:lstStyle/>
                    <a:p>
                      <a:pPr algn="l"/>
                      <a:r>
                        <a:rPr lang="de-DE" sz="2400" noProof="0" dirty="0" smtClean="0">
                          <a:solidFill>
                            <a:schemeClr val="tx1"/>
                          </a:solidFill>
                        </a:rPr>
                        <a:t>Es beginnt mit</a:t>
                      </a:r>
                      <a:endParaRPr lang="de-DE" sz="2400" noProof="0" dirty="0">
                        <a:solidFill>
                          <a:schemeClr val="tx1"/>
                        </a:solidFill>
                      </a:endParaRPr>
                    </a:p>
                  </a:txBody>
                  <a:tcPr/>
                </a:tc>
                <a:tc>
                  <a:txBody>
                    <a:bodyPr/>
                    <a:lstStyle/>
                    <a:p>
                      <a:pPr algn="l"/>
                      <a:r>
                        <a:rPr lang="en-GB" sz="2400" dirty="0" smtClean="0">
                          <a:solidFill>
                            <a:schemeClr val="tx1"/>
                          </a:solidFill>
                        </a:rPr>
                        <a:t>It starts with</a:t>
                      </a:r>
                      <a:endParaRPr lang="fr-FR" sz="2400" dirty="0">
                        <a:solidFill>
                          <a:schemeClr val="tx1"/>
                        </a:solidFill>
                      </a:endParaRPr>
                    </a:p>
                  </a:txBody>
                  <a:tcPr/>
                </a:tc>
              </a:tr>
              <a:tr h="1122839">
                <a:tc>
                  <a:txBody>
                    <a:bodyPr/>
                    <a:lstStyle/>
                    <a:p>
                      <a:pPr algn="l"/>
                      <a:r>
                        <a:rPr lang="de-DE" sz="2400" noProof="0" dirty="0" smtClean="0">
                          <a:solidFill>
                            <a:schemeClr val="tx1"/>
                          </a:solidFill>
                        </a:rPr>
                        <a:t>Ich weiß es nicht</a:t>
                      </a:r>
                      <a:endParaRPr lang="de-DE" sz="2400" noProof="0" dirty="0">
                        <a:solidFill>
                          <a:schemeClr val="tx1"/>
                        </a:solidFill>
                      </a:endParaRPr>
                    </a:p>
                  </a:txBody>
                  <a:tcPr/>
                </a:tc>
                <a:tc>
                  <a:txBody>
                    <a:bodyPr/>
                    <a:lstStyle/>
                    <a:p>
                      <a:pPr algn="l"/>
                      <a:r>
                        <a:rPr lang="en-GB" sz="2400" dirty="0" smtClean="0">
                          <a:solidFill>
                            <a:schemeClr val="tx1"/>
                          </a:solidFill>
                        </a:rPr>
                        <a:t>I don’t know</a:t>
                      </a:r>
                      <a:endParaRPr lang="fr-FR" sz="2400" dirty="0">
                        <a:solidFill>
                          <a:schemeClr val="tx1"/>
                        </a:solidFill>
                      </a:endParaRPr>
                    </a:p>
                  </a:txBody>
                  <a:tcPr/>
                </a:tc>
                <a:tc>
                  <a:txBody>
                    <a:bodyPr/>
                    <a:lstStyle/>
                    <a:p>
                      <a:pPr algn="l"/>
                      <a:r>
                        <a:rPr lang="de-DE" sz="2400" noProof="0" dirty="0" smtClean="0">
                          <a:solidFill>
                            <a:schemeClr val="tx1"/>
                          </a:solidFill>
                        </a:rPr>
                        <a:t>Ich verstehe nicht</a:t>
                      </a:r>
                      <a:endParaRPr lang="de-DE" sz="2400" noProof="0" dirty="0">
                        <a:solidFill>
                          <a:schemeClr val="tx1"/>
                        </a:solidFill>
                      </a:endParaRPr>
                    </a:p>
                  </a:txBody>
                  <a:tcPr/>
                </a:tc>
                <a:tc>
                  <a:txBody>
                    <a:bodyPr/>
                    <a:lstStyle/>
                    <a:p>
                      <a:pPr algn="l"/>
                      <a:r>
                        <a:rPr lang="en-GB" sz="2400" dirty="0" smtClean="0">
                          <a:solidFill>
                            <a:schemeClr val="tx1"/>
                          </a:solidFill>
                        </a:rPr>
                        <a:t>I don’t understand</a:t>
                      </a:r>
                      <a:endParaRPr lang="fr-FR" sz="2400" dirty="0">
                        <a:solidFill>
                          <a:schemeClr val="tx1"/>
                        </a:solidFill>
                      </a:endParaRPr>
                    </a:p>
                  </a:txBody>
                  <a:tcPr/>
                </a:tc>
              </a:tr>
              <a:tr h="1183322">
                <a:tc>
                  <a:txBody>
                    <a:bodyPr/>
                    <a:lstStyle/>
                    <a:p>
                      <a:pPr algn="l"/>
                      <a:r>
                        <a:rPr lang="de-DE" sz="2400" noProof="0" dirty="0" smtClean="0">
                          <a:solidFill>
                            <a:schemeClr val="tx1"/>
                          </a:solidFill>
                        </a:rPr>
                        <a:t>Ich brauche noch eine Minute</a:t>
                      </a:r>
                      <a:endParaRPr lang="de-DE" sz="2400" noProof="0" dirty="0">
                        <a:solidFill>
                          <a:schemeClr val="tx1"/>
                        </a:solidFill>
                      </a:endParaRPr>
                    </a:p>
                  </a:txBody>
                  <a:tcPr/>
                </a:tc>
                <a:tc>
                  <a:txBody>
                    <a:bodyPr/>
                    <a:lstStyle/>
                    <a:p>
                      <a:pPr algn="l"/>
                      <a:r>
                        <a:rPr lang="en-GB" sz="2400" dirty="0" smtClean="0">
                          <a:solidFill>
                            <a:schemeClr val="tx1"/>
                          </a:solidFill>
                        </a:rPr>
                        <a:t>I need another</a:t>
                      </a:r>
                      <a:r>
                        <a:rPr lang="en-GB" sz="2400" baseline="0" dirty="0" smtClean="0">
                          <a:solidFill>
                            <a:schemeClr val="tx1"/>
                          </a:solidFill>
                        </a:rPr>
                        <a:t> minute</a:t>
                      </a:r>
                      <a:endParaRPr lang="fr-FR" sz="2400" dirty="0">
                        <a:solidFill>
                          <a:schemeClr val="tx1"/>
                        </a:solidFill>
                      </a:endParaRPr>
                    </a:p>
                  </a:txBody>
                  <a:tcPr/>
                </a:tc>
                <a:tc>
                  <a:txBody>
                    <a:bodyPr/>
                    <a:lstStyle/>
                    <a:p>
                      <a:pPr algn="l"/>
                      <a:r>
                        <a:rPr lang="de-DE" sz="2400" noProof="0" dirty="0" smtClean="0">
                          <a:solidFill>
                            <a:schemeClr val="tx1"/>
                          </a:solidFill>
                        </a:rPr>
                        <a:t>Nochmal, bitte</a:t>
                      </a:r>
                      <a:endParaRPr lang="de-DE" sz="2400" noProof="0" dirty="0">
                        <a:solidFill>
                          <a:schemeClr val="tx1"/>
                        </a:solidFill>
                      </a:endParaRPr>
                    </a:p>
                  </a:txBody>
                  <a:tcPr/>
                </a:tc>
                <a:tc>
                  <a:txBody>
                    <a:bodyPr/>
                    <a:lstStyle/>
                    <a:p>
                      <a:pPr algn="l"/>
                      <a:r>
                        <a:rPr lang="en-GB" sz="2400" dirty="0" smtClean="0">
                          <a:solidFill>
                            <a:schemeClr val="tx1"/>
                          </a:solidFill>
                        </a:rPr>
                        <a:t>Again, please</a:t>
                      </a:r>
                      <a:endParaRPr lang="fr-FR" sz="2400" dirty="0">
                        <a:solidFill>
                          <a:schemeClr val="tx1"/>
                        </a:solidFill>
                      </a:endParaRPr>
                    </a:p>
                  </a:txBody>
                  <a:tcPr/>
                </a:tc>
              </a:tr>
              <a:tr h="1183322">
                <a:tc>
                  <a:txBody>
                    <a:bodyPr/>
                    <a:lstStyle/>
                    <a:p>
                      <a:pPr algn="l"/>
                      <a:r>
                        <a:rPr lang="de-DE" sz="2400" noProof="0" dirty="0" smtClean="0">
                          <a:solidFill>
                            <a:schemeClr val="tx1"/>
                          </a:solidFill>
                        </a:rPr>
                        <a:t>Ich habe mein Heft / Tagebuch vergessen</a:t>
                      </a:r>
                      <a:endParaRPr lang="de-DE" sz="2400" noProof="0" dirty="0">
                        <a:solidFill>
                          <a:schemeClr val="tx1"/>
                        </a:solidFill>
                      </a:endParaRPr>
                    </a:p>
                  </a:txBody>
                  <a:tcPr/>
                </a:tc>
                <a:tc>
                  <a:txBody>
                    <a:bodyPr/>
                    <a:lstStyle/>
                    <a:p>
                      <a:pPr algn="l"/>
                      <a:r>
                        <a:rPr lang="en-GB" sz="2400" dirty="0" smtClean="0">
                          <a:solidFill>
                            <a:schemeClr val="tx1"/>
                          </a:solidFill>
                        </a:rPr>
                        <a:t>I have forgotten my</a:t>
                      </a:r>
                      <a:r>
                        <a:rPr lang="en-GB" sz="2400" baseline="0" dirty="0" smtClean="0">
                          <a:solidFill>
                            <a:schemeClr val="tx1"/>
                          </a:solidFill>
                        </a:rPr>
                        <a:t> exercise book / planner</a:t>
                      </a:r>
                      <a:endParaRPr lang="fr-FR" sz="2400" dirty="0">
                        <a:solidFill>
                          <a:schemeClr val="tx1"/>
                        </a:solidFill>
                      </a:endParaRPr>
                    </a:p>
                  </a:txBody>
                  <a:tcPr/>
                </a:tc>
                <a:tc>
                  <a:txBody>
                    <a:bodyPr/>
                    <a:lstStyle/>
                    <a:p>
                      <a:pPr algn="l"/>
                      <a:r>
                        <a:rPr lang="de-DE" sz="2400" noProof="0" dirty="0" smtClean="0">
                          <a:solidFill>
                            <a:schemeClr val="tx1"/>
                          </a:solidFill>
                        </a:rPr>
                        <a:t>Wie sagt man ..... auf</a:t>
                      </a:r>
                      <a:r>
                        <a:rPr lang="de-DE" sz="2400" baseline="0" noProof="0" dirty="0" smtClean="0">
                          <a:solidFill>
                            <a:schemeClr val="tx1"/>
                          </a:solidFill>
                        </a:rPr>
                        <a:t> Englisch / Deutsch?</a:t>
                      </a:r>
                      <a:endParaRPr lang="de-DE" sz="2400" noProof="0" dirty="0">
                        <a:solidFill>
                          <a:schemeClr val="tx1"/>
                        </a:solidFill>
                      </a:endParaRPr>
                    </a:p>
                  </a:txBody>
                  <a:tcPr/>
                </a:tc>
                <a:tc>
                  <a:txBody>
                    <a:bodyPr/>
                    <a:lstStyle/>
                    <a:p>
                      <a:pPr algn="l"/>
                      <a:r>
                        <a:rPr lang="en-GB" sz="2400" dirty="0" smtClean="0">
                          <a:solidFill>
                            <a:schemeClr val="tx1"/>
                          </a:solidFill>
                        </a:rPr>
                        <a:t>How do you say …. in English /</a:t>
                      </a:r>
                      <a:r>
                        <a:rPr lang="en-GB" sz="2400" baseline="0" dirty="0" smtClean="0">
                          <a:solidFill>
                            <a:schemeClr val="tx1"/>
                          </a:solidFill>
                        </a:rPr>
                        <a:t> German?</a:t>
                      </a:r>
                      <a:endParaRPr lang="fr-FR" sz="2400" dirty="0">
                        <a:solidFill>
                          <a:schemeClr val="tx1"/>
                        </a:solidFill>
                      </a:endParaRPr>
                    </a:p>
                  </a:txBody>
                  <a:tcPr/>
                </a:tc>
              </a:tr>
            </a:tbl>
          </a:graphicData>
        </a:graphic>
      </p:graphicFrame>
    </p:spTree>
    <p:extLst>
      <p:ext uri="{BB962C8B-B14F-4D97-AF65-F5344CB8AC3E}">
        <p14:creationId xmlns:p14="http://schemas.microsoft.com/office/powerpoint/2010/main" val="342577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6573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332656"/>
            <a:ext cx="7056784" cy="646331"/>
          </a:xfrm>
          <a:prstGeom prst="rect">
            <a:avLst/>
          </a:prstGeom>
          <a:noFill/>
        </p:spPr>
        <p:txBody>
          <a:bodyPr wrap="square" rtlCol="0">
            <a:spAutoFit/>
          </a:bodyPr>
          <a:lstStyle/>
          <a:p>
            <a:pPr defTabSz="914400"/>
            <a:r>
              <a:rPr lang="en-GB" sz="3600" b="1" dirty="0" err="1">
                <a:solidFill>
                  <a:prstClr val="black"/>
                </a:solidFill>
              </a:rPr>
              <a:t>l</a:t>
            </a:r>
            <a:r>
              <a:rPr lang="en-GB" sz="3600" b="1" dirty="0" err="1" smtClean="0">
                <a:solidFill>
                  <a:prstClr val="black"/>
                </a:solidFill>
              </a:rPr>
              <a:t>as</a:t>
            </a:r>
            <a:r>
              <a:rPr lang="en-GB" sz="3600" b="1" dirty="0" smtClean="0">
                <a:solidFill>
                  <a:prstClr val="black"/>
                </a:solidFill>
              </a:rPr>
              <a:t> </a:t>
            </a:r>
            <a:r>
              <a:rPr lang="en-GB" sz="3600" b="1" dirty="0" err="1" smtClean="0">
                <a:solidFill>
                  <a:prstClr val="black"/>
                </a:solidFill>
              </a:rPr>
              <a:t>cartas</a:t>
            </a:r>
            <a:r>
              <a:rPr lang="en-GB" sz="3600" b="1" dirty="0" smtClean="0">
                <a:solidFill>
                  <a:prstClr val="black"/>
                </a:solidFill>
              </a:rPr>
              <a:t> de </a:t>
            </a:r>
            <a:r>
              <a:rPr lang="en-GB" sz="3600" b="1" dirty="0" err="1" smtClean="0">
                <a:solidFill>
                  <a:prstClr val="black"/>
                </a:solidFill>
              </a:rPr>
              <a:t>oro</a:t>
            </a:r>
            <a:endParaRPr lang="fr-FR" sz="3600" b="1" dirty="0">
              <a:solidFill>
                <a:prstClr val="black"/>
              </a:solidFill>
            </a:endParaRPr>
          </a:p>
        </p:txBody>
      </p:sp>
      <p:graphicFrame>
        <p:nvGraphicFramePr>
          <p:cNvPr id="4" name="Table 3"/>
          <p:cNvGraphicFramePr>
            <a:graphicFrameLocks noGrp="1"/>
          </p:cNvGraphicFramePr>
          <p:nvPr>
            <p:extLst/>
          </p:nvPr>
        </p:nvGraphicFramePr>
        <p:xfrm>
          <a:off x="0" y="1700808"/>
          <a:ext cx="9142752" cy="3116586"/>
        </p:xfrm>
        <a:graphic>
          <a:graphicData uri="http://schemas.openxmlformats.org/drawingml/2006/table">
            <a:tbl>
              <a:tblPr firstRow="1" bandRow="1">
                <a:tableStyleId>{5940675A-B579-460E-94D1-54222C63F5DA}</a:tableStyleId>
              </a:tblPr>
              <a:tblGrid>
                <a:gridCol w="3047584"/>
                <a:gridCol w="3047584"/>
                <a:gridCol w="3047584"/>
              </a:tblGrid>
              <a:tr h="902973">
                <a:tc>
                  <a:txBody>
                    <a:bodyPr/>
                    <a:lstStyle/>
                    <a:p>
                      <a:pPr algn="ctr"/>
                      <a:r>
                        <a:rPr lang="en-GB" sz="4000" dirty="0" err="1" smtClean="0"/>
                        <a:t>pienso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smtClean="0"/>
                        <a:t>me</a:t>
                      </a:r>
                      <a:r>
                        <a:rPr lang="en-GB" sz="4000" baseline="0" dirty="0" smtClean="0"/>
                        <a:t> </a:t>
                      </a:r>
                      <a:r>
                        <a:rPr lang="en-GB" sz="4000" baseline="0" dirty="0" err="1" smtClean="0"/>
                        <a:t>gusta</a:t>
                      </a:r>
                      <a:r>
                        <a:rPr lang="en-GB" sz="4000" baseline="0" dirty="0" smtClean="0"/>
                        <a:t>(n)</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mejor</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smtClean="0"/>
                        <a:t>(</a:t>
                      </a:r>
                      <a:r>
                        <a:rPr lang="en-GB" sz="4000" dirty="0" err="1" smtClean="0"/>
                        <a:t>más</a:t>
                      </a:r>
                      <a:r>
                        <a:rPr lang="en-GB" sz="4000" dirty="0" smtClean="0"/>
                        <a:t>) </a:t>
                      </a:r>
                      <a:r>
                        <a:rPr lang="en-GB" sz="4000" dirty="0" err="1" smtClean="0"/>
                        <a:t>importante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3600" dirty="0" smtClean="0"/>
                        <a:t>antes</a:t>
                      </a:r>
                      <a:r>
                        <a:rPr lang="en-GB" sz="3600" baseline="0" dirty="0" smtClean="0"/>
                        <a:t> (no) me </a:t>
                      </a:r>
                      <a:r>
                        <a:rPr lang="en-GB" sz="3600" baseline="0" dirty="0" err="1" smtClean="0"/>
                        <a:t>gustaba</a:t>
                      </a:r>
                      <a:r>
                        <a:rPr lang="en-GB" sz="3600" baseline="0" dirty="0" smtClean="0"/>
                        <a:t>(n)</a:t>
                      </a:r>
                      <a:endParaRPr lang="fr-FR" sz="36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quiero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err="1" smtClean="0"/>
                        <a:t>puedo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voy</a:t>
                      </a:r>
                      <a:r>
                        <a:rPr lang="en-GB" sz="4000" dirty="0" smtClean="0"/>
                        <a:t> a</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tengo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79512" y="5157192"/>
            <a:ext cx="8784976" cy="2308324"/>
          </a:xfrm>
          <a:prstGeom prst="rect">
            <a:avLst/>
          </a:prstGeom>
          <a:noFill/>
        </p:spPr>
        <p:txBody>
          <a:bodyPr wrap="square" rtlCol="0">
            <a:spAutoFit/>
          </a:bodyPr>
          <a:lstStyle/>
          <a:p>
            <a:pPr marL="285750" indent="-285750" defTabSz="914400">
              <a:buFont typeface="Arial" pitchFamily="34" charset="0"/>
              <a:buChar char="•"/>
            </a:pPr>
            <a:r>
              <a:rPr lang="en-GB" dirty="0" smtClean="0">
                <a:solidFill>
                  <a:prstClr val="black"/>
                </a:solidFill>
              </a:rPr>
              <a:t>‘</a:t>
            </a:r>
            <a:r>
              <a:rPr lang="en-GB" dirty="0" err="1" smtClean="0">
                <a:solidFill>
                  <a:prstClr val="black"/>
                </a:solidFill>
              </a:rPr>
              <a:t>Cartas</a:t>
            </a:r>
            <a:r>
              <a:rPr lang="en-GB" dirty="0" smtClean="0">
                <a:solidFill>
                  <a:prstClr val="black"/>
                </a:solidFill>
              </a:rPr>
              <a:t> de </a:t>
            </a:r>
            <a:r>
              <a:rPr lang="en-GB" dirty="0" err="1" smtClean="0">
                <a:solidFill>
                  <a:prstClr val="black"/>
                </a:solidFill>
              </a:rPr>
              <a:t>oro</a:t>
            </a:r>
            <a:r>
              <a:rPr lang="en-GB" dirty="0" smtClean="0">
                <a:solidFill>
                  <a:prstClr val="black"/>
                </a:solidFill>
              </a:rPr>
              <a:t>’ because they are some of the most useful words you’ll learn ever</a:t>
            </a:r>
          </a:p>
          <a:p>
            <a:pPr marL="285750" indent="-285750" defTabSz="914400">
              <a:buFont typeface="Arial" pitchFamily="34" charset="0"/>
              <a:buChar char="•"/>
            </a:pPr>
            <a:r>
              <a:rPr lang="en-GB" dirty="0" smtClean="0">
                <a:solidFill>
                  <a:prstClr val="black"/>
                </a:solidFill>
              </a:rPr>
              <a:t>Play them at any time we are talking  in Spanish ‘whole class’ – needs to be relevant to our discussion theme in some way</a:t>
            </a:r>
          </a:p>
          <a:p>
            <a:pPr marL="285750" indent="-285750" defTabSz="914400">
              <a:buFont typeface="Arial" pitchFamily="34" charset="0"/>
              <a:buChar char="•"/>
            </a:pPr>
            <a:r>
              <a:rPr lang="en-GB" dirty="0" smtClean="0">
                <a:solidFill>
                  <a:prstClr val="black"/>
                </a:solidFill>
              </a:rPr>
              <a:t>When you ‘play’ one you put it back in the envelope</a:t>
            </a:r>
          </a:p>
          <a:p>
            <a:pPr marL="285750" indent="-285750" defTabSz="914400">
              <a:buFont typeface="Arial" pitchFamily="34" charset="0"/>
              <a:buChar char="•"/>
            </a:pPr>
            <a:r>
              <a:rPr lang="en-GB" dirty="0" smtClean="0">
                <a:solidFill>
                  <a:prstClr val="black"/>
                </a:solidFill>
              </a:rPr>
              <a:t>Your aim is to use at least 3 per lesson – more than this (reward=spontaneous leader – call home)</a:t>
            </a:r>
          </a:p>
          <a:p>
            <a:pPr marL="285750" indent="-285750" defTabSz="914400">
              <a:buFont typeface="Arial" pitchFamily="34" charset="0"/>
              <a:buChar char="•"/>
            </a:pPr>
            <a:endParaRPr lang="en-GB" dirty="0" smtClean="0">
              <a:solidFill>
                <a:prstClr val="black"/>
              </a:solidFill>
            </a:endParaRPr>
          </a:p>
          <a:p>
            <a:pPr marL="285750" indent="-285750" defTabSz="914400">
              <a:buFont typeface="Arial" pitchFamily="34" charset="0"/>
              <a:buChar char="•"/>
            </a:pPr>
            <a:endParaRPr lang="fr-FR" dirty="0">
              <a:solidFill>
                <a:prstClr val="black"/>
              </a:solidFill>
            </a:endParaRPr>
          </a:p>
        </p:txBody>
      </p:sp>
    </p:spTree>
    <p:extLst>
      <p:ext uri="{BB962C8B-B14F-4D97-AF65-F5344CB8AC3E}">
        <p14:creationId xmlns:p14="http://schemas.microsoft.com/office/powerpoint/2010/main" val="324947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Incidental talk </a:t>
            </a:r>
            <a:br>
              <a:rPr lang="en-GB" b="1" dirty="0" smtClean="0"/>
            </a:br>
            <a:r>
              <a:rPr lang="en-GB" b="1" dirty="0" smtClean="0"/>
              <a:t>Y8 beginner German first 6 weeks</a:t>
            </a:r>
            <a:endParaRPr lang="en-GB" b="1" dirty="0"/>
          </a:p>
        </p:txBody>
      </p:sp>
      <p:sp>
        <p:nvSpPr>
          <p:cNvPr id="3" name="Content Placeholder 2"/>
          <p:cNvSpPr>
            <a:spLocks noGrp="1"/>
          </p:cNvSpPr>
          <p:nvPr>
            <p:ph sz="half" idx="1"/>
          </p:nvPr>
        </p:nvSpPr>
        <p:spPr/>
        <p:txBody>
          <a:bodyPr>
            <a:normAutofit fontScale="92500" lnSpcReduction="20000"/>
          </a:bodyPr>
          <a:lstStyle/>
          <a:p>
            <a:r>
              <a:rPr lang="en-GB" dirty="0" err="1" smtClean="0"/>
              <a:t>danke</a:t>
            </a:r>
            <a:r>
              <a:rPr lang="en-GB" dirty="0" smtClean="0"/>
              <a:t> (thank you)</a:t>
            </a:r>
          </a:p>
          <a:p>
            <a:r>
              <a:rPr lang="en-GB" dirty="0" smtClean="0"/>
              <a:t>gut (good/well)</a:t>
            </a:r>
          </a:p>
          <a:p>
            <a:r>
              <a:rPr lang="en-GB" dirty="0" err="1"/>
              <a:t>b</a:t>
            </a:r>
            <a:r>
              <a:rPr lang="en-GB" dirty="0" err="1" smtClean="0"/>
              <a:t>itte</a:t>
            </a:r>
            <a:r>
              <a:rPr lang="en-GB" dirty="0" smtClean="0"/>
              <a:t> (please)</a:t>
            </a:r>
          </a:p>
          <a:p>
            <a:r>
              <a:rPr lang="en-GB" dirty="0" err="1"/>
              <a:t>e</a:t>
            </a:r>
            <a:r>
              <a:rPr lang="en-GB" dirty="0" err="1" smtClean="0"/>
              <a:t>infach</a:t>
            </a:r>
            <a:r>
              <a:rPr lang="en-GB" dirty="0" smtClean="0"/>
              <a:t> (easy)</a:t>
            </a:r>
          </a:p>
          <a:p>
            <a:r>
              <a:rPr lang="en-GB" dirty="0" err="1"/>
              <a:t>j</a:t>
            </a:r>
            <a:r>
              <a:rPr lang="en-GB" dirty="0" err="1" smtClean="0"/>
              <a:t>etzt</a:t>
            </a:r>
            <a:r>
              <a:rPr lang="en-GB" dirty="0" smtClean="0"/>
              <a:t> (now)</a:t>
            </a:r>
          </a:p>
          <a:p>
            <a:r>
              <a:rPr lang="en-GB" dirty="0" err="1"/>
              <a:t>e</a:t>
            </a:r>
            <a:r>
              <a:rPr lang="en-GB" dirty="0" err="1" smtClean="0"/>
              <a:t>ine</a:t>
            </a:r>
            <a:r>
              <a:rPr lang="en-GB" dirty="0" smtClean="0"/>
              <a:t> </a:t>
            </a:r>
            <a:r>
              <a:rPr lang="en-GB" dirty="0" err="1" smtClean="0"/>
              <a:t>Frage</a:t>
            </a:r>
            <a:r>
              <a:rPr lang="en-GB" dirty="0" smtClean="0"/>
              <a:t> ( a question)</a:t>
            </a:r>
          </a:p>
          <a:p>
            <a:r>
              <a:rPr lang="en-GB" dirty="0" err="1"/>
              <a:t>e</a:t>
            </a:r>
            <a:r>
              <a:rPr lang="en-GB" dirty="0" err="1" smtClean="0"/>
              <a:t>ine</a:t>
            </a:r>
            <a:r>
              <a:rPr lang="en-GB" dirty="0" smtClean="0"/>
              <a:t> </a:t>
            </a:r>
            <a:r>
              <a:rPr lang="en-GB" dirty="0" err="1" smtClean="0"/>
              <a:t>Antwort</a:t>
            </a:r>
            <a:r>
              <a:rPr lang="en-GB" dirty="0" smtClean="0"/>
              <a:t> (an answer)</a:t>
            </a:r>
          </a:p>
          <a:p>
            <a:r>
              <a:rPr lang="en-GB" dirty="0" err="1"/>
              <a:t>s</a:t>
            </a:r>
            <a:r>
              <a:rPr lang="en-GB" dirty="0" err="1" smtClean="0"/>
              <a:t>chwierig</a:t>
            </a:r>
            <a:r>
              <a:rPr lang="en-GB" dirty="0" smtClean="0"/>
              <a:t> (difficult)</a:t>
            </a:r>
          </a:p>
          <a:p>
            <a:r>
              <a:rPr lang="en-GB" dirty="0" err="1"/>
              <a:t>e</a:t>
            </a:r>
            <a:r>
              <a:rPr lang="en-GB" dirty="0" err="1" smtClean="0"/>
              <a:t>in</a:t>
            </a:r>
            <a:r>
              <a:rPr lang="en-GB" dirty="0" smtClean="0"/>
              <a:t> Heft (an exercise book)</a:t>
            </a:r>
          </a:p>
          <a:p>
            <a:r>
              <a:rPr lang="en-GB" dirty="0"/>
              <a:t>f</a:t>
            </a:r>
            <a:r>
              <a:rPr lang="en-GB" dirty="0" smtClean="0"/>
              <a:t>ast (almost)</a:t>
            </a:r>
          </a:p>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err="1"/>
              <a:t>s</a:t>
            </a:r>
            <a:r>
              <a:rPr lang="en-GB" dirty="0" err="1" smtClean="0"/>
              <a:t>chnell</a:t>
            </a:r>
            <a:r>
              <a:rPr lang="en-GB" dirty="0" smtClean="0"/>
              <a:t> (fast)</a:t>
            </a:r>
          </a:p>
          <a:p>
            <a:r>
              <a:rPr lang="en-GB" dirty="0" err="1"/>
              <a:t>e</a:t>
            </a:r>
            <a:r>
              <a:rPr lang="en-GB" dirty="0" err="1" smtClean="0"/>
              <a:t>ine</a:t>
            </a:r>
            <a:r>
              <a:rPr lang="en-GB" dirty="0" smtClean="0"/>
              <a:t> </a:t>
            </a:r>
            <a:r>
              <a:rPr lang="en-GB" dirty="0" err="1" smtClean="0"/>
              <a:t>Ausnahme</a:t>
            </a:r>
            <a:r>
              <a:rPr lang="en-GB" dirty="0" smtClean="0"/>
              <a:t> (exception)</a:t>
            </a:r>
          </a:p>
          <a:p>
            <a:r>
              <a:rPr lang="en-GB" dirty="0"/>
              <a:t>d</a:t>
            </a:r>
            <a:r>
              <a:rPr lang="en-GB" dirty="0" smtClean="0"/>
              <a:t>ie </a:t>
            </a:r>
            <a:r>
              <a:rPr lang="en-GB" dirty="0" err="1" smtClean="0"/>
              <a:t>Aussprache</a:t>
            </a:r>
            <a:r>
              <a:rPr lang="en-GB" dirty="0" smtClean="0"/>
              <a:t> (pronunciation)</a:t>
            </a:r>
          </a:p>
          <a:p>
            <a:r>
              <a:rPr lang="en-GB" dirty="0" smtClean="0"/>
              <a:t>intelligent</a:t>
            </a:r>
          </a:p>
          <a:p>
            <a:r>
              <a:rPr lang="en-GB" dirty="0" err="1"/>
              <a:t>k</a:t>
            </a:r>
            <a:r>
              <a:rPr lang="en-GB" dirty="0" err="1" smtClean="0"/>
              <a:t>lar</a:t>
            </a:r>
            <a:r>
              <a:rPr lang="en-GB" dirty="0" smtClean="0"/>
              <a:t> (clear)</a:t>
            </a:r>
          </a:p>
          <a:p>
            <a:r>
              <a:rPr lang="en-GB" dirty="0" err="1" smtClean="0"/>
              <a:t>Ist</a:t>
            </a:r>
            <a:r>
              <a:rPr lang="en-GB" dirty="0" smtClean="0"/>
              <a:t> das…? (Is it/that…?)</a:t>
            </a:r>
          </a:p>
          <a:p>
            <a:r>
              <a:rPr lang="en-GB" dirty="0"/>
              <a:t>n</a:t>
            </a:r>
            <a:r>
              <a:rPr lang="en-GB" dirty="0" smtClean="0"/>
              <a:t>ein (no)</a:t>
            </a:r>
          </a:p>
          <a:p>
            <a:r>
              <a:rPr lang="en-GB" dirty="0" err="1"/>
              <a:t>k</a:t>
            </a:r>
            <a:r>
              <a:rPr lang="en-GB" dirty="0" err="1" smtClean="0"/>
              <a:t>ein</a:t>
            </a:r>
            <a:r>
              <a:rPr lang="en-GB" dirty="0" smtClean="0"/>
              <a:t> (no + noun)</a:t>
            </a:r>
          </a:p>
          <a:p>
            <a:r>
              <a:rPr lang="en-GB" dirty="0" err="1"/>
              <a:t>n</a:t>
            </a:r>
            <a:r>
              <a:rPr lang="en-GB" dirty="0" err="1" smtClean="0"/>
              <a:t>icht</a:t>
            </a:r>
            <a:r>
              <a:rPr lang="en-GB" dirty="0" smtClean="0"/>
              <a:t> (not)</a:t>
            </a:r>
          </a:p>
          <a:p>
            <a:endParaRPr lang="en-GB" dirty="0" smtClean="0"/>
          </a:p>
          <a:p>
            <a:endParaRPr lang="en-GB" dirty="0"/>
          </a:p>
        </p:txBody>
      </p:sp>
    </p:spTree>
    <p:extLst>
      <p:ext uri="{BB962C8B-B14F-4D97-AF65-F5344CB8AC3E}">
        <p14:creationId xmlns:p14="http://schemas.microsoft.com/office/powerpoint/2010/main" val="78272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331913" y="1403350"/>
            <a:ext cx="6553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lese/</a:t>
            </a:r>
            <a:r>
              <a:rPr lang="en-GB" sz="4000" dirty="0" err="1">
                <a:solidFill>
                  <a:prstClr val="black"/>
                </a:solidFill>
                <a:latin typeface="Calibri"/>
              </a:rPr>
              <a:t>spreche</a:t>
            </a:r>
            <a:r>
              <a:rPr lang="en-GB" sz="4000" dirty="0">
                <a:solidFill>
                  <a:prstClr val="black"/>
                </a:solidFill>
                <a:latin typeface="Calibri"/>
              </a:rPr>
              <a:t> </a:t>
            </a:r>
            <a:r>
              <a:rPr lang="en-GB" sz="4000" dirty="0" err="1">
                <a:solidFill>
                  <a:prstClr val="black"/>
                </a:solidFill>
                <a:latin typeface="Calibri"/>
              </a:rPr>
              <a:t>ein</a:t>
            </a:r>
            <a:r>
              <a:rPr lang="en-GB" sz="4000" dirty="0">
                <a:solidFill>
                  <a:prstClr val="black"/>
                </a:solidFill>
                <a:latin typeface="Calibri"/>
              </a:rPr>
              <a:t> </a:t>
            </a:r>
            <a:r>
              <a:rPr lang="en-GB" sz="4000" dirty="0" err="1">
                <a:solidFill>
                  <a:prstClr val="black"/>
                </a:solidFill>
                <a:latin typeface="Calibri"/>
              </a:rPr>
              <a:t>Buch</a:t>
            </a:r>
            <a:endParaRPr lang="en-GB" sz="4000" dirty="0">
              <a:solidFill>
                <a:prstClr val="black"/>
              </a:solidFill>
              <a:latin typeface="Calibri"/>
            </a:endParaRPr>
          </a:p>
          <a:p>
            <a:pPr defTabSz="914400" eaLnBrk="1" hangingPunct="1">
              <a:buFontTx/>
              <a:buAutoNum type="arabicPeriod"/>
            </a:pPr>
            <a:r>
              <a:rPr lang="en-GB" sz="4000" dirty="0">
                <a:solidFill>
                  <a:prstClr val="black"/>
                </a:solidFill>
                <a:latin typeface="Calibri"/>
              </a:rPr>
              <a:t>Deutsch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danke</a:t>
            </a:r>
            <a:r>
              <a:rPr lang="en-GB" sz="4000" dirty="0">
                <a:solidFill>
                  <a:prstClr val="black"/>
                </a:solidFill>
                <a:latin typeface="Calibri"/>
              </a:rPr>
              <a:t>/gut</a:t>
            </a: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bin intelligent/</a:t>
            </a:r>
            <a:r>
              <a:rPr lang="en-GB" sz="4000" dirty="0" err="1">
                <a:solidFill>
                  <a:prstClr val="black"/>
                </a:solidFill>
                <a:latin typeface="Calibri"/>
              </a:rPr>
              <a:t>ein</a:t>
            </a:r>
            <a:r>
              <a:rPr lang="en-GB" sz="4000" dirty="0">
                <a:solidFill>
                  <a:prstClr val="black"/>
                </a:solidFill>
                <a:latin typeface="Calibri"/>
              </a:rPr>
              <a:t> Heft</a:t>
            </a:r>
          </a:p>
          <a:p>
            <a:pPr defTabSz="914400" eaLnBrk="1" hangingPunct="1">
              <a:buFontTx/>
              <a:buAutoNum type="arabicPeriod"/>
            </a:pPr>
            <a:r>
              <a:rPr lang="en-GB" sz="4000" dirty="0" err="1">
                <a:solidFill>
                  <a:prstClr val="black"/>
                </a:solidFill>
                <a:latin typeface="Calibri"/>
              </a:rPr>
              <a:t>Mathe</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einfach</a:t>
            </a:r>
            <a:r>
              <a:rPr lang="en-GB" sz="4000" dirty="0">
                <a:solidFill>
                  <a:prstClr val="black"/>
                </a:solidFill>
                <a:latin typeface="Calibri"/>
              </a:rPr>
              <a:t>/</a:t>
            </a:r>
            <a:r>
              <a:rPr lang="en-GB" sz="4000" dirty="0" err="1">
                <a:solidFill>
                  <a:prstClr val="black"/>
                </a:solidFill>
                <a:latin typeface="Calibri"/>
              </a:rPr>
              <a:t>jetzt</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Usain</a:t>
            </a:r>
            <a:r>
              <a:rPr lang="en-GB" sz="4000" dirty="0">
                <a:solidFill>
                  <a:prstClr val="black"/>
                </a:solidFill>
                <a:latin typeface="Calibri"/>
              </a:rPr>
              <a:t> Bolt </a:t>
            </a:r>
            <a:r>
              <a:rPr lang="en-GB" sz="4000" dirty="0" err="1">
                <a:solidFill>
                  <a:prstClr val="black"/>
                </a:solidFill>
                <a:latin typeface="Calibri"/>
              </a:rPr>
              <a:t>laüft</a:t>
            </a:r>
            <a:r>
              <a:rPr lang="en-GB" sz="4000" dirty="0">
                <a:solidFill>
                  <a:prstClr val="black"/>
                </a:solidFill>
                <a:latin typeface="Calibri"/>
              </a:rPr>
              <a:t> </a:t>
            </a:r>
            <a:r>
              <a:rPr lang="en-GB" sz="4000" dirty="0" err="1">
                <a:solidFill>
                  <a:prstClr val="black"/>
                </a:solidFill>
                <a:latin typeface="Calibri"/>
              </a:rPr>
              <a:t>sehr</a:t>
            </a:r>
            <a:r>
              <a:rPr lang="en-GB" sz="4000" dirty="0">
                <a:solidFill>
                  <a:prstClr val="black"/>
                </a:solidFill>
                <a:latin typeface="Calibri"/>
              </a:rPr>
              <a:t> fast/</a:t>
            </a:r>
            <a:r>
              <a:rPr lang="en-GB" sz="4000" dirty="0" err="1">
                <a:solidFill>
                  <a:prstClr val="black"/>
                </a:solidFill>
                <a:latin typeface="Calibri"/>
              </a:rPr>
              <a:t>schnell</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a:t>
            </a:r>
            <a:r>
              <a:rPr lang="en-GB" sz="4000" dirty="0" err="1">
                <a:solidFill>
                  <a:prstClr val="black"/>
                </a:solidFill>
                <a:latin typeface="Calibri"/>
              </a:rPr>
              <a:t>habe</a:t>
            </a:r>
            <a:r>
              <a:rPr lang="en-GB" sz="4000" dirty="0">
                <a:solidFill>
                  <a:prstClr val="black"/>
                </a:solidFill>
                <a:latin typeface="Calibri"/>
              </a:rPr>
              <a:t> </a:t>
            </a:r>
            <a:r>
              <a:rPr lang="en-GB" sz="4000" dirty="0" err="1">
                <a:solidFill>
                  <a:prstClr val="black"/>
                </a:solidFill>
                <a:latin typeface="Calibri"/>
              </a:rPr>
              <a:t>keine</a:t>
            </a:r>
            <a:r>
              <a:rPr lang="en-GB" sz="4000" dirty="0">
                <a:solidFill>
                  <a:prstClr val="black"/>
                </a:solidFill>
                <a:latin typeface="Calibri"/>
              </a:rPr>
              <a:t>/nein </a:t>
            </a:r>
            <a:r>
              <a:rPr lang="en-GB" sz="4000" dirty="0" err="1">
                <a:solidFill>
                  <a:prstClr val="black"/>
                </a:solidFill>
                <a:latin typeface="Calibri"/>
              </a:rPr>
              <a:t>Brüder</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Physik</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schwierig</a:t>
            </a:r>
            <a:r>
              <a:rPr lang="en-GB" sz="4000" dirty="0">
                <a:solidFill>
                  <a:prstClr val="black"/>
                </a:solidFill>
                <a:latin typeface="Calibri"/>
              </a:rPr>
              <a:t>/</a:t>
            </a:r>
            <a:r>
              <a:rPr lang="en-GB" sz="4000" dirty="0" err="1">
                <a:solidFill>
                  <a:prstClr val="black"/>
                </a:solidFill>
                <a:latin typeface="Calibri"/>
              </a:rPr>
              <a:t>ja</a:t>
            </a:r>
            <a:endParaRPr lang="en-GB" sz="4000" dirty="0">
              <a:solidFill>
                <a:prstClr val="black"/>
              </a:solidFill>
              <a:latin typeface="Calibri"/>
            </a:endParaRPr>
          </a:p>
        </p:txBody>
      </p:sp>
      <p:sp>
        <p:nvSpPr>
          <p:cNvPr id="5" name="Rectangle 4"/>
          <p:cNvSpPr/>
          <p:nvPr/>
        </p:nvSpPr>
        <p:spPr>
          <a:xfrm>
            <a:off x="2123728" y="188640"/>
            <a:ext cx="4686796" cy="923330"/>
          </a:xfrm>
          <a:prstGeom prst="rect">
            <a:avLst/>
          </a:prstGeom>
          <a:noFill/>
        </p:spPr>
        <p:txBody>
          <a:bodyPr wrap="none">
            <a:spAutoFit/>
          </a:bodyPr>
          <a:lstStyle/>
          <a:p>
            <a:pPr algn="ctr" defTabSz="914400">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Was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ist</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richtig</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Tree>
    <p:extLst>
      <p:ext uri="{BB962C8B-B14F-4D97-AF65-F5344CB8AC3E}">
        <p14:creationId xmlns:p14="http://schemas.microsoft.com/office/powerpoint/2010/main" val="306344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50" y="203200"/>
            <a:ext cx="4414207" cy="6486525"/>
          </a:xfrm>
          <a:prstGeom prst="rect">
            <a:avLst/>
          </a:prstGeom>
        </p:spPr>
      </p:pic>
      <p:pic>
        <p:nvPicPr>
          <p:cNvPr id="3" name="Picture 2"/>
          <p:cNvPicPr>
            <a:picLocks noChangeAspect="1"/>
          </p:cNvPicPr>
          <p:nvPr/>
        </p:nvPicPr>
        <p:blipFill>
          <a:blip r:embed="rId3"/>
          <a:stretch>
            <a:fillRect/>
          </a:stretch>
        </p:blipFill>
        <p:spPr>
          <a:xfrm>
            <a:off x="4636457" y="111125"/>
            <a:ext cx="4376640" cy="6594475"/>
          </a:xfrm>
          <a:prstGeom prst="rect">
            <a:avLst/>
          </a:prstGeom>
        </p:spPr>
      </p:pic>
    </p:spTree>
    <p:extLst>
      <p:ext uri="{BB962C8B-B14F-4D97-AF65-F5344CB8AC3E}">
        <p14:creationId xmlns:p14="http://schemas.microsoft.com/office/powerpoint/2010/main" val="179811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199" y="0"/>
            <a:ext cx="4427027" cy="6725349"/>
          </a:xfrm>
          <a:prstGeom prst="rect">
            <a:avLst/>
          </a:prstGeom>
        </p:spPr>
      </p:pic>
      <p:pic>
        <p:nvPicPr>
          <p:cNvPr id="3" name="Picture 2"/>
          <p:cNvPicPr>
            <a:picLocks noChangeAspect="1"/>
          </p:cNvPicPr>
          <p:nvPr/>
        </p:nvPicPr>
        <p:blipFill>
          <a:blip r:embed="rId3"/>
          <a:stretch>
            <a:fillRect/>
          </a:stretch>
        </p:blipFill>
        <p:spPr>
          <a:xfrm>
            <a:off x="4630226" y="173737"/>
            <a:ext cx="4356436" cy="6526212"/>
          </a:xfrm>
          <a:prstGeom prst="rect">
            <a:avLst/>
          </a:prstGeom>
        </p:spPr>
      </p:pic>
    </p:spTree>
    <p:extLst>
      <p:ext uri="{BB962C8B-B14F-4D97-AF65-F5344CB8AC3E}">
        <p14:creationId xmlns:p14="http://schemas.microsoft.com/office/powerpoint/2010/main" val="272149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723" y="0"/>
            <a:ext cx="4490289" cy="6748462"/>
          </a:xfrm>
          <a:prstGeom prst="rect">
            <a:avLst/>
          </a:prstGeom>
        </p:spPr>
      </p:pic>
      <p:pic>
        <p:nvPicPr>
          <p:cNvPr id="3" name="Picture 2"/>
          <p:cNvPicPr>
            <a:picLocks noChangeAspect="1"/>
          </p:cNvPicPr>
          <p:nvPr/>
        </p:nvPicPr>
        <p:blipFill>
          <a:blip r:embed="rId3"/>
          <a:stretch>
            <a:fillRect/>
          </a:stretch>
        </p:blipFill>
        <p:spPr>
          <a:xfrm>
            <a:off x="4672012" y="118179"/>
            <a:ext cx="4471988" cy="6630283"/>
          </a:xfrm>
          <a:prstGeom prst="rect">
            <a:avLst/>
          </a:prstGeom>
        </p:spPr>
      </p:pic>
    </p:spTree>
    <p:extLst>
      <p:ext uri="{BB962C8B-B14F-4D97-AF65-F5344CB8AC3E}">
        <p14:creationId xmlns:p14="http://schemas.microsoft.com/office/powerpoint/2010/main" val="188897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487" y="228600"/>
            <a:ext cx="4329488" cy="6435725"/>
          </a:xfrm>
          <a:prstGeom prst="rect">
            <a:avLst/>
          </a:prstGeom>
        </p:spPr>
      </p:pic>
      <p:sp>
        <p:nvSpPr>
          <p:cNvPr id="3" name="TextBox 2"/>
          <p:cNvSpPr txBox="1"/>
          <p:nvPr/>
        </p:nvSpPr>
        <p:spPr>
          <a:xfrm>
            <a:off x="4625975" y="635000"/>
            <a:ext cx="3984625" cy="1200329"/>
          </a:xfrm>
          <a:prstGeom prst="rect">
            <a:avLst/>
          </a:prstGeom>
          <a:noFill/>
        </p:spPr>
        <p:txBody>
          <a:bodyPr wrap="square" rtlCol="0">
            <a:spAutoFit/>
          </a:bodyPr>
          <a:lstStyle/>
          <a:p>
            <a:r>
              <a:rPr lang="en-GB" sz="2400" dirty="0" smtClean="0"/>
              <a:t>Y8 Beginners German</a:t>
            </a:r>
            <a:br>
              <a:rPr lang="en-GB" sz="2400" dirty="0" smtClean="0"/>
            </a:br>
            <a:r>
              <a:rPr lang="en-GB" sz="2400" dirty="0" smtClean="0"/>
              <a:t>Incidental classroom language</a:t>
            </a:r>
            <a:br>
              <a:rPr lang="en-GB" sz="2400" dirty="0" smtClean="0"/>
            </a:br>
            <a:r>
              <a:rPr lang="en-GB" sz="2400" dirty="0" smtClean="0"/>
              <a:t>2.5 terms (September – May)</a:t>
            </a:r>
            <a:endParaRPr lang="en-GB" sz="2400" dirty="0"/>
          </a:p>
        </p:txBody>
      </p:sp>
    </p:spTree>
    <p:extLst>
      <p:ext uri="{BB962C8B-B14F-4D97-AF65-F5344CB8AC3E}">
        <p14:creationId xmlns:p14="http://schemas.microsoft.com/office/powerpoint/2010/main" val="2545681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a:bodyPr>
          <a:lstStyle/>
          <a:p>
            <a:r>
              <a:rPr lang="en-GB" sz="8000" dirty="0" smtClean="0">
                <a:latin typeface="+mn-lt"/>
              </a:rPr>
              <a:t>5</a:t>
            </a:r>
            <a:r>
              <a:rPr lang="en-GB" sz="6600" dirty="0" smtClean="0">
                <a:latin typeface="+mn-lt"/>
              </a:rPr>
              <a:t> Pair and group talk</a:t>
            </a:r>
            <a:endParaRPr lang="en-GB" sz="4900" dirty="0">
              <a:latin typeface="+mn-lt"/>
            </a:endParaRPr>
          </a:p>
        </p:txBody>
      </p:sp>
      <p:sp>
        <p:nvSpPr>
          <p:cNvPr id="4" name="Content Placeholder 2"/>
          <p:cNvSpPr txBox="1">
            <a:spLocks/>
          </p:cNvSpPr>
          <p:nvPr/>
        </p:nvSpPr>
        <p:spPr>
          <a:xfrm>
            <a:off x="662880" y="1985428"/>
            <a:ext cx="5341105"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D34817"/>
              </a:buClr>
              <a:buFont typeface="Calibri" panose="020F0502020204030204" pitchFamily="34" charset="0"/>
              <a:buNone/>
            </a:pPr>
            <a:r>
              <a:rPr lang="en-GB" sz="4000" dirty="0" smtClean="0">
                <a:solidFill>
                  <a:prstClr val="black">
                    <a:lumMod val="75000"/>
                    <a:lumOff val="25000"/>
                  </a:prstClr>
                </a:solidFill>
              </a:rPr>
              <a:t>Keep the language of pair and group tasks more straightforward than teacher – student talk. There can be a mixture of language ‘practice’ and ‘use’ tasks.</a:t>
            </a: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6651" y="2415396"/>
            <a:ext cx="3604357" cy="25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2195380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21" y="98193"/>
            <a:ext cx="4276101" cy="3121552"/>
          </a:xfrm>
          <a:prstGeom prst="rect">
            <a:avLst/>
          </a:prstGeom>
        </p:spPr>
      </p:pic>
      <p:sp>
        <p:nvSpPr>
          <p:cNvPr id="4" name="Oval Callout 3"/>
          <p:cNvSpPr/>
          <p:nvPr/>
        </p:nvSpPr>
        <p:spPr>
          <a:xfrm>
            <a:off x="4716016" y="1518539"/>
            <a:ext cx="3528392" cy="1728192"/>
          </a:xfrm>
          <a:prstGeom prst="wedgeEllipseCallout">
            <a:avLst>
              <a:gd name="adj1" fmla="val -42422"/>
              <a:gd name="adj2" fmla="val 49234"/>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prstClr val="white"/>
                </a:solidFill>
                <a:latin typeface="Arial Rounded MT Bold" pitchFamily="34" charset="0"/>
              </a:rPr>
              <a:t>Je pense que c’est…</a:t>
            </a:r>
          </a:p>
        </p:txBody>
      </p:sp>
      <p:sp>
        <p:nvSpPr>
          <p:cNvPr id="5" name="Oval Callout 4"/>
          <p:cNvSpPr/>
          <p:nvPr/>
        </p:nvSpPr>
        <p:spPr>
          <a:xfrm>
            <a:off x="143508" y="301264"/>
            <a:ext cx="3708412" cy="2109427"/>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Comment dit-on…en français / anglais?</a:t>
            </a:r>
          </a:p>
        </p:txBody>
      </p:sp>
      <p:sp>
        <p:nvSpPr>
          <p:cNvPr id="6" name="Oval Callout 5"/>
          <p:cNvSpPr/>
          <p:nvPr/>
        </p:nvSpPr>
        <p:spPr>
          <a:xfrm>
            <a:off x="5896512" y="3366136"/>
            <a:ext cx="2563920" cy="1396022"/>
          </a:xfrm>
          <a:prstGeom prst="wedgeEllipseCallout">
            <a:avLst>
              <a:gd name="adj1" fmla="val -51657"/>
              <a:gd name="adj2" fmla="val -38951"/>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Que penses-tu?</a:t>
            </a:r>
          </a:p>
        </p:txBody>
      </p:sp>
      <p:sp>
        <p:nvSpPr>
          <p:cNvPr id="7" name="Oval Callout 6"/>
          <p:cNvSpPr/>
          <p:nvPr/>
        </p:nvSpPr>
        <p:spPr>
          <a:xfrm>
            <a:off x="1709970" y="3422139"/>
            <a:ext cx="2429982" cy="1032683"/>
          </a:xfrm>
          <a:prstGeom prst="wedgeEllipseCallout">
            <a:avLst>
              <a:gd name="adj1" fmla="val 56458"/>
              <a:gd name="adj2" fmla="val -17252"/>
            </a:avLst>
          </a:prstGeom>
          <a:solidFill>
            <a:srgbClr val="0000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Je ne sais pas!</a:t>
            </a:r>
          </a:p>
        </p:txBody>
      </p:sp>
      <p:sp>
        <p:nvSpPr>
          <p:cNvPr id="8" name="Oval Callout 7"/>
          <p:cNvSpPr/>
          <p:nvPr/>
        </p:nvSpPr>
        <p:spPr>
          <a:xfrm>
            <a:off x="3680185" y="4454822"/>
            <a:ext cx="1440160" cy="659994"/>
          </a:xfrm>
          <a:prstGeom prst="wedgeEllipseCallout">
            <a:avLst>
              <a:gd name="adj1" fmla="val 12417"/>
              <a:gd name="adj2" fmla="val -70509"/>
            </a:avLst>
          </a:prstGeom>
          <a:solidFill>
            <a:srgbClr val="F6980E"/>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Oui!</a:t>
            </a:r>
          </a:p>
        </p:txBody>
      </p:sp>
      <p:sp>
        <p:nvSpPr>
          <p:cNvPr id="9" name="Oval Callout 8"/>
          <p:cNvSpPr/>
          <p:nvPr/>
        </p:nvSpPr>
        <p:spPr>
          <a:xfrm>
            <a:off x="5135929" y="4762158"/>
            <a:ext cx="1727200" cy="690692"/>
          </a:xfrm>
          <a:prstGeom prst="wedgeEllipseCallout">
            <a:avLst>
              <a:gd name="adj1" fmla="val -18235"/>
              <a:gd name="adj2" fmla="val -73694"/>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1" name="TextBox 10"/>
          <p:cNvSpPr txBox="1"/>
          <p:nvPr/>
        </p:nvSpPr>
        <p:spPr>
          <a:xfrm>
            <a:off x="6480212" y="-24004"/>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Brainstorming</a:t>
            </a:r>
            <a:endParaRPr lang="en-GB" sz="2800" b="1" dirty="0">
              <a:solidFill>
                <a:prstClr val="black"/>
              </a:solidFill>
              <a:latin typeface="Arial" panose="020B0604020202020204" pitchFamily="34" charset="0"/>
              <a:cs typeface="Arial" panose="020B0604020202020204" pitchFamily="34" charset="0"/>
            </a:endParaRPr>
          </a:p>
        </p:txBody>
      </p:sp>
      <p:grpSp>
        <p:nvGrpSpPr>
          <p:cNvPr id="12" name="Group 11"/>
          <p:cNvGrpSpPr/>
          <p:nvPr/>
        </p:nvGrpSpPr>
        <p:grpSpPr>
          <a:xfrm>
            <a:off x="143508" y="4792072"/>
            <a:ext cx="3888432" cy="1841528"/>
            <a:chOff x="4716016" y="3796286"/>
            <a:chExt cx="3888432" cy="184152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5" name="Oval Callout 14"/>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6" name="Oval Callout 15"/>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7" name="Oval Callout 16"/>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8" name="Oval Callout 17"/>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spTree>
    <p:extLst>
      <p:ext uri="{BB962C8B-B14F-4D97-AF65-F5344CB8AC3E}">
        <p14:creationId xmlns:p14="http://schemas.microsoft.com/office/powerpoint/2010/main" val="36096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36" y="653046"/>
            <a:ext cx="8229600" cy="1143000"/>
          </a:xfrm>
          <a:ln w="57150">
            <a:noFill/>
          </a:ln>
        </p:spPr>
        <p:txBody>
          <a:bodyPr>
            <a:normAutofit/>
          </a:bodyPr>
          <a:lstStyle/>
          <a:p>
            <a:pPr algn="l"/>
            <a:r>
              <a:rPr lang="en-GB" sz="6600" dirty="0">
                <a:latin typeface="+mn-lt"/>
              </a:rPr>
              <a:t>1</a:t>
            </a:r>
            <a:r>
              <a:rPr lang="en-GB" sz="5400" dirty="0">
                <a:latin typeface="+mn-lt"/>
              </a:rPr>
              <a:t> Teacher talk – 5Cs</a:t>
            </a:r>
            <a:endParaRPr lang="fr-FR" sz="5400" dirty="0">
              <a:latin typeface="+mn-lt"/>
            </a:endParaRPr>
          </a:p>
        </p:txBody>
      </p:sp>
      <p:sp>
        <p:nvSpPr>
          <p:cNvPr id="3" name="Content Placeholder 2"/>
          <p:cNvSpPr>
            <a:spLocks noGrp="1"/>
          </p:cNvSpPr>
          <p:nvPr>
            <p:ph idx="1"/>
          </p:nvPr>
        </p:nvSpPr>
        <p:spPr>
          <a:xfrm>
            <a:off x="769836" y="1971834"/>
            <a:ext cx="7886700" cy="4351338"/>
          </a:xfrm>
        </p:spPr>
        <p:txBody>
          <a:bodyPr>
            <a:normAutofit/>
          </a:bodyPr>
          <a:lstStyle/>
          <a:p>
            <a:pPr>
              <a:buFont typeface="Wingdings" panose="05000000000000000000" pitchFamily="2" charset="2"/>
              <a:buChar char="§"/>
            </a:pPr>
            <a:r>
              <a:rPr lang="en-GB" sz="4400" dirty="0"/>
              <a:t> </a:t>
            </a:r>
            <a:r>
              <a:rPr lang="en-GB" sz="4000" dirty="0"/>
              <a:t>Consistent</a:t>
            </a:r>
          </a:p>
          <a:p>
            <a:pPr>
              <a:buFont typeface="Wingdings" panose="05000000000000000000" pitchFamily="2" charset="2"/>
              <a:buChar char="§"/>
            </a:pPr>
            <a:r>
              <a:rPr lang="en-GB" sz="4000" dirty="0"/>
              <a:t> Clear / concise</a:t>
            </a:r>
          </a:p>
          <a:p>
            <a:pPr>
              <a:buFont typeface="Wingdings" panose="05000000000000000000" pitchFamily="2" charset="2"/>
              <a:buChar char="§"/>
            </a:pPr>
            <a:r>
              <a:rPr lang="en-GB" sz="4000" dirty="0"/>
              <a:t> Communicative</a:t>
            </a:r>
          </a:p>
          <a:p>
            <a:pPr>
              <a:buFont typeface="Wingdings" panose="05000000000000000000" pitchFamily="2" charset="2"/>
              <a:buChar char="§"/>
            </a:pPr>
            <a:r>
              <a:rPr lang="en-GB" sz="4000" dirty="0"/>
              <a:t> Checks understanding</a:t>
            </a:r>
          </a:p>
          <a:p>
            <a:pPr>
              <a:buFont typeface="Wingdings" panose="05000000000000000000" pitchFamily="2" charset="2"/>
              <a:buChar char="§"/>
            </a:pPr>
            <a:r>
              <a:rPr lang="en-GB" sz="4000" dirty="0"/>
              <a:t> Creative</a:t>
            </a:r>
          </a:p>
          <a:p>
            <a:endParaRPr lang="en-GB" sz="44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484938" y="2402391"/>
            <a:ext cx="1942998" cy="2498143"/>
          </a:xfrm>
          <a:prstGeom prst="rect">
            <a:avLst/>
          </a:prstGeom>
        </p:spPr>
      </p:pic>
    </p:spTree>
    <p:extLst>
      <p:ext uri="{BB962C8B-B14F-4D97-AF65-F5344CB8AC3E}">
        <p14:creationId xmlns:p14="http://schemas.microsoft.com/office/powerpoint/2010/main" val="235053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6000025"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Give one, get one</a:t>
            </a:r>
            <a:endParaRPr lang="en-GB" sz="2800" b="1" dirty="0">
              <a:solidFill>
                <a:prstClr val="black"/>
              </a:solidFill>
              <a:latin typeface="Arial" panose="020B0604020202020204" pitchFamily="34" charset="0"/>
              <a:cs typeface="Arial" panose="020B0604020202020204" pitchFamily="34" charset="0"/>
            </a:endParaRPr>
          </a:p>
        </p:txBody>
      </p:sp>
      <p:sp>
        <p:nvSpPr>
          <p:cNvPr id="4" name="Rounded Rectangular Callout 3"/>
          <p:cNvSpPr/>
          <p:nvPr/>
        </p:nvSpPr>
        <p:spPr>
          <a:xfrm>
            <a:off x="6775957" y="2913307"/>
            <a:ext cx="2297505" cy="1224136"/>
          </a:xfrm>
          <a:prstGeom prst="wedgeRoundRectCallout">
            <a:avLst>
              <a:gd name="adj1" fmla="val -57840"/>
              <a:gd name="adj2" fmla="val -29234"/>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Ja</a:t>
            </a:r>
            <a:r>
              <a:rPr lang="en-GB" sz="3200" b="1" dirty="0">
                <a:solidFill>
                  <a:srgbClr val="000000"/>
                </a:solidFill>
                <a:latin typeface="Arial" panose="020B0604020202020204" pitchFamily="34" charset="0"/>
                <a:cs typeface="Arial" panose="020B0604020202020204" pitchFamily="34" charset="0"/>
              </a:rPr>
              <a:t>! </a:t>
            </a: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err="1">
                <a:solidFill>
                  <a:srgbClr val="000000"/>
                </a:solidFill>
                <a:latin typeface="Arial" panose="020B0604020202020204" pitchFamily="34" charset="0"/>
                <a:cs typeface="Arial" panose="020B0604020202020204" pitchFamily="34" charset="0"/>
              </a:rPr>
              <a:t>ist</a:t>
            </a:r>
            <a:r>
              <a:rPr lang="en-GB" sz="3200" b="1" dirty="0">
                <a:solidFill>
                  <a:srgbClr val="000000"/>
                </a:solidFill>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582052678"/>
              </p:ext>
            </p:extLst>
          </p:nvPr>
        </p:nvGraphicFramePr>
        <p:xfrm>
          <a:off x="167480" y="75966"/>
          <a:ext cx="4104456" cy="6644640"/>
        </p:xfrm>
        <a:graphic>
          <a:graphicData uri="http://schemas.openxmlformats.org/drawingml/2006/table">
            <a:tbl>
              <a:tblPr firstRow="1" bandRow="1">
                <a:tableStyleId>{5940675A-B579-460E-94D1-54222C63F5DA}</a:tableStyleId>
              </a:tblPr>
              <a:tblGrid>
                <a:gridCol w="1333516"/>
                <a:gridCol w="1330780"/>
                <a:gridCol w="1440160"/>
              </a:tblGrid>
              <a:tr h="391544">
                <a:tc>
                  <a:txBody>
                    <a:bodyPr/>
                    <a:lstStyle/>
                    <a:p>
                      <a:r>
                        <a:rPr lang="en-GB" sz="2000" b="1" dirty="0" err="1" smtClean="0">
                          <a:latin typeface="Arial" panose="020B0604020202020204" pitchFamily="34" charset="0"/>
                          <a:cs typeface="Arial" panose="020B0604020202020204" pitchFamily="34" charset="0"/>
                        </a:rPr>
                        <a:t>Verben</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err="1" smtClean="0">
                          <a:latin typeface="Arial" panose="020B0604020202020204" pitchFamily="34" charset="0"/>
                          <a:cs typeface="Arial" panose="020B0604020202020204" pitchFamily="34" charset="0"/>
                        </a:rPr>
                        <a:t>Gib</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smtClean="0">
                          <a:latin typeface="Arial" panose="020B0604020202020204" pitchFamily="34" charset="0"/>
                          <a:cs typeface="Arial" panose="020B0604020202020204" pitchFamily="34" charset="0"/>
                        </a:rPr>
                        <a:t>Krieg’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play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dance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eat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swim</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cut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drink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run</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draw</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fly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jump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sleep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walk/go</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sing</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hide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stick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bl>
          </a:graphicData>
        </a:graphic>
      </p:graphicFrame>
      <p:sp>
        <p:nvSpPr>
          <p:cNvPr id="6" name="Rounded Rectangular Callout 5"/>
          <p:cNvSpPr/>
          <p:nvPr/>
        </p:nvSpPr>
        <p:spPr>
          <a:xfrm>
            <a:off x="6337676" y="564526"/>
            <a:ext cx="2661338" cy="1607986"/>
          </a:xfrm>
          <a:prstGeom prst="wedgeRoundRectCallout">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a:solidFill>
                  <a:srgbClr val="000000"/>
                </a:solidFill>
                <a:latin typeface="Arial" panose="020B0604020202020204" pitchFamily="34" charset="0"/>
                <a:cs typeface="Arial" panose="020B0604020202020204" pitchFamily="34" charset="0"/>
              </a:rPr>
              <a:t>Hast du </a:t>
            </a:r>
            <a:br>
              <a:rPr lang="en-GB" sz="3200" b="1" dirty="0">
                <a:solidFill>
                  <a:srgbClr val="000000"/>
                </a:solidFill>
                <a:latin typeface="Arial" panose="020B0604020202020204" pitchFamily="34" charset="0"/>
                <a:cs typeface="Arial" panose="020B0604020202020204" pitchFamily="34" charset="0"/>
              </a:rPr>
            </a:b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a:solidFill>
                  <a:srgbClr val="000000"/>
                </a:solidFill>
                <a:latin typeface="Arial" panose="020B0604020202020204" pitchFamily="34" charset="0"/>
                <a:cs typeface="Arial" panose="020B0604020202020204" pitchFamily="34" charset="0"/>
              </a:rPr>
              <a:t>auf Deutsch?</a:t>
            </a:r>
          </a:p>
        </p:txBody>
      </p:sp>
      <p:sp>
        <p:nvSpPr>
          <p:cNvPr id="7" name="Oval Callout 6"/>
          <p:cNvSpPr/>
          <p:nvPr/>
        </p:nvSpPr>
        <p:spPr>
          <a:xfrm>
            <a:off x="3850104" y="1490912"/>
            <a:ext cx="3006499" cy="1920406"/>
          </a:xfrm>
          <a:prstGeom prst="wedgeEllipseCallout">
            <a:avLst>
              <a:gd name="adj1" fmla="val 44711"/>
              <a:gd name="adj2" fmla="val 58282"/>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Ja</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ich</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habe</a:t>
            </a:r>
            <a:r>
              <a:rPr lang="fr-FR" sz="2800" dirty="0">
                <a:solidFill>
                  <a:srgbClr val="000000"/>
                </a:solidFill>
                <a:latin typeface="Arial" panose="020B0604020202020204" pitchFamily="34" charset="0"/>
                <a:cs typeface="Arial" panose="020B0604020202020204" pitchFamily="34" charset="0"/>
              </a:rPr>
              <a:t> </a:t>
            </a:r>
            <a:r>
              <a:rPr lang="fr-FR" sz="2800" i="1" dirty="0">
                <a:solidFill>
                  <a:srgbClr val="FFFFFF"/>
                </a:solidFill>
                <a:latin typeface="Arial" panose="020B0604020202020204" pitchFamily="34" charset="0"/>
                <a:cs typeface="Arial" panose="020B0604020202020204" pitchFamily="34" charset="0"/>
              </a:rPr>
              <a:t>to jump</a:t>
            </a:r>
            <a:r>
              <a:rPr lang="fr-FR" sz="2800" dirty="0">
                <a:solidFill>
                  <a:srgbClr val="000000"/>
                </a:solidFill>
                <a:latin typeface="Arial" panose="020B0604020202020204" pitchFamily="34" charset="0"/>
                <a:cs typeface="Arial" panose="020B0604020202020204" pitchFamily="34" charset="0"/>
              </a:rPr>
              <a:t>!  Hast du </a:t>
            </a:r>
            <a:r>
              <a:rPr lang="fr-FR" sz="2800" i="1" dirty="0">
                <a:solidFill>
                  <a:srgbClr val="FFFFFF"/>
                </a:solidFill>
                <a:latin typeface="Arial" panose="020B0604020202020204" pitchFamily="34" charset="0"/>
                <a:cs typeface="Arial" panose="020B0604020202020204" pitchFamily="34" charset="0"/>
              </a:rPr>
              <a:t>to </a:t>
            </a:r>
            <a:r>
              <a:rPr lang="fr-FR" sz="2800" i="1" dirty="0" err="1">
                <a:solidFill>
                  <a:srgbClr val="FFFFFF"/>
                </a:solidFill>
                <a:latin typeface="Arial" panose="020B0604020202020204" pitchFamily="34" charset="0"/>
                <a:cs typeface="Arial" panose="020B0604020202020204" pitchFamily="34" charset="0"/>
              </a:rPr>
              <a:t>draw</a:t>
            </a:r>
            <a:r>
              <a:rPr lang="fr-FR" sz="2800" dirty="0">
                <a:solidFill>
                  <a:srgbClr val="000000"/>
                </a:solidFill>
                <a:latin typeface="Arial" panose="020B0604020202020204" pitchFamily="34" charset="0"/>
                <a:cs typeface="Arial" panose="020B0604020202020204" pitchFamily="34" charset="0"/>
              </a:rPr>
              <a:t>?</a:t>
            </a:r>
          </a:p>
        </p:txBody>
      </p:sp>
      <p:sp>
        <p:nvSpPr>
          <p:cNvPr id="8" name="Oval Callout 7"/>
          <p:cNvSpPr/>
          <p:nvPr/>
        </p:nvSpPr>
        <p:spPr>
          <a:xfrm>
            <a:off x="4151258" y="3534092"/>
            <a:ext cx="2540205" cy="1236041"/>
          </a:xfrm>
          <a:prstGeom prst="wedgeEllipseCallout">
            <a:avLst>
              <a:gd name="adj1" fmla="val 48487"/>
              <a:gd name="adj2" fmla="val 47899"/>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Und</a:t>
            </a:r>
            <a:r>
              <a:rPr lang="fr-FR" sz="2800" i="1" dirty="0">
                <a:solidFill>
                  <a:srgbClr val="FFFFFF"/>
                </a:solidFill>
                <a:latin typeface="Arial" panose="020B0604020202020204" pitchFamily="34" charset="0"/>
                <a:cs typeface="Arial" panose="020B0604020202020204" pitchFamily="34" charset="0"/>
              </a:rPr>
              <a:t> to </a:t>
            </a:r>
            <a:r>
              <a:rPr lang="fr-FR" sz="2800" i="1" dirty="0" err="1">
                <a:solidFill>
                  <a:srgbClr val="FFFFFF"/>
                </a:solidFill>
                <a:latin typeface="Arial" panose="020B0604020202020204" pitchFamily="34" charset="0"/>
                <a:cs typeface="Arial" panose="020B0604020202020204" pitchFamily="34" charset="0"/>
              </a:rPr>
              <a:t>draw</a:t>
            </a:r>
            <a:r>
              <a:rPr lang="fr-FR" sz="2800" i="1" dirty="0">
                <a:solidFill>
                  <a:srgbClr val="FFFFFF"/>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ist</a:t>
            </a:r>
            <a:r>
              <a:rPr lang="fr-FR" sz="2800" dirty="0">
                <a:solidFill>
                  <a:srgbClr val="000000"/>
                </a:solidFill>
                <a:latin typeface="Arial" panose="020B0604020202020204" pitchFamily="34" charset="0"/>
                <a:cs typeface="Arial" panose="020B0604020202020204" pitchFamily="34" charset="0"/>
              </a:rPr>
              <a:t>…</a:t>
            </a:r>
          </a:p>
        </p:txBody>
      </p:sp>
      <p:sp>
        <p:nvSpPr>
          <p:cNvPr id="9" name="Rounded Rectangular Callout 8"/>
          <p:cNvSpPr/>
          <p:nvPr/>
        </p:nvSpPr>
        <p:spPr>
          <a:xfrm>
            <a:off x="6856604" y="4770133"/>
            <a:ext cx="1697849" cy="720080"/>
          </a:xfrm>
          <a:prstGeom prst="wedgeRoundRectCallout">
            <a:avLst>
              <a:gd name="adj1" fmla="val -59284"/>
              <a:gd name="adj2" fmla="val -26482"/>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Danke</a:t>
            </a:r>
            <a:r>
              <a:rPr lang="en-GB" sz="3200" b="1" dirty="0">
                <a:solidFill>
                  <a:srgbClr val="000000"/>
                </a:solidFill>
                <a:latin typeface="Arial" panose="020B0604020202020204" pitchFamily="34" charset="0"/>
                <a:cs typeface="Arial" panose="020B0604020202020204" pitchFamily="34" charset="0"/>
              </a:rPr>
              <a:t>! </a:t>
            </a:r>
          </a:p>
        </p:txBody>
      </p:sp>
      <p:sp>
        <p:nvSpPr>
          <p:cNvPr id="10" name="Oval Callout 9"/>
          <p:cNvSpPr/>
          <p:nvPr/>
        </p:nvSpPr>
        <p:spPr>
          <a:xfrm>
            <a:off x="4438094" y="4934689"/>
            <a:ext cx="2418510" cy="1200036"/>
          </a:xfrm>
          <a:prstGeom prst="wedgeEllipseCallout">
            <a:avLst>
              <a:gd name="adj1" fmla="val 44048"/>
              <a:gd name="adj2" fmla="val 48924"/>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Nichts</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zu</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danken</a:t>
            </a:r>
            <a:r>
              <a:rPr lang="fr-FR" sz="28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3841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pet-shop"/>
          <p:cNvPicPr>
            <a:picLocks noChangeAspect="1" noChangeArrowheads="1"/>
          </p:cNvPicPr>
          <p:nvPr/>
        </p:nvPicPr>
        <p:blipFill>
          <a:blip r:embed="rId3">
            <a:clrChange>
              <a:clrFrom>
                <a:srgbClr val="FFFFFF"/>
              </a:clrFrom>
              <a:clrTo>
                <a:srgbClr val="FFFFFF">
                  <a:alpha val="0"/>
                </a:srgbClr>
              </a:clrTo>
            </a:clrChange>
          </a:blip>
          <a:srcRect b="24622"/>
          <a:stretch>
            <a:fillRect/>
          </a:stretch>
        </p:blipFill>
        <p:spPr bwMode="auto">
          <a:xfrm>
            <a:off x="31750" y="1341040"/>
            <a:ext cx="3100388" cy="3240088"/>
          </a:xfrm>
          <a:prstGeom prst="rect">
            <a:avLst/>
          </a:prstGeom>
          <a:noFill/>
          <a:ln w="9525">
            <a:noFill/>
            <a:miter lim="800000"/>
            <a:headEnd/>
            <a:tailEnd/>
          </a:ln>
        </p:spPr>
      </p:pic>
      <p:sp>
        <p:nvSpPr>
          <p:cNvPr id="74754" name="Text Box 3">
            <a:hlinkClick r:id="" action="ppaction://noaction">
              <a:snd r:embed="rId4" name="fui.wav"/>
            </a:hlinkClick>
          </p:cNvPr>
          <p:cNvSpPr txBox="1">
            <a:spLocks noChangeArrowheads="1"/>
          </p:cNvSpPr>
          <p:nvPr/>
        </p:nvSpPr>
        <p:spPr bwMode="auto">
          <a:xfrm>
            <a:off x="180964" y="833582"/>
            <a:ext cx="8396472" cy="646331"/>
          </a:xfrm>
          <a:prstGeom prst="rect">
            <a:avLst/>
          </a:prstGeom>
          <a:noFill/>
          <a:ln w="9525">
            <a:noFill/>
            <a:miter lim="800000"/>
            <a:headEnd/>
            <a:tailEnd/>
          </a:ln>
        </p:spPr>
        <p:txBody>
          <a:bodyPr wrap="square">
            <a:spAutoFit/>
          </a:bodyPr>
          <a:lstStyle/>
          <a:p>
            <a:pPr defTabSz="914400">
              <a:spcBef>
                <a:spcPct val="50000"/>
              </a:spcBef>
            </a:pPr>
            <a:r>
              <a:rPr lang="en-GB" sz="3600" dirty="0" smtClean="0">
                <a:solidFill>
                  <a:prstClr val="black"/>
                </a:solidFill>
              </a:rPr>
              <a:t>Je </a:t>
            </a:r>
            <a:r>
              <a:rPr lang="en-GB" sz="3600" dirty="0" err="1" smtClean="0">
                <a:solidFill>
                  <a:prstClr val="black"/>
                </a:solidFill>
              </a:rPr>
              <a:t>suis</a:t>
            </a:r>
            <a:r>
              <a:rPr lang="en-GB" sz="3600" dirty="0" smtClean="0">
                <a:solidFill>
                  <a:prstClr val="black"/>
                </a:solidFill>
              </a:rPr>
              <a:t> </a:t>
            </a:r>
            <a:r>
              <a:rPr lang="en-GB" sz="3600" dirty="0" err="1" smtClean="0">
                <a:solidFill>
                  <a:prstClr val="black"/>
                </a:solidFill>
              </a:rPr>
              <a:t>allé</a:t>
            </a:r>
            <a:r>
              <a:rPr lang="en-GB" sz="3600" dirty="0" smtClean="0">
                <a:solidFill>
                  <a:prstClr val="black"/>
                </a:solidFill>
              </a:rPr>
              <a:t>(e) à </a:t>
            </a:r>
            <a:r>
              <a:rPr lang="en-GB" sz="3600" dirty="0" err="1" smtClean="0">
                <a:solidFill>
                  <a:prstClr val="black"/>
                </a:solidFill>
              </a:rPr>
              <a:t>l’animalerie</a:t>
            </a:r>
            <a:r>
              <a:rPr lang="en-GB" sz="3600" dirty="0" smtClean="0">
                <a:solidFill>
                  <a:prstClr val="black"/>
                </a:solidFill>
              </a:rPr>
              <a:t> et </a:t>
            </a:r>
            <a:r>
              <a:rPr lang="en-GB" sz="3600" dirty="0" err="1" smtClean="0">
                <a:solidFill>
                  <a:prstClr val="black"/>
                </a:solidFill>
              </a:rPr>
              <a:t>j’ai</a:t>
            </a:r>
            <a:r>
              <a:rPr lang="en-GB" sz="3600" dirty="0" smtClean="0">
                <a:solidFill>
                  <a:prstClr val="black"/>
                </a:solidFill>
              </a:rPr>
              <a:t> </a:t>
            </a:r>
            <a:r>
              <a:rPr lang="en-GB" sz="3600" dirty="0" err="1" smtClean="0">
                <a:solidFill>
                  <a:prstClr val="black"/>
                </a:solidFill>
              </a:rPr>
              <a:t>acheté</a:t>
            </a:r>
            <a:r>
              <a:rPr lang="en-GB" sz="3600" dirty="0" smtClean="0">
                <a:solidFill>
                  <a:prstClr val="black"/>
                </a:solidFill>
              </a:rPr>
              <a:t> …</a:t>
            </a:r>
            <a:endParaRPr lang="en-GB" sz="3600"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704301"/>
            <a:ext cx="2781300" cy="2857500"/>
          </a:xfrm>
          <a:prstGeom prst="rect">
            <a:avLst/>
          </a:prstGeom>
        </p:spPr>
      </p:pic>
      <p:sp>
        <p:nvSpPr>
          <p:cNvPr id="14" name="TextBox 13"/>
          <p:cNvSpPr txBox="1"/>
          <p:nvPr/>
        </p:nvSpPr>
        <p:spPr>
          <a:xfrm>
            <a:off x="179512" y="129579"/>
            <a:ext cx="4176464" cy="646331"/>
          </a:xfrm>
          <a:prstGeom prst="rect">
            <a:avLst/>
          </a:prstGeom>
          <a:noFill/>
        </p:spPr>
        <p:txBody>
          <a:bodyPr wrap="square" rtlCol="0">
            <a:spAutoFit/>
          </a:bodyPr>
          <a:lstStyle/>
          <a:p>
            <a:pPr defTabSz="914400"/>
            <a:r>
              <a:rPr lang="en-GB" sz="3600" b="1" dirty="0" smtClean="0">
                <a:solidFill>
                  <a:prstClr val="black"/>
                </a:solidFill>
              </a:rPr>
              <a:t>Pair  - Share</a:t>
            </a:r>
            <a:endParaRPr lang="en-GB" sz="3600" b="1" dirty="0">
              <a:solidFill>
                <a:prstClr val="black"/>
              </a:solidFill>
            </a:endParaRPr>
          </a:p>
        </p:txBody>
      </p:sp>
      <p:sp>
        <p:nvSpPr>
          <p:cNvPr id="16" name="Rounded Rectangular Callout 15"/>
          <p:cNvSpPr/>
          <p:nvPr/>
        </p:nvSpPr>
        <p:spPr>
          <a:xfrm>
            <a:off x="251520" y="5626710"/>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7" name="Rounded Rectangular Callout 16"/>
          <p:cNvSpPr/>
          <p:nvPr/>
        </p:nvSpPr>
        <p:spPr>
          <a:xfrm>
            <a:off x="2051721" y="5485294"/>
            <a:ext cx="191837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8" name="Rounded Rectangular Callout 17"/>
          <p:cNvSpPr/>
          <p:nvPr/>
        </p:nvSpPr>
        <p:spPr>
          <a:xfrm>
            <a:off x="3775730" y="5661248"/>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9" name="Rounded Rectangular Callout 18"/>
          <p:cNvSpPr/>
          <p:nvPr/>
        </p:nvSpPr>
        <p:spPr>
          <a:xfrm>
            <a:off x="5290628" y="5471706"/>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
        <p:nvSpPr>
          <p:cNvPr id="20" name="Rounded Rectangular Callout 19"/>
          <p:cNvSpPr/>
          <p:nvPr/>
        </p:nvSpPr>
        <p:spPr>
          <a:xfrm>
            <a:off x="6834734" y="5626710"/>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427287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5902241" y="5877272"/>
            <a:ext cx="1579893"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pic>
        <p:nvPicPr>
          <p:cNvPr id="727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57188"/>
            <a:ext cx="23574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500438"/>
            <a:ext cx="23574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357188"/>
            <a:ext cx="23574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3500438"/>
            <a:ext cx="23574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7"/>
          <p:cNvSpPr txBox="1">
            <a:spLocks noChangeArrowheads="1"/>
          </p:cNvSpPr>
          <p:nvPr/>
        </p:nvSpPr>
        <p:spPr bwMode="auto">
          <a:xfrm>
            <a:off x="5857875" y="-27384"/>
            <a:ext cx="2714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GB" sz="4400" dirty="0" err="1">
                <a:solidFill>
                  <a:prstClr val="black"/>
                </a:solidFill>
                <a:latin typeface="Calibri" panose="020F0502020204030204" pitchFamily="34" charset="0"/>
              </a:rPr>
              <a:t>Ligne</a:t>
            </a:r>
            <a:r>
              <a:rPr lang="en-GB" sz="4400" dirty="0">
                <a:solidFill>
                  <a:prstClr val="black"/>
                </a:solidFill>
                <a:latin typeface="Calibri" panose="020F0502020204030204" pitchFamily="34" charset="0"/>
              </a:rPr>
              <a:t> de </a:t>
            </a:r>
            <a:r>
              <a:rPr lang="en-GB" sz="4400" dirty="0" err="1">
                <a:solidFill>
                  <a:prstClr val="black"/>
                </a:solidFill>
                <a:latin typeface="Calibri" panose="020F0502020204030204" pitchFamily="34" charset="0"/>
              </a:rPr>
              <a:t>bavardage</a:t>
            </a:r>
            <a:endParaRPr lang="en-US" sz="4400" dirty="0">
              <a:solidFill>
                <a:prstClr val="black"/>
              </a:solidFill>
              <a:latin typeface="Calibri" panose="020F0502020204030204" pitchFamily="34" charset="0"/>
            </a:endParaRPr>
          </a:p>
        </p:txBody>
      </p:sp>
      <p:pic>
        <p:nvPicPr>
          <p:cNvPr id="72711" name="Picture 3" descr="ch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718" y="1418828"/>
            <a:ext cx="292893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134835" y="5233556"/>
            <a:ext cx="1728192"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5436096" y="4589840"/>
            <a:ext cx="1682120"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2" name="Rounded Rectangular Callout 11"/>
          <p:cNvSpPr/>
          <p:nvPr/>
        </p:nvSpPr>
        <p:spPr>
          <a:xfrm>
            <a:off x="6968495" y="4473411"/>
            <a:ext cx="1362438"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3" name="Rounded Rectangular Callout 12"/>
          <p:cNvSpPr/>
          <p:nvPr/>
        </p:nvSpPr>
        <p:spPr>
          <a:xfrm>
            <a:off x="7643812" y="5320863"/>
            <a:ext cx="1283148"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929480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426" y="2345731"/>
            <a:ext cx="4296709" cy="2296054"/>
          </a:xfrm>
          <a:prstGeom prst="rect">
            <a:avLst/>
          </a:prstGeom>
        </p:spPr>
      </p:pic>
      <p:sp>
        <p:nvSpPr>
          <p:cNvPr id="3" name="TextBox 2"/>
          <p:cNvSpPr txBox="1"/>
          <p:nvPr/>
        </p:nvSpPr>
        <p:spPr>
          <a:xfrm>
            <a:off x="-16931" y="821268"/>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4" name="TextBox 3"/>
          <p:cNvSpPr txBox="1"/>
          <p:nvPr/>
        </p:nvSpPr>
        <p:spPr>
          <a:xfrm>
            <a:off x="3024780" y="1624675"/>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5" name="TextBox 4"/>
          <p:cNvSpPr txBox="1"/>
          <p:nvPr/>
        </p:nvSpPr>
        <p:spPr>
          <a:xfrm>
            <a:off x="5003801" y="2671565"/>
            <a:ext cx="4588936" cy="923330"/>
          </a:xfrm>
          <a:prstGeom prst="rect">
            <a:avLst/>
          </a:prstGeom>
          <a:noFill/>
        </p:spPr>
        <p:txBody>
          <a:bodyPr wrap="square" rtlCol="0">
            <a:spAutoFit/>
          </a:bodyPr>
          <a:lstStyle/>
          <a:p>
            <a:pPr defTabSz="914400"/>
            <a:r>
              <a:rPr lang="en-GB" sz="5400" b="1" dirty="0" smtClean="0">
                <a:solidFill>
                  <a:prstClr val="black"/>
                </a:solidFill>
              </a:rPr>
              <a:t>¡</a:t>
            </a:r>
            <a:r>
              <a:rPr lang="en-GB" sz="5400" b="1" dirty="0" err="1" smtClean="0">
                <a:solidFill>
                  <a:prstClr val="black"/>
                </a:solidFill>
              </a:rPr>
              <a:t>Intercambia</a:t>
            </a:r>
            <a:r>
              <a:rPr lang="en-GB" sz="5400" b="1" dirty="0" smtClean="0">
                <a:solidFill>
                  <a:prstClr val="black"/>
                </a:solidFill>
              </a:rPr>
              <a:t>!</a:t>
            </a:r>
            <a:endParaRPr lang="en-GB" sz="5400" b="1" dirty="0">
              <a:solidFill>
                <a:prstClr val="black"/>
              </a:solidFill>
            </a:endParaRPr>
          </a:p>
        </p:txBody>
      </p:sp>
      <p:sp>
        <p:nvSpPr>
          <p:cNvPr id="6" name="TextBox 5"/>
          <p:cNvSpPr txBox="1"/>
          <p:nvPr/>
        </p:nvSpPr>
        <p:spPr>
          <a:xfrm>
            <a:off x="87804" y="6413266"/>
            <a:ext cx="4680273" cy="400110"/>
          </a:xfrm>
          <a:prstGeom prst="rect">
            <a:avLst/>
          </a:prstGeom>
          <a:noFill/>
        </p:spPr>
        <p:txBody>
          <a:bodyPr wrap="square" rtlCol="0">
            <a:spAutoFit/>
          </a:bodyPr>
          <a:lstStyle/>
          <a:p>
            <a:pPr defTabSz="914400"/>
            <a:r>
              <a:rPr lang="en-GB" sz="2000" b="1" dirty="0" smtClean="0">
                <a:solidFill>
                  <a:prstClr val="black"/>
                </a:solidFill>
              </a:rPr>
              <a:t>Quiz – Quiz  - Trade</a:t>
            </a:r>
            <a:endParaRPr lang="en-GB" sz="2000" b="1" dirty="0">
              <a:solidFill>
                <a:prstClr val="black"/>
              </a:solidFill>
            </a:endParaRPr>
          </a:p>
        </p:txBody>
      </p:sp>
      <p:sp>
        <p:nvSpPr>
          <p:cNvPr id="7" name="Rounded Rectangular Callout 6"/>
          <p:cNvSpPr/>
          <p:nvPr/>
        </p:nvSpPr>
        <p:spPr>
          <a:xfrm>
            <a:off x="349370" y="5517232"/>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Fenomenal</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2469251" y="5375816"/>
            <a:ext cx="1598693"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¡Genial!</a:t>
            </a:r>
            <a:endParaRPr lang="en-GB" sz="2400" b="1" dirty="0">
              <a:solidFill>
                <a:prstClr val="black"/>
              </a:solidFill>
              <a:latin typeface="Segoe Print" panose="02000600000000000000" pitchFamily="2" charset="0"/>
            </a:endParaRPr>
          </a:p>
        </p:txBody>
      </p:sp>
      <p:sp>
        <p:nvSpPr>
          <p:cNvPr id="9" name="Rounded Rectangular Callout 8"/>
          <p:cNvSpPr/>
          <p:nvPr/>
        </p:nvSpPr>
        <p:spPr>
          <a:xfrm>
            <a:off x="3873580" y="5551770"/>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Buen</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acento</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5388478" y="5362228"/>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¡Qué </a:t>
            </a:r>
            <a:r>
              <a:rPr lang="en-GB" sz="2400" b="1" dirty="0" err="1" smtClean="0">
                <a:solidFill>
                  <a:prstClr val="black"/>
                </a:solidFill>
                <a:latin typeface="Segoe Print" panose="02000600000000000000" pitchFamily="2" charset="0"/>
              </a:rPr>
              <a:t>guay</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6932584" y="5517232"/>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¡Bien </a:t>
            </a:r>
            <a:r>
              <a:rPr lang="en-GB" sz="2400" b="1" dirty="0" err="1" smtClean="0">
                <a:solidFill>
                  <a:prstClr val="white"/>
                </a:solidFill>
                <a:latin typeface="Segoe Print" panose="02000600000000000000" pitchFamily="2" charset="0"/>
              </a:rPr>
              <a:t>hecho</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156472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683" y="2708920"/>
            <a:ext cx="3245643" cy="3350757"/>
          </a:xfrm>
          <a:prstGeom prst="rect">
            <a:avLst/>
          </a:prstGeom>
        </p:spPr>
      </p:pic>
      <p:sp>
        <p:nvSpPr>
          <p:cNvPr id="3" name="TextBox 2"/>
          <p:cNvSpPr txBox="1"/>
          <p:nvPr/>
        </p:nvSpPr>
        <p:spPr>
          <a:xfrm>
            <a:off x="5516806" y="692696"/>
            <a:ext cx="3564467" cy="1754326"/>
          </a:xfrm>
          <a:prstGeom prst="rect">
            <a:avLst/>
          </a:prstGeom>
          <a:noFill/>
        </p:spPr>
        <p:txBody>
          <a:bodyPr wrap="square" rtlCol="0">
            <a:spAutoFit/>
          </a:bodyPr>
          <a:lstStyle/>
          <a:p>
            <a:pPr defTabSz="914400"/>
            <a:r>
              <a:rPr lang="en-GB" sz="5400" b="1" dirty="0" err="1" smtClean="0">
                <a:solidFill>
                  <a:prstClr val="black"/>
                </a:solidFill>
              </a:rPr>
              <a:t>Trabaja</a:t>
            </a:r>
            <a:r>
              <a:rPr lang="en-GB" sz="5400" b="1" dirty="0" smtClean="0">
                <a:solidFill>
                  <a:prstClr val="black"/>
                </a:solidFill>
              </a:rPr>
              <a:t> en </a:t>
            </a:r>
            <a:r>
              <a:rPr lang="en-GB" sz="5400" b="1" dirty="0" err="1" smtClean="0">
                <a:solidFill>
                  <a:prstClr val="black"/>
                </a:solidFill>
              </a:rPr>
              <a:t>tándem</a:t>
            </a:r>
            <a:endParaRPr lang="en-GB" sz="5400" b="1" dirty="0">
              <a:solidFill>
                <a:prstClr val="black"/>
              </a:solidFill>
            </a:endParaRPr>
          </a:p>
        </p:txBody>
      </p:sp>
      <p:pic>
        <p:nvPicPr>
          <p:cNvPr id="4" name="Picture 3"/>
          <p:cNvPicPr>
            <a:picLocks noChangeAspect="1"/>
          </p:cNvPicPr>
          <p:nvPr/>
        </p:nvPicPr>
        <p:blipFill>
          <a:blip r:embed="rId3"/>
          <a:stretch>
            <a:fillRect/>
          </a:stretch>
        </p:blipFill>
        <p:spPr>
          <a:xfrm>
            <a:off x="467544" y="3501008"/>
            <a:ext cx="4096806" cy="3058294"/>
          </a:xfrm>
          <a:prstGeom prst="rect">
            <a:avLst/>
          </a:prstGeom>
        </p:spPr>
      </p:pic>
      <p:pic>
        <p:nvPicPr>
          <p:cNvPr id="5" name="Picture 4"/>
          <p:cNvPicPr>
            <a:picLocks noChangeAspect="1"/>
          </p:cNvPicPr>
          <p:nvPr/>
        </p:nvPicPr>
        <p:blipFill>
          <a:blip r:embed="rId4"/>
          <a:stretch>
            <a:fillRect/>
          </a:stretch>
        </p:blipFill>
        <p:spPr>
          <a:xfrm>
            <a:off x="467544" y="245740"/>
            <a:ext cx="4096806" cy="3039244"/>
          </a:xfrm>
          <a:prstGeom prst="rect">
            <a:avLst/>
          </a:prstGeom>
        </p:spPr>
      </p:pic>
    </p:spTree>
    <p:extLst>
      <p:ext uri="{BB962C8B-B14F-4D97-AF65-F5344CB8AC3E}">
        <p14:creationId xmlns:p14="http://schemas.microsoft.com/office/powerpoint/2010/main" val="175542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1252096"/>
            <a:ext cx="4670647" cy="3323987"/>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err="1">
                <a:solidFill>
                  <a:prstClr val="black"/>
                </a:solidFill>
                <a:latin typeface="Bradley Hand ITC" panose="03070402050302030203" pitchFamily="66" charset="0"/>
              </a:rPr>
              <a:t>Freitag</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err="1">
                <a:solidFill>
                  <a:prstClr val="black"/>
                </a:solidFill>
                <a:latin typeface="Bradley Hand ITC" panose="03070402050302030203" pitchFamily="66" charset="0"/>
              </a:rPr>
              <a:t>vierten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ML6</a:t>
            </a:r>
          </a:p>
          <a:p>
            <a:pPr defTabSz="914400"/>
            <a:r>
              <a:rPr lang="fr-FR" sz="3000" b="1" dirty="0">
                <a:solidFill>
                  <a:prstClr val="black"/>
                </a:solidFill>
                <a:latin typeface="Bradley Hand ITC" panose="03070402050302030203" pitchFamily="66" charset="0"/>
              </a:rPr>
              <a:t>Mit </a:t>
            </a:r>
            <a:r>
              <a:rPr lang="fr-FR" sz="3000" b="1" dirty="0" err="1">
                <a:solidFill>
                  <a:prstClr val="black"/>
                </a:solidFill>
                <a:latin typeface="Bradley Hand ITC" panose="03070402050302030203" pitchFamily="66" charset="0"/>
              </a:rPr>
              <a:t>Frau</a:t>
            </a:r>
            <a:r>
              <a:rPr lang="fr-FR" sz="3000" b="1" dirty="0">
                <a:solidFill>
                  <a:prstClr val="black"/>
                </a:solidFill>
                <a:latin typeface="Bradley Hand ITC" panose="03070402050302030203" pitchFamily="66" charset="0"/>
              </a:rPr>
              <a:t> Hawkes</a:t>
            </a: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fantastisch</a:t>
            </a:r>
            <a:r>
              <a:rPr lang="fr-FR" sz="3000" b="1" dirty="0">
                <a:solidFill>
                  <a:prstClr val="black"/>
                </a:solidFill>
                <a:latin typeface="Bradley Hand ITC" panose="03070402050302030203" pitchFamily="66" charset="0"/>
              </a:rPr>
              <a:t>!</a:t>
            </a: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reden</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und</a:t>
            </a:r>
            <a:r>
              <a:rPr lang="fr-FR" sz="3000" b="1" dirty="0">
                <a:solidFill>
                  <a:prstClr val="black"/>
                </a:solidFill>
                <a:latin typeface="Bradley Hand ITC" panose="03070402050302030203" pitchFamily="66" charset="0"/>
              </a:rPr>
              <a:t>…</a:t>
            </a: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a:solidFill>
                  <a:prstClr val="black"/>
                </a:solidFill>
                <a:latin typeface="Bradley Hand ITC" panose="03070402050302030203" pitchFamily="66" charset="0"/>
              </a:rPr>
              <a:t>Deutsch</a:t>
            </a:r>
          </a:p>
        </p:txBody>
      </p:sp>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406553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7123" y="1183306"/>
            <a:ext cx="4670647" cy="3785652"/>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smtClean="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Mit </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Nein</a:t>
            </a:r>
            <a:r>
              <a:rPr lang="fr-FR" sz="3000" b="1" dirty="0" smtClean="0">
                <a:solidFill>
                  <a:prstClr val="black"/>
                </a:solidFill>
                <a:latin typeface="Bradley Hand ITC" panose="03070402050302030203" pitchFamily="66" charset="0"/>
              </a:rPr>
              <a:t>, …  </a:t>
            </a:r>
            <a:br>
              <a:rPr lang="fr-FR" sz="3000" b="1" dirty="0" smtClean="0">
                <a:solidFill>
                  <a:prstClr val="black"/>
                </a:solidFill>
                <a:latin typeface="Bradley Hand ITC" panose="03070402050302030203" pitchFamily="66" charset="0"/>
              </a:rPr>
            </a:b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a:t>
            </a:r>
            <a:r>
              <a:rPr lang="fr-FR" sz="3000" b="1" dirty="0" err="1" smtClean="0">
                <a:solidFill>
                  <a:prstClr val="black"/>
                </a:solidFill>
                <a:latin typeface="Bradley Hand ITC" panose="03070402050302030203" pitchFamily="66" charset="0"/>
              </a:rPr>
              <a:t>nicht</a:t>
            </a:r>
            <a:r>
              <a:rPr lang="fr-FR" sz="3000" b="1" dirty="0" smtClean="0">
                <a:solidFill>
                  <a:prstClr val="black"/>
                </a:solidFill>
                <a:latin typeface="Bradley Hand ITC" panose="03070402050302030203" pitchFamily="66" charset="0"/>
              </a:rPr>
              <a:t>) …., </a:t>
            </a:r>
            <a:r>
              <a:rPr lang="fr-FR" sz="3000" b="1" dirty="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 </a:t>
            </a:r>
            <a:r>
              <a:rPr lang="fr-FR" sz="3000" b="1" dirty="0" err="1" smtClean="0">
                <a:solidFill>
                  <a:prstClr val="black"/>
                </a:solidFill>
                <a:latin typeface="Bradley Hand ITC" panose="03070402050302030203" pitchFamily="66" charset="0"/>
              </a:rPr>
              <a:t>oder</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smtClean="0">
                <a:solidFill>
                  <a:prstClr val="black"/>
                </a:solidFill>
                <a:latin typeface="Bradley Hand ITC" panose="03070402050302030203" pitchFamily="66" charset="0"/>
              </a:rPr>
              <a:t>???????</a:t>
            </a:r>
            <a:endParaRPr lang="fr-FR" sz="4500" b="1" dirty="0">
              <a:solidFill>
                <a:prstClr val="black"/>
              </a:solidFill>
              <a:latin typeface="Bradley Hand ITC" panose="03070402050302030203" pitchFamily="66" charset="0"/>
            </a:endParaRPr>
          </a:p>
        </p:txBody>
      </p:sp>
      <p:grpSp>
        <p:nvGrpSpPr>
          <p:cNvPr id="3" name="Group 2"/>
          <p:cNvGrpSpPr/>
          <p:nvPr/>
        </p:nvGrpSpPr>
        <p:grpSpPr>
          <a:xfrm>
            <a:off x="611560" y="5487453"/>
            <a:ext cx="8068828" cy="821867"/>
            <a:chOff x="611560" y="5487453"/>
            <a:chExt cx="8068828" cy="821867"/>
          </a:xfrm>
        </p:grpSpPr>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grpSp>
    </p:spTree>
    <p:extLst>
      <p:ext uri="{BB962C8B-B14F-4D97-AF65-F5344CB8AC3E}">
        <p14:creationId xmlns:p14="http://schemas.microsoft.com/office/powerpoint/2010/main" val="82862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IlhuYmhIcK7PvYi2zGpWmzgv5mU23aRE2XwCaTXAeYrJGShmCKg"/>
          <p:cNvPicPr>
            <a:picLocks noChangeAspect="1" noChangeArrowheads="1"/>
          </p:cNvPicPr>
          <p:nvPr/>
        </p:nvPicPr>
        <p:blipFill>
          <a:blip r:embed="rId3" cstate="print"/>
          <a:srcRect/>
          <a:stretch>
            <a:fillRect/>
          </a:stretch>
        </p:blipFill>
        <p:spPr bwMode="auto">
          <a:xfrm>
            <a:off x="273846" y="4581128"/>
            <a:ext cx="1148752" cy="1559447"/>
          </a:xfrm>
          <a:prstGeom prst="rect">
            <a:avLst/>
          </a:prstGeom>
          <a:noFill/>
        </p:spPr>
      </p:pic>
      <p:pic>
        <p:nvPicPr>
          <p:cNvPr id="1028" name="Picture 4" descr="http://4.bp.blogspot.com/_q2kexwPBjqQ/TUZNlOiK8cI/AAAAAAAAF0E/i0_pRqXFJ_w/s1600/chicken.png"/>
          <p:cNvPicPr>
            <a:picLocks noChangeAspect="1" noChangeArrowheads="1"/>
          </p:cNvPicPr>
          <p:nvPr/>
        </p:nvPicPr>
        <p:blipFill>
          <a:blip r:embed="rId4" cstate="print"/>
          <a:srcRect/>
          <a:stretch>
            <a:fillRect/>
          </a:stretch>
        </p:blipFill>
        <p:spPr bwMode="auto">
          <a:xfrm>
            <a:off x="1569990" y="3356992"/>
            <a:ext cx="1277453" cy="1591494"/>
          </a:xfrm>
          <a:prstGeom prst="rect">
            <a:avLst/>
          </a:prstGeom>
          <a:noFill/>
        </p:spPr>
      </p:pic>
      <p:sp>
        <p:nvSpPr>
          <p:cNvPr id="1032" name="AutoShape 8" descr="data:image/jpeg;base64,/9j/4AAQSkZJRgABAQAAAQABAAD/2wCEAAkGBxQSERQUEBQUFRQXFBUZGBcYFhYVFRwXFBcZHBYVExUaHSghGBsoHRcVITUhJSktLi4uGB8zODMsNygtLisBCgoKDg0OGxAQGy8mICUsLywvLDQ0MCw3NTQsLCwsLDQyNDQsLCwvLCwsLCwsNCwsLCwvNCwsLCwsLCwsLCwsLP/AABEIAOEA4QMBEQACEQEDEQH/xAAbAAEAAQUBAAAAAAAAAAAAAAAABQECAwQGB//EAD4QAAEDAQYDBQcCBAQHAAAAAAEAAhEDBBIhMUFRBWFxBiIygZETUqGxwdHwI0IUYnLhBzOC8RUWY5Kio7L/xAAbAQEAAgMBAQAAAAAAAAAAAAAABAUBAwYCB//EADURAAIBAwEFBQgCAQUBAAAAAAABAgMEESEFEjFBUWFxgZHRBhMiMqGx4fAUwSMVM0JS8WL/2gAMAwEAAhEDEQA/AP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EcX42KRuMF+pqMmtnK8d9box6SCpFC3lV15ES5u40dOL6HPVuK13+Ko4cmwwDpHe9SVYxtKS5ZKqd9WlzwY28RqtxFWoOZde/+5Cy7ak+R5V5XX/I3bB2sc0xXaHN99ghwG5bk7yjkCtFXZ+mab8DfQ2vru1V4r0Ors9dtRocwhzSMCFWtNPDLmMlJZXAyLB6CAIAgCAIAgCAi+N8WFEXWwahGA0A99/LlqfMjfQoOq+wi3VzGjHt5Gj2UszjftDySakBpOZa0nvHkTkMgGiMCtl3KKapx4L7mmwjNp1ZvWX2Oha4HIqHksCqyAgCAIAgIntHVq06YqUXRcdLxAcCyMSZxgGCYIwnFbqEYSluz5ka6lUhDfp8uK7P3UzcI4o2u33XjxN22IOrTofqsVqMqUsM9W9xGtHKJBajeEAQBAEBqcVtfsqT36gYTlecYaDykhe6cN+Sia61T3cHLoeX8Xr0aPs3VrQ8WqsHVaLSTdc1veuPgQHPGd7G87DIKb/IxLdXBFb/Eco70tW+ZMKyKksbwz+JqNpuJFNoL3xmdGN5T3jP8u8EaK9Z0/l4km3t41c73AirSyhZ7U6zUaoJHiolxNSm6A4ETiWOBnWDGPeEebW53pbjYvrLcjvxWMcToOy/ETSrBhPcqEAjZ5wa4dcG+Y2S+oKUd9cUNl3ThP3T4Ph3/AJO7VMdGEAQBAEAQBAQ/GeNilLKcOqf+LZ1fz1u55ZTKk0LeVR55EO5u40Vhas5vh9kNpquvE3Ab1aoTE/yzuQIwyA0wCn16kbeniPH91Ku3pSu6uZcOfb2EpxbjUgU7OCG4NBbgXaBtMaDSfTc8JfbVlUl7i21b0z6evkdpbWSit+ry5evoTPBLD7GkGmLxlzoyvHQchgPJXNlb/wAeioc+fe+JCuKvvajly5G+pRoKNM/myDJVAEBa9sgjHEaYHyR6g5qxcTfQeaNpl4H7sSbpyePeadsxiMclz9O/qWdX3Ny8rlL16lnUtoVoe8peRG26zGzVGvou/TcZpPGIE50juMMNwN2yuztq0LqnhvP99pyF1RnZ1d+Gi+3Y+w6Tg/Gm1u66G1dtHRqw69Mx0xMOtbypPs6llbXUay6PoSq0EoIAgCA5/ts4/wAOA3NzyP8A1vI+ICk2izPwZCv3il4o8Q7a8BtJ4w59KmXUKpoVG1Y/TFO6xuL8ACCMpnKM1r3W5o3b6UGekU7ex5hj2OOwLT8Fa061Go92E032PJSVba5pR3qlNpdWmiT4OSTWDSA402Qef6kHyJUe6WJeBKsn8D7zwnshw21v4lUfXFT2lAPNcvd3pDCGB5Jl5Lgzec+ah0MqosdSfdbroyT5o9XPIxsdQdCOa6JpNYZyEZOLTXFHonBeICvRa/C9k8bPGY6ZEciFzlak6c3FnY29dVqamjfWo3hAEAQGvbLaykJqODRpOZ5NaMXHkF6jCUniKPE6kYLMng5vifaFz5FKabNXHxnp7nXPH9pVhRsuc/IqrjaPKn5kG2vfN0GBjJAl3MNGruuG5ynzf7RtrCGZvXlE02NjcX0sxWI85M3q1shoptEMnCmO8XOOrjm9xPLaAvn17tW4vp7seD5df3odva2FK3hhcuZPcB4QWfqVo9ocm4QwHnq7n/ebvZuz/cR35/N9vyRLu5U/hh8v3JxWxBLXugEoYbwhTEABGEsIuQyWVcsNMfTRZRiXAuBWDJocX4W2u3O69vhdqDsdwdQod7ZwuobsuPJki3uJUZZXDmjlbz6RdSqtGPiYZLHj3mHQ7OGIIG0LmqVxd7Lq45dOXh0/cos6tCheU+q/eJHVnimYJN2RBODgZwxECZycI/0mAu62btq2v47ucT6PmcZf7KuLJ78cuHVcu86DhnaJzYFWajfeEXx/UMndcDhqVJrWPOHkLfaWmKnmdHY7dTqiabw7caj+ppxb5qvlCUXiSLWFSM1mLybC8nso5wAk4AaoDh+M8S/iHCR+mJuNIkn+Zw35aA9VYKVGzh7yvJLPUpqsqt5PcoxbS/fAg+Kfp02vaGsDHtdJAgR4TdIjAxmue2lt6jWXubXV/wDbGOHTm/Q6DYmx6kK6ncPTD0z2c/wcU/tPTqVI/Um9g66fETgRjIM8lUwta9J+9i8Pjk7T3lCcXSlHKemMHccLc9zGVH3w4gw5ri03TGYbETAMY6eXQUPaS0k9y50kueMr1XkcBfbBrUakv4rzHpwfo+82q/eEPdUiQcXVIkGR4jGYGatKO09n1JJQqRzy5FTVsb6EXvwePP7GB1nI1kcxj5kYH0VxGWeJTVKaSyje7PW80a7fdeWscOphruoJ9CVGvaKnT3uaJezLh0qqg+EtPHkd9WqtYC55DWjMkgAdSVRpZ4HTtpLLIe09paYwptc87+FvqcfMAqVCzqS46EKptClHhr3EbW7T1dG0mcjef8Zb8lJjs9c2Q57VfJI0q/H6zs6hA2Y0N+MXh5Fb42NNciNPalR88dxEvtwkkS9xzM3nGPedPzK13F7aWa/yzS7OfktRQtru8eaUG+18PNhtnqVPEbrdhn6/b1XJbQ9q5SThardX/Z8fBcF9To7L2bhBqd1Lef8A1XDx6/TxJDh1gLu7Z2iBm84MG8u16Bc5Qs7i8nvvnxk/3U6GdWnRik9OkV6ciZsbrPZu8Ca1bVwyHJpyaOklXNOrY7PWj3p9mv4RCqKvc6Nbsf3zMLuI17S+5SN3e7Ia0bvfmTyETstML28vqm7S+CPN/n0Pbt6FvHeqav8AeR1FmpXGNbJdAAvOMuMDMnddLCO7FRznHMqpS3m2VfiQPM+WXx+S9mt8cGRYPQQBAY6WGG3y0+3ksvqeY9CH4xZazXmtRfUiBeYCXZCJYw4HDSPmqm+o3Kl763k+2PFeRPt6lJr3dRLsZpf8Vp12XbQ0OGjmSCDuAcWnofJV/wDqtCtH3d1Hx/dV9SR/EqUpb1J/v2ZHWiwyCGOFdmw/zQP5qeZ6geSgVdnp/Hay3105rw/e4kwuOVRbr+hFfwZbjRdI905dBt+YKysPaa5tv8ddb6XXRrx9fMqr32ft6736XwS7OD8PQt/iyCL7SCMiJw5hwxHXBdZbbb2fdLG/h9Jafj6nOV9k39s87u8usdfz9CTs/G3gdyu+P9NT4vBKn/xac9Ul4Mjfz6sHht+KNirx2q+m9l9jrzHN7zCHd4EYFpAHotbsUnlZN0dpuSaeDSsjmuBcDmYygiNCuB9pp1JX0lN6JLdXY1/bOr2HGEbSLhzznvyZlzxcHN2bs25puEtFEOc7u4OMmYIjPGJn44i2qbScqeFxJn8lKOi1OkaBlkFVLV6kNlxA3+CNQ6mE30NCs4YtBwB20iYX1P2drTq2EJS1xlZ7np9D57t6Ead3KK0zh+ZgB7zbneIIJ0AAOp8j+TF1U1i4vmVVFYmpLkzft1tc916q687QZNH9Lf29c9yVpo28YL4V4kq4u5VH8T8CPfaiTDQSdh9T+dFGvdqWliv8stei1fl64PVps+7vX/ij8PV6Lz9MmSjYXu8TgzkBJ8yfsFyd17X1ZvFGKiur1fp9zpbf2YoQ1rScn0Wi9fsZWcMpnNxd1kj0MqjuNsXlbSdWXhp9sFxR2baUfkpRz1ev3ybVOzsblHoqt4fMnb0i2rRvHxGNhEHruiluvKMp6F1SvMNlzz+1gl2WjW6eS3Opc3D3W2+z8LQ8qnCHxYS7SSsPAatTGr+kzYY1D9G/Pkrez2HJ/FW0XTn+CHWv4R0p6vryOjsNKlTHs6V0RmAZPV2pPMrpaNOnTjuU8JIq6kpze9I2XGM1tNZbTGpzP4Ass8rtFIyJ3y6aIzMddS9YMlHugShhvBZUw7w0z6fmKyuhiWmoq1Q1pccgCSQCcBjgBmvEpKKbfI9pZeEQNps9mtJvUqgZUOo7t7+pjovdRjzVNWo2V/rGS3vr4onwqXFvpJZX7z5EXa+GVqfjp32+8wXvVuY9FS3Gx7ii8xWV1X7knU7ulU54fRmlTLC4kRe1xIOG4VdUdTOJ5z2klcNOBlc0HMLXkI169kpmLzRmB6rdRr1qbzTk13No8ThCosTin3pM16thggMeQTMB3eGHx10V9Z+1F7R/3PjXbx8/XJTXXs9Z1tYrcfZw8vTBrsc6m/EFpPmx22O/p5q9qPZ+34pJ7lVcP3hJfXuKeEb3Yrba36T6fuj+hI0bUDhkdvtuuO2jsu5sJYrR05SXB/vRnTWO0KF7HNJ681zX71MvtFWbxPwULysbzGDFWq3c89ApVjY172r7qisv6LtZHu7ula03UqvC+/YiPcXEw1sknMmG4/Ex9F9fsbSNnbRoQ/4rj2835nzO7uHd3EqstMvh2cvobWDBAzzJ1J3KkxjnVmqc93RGvSYapgEhup1PQ7fnNcpt72h/jt29s/i5vp2Lt+3fw6LYuw1WSuLlfDyj17X2ffu47ndY27SzywGW86LgZOU5OdTXv5nbRikkksJF7nlkNb3nGTj8z+aLzje1ZnGTJRbdABOK8yeXkw9StUOI7pA6ifqixzCxzK0mtH+YC/q8tb6NA+amUq9vDjSz3y9Ea5RqP5ZY8PybTONeyEUm0ac+60lx6mcfNTo7YqxW7Rpxj9fQ0OyU9akmzNTpWq0Z32tOr+42OVNsXvTzUiFHaN3/ALknGPl9Fr5muUrWhwWX5/UnuE8IZQEjvPIguOGGzRk0cukyrqzsKVqvg4viyvr3M6z14dDc8R5A+pGnkp3Ai8WVqY4evT+/3RdQ9dDIsHoIAgMdLbb5afbyWX1PMehQd0xocuR26fmycR8vcRfEez1OoS5hNNxzgAsJ/mZl6Qqq72TQuPi4PqvQnUb2pT0eqIh/DbVR8ILm70nlvqyR8JVVPZ9/Q/2ptrsf9Mmq4tqvzLD7V/Zp2uu9wisH/wCto+F4SodWpftYqZ8UvQ3Qp0U8wa8H+TWoBowbePq70UJ0K038v0N7kubL3i9LSHCNxBB+68TpzpPElhmYyXFMw5yx5x/aT9Oax/8AUT1w1RlNIuF2oGkfmhC8qW696DaZ4eGscjRbZXB4ZiRo7URiQTvGR/D2EfaD3+zalKsk54ws886Z71xOalsNUb6Fai8Qzlrp2dzN9tM6/wB/NcW6b6HT7yK3Dssbkug3kadrHex2+pn6LvfYpRUay/5Zj5a/2cd7Wb2aXT4vPQsougzyK7eSyjkYPDyYa5JwEy4xOw1P06kKs2xffwrSVSPzcF3v04+BY7Isv5l3GEuHF9y9eBLUKNxoAGHL8yXyVxnUblxPpjaWiLa1U4BsEz1A5mFmNGXNBNFgs72m94jrofJN1vTGD1vx4Fpex90nA5i8I/3GYWUp0mpNadvBmOOUn5EnZbPZXYVGvpndrnOYfWSPP1Vvbz2dW0qR3H3vHn6kOpK6h8r3l3LJLWbs7ZXCWy8b+0JHq0hXFLZdm1vRWV3t/wBkKd9cLRvHgSll4dSp/wCXTa07gC9/3ZqfSt6VL5IpEWdapP5m2bS3GsxOdOAy1P0HNZ4HlvOiKkwIHkPzRFqOGiLmNjrqscTKWC5DIQBAWVG6jMfkFZMNBrg4fAg/IrHAJ5LZu54jfbr91niYzu8TKsHoxWqqWMc4NLiB4W5nkF4qScYuSWew9QjvSSzg5i1cYtFTuspVWDZrH3vN5AjyAXO172/rfBSpuPnnzwki0p21vDWU0/EjbTZKjRDrtMnJuDnx7xAwaPjPnFVWsnbx3q71fCPFvv6Il068JvENV14IwOpNAgi8TvmeuwUJNvXkb95laLHtESCNDjPpr6rEnF6h4KuxIxmJE8xmvLzhmEFpPYQwY69K8MMxl9irPZO057PuFVjquDXVevQg7RsIXtB0paPin0Zp/PZfW7O9o3lJVaMsr7dj6M+aXdpVtanu6qw/v3C9GJ3Cq/aO0nc2T3Flxe9ju0f0ZZ+z13C3vFvvCknHPfw+qwScuNRjWCb94RzDbwj0OC+b2dpK5U4wfxJZS664f3O8rV1Scd7g3jPTRv8AoujE4QciIg9CNFElGUHuyWGjemmsoz8PsDqhcGESACGnKMiAdIwz97SFYWdk7yMtx4kvJp/ZmitXVJreWjMzaFWng+iXtJksLb7TzBbN13MKVQpXlo92dLehzXHy4mqc6NXWM8PrwJVnZ2g9ocG1Kd4AxecCJ0IMweSu/wDSrSolLcxnvRC/nV4vGckhw7hlOhPswe9EkkkmMs8szkpdtaUrdNU1jJorV51XmZtOcBmpJobS4lmLuQ+J+3z6LPAxqypdGAGO2g67BO0ZxoirGRzO/wCaLGTKRehkIAgCAICx7NRgd/vus5MNcyntI8WHPT1080x0Mb2OJS5Hh9NPLZM9RjHAuFTfDr9CmBvdS9YPRD/8vsLi576jiTJxaJncxKqJbGoTqOpUcm32kxXs1FRikjDxTgx7nsGtDQDImDJjvEnxZamcFp2jsuVWMIW6SSzpw6Hu2u1Ft1MtsxWTs84n9VwA2aSSeV6BHl6hR7bYGHmtLTovU2VdoLGKa8zSrcJqPqPFNl0Mc4iRDSMQ1rN5EdFpqbLq17iq0sR5eWmDbC7hTpxy8tkaQuclFxeGWKeSi8mQgNa2CY3U/Z93WtZ+8oyw/wB49TTcWlG5g4VY5X7w6GsHaH1X0jY+36d7ilU+Gp9H3ehwW19g1LPNSn8VP6rv7O3zNrhleKtGDIFemByl4YRO2JwXt7GtqVad3S0bTTXLOct/Q80drV5xp21VcGteeOX349D0S0WOnU8bGuO5AnyOYUCrQpVfnin3ovoVJw+V4KWWxMpzcaBOZxJ9SvNG2pUc+7ilnoZnVnP5nk2FvNZYX9fT6rODDZTvHl8T6ZJoY1ZVtMDHM7nP+yZMqKKYnLAb6+Q0TQxqy5rYyWDKWC5DIQBAEAQBAEAQFnsxph0w+GSzk87qKhu+PosGcFPZ7SOmXpks5MbvQq0HU/BYMrJchkIAgIPjHBA6X0h3yZc2YDuYnAO+eu6pdp7KjcLfp6S+/wCSda3jp/DPh9jm3MLTBBkZgiD5grj6lKdGe7OOH2lzGamsplr6gGYCxnPBGVF9TTqVQTMKTHCXA9qLXM5uy8WeatSnUhoh8ciNAfX0CsZ0opRnT4rHA9Sgt3XVM1ez/EfYMfUImKlItbMS4EuOOmDRiuq2fd+4tasp65eEu1pnO7Y2f/KvqEKeE0m2+xNf+I9y4VbRXoUqzQQKlNjwDmA9oMH1W2L3kmR6kHCTi+TwbS9HgIAgCAIAgCAIAgCAIAgCAIAgCAIAgCAIAgOa/wAQOKVLNY3VKJc195gDmhpgl37g4QQcR1IWi4m4U20SrOkqtZRlwOT7J/4kuvCnbiHNJgVgA0tP/UaABHMARzzEShevO7U8yxutmLG9R8vQ7/jFCi+iX1rpY1pcHyBAiZa/QfBSrijTq02qiyiqoTqQmtziedMqSAZDgciMZ6b+S4ZRbe7jXodPwMhzg4HY4H0WJRlF4ksBNNZRx3aZl20GP3AH1BBPwKtrR5pI2R4FnBrGa7msj9MOvPxIwwwnQkCBtiVsq1lRWZa9nUxJcZLi9M9D3fg/EaVVgFKG3QBcyLQMBA25hX1rd0riOab8OaOWr29SlL4/MkFKNAQBAEAQBAEAQBAEAQBAEAQBAEAQBAEAQBAWVqTXtLXtDmkQQQCCNiDmjWTKbWqOH7Sf4a0Ksvsn6FT3c6R5Xf2eWHJQ6tnCWsdGWNvtKpB4nqvr+95xQdXLqXDbVWNGm2qAbzThe8IvTDme7oC7YCIeJtqjN6FinBKVzTjl4/8AfyewcH4LRstNrKDA0ARObjqS5xxOMlWdOjCn8qKGrWnVeZvJs2myMqCKjGu6gGOmyzUpQqLE0n3nmFSUHmLweJcTshttrrPszC2zsfcv43WhuGJP7iQTd0vCYVDcqNFSlCOIo6W3qbkIxnLMnqT9isjKbAKfdGo1O8nV3+yo5z948zepty8m3SeAQ5riCMiJB+4XiL3Jb0ZNNczE1vLDR03Ce0QwbXdnk+IGGj4y65b5Y9Zse7qXalCWso696Od2jThbOMnonp4nRtdIkYgq1IpVAEAQBAEAQBAEAQBAEAQBAEAQBAEAQBAEAQEB2q7KUbe0CrLXtwbUbF6Dm0g4Oby9IWmrQjVWpJtrqdu8x8ibs1K4xrZLrrQLxxcYES7mVtSwR28vJkWTBhtdnFRjmOycCP7jnOK11acakHCXB6HqE3CSkuR5zaaJpvc12YMHroRyOHwXCVqMqU3TlxX7+TqqVRVIKS5mNw1Ge2/91pz1NhhpV7+OUaajmV9L2DsX+CpVJyUnJLhwxx+p8225tlXrVOEWlFvOeOeH0JPhnF6lHwnu6tOLfTQ8xHOVc1rSFTXmVttf1KOnFdDq+HdoaVSA79N3M93yd94Kqa1pUp8sovbe/pVtM4ZMKMTggCAIAgCAIAgCAIAgCAIAgCAIAgCAIAgCAIAgCA5/tTwn2jDVpjvtGIibzRnh7wHrEbRCr7LoXdWMqknHllfv1Nyv61tSl7tJ88M4ejVd4SRI13GhG63VvY+i6icKjUemMvwf4K2l7XVfdtTppy65wvLX7h9nnFuDh+Yrr4KMIqHJaHJVN6pJz5t5ZWlUJwcId8D0+yy8IwtTNB5rGUetUdX2PtznXqTiSGiWzmBMFvTER56RFPf0YxanHmdDsq4nNOEuR0yry3CAIAgCAIAgCAIAgCAIAgCAIAgCAIAgCAIAgCAIDge1nBvZVL9MQ1xJGzXZlnQ4keYwgK7sbnfjuS4o5jalm6U/ew4P7/kh6FeeRGY/NFOlHqVsZdC+p3s5WEkg22VsjXl7WF4hxADnEiCfCHQDmcJ5rxVahFyS4GyjF1JqDljPM7zgPB/4cOLnXnuiTEAAZNHqcdVRXNw6zWmEjqLOzVvF65b4sllHJoQBAEAQBAEAQBAEAQBAEAQBAEAQBAEAQBAEAQBAYbXZm1WOY8S1wg/QjYg4zyXqE3CSkuJ4qU41IuMuDPOOMcKdRqXXYH9r9HDf7jTpBXQ29xGrHP0OQu7SdvPHk+pgph1285pDQ67e/begGAfMZ/GFs34725nU1KnPc38acMl9KzOqn2dMS52AjSf3HYDOV5qVI04uUj1RozrSUYcft2nqAXNHalUAQBAEAQBAEAQBAEAQBAEAQBAEAQBAEAQBAEAQBAEBjr2drxde1rhs4Bw9CsqTi8pnmUIyWJLIZQa1t1rWhuV0ABsbRkjbbyFFJYS0FGg1mDGtaOQA+SNt8TKilwRkWDI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pic>
        <p:nvPicPr>
          <p:cNvPr id="1034" name="Picture 10" descr="https://encrypted-tbn3.gstatic.com/images?q=tbn:ANd9GcTogKS1FV7enC53Rmf_yv-oa7brnT_8GonV1rqku_t5D-wgd8l4"/>
          <p:cNvPicPr>
            <a:picLocks noChangeAspect="1" noChangeArrowheads="1"/>
          </p:cNvPicPr>
          <p:nvPr/>
        </p:nvPicPr>
        <p:blipFill>
          <a:blip r:embed="rId5" cstate="print"/>
          <a:srcRect/>
          <a:stretch>
            <a:fillRect/>
          </a:stretch>
        </p:blipFill>
        <p:spPr bwMode="auto">
          <a:xfrm>
            <a:off x="2866135" y="2060849"/>
            <a:ext cx="1777873" cy="1777873"/>
          </a:xfrm>
          <a:prstGeom prst="rect">
            <a:avLst/>
          </a:prstGeom>
          <a:noFill/>
        </p:spPr>
      </p:pic>
      <p:sp>
        <p:nvSpPr>
          <p:cNvPr id="1036" name="AutoShape 12" descr="data:image/jpeg;base64,/9j/4AAQSkZJRgABAQAAAQABAAD/2wCEAAkGBxQREhQUExASEhEVFBUYGBUVFhUYGBgXFxgWGBgYFBUZHyghGCYmHRgYJDMhJSstLi4uGyA2OjMuNygtLysBCgoKDgwOFA8PFCwcFBwrLCwsLCwsNywsKzc3LCwsLCwsNywsKzcsLCw3Kyw3KywrLDc3KysrKysrLCssKywrK//AABEIAMYA/wMBIgACEQEDEQH/xAAbAAEAAgMBAQAAAAAAAAAAAAAABQYDBAcCAf/EAEoQAAICAQEEBwIICgcIAwAAAAECAAMEEQUSITEGEyJBUWFxMoEHFGJygpGhsSMkM0JDUmOSosEVFlNzg5OzRFSUo7LC0fA0dIT/xAAWAQEBAQAAAAAAAAAAAAAAAAAAAQL/xAAXEQEBAQEAAAAAAAAAAAAAAAAAAREh/9oADAMBAAIRAxEAPwDuMREBERAREQEREBERAREQEREBERAREQEREBERAREQEREBERAREQEREBERAREQEREBETU2vtBMai2+w6V1Vs7ac9FBJ08+EDPfetalndUUc2YgAepPKQn9dtna6f0lha//AGKtPr3tJzu6psthfmAW2k7y1t2q6BzCVIeGo5F9NSeOvIDZ6saabo08NBp9UmrjquPkLYoZHV1PJlIYH0ImWcZr2aKm6zGd8S3nv0EKCf2lXsWfSUyy7K6fPTom0KwF5DLpVjX/AI9XFqfnDeXzWNTHQYkXndIcarH+MtehoOm66Hf3y3srWF13ye4DnKtf0nzbuNVdGJX3derX2kfKRHVK/TeeUX2Jz6rb+0a+JbCyR+qa7ccn0cPYP4ZJYvT2ocMqi/EP6zL1tPuuq1Cj54WBb4kB/XbZ2mv9JYX/ABFWv1b2s1L+nuNxFK5GSf2NL7p9LbN2s/vQLVEpbdOnHH+i8rd/vMXe0+b1un2yV2D0vxsturVnqv016i5dyzTvKj2bAPFCRAn4iICJ8ZgOJOgmvTn1Od1ba2bwV1J+oGBsxEQEREBERAREQEREBERAREQEqXwoWEYO4P0uRiofmm+ssP3QZbZRvhMyNThUA9pr2uYfs6a3Gv79lcCs5mVuadlnY8lUanzJPIDzP38JpnPu/wB2XTzsfX/TkpEy0ihtkD8pU6D9YdtR67vaHru6SRouV1DIyurcmUggjyI5zzfjq/Pn498gcjBapy1TmqzmSBqj/wB4nJu7jwYeMDd6M7Nre+3IVFVFsZa1Xgu8pKWXbvLeZt5d7nuqPEy2SC6ED8Rxz41rr66drX6WsnYCNYiB56sa66DXx0E9RED4RrIfauy1sXR9eBDI6nddHHJkYcUYeIkzPFo1U+hge+j3wgpVW1Oe7HLq4a11WOb6z7FqpWp0J00YcgwPIET5tDprlXajHx1xk/tcjR7Po0Id0erP9GVHaXZzMRhzcX1HzXc6wfUU+2ZtobfppbcLGy3+yqG+/vA4L6sRLqYz5OB151ybLctv27byfRpAFa+5Z4s2JjMNDjUcOWlagj0IGo90jTtrIb2MWtB+1u7XvCKwH1zYq2zYvG7HKr3vU3WAeZBVW+oGReJ3YG3bsC6mt7nuwbbFq0tYu+O7nStlsPaZCxClWJ3dQQdNROqTiHSrjhXkHlXvqR4ro6ke8AztlD7yqfEA/WJYle4iJUIiICIiAifIgfYnyIH2J8iBpbZ2pViUvdc27Wg7hqSTwVUX85idAAOZM5f11l9r5N43bbAFWvXUU0gkpWD3niWY97E9wE2Ns7ROfkm0nXGodkx07mZSVsyCO8k6qvgoJHtGeZLVkIiJFJiyKA407+4+cyzV2jl9UmoXfclUROW9Yx0Vde7jzPcAT3QPvQsFcd0P6PIvUem+WA929p7pPTS2NgdRUqFt59WZ25b1jks5A7hvE6Dw0m7ASObKvtuajEprsetVa17XKV173FE1VWJYjjppwHrJKOgLImPkWuyqbM3JLsxAA3LOqUEnloqKIEMNtOy1quOTl2WvT8XLgbtlevWb1mnBVC729pxBXhxm3hZjs703VGnIrClk3gylG13bK3Gm8pKsOQIIIImp0eUN0gz+W7VXvj519eGGI91Z+uTXSyoDMw3HtNXk1nzXSpxr6Mv8RgeZjyG0U/8AvOZJgzPZ98Cj9J6+uyqKxY6Cuqyxih0btlUA3uY1AYcO7WbWy9lqo3akVE7yB955sfWeq8ffz79782jH0HiCbdftk6o04DgIRioxVXu1Pif/AHhM0RCofpdwwsgAfoyAPXQfznba10AHgAJxTpYpOHkacxWW/d0b+U7TjXB0V1OqsoYHyI1EsSssT5EqPsT5ED7E+RA+xEQEREBMeQpKMFOjFSAfPThMkQOKdGf/AItC6aMla1sO8PX2HB8wymSc2umOyvieYLkGmPmNo47kytCQ/pYq6H5Sj9aa0zWo+RPsQPk0bRvZmIp/NF9vvVBWP9Uzfmpslesy7bPzaKxSPn2FbLPqUVfWYFgiIgJSelnQ27K3lqvUUM7WdVZvAJa4rDWIV111CciOG++ntSxbC25XlrqnBwqsya67m8WAVyOAbsnVeYkpA55tX4P7fiqV0ZGtmgW7f7IuVShQa8d3c3FAB7gPCWDotszJRKfjbqzY9dlVIDFyEscMxdyBqdFRQByC+fCxxGmEx5C6qfT7p5+NpvivfXrCGO7rx0Xd3tfDTfX6xMxECobV/A5GPeOTt8Xs9H1NZ9zjT6ZkzIfpbwx979S7HY+QFyamTJgfIn2IHl0DAgjUEEEeIPAyzfBbtEtinFc63YTCk+LVaa0Pp5poPVGlbmPZmb8Uz8e/XSq8jFu8O2daHPpZ2dfCyIldbiImkIiICIiAiIgIiICIiBVvhNqDbNyCedYSxfJ67EddPeNPfKiZYvhOzNa6cUe1kWqz+VNDLY597CtPpmV0yVYRNXP2hVQN621aweW8eJPgo5t6CaC7Xus/IYbsv69zCkHzVSC596iRUjn5QpqexvZrRmP0RrpNzo/hGmhFf8qdXsPjY53n+06DyAlW2tdklEW2ila2vx1ZkuZiAbq+G6UGuvLn3y3UbWossapL6ntXXVFdSw058PLv8IG5ERAi9iVDeyXA/KZLa/4aJV96E+8yUkX0d/J2a/7zlf69mn2SUgIiCdIEFs7GRc/LYIN9qsZt7v7XWIR5fklMnZC4Dhs7JI5CjFHv3skyagQe18MXV21Hk6uvpqCAfdNXo9lm7GpdvaKDe+evZb+IGSl3tH1kH0V4VWL3Jk5K/wDNY/zgTMT5ED7IvpSmuJkdxWpnB8GQb6kehUGScjs7FfNsXBp4tbobnHKnH17bHzYdlR3kxCuwbNvNlVbnm9aMfpKD/ObM81oFAAGgAAA8AOU9TTJERAREQEREBERAREQOU7VyTfn5Vp9mthjVjwWoBrD6m13B8kXwmjnYtth0W81V6cdxB1hPk7ahRp8nXzmz0jq+I5lwt7OPlWm2m08E6xwOspduStvAsNeYbynvz7pmtRoYGxaaW31TetPO2wl7D9NtSPQaCSEhdodI60JSpWybtQu5VoQrMdFFlnspqeHHj5T7ZsbKtAbIyepUn8jjarw59u49o+emggeulVoXGsJZQybtigsASamWwAa+O7pJbo5iVZeIcVzu241hKWJoHUOWsovrPykbj3Ehwe+RFHRjEX/Zq3J5mwGwn1Z9TMWxKHR+qqtFWbirpUzjeS7EJ1RLVGhYKezqOKkAjnxomLtp30aU24zvkllRGRWFFu8dFs63QioeKniO4HhNvaq5eJUb7VxrakG9YtLWB0Qe0y740s3RxI7OoB08JlTpPlKNH2Y7P4030lD6FyrD3iaeamTndnJFePi6gtRWxd7NDrpdboAF8VUcfGQe9hjsWgH/AGjI4+tjH+cyW7M3ud+R7rCn/QBPOxueQPDJf7VRv+6beVl11DWyxK18XZVH1kwI7+rtffbln/8AXk/yeeT0ap/Xyv8Aisn+bz1/WfE7slH+Zq//AEAzDZ0roHIXHz+L5BH2JA1dm2JjXZenXWk20UoupsssfqRZuLqflk8SAACSdJJ3bUtqBa/Ayqahzs/A2BR4utTswHnpwkXsjFGVVbclj1WNmWW1WqNGRqwKQdxxxBVCCpHEEiTdfSfIo0XJwzb+1xCrA+bU2EMp8gW9ZRFXbWRmC0/jFtg3krqKszA/nE66IvymIEwbT2Fds7Ga45aG+3IBGMEU1l77FHViw6OxA1O8NOROk3crpvi4dbNVs7JUsw1C46UhnblvEkbxJ8ATI3Z+0Pj9nxi26p7K9RXRWTu44PA6htGLnkWIHgBAzVbVKsEyK+pYnRXDb1Tk8gtmg0PyWAJ7tZJzxbUHUqyhlYaFWAIIPcQecVVhQFA0UAADwA5SDDtLMFFVlrcVrRmI8dByHryl4+D3o8cTG3rADl5Glt7d++RwQeCoOyB6nvnO+kunUdr2Oux9/wCZ19e9r7p2yWJSIiVCIiAiIgIiICIiAiIgYczES5GrtrSythoyOoZSPNTwMqz/AAY7LJ1+JLz13RZcE/yg+59kt8QKX052TVj7OK49NdNdeRivu1qqjQZFW8dB5EnWQ+QdUB9Pul46UbPOTh5FKnRrKbFU+DlTun3NoZzfZ2f11FbgcHVX07xqNSD6GSrGWaG1NnmzddH6vIrJNdg46E81YfnKeRE34kVoYPStQwqylGNfy0Y6Vvy7VLngwOvLn5SwJep/OEicnHSxSrorqeasAR9RkQejor44t1mM36oJeo/OqbgPo6QJvYp/DZg7vjCsPRsegfepkkKF1J3F3jzOg1PqZWuieXa2RkpdWK7BXQTunVHOtql6yeOhAXgeIOollyLgi6kM3kqlidfIffygZdZ8185FfGsp/Yxq6V8b7NWH+HUCP455XZ2Q35TLXX9lSFA/fd4GDozkgYy8NSz3vr8+6x/5z1tTaSUqbLnCKO8/co5k+Qlc2Fi5jY9QXJpqTd7JFJd908ixZt3X3aSTwtgVo4tsZ8i8crLTru/3aDsp7hA19nY1mTauTeprRNeoobmuv6W0frEch+aPOb+09k1XdpgVsX2bUO7Yvmrj7jqPKSE1doWaJp3nh/5gQuBt5qrBTkkHVd5bwNAV3gv4YDhWd5gN72SSOXKWSZPgu2amRdn22ItlW7Xi7rAMraA2Wgg8CO2g08pKZXwctWfxLNNFXdTdX16J5VtvK6jyJMuJqubVxBdTbWeT1suvhqDx906T0N2g2TgYtz+3Zj1M3zio3j9esqQ+DzJt7ORtBBSeDLj0FHZe8dY7tua+IGsv+DiJTWlVahK61VFUcgqjQD6hEKzxESoREQEREBERAREQEREBERATkedi/FMzIxzwrZjfSe7q7SWdfo2b407gV8Z1ycj6YXptTK0Kg4mIz1qe+63UC3Vv7NSoG7yZlJ5ASVYjm6Q06kV9ZeRz6it7APpqN37Y/p9B7dWVX5tj2kfWqkSURAoAAAA4AAaADyA5T1IrUwtp03fkrq3I5hWBYeq8x75tzVzdnVXflKkfTkSO0D4q3NT5gzRsquxu1WXyaRzqc62qPGqw+381uJ7m7oG6H3MuhteFiXU/S0W1fsrs+uWCVTOyhbji+k7/AFbLcug4nq21ZNDyJUMuh48ZaarQ6hlOqsAQR3gjUGB6mtnbQroAax1XUgDU8Se4AcyfIcZ6yjZwFYXU66u3EKPmjix8uA56nuOLE2albb/F7Tztfi/oDyQfJUAeUCD6NHXFp+YBy05ajkeXKbeXnVVDWy2usfLdV+8yGwdnFmvqbIsFdWRaBXWer7Nh65d6wds8LByIElcTZVNR1SmtWPNt0Fj6ueJ95gYP6w43MXqR4gMR9YGkis/bdbI9qOtoXgqoQxLHgq6DvJI4ectGshNvYtKtXcSlWUjq1NgTffrEO8o6sAm0a/m6H3c4HUugmwzhYVNL6ddoXtI77bCXfj36E6DyAlglN6O/CBRdXUMlbMPIcAMt1Vtde/y0S11C8TxAJ146c5cppkiIgIiICIiAiIgIiICIiAiIgIiIEL002o2Lg5FyflFrIr/vH7Ff8bLOdbOxBTUlY5IoXXxIHEnzJ1Pvlv8AhTP4mi9z5eID6C5G/wC2ViSrCIiRSIiBB5H4rkK44U5Lblg7luPBLAO7e9k+e6ZK9G7erL4p51dqrzoY9kD5h1T0C+MjuldHWYzryJBKnwZQSp9xAkIm0bHWm+urJNyqHT8XyGVgwG+hYIQVYd47wD3So6RMGZeUXsrvOx3UU8AWPie4DQknwBmLZO0lyKw6hlOpV0cFXrce0linipH/AIPfNyRVWycI4lyWl2db9K7nY8Ot/ROF5Ip1ZNB4pz4mSky7bxTfWaABu2gh2I1Cpw1IHe3h4Hj3aGDbMbFYU5G840PV3Ipcso4fhUXVlYajVtN089RrpAl5WsnMZR1lZ3cjJvtqWwgE1Y9BKt1YPDtFdfV/ISRG2lfhjo+RZxACqwQEcPwlpG6gB58dfInhNLauz3UY2OCnxipQ9TMSqXsQy5FWvHdbiHHu8DAjX23k2BQbFcLQ29U6IUvKW3V2iwaajUKnLQDe5TrHwYbSNmM9RLMtDKKyx1Y0W1pbUGPfuhymvyJzazork9UjIalv3sjeRmO6q3lSNGC8SpRSRpodWnQfg1xhXZlqp1StcWnX5VdRJ/hdJYi9RESoREQEREBERAREQEREBERAREQKh8KVf4jv/wBlkYth8lW+sMfcCTKjl5SVLvO26NQBzJJPJVUcWJ7gOJnU9p4CZFNlNq71dqMjDlqrAg6Hu585ybL2PmbOy67b6HzMSut0XIpUvYm8V0stoHENugqzLqNDqNOIkqx4G1k3lV1upLEBTdVZWrE8gGdQNT4c5uWWBfaYL6kD75k2pt3Dvw8g9dTfWKbC1YdQx0UndKntKeHDUa6z50b6P45orsda8u2ytS19gWwtqo1Cltd1fkj38dTIrFkZCVqXd1RBzZiAB7zNeratLMEFgDt7KsCpb5gYDe909psamjaNCoo6tqbnWnU7tNimsdbWnJdQxHkddNNTMvTXa2L1L02EXXsD1VNXbu6zQ7jIq6lCDx3vL3Rgh+lGbuVORxKqdB4u3BVHqSB752Dovs842HjUN7VVFSN85UUH7QZzvoL0KyLrKcnPTqq6t168c6b72gDS2/8AVAPEJz156aaHrE0y4ntLBso2jnNSQt4v6wo2oS+m5Q6hvAhusAcciCDqNRJrZO10yAQNUtT26n4Oh8x3jwYag+Ms3TXoo2UVyMdlrzalKgt7Fteupqt046a8Q35pJ8TOb7Ox6t+yvaNb4W0Daxrsdtw7nAIuNkeywAOhUEgnUkHWTF1cLH3QSddACeHPh4TS2dhFA7tp8Yt4ux46HjuovyU10A7+J5sTI/MyMrEalTuZqXOUQjdqu1CO/H9G/BDx7HHSZ26R1p+WqyMc/taX3f8AMQMn2yKk8XHFaBF5Dx5kniWJ7ySSSfEmYdqbMqyazXam8h0PgQRyZWHFSPETTHSnCI1+O4/+Yv3ayN2z0+xMddQzXE+yEVt0/wCIQF09NYGld0fya7saiva2SUyLlrCMFNgTi1rC3n2UBPLnpO1bH2TViVCqlNysanmSSxOpZ2PFiTzJ4zn3wY7Aybr22nnIa2KFMagjTq629pyDxBI4ceJBbu006fNMkREBERAREQEREBERAREQEREBERAREQIvanRzEyTrfiY9zfrPWjN7mI1EiB8HGzhru4zV68xVfk1D92uwCWuIFOr+C7ZQYucIOx5my2+zX1DuZYdl7DxsUEY+NTRrz6utEJ9SBqffJCICIiAmDMw67kKW1pbW3NHUMp9VPAzPEClZ3wV7MsYOuMaLAdQ1Flle6e4qoO6p9BM/9SCBou1M8DzOKx/eakt9st0QKDh/BXRWzv8AH9pM1jbz63qu83idxAde7geUnNkdCMHGfrUxla7XXrrWa6wHlqHsJK+7SWK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040" name="AutoShape 16" descr="data:image/jpeg;base64,/9j/4AAQSkZJRgABAQAAAQABAAD/2wCEAAkGBhQQEBQQDxQVFRAUFBURFhUVEBQYFxcRFhcZFRgUFhwXHCYfFxojGhUVHzIgIycpLiwsFx4yNjAqNSYrLCkBCQoKDgwOGg8PGiwlHyUsLyo1NSwyLCwtLCwsKS0sLCwsLCwsLCwvLCwsLCwsLSwsLCkpLCwsLyksLCksLCwtLP/AABEIANcA6gMBIgACEQEDEQH/xAAcAAACAgMBAQAAAAAAAAAAAAAAAQUGAwQHAgj/xABEEAACAQMBBQUFBQYEBAcBAAABAgMABBESBRMhMUEGIlFhcQcUMoGRI0JScqEzYoKSscEVJFOiNEPR8HOTo7LD0uFj/8QAGwEBAAIDAQEAAAAAAAAAAAAAAAQFAQIDBgf/xAA0EQACAQMCBAMHAwMFAAAAAAAAAQIDBBEhMQUSQVETYXEigZGhsdHwBjLBFeHxFCMzQlL/2gAMAwEAAhEDEQA/AO4UU6KAVFOigFRTooBUU6KAVFa209px20LzzuEijGpmbkB/fwwOZNUGD287OeTdqLnH4hb5HrgMWx8qA6PRVOvfatYxQmbVM2OAQWk6ux58A6AY8yQKqvZz2i7Q2zcyJaG2s7eIAlphvZDqJ0jGpQTwOeWPE8KYMZTOt0VHbGa5wVu9yxGNEsJYCRccSUbOgg+DMDnpyqSoZFRTooBUU6KAVFOigFRTooBUU6KAVFOigFRTooBUU6KAKKKKAKKKKAKKVFAOobtX2lj2fatcy8cd1VzjU5yQuegwCSegBPHlUxXLvbL2ggiezhnRpkWRriaFME7oKVQv4KXPLhkKwpnAxkr+0tp7S25ZzIwSO1kAZC0G7DFCHXdEyGRgSoGoqBx6VRezXYO7uolMQ3MTZZpXypboFQDvMBx48BknjwrqPZzt/b7QlaKASB1TXh41UBAQuBpY4xkcKzdp+18OzlUzLIS+dAjjyDp5jOQBzH1qFK4qZ5UtSxha0+XmlLKKIfY5KvKdX4cVZHC/VXzWC97OXEKC3uZrays1460SVyxPPvaSxY+BZc9M4qfs/am8zjd2Mu5By8monTH1bAXGRzxnpWz7QdrGK1k3al2lIiXClgA3DJ+XAeZFaxr1oTUZa5Np21CpByjpj86lX2f24t9kjGzbi8mcf6jKLcnziYZx6EHzruvYPtcNqWSXYQoxLI6ZyBIvPSeq8QR618zwwzxlVWwRHdlijdoptQlc4ULrcgt6g19SdmNhiytIrZTkovfb8crd53PqxJqykVMCVp0Uq0Nx0UqM0A6KKVAOilRQDopUUA6KWaKAdFFFAFFKjNAOilRQDopUUA6KVFAau1NoJbwvPKSI41LtgZOB0A6k8gOpIrng2KLiRnvSYpruXVJiTSUjVCIrQsOSjADYxlmbB4iuhbX2YlzBJby53cqNG2DxwwxkeBHMHxAqg7IuWlSSC5Ie4tpGtJm6SMgBSXy1oVJ89VR7iTjHKJNtFSk4vsRmxOzC2NxJusKDE7PCsm9VXHeUq7EsMj7pPTJA4VJNZ2884N6qmMI4TeBmiEvd0l1Bw33uf6cKySS6JFgjUZeN2z+UqCq+JwzN/D9NXZW0xLK0aAPGoLGQZKiQEDRnGk9T3ScYOelQZVJOaqYLKFKKpum2edjbDjglk3EjSQFU4FcRiUZDmEY4Ie75Z1V47R2ygZfO4kR45BngrqpkVh4ZUP8ANFqeAqE2iI5ncTSKbdF0Mu8GkFl77Oc8HwdIzyH5jXOUuaTkzrGHLFQiUfspdSm5tr+6ijEcSPLBbglXlKqc3GFQjhhsM+kEhQDX0LaXCyIsiHKuqup8VYZB+hrh0Fq0srrDIkt9dxvAI4mDrBEzBVkYqSsccUWQBwyTjrXb7G1EUaRL8MaLGPyqAo/QVbxm55bKOdKNLEYmxRSorc5jopUUA6KVFAOilRQDoopUA6KVFAOilmigHRSp0AqdKigCnSNRm3dvxWkLyyuo0qWCl1VmPRVyeZPD51hvA3JMmqxJ2zYnVBbtLDkgSCaNC+DgtGrnvL4EkZ5jIINUBO0lpM/+cbXct8UuWAVj9yB1P2aryGkjOMnJJrPcrJahDHITAMLFJ90dBFOo4DwDAAHyPA0NzxOpzclKOHnTmWjXl+bE+naZ/e/h3LVd+01EEjC2nIjBDA7pWD8MKUL6uJZcEA5BBGRUdDbxRPGt4Cfs5p53jSQk3BaMM+YhrADTMAegAqJkkS7urNgMODJLKueQtsMqN44neMg+BPQ1YrLaSW92JZ9SxiFow4jdhrkkjIHcBwe51x0qXbXE60Yuosb6emn1MuioRk4mSXsnBfIGguVmh5gMsVwoP5hhv5ia2Y+xDKuGu5FQDlFBBGAB5srEfWvcsmybp8ye5vKT98RLJnzDYenLsTZMQ1yR2SgdZDFgfznFWHhw7ETxandkLtrYll7pdMtzLcPDBI5UX7EBtJ061iYL8WOBFRV/s9YrZoURVAgK6QoAzoOeA8+NTe3NtwXMHuVghaJ3QSSRw6IFhDhnAYgK5IUr3M/FUL2tvt1BNJzIjIA8XYYUfMsKg3bWYxj3LKxTxKU+wezztMtpsm30WjlimGdRDHvX1MFC5OuViMDOPnU7c+0WWDTJcWyrGSF3a3OucZOAQoXQ5/dVs+GeVU3s+syLHAqh7uKJYljDDdWqaQC8rjI3jcScZODgA8SZDZ86JNiDVeXgOmScYEUOeaqxyE9F1MeuKravEq8ZvGMLt29ei8+vRHCNtDGu5d27YtnItJzF45hD48REX1/I4by6VN7N2nHcRLNCwaNuRGehwQQeKsCCCDxBBFc8baa6sGVpJR/y7dS5B/e0A6f4iK3ezW2/d7ic3EckFtMElDSBNAuBlHZjGzbvUgjOWwMoc866cP4nVq1OWuks7dPdruaV7ZQWYPJ0CnXiOQMAQcgjIIPAg8iPEVivb+OFDJM6RoObO6qo9SxAr0BCM9OqvL25R/8Ag4Zrgf6gURQ/+ZNp1DzQNWpP2zuY+9Jaw6fwpfZf5BolUn5j1qJO9t4S5JTWfU6Rpzlsi5UE1Tx28Fyg/wAPjLMeDyTKUihbkVbHGVxj4UyPFhkVH3NkJO9eO1weZ3pxEPyxL3B6nUfOol5xahavlbzLsv5OlO3nU2RdV2tCW0iWMty071M59M1nmnVFLOQqgaizEAADmSTwArke2dowjEEVtE8j5CRpbRF38wMYRfFjgCpDZPZQiMe/trQEMlmJGa3jI5ZBOJGHmNI6DrUZ8bpwp89WLXZdX+fA6zs5ReM6ljm7eb3I2dA1yOW+Zt1bfKRhmT+BWHnWo20toP8AFPaxfux2kkn+55Fz/LWZnJ9Og6AeVeaoK/6guZv/AG8RXxfxf2JMLKKXtHhdtbRi45tbpRzQK9tIR+6SzoT64+VT3Z/tTFeBlQNHPHgSwSrpljJ5Ej7ynoykg+NQlR22rZyEurbhe2+WiblvE5vbyeKOBjyOD0qVYceqeIoXGqfXbHr5HOtZpLMDotOtHYu1ku7eK5i+CVFcZ5jI4qfMHIPmDW9XtCtFRTooDBeyFY3ZBllRmA8WAJA+tcb232jFnZRyQqJJ5VjcuQC8k0q6yzHmeOTw5DAGBy7Ua+eXkXU0ynUpeWO1yP2VqjkKV/ePAZ8B5DFfe26rODk9E8tdyz4bRdao4Lf6EVbdqNoHLzLb6cE/awrkefDj8qlbXtXd4Ib3do2GkqYmUMvLHXh8qhUG+kLH9mhwB+J+pPkP6+lb9Rp0KL/6L4HqrbhlJrLba9d/7Ep2b2wlvcPPMjgNEIQEO8099WOc4JGFAHAnAAPLNXCHa1teo0KuGLDBRgVf10sATgjmPCud1q3FyuMMOR+nmD0PpW+Mma3C6cE3CWPXYu3+G3ZeWGO61xqQhFxDHNpyocBS/e5MOeam9k7BSFRrWN5eZcW8SH0GhRgVzu02ncKCyTyoXwWGVYnSAoOXUn4QBSnuZZP2txO48DMVH0TArLTfUgR4VW3UV8Tpu09rw2yGS4kWNR+JuJ8gOZPkBXLNodrve5t7iQxITuoY175PEb2RiNEZxy+Ir4Z414SxQHIUavE94/U5NZ6JRXmSf6NUnpOeF5ff+xkfa8rx7tgI7ccdwjMkZzzMrA7ycnrqZc+Fa1zdyTaYWlYQKMbqIiKP0Cp09c+tZTWjcw6Tkcv6GtYwitkvz+SV/TKFGOcZ75JPMQQIsRwPG5uD+msKPkK2NnSaWG5nlt36EyNJCT4Oj5wPMZqGS+PUZrZjmDcjW8tf3LJ1Vna1I8sVj6lw7ObQlXNjd3c8DxamWOEwxxvEzFw0bhS5A1AY1cBpxkVLv7lCd6wV5Bx3sztKw89cpOn5EVz3b8ZnsQxBL2rABuu6bLBc+AKuP4h4VMdm9lExrNbW9pcDODqOiVHHNWWUMoYeKtgjBHA1WcRoOS53VkovpnC+P3PL1rWFvUcWvz5+pYpO1bXBK2cbzdNSjuD1kbEY+RJ8qIOzTynVfSah/oRM2g+Ukhw0n5QFHrWRbjaJAAtIlHIaruPA/lB/pXsbK2jL8ctvAP3Fklb9RGKoW1S0puEPPm5n8v4WfM151jDfwRIXF5HAmCVREGAowAqjoByUVXheT7RbTZriEHjcODux/wCGOczendHjUtb9i7dWD3TvcyA5+2YFAfERqAn1zU21zwwowBw4eH9qiKvSo601zS7vZe7d+/HobKUnpFYNHY+wobJToy8z8ZJX4u58z0Hgo4CtlnJOTSoqHOcqknObyzeMFEKKKK1NwooooDN7N3xDcwj4Yb24RR4K+mfH/rGrdVQ9mozBcy9Jb65ceiFYf/iq319YoZ8KOd8L6HnKmOZhQTTqM7SbaWztZrlhkRIWC/ifkifxMVHzrsa7kV2v7bwWQ3LFnndTiOPGpVORvHJOFGeXU44DnXEbybd2sYHOO3VT+fiT88tW5tq8ZdTTNqmJ3kzdXnbmo/dUYQL0x51q32wCLbXO594lXUkI5JGRwZ+PMnGB8/Coc5878j2Flaq0gnq6kk/doKC13SrGeagZ/MRk/qayVnd99GtwnJlVZB+GUDSc+GcZ9cjpWCo0lhnpLaSlSjjsFaUaa5WJ5Jj+Y9fkP61u1p2DcZB1EnH5qKyjFbDlCL7/AERuUUUVqSQoor3GvU9KGreFkaqAMmtTbc6xWxdh3mOEGT04E/Uj6GpGOHWCzd2Jfib+w8W8B/aqxtdvfrgIOES8AoPJRwAz/wB8Sa7U45ZTcRuXCm4x/c9DFZzSGISMAAeA1Z4j1FbSXen40I/eU6h6+I+lSV5s9d1oXhgYH9K1dkTakOeYJB9f+xWzl1wRqNBqapKbzj11W5t2+0/s5YsgrKgXPmCGB9eBHzNbvZy+eALcQgllRTPED+1hxxI//oh4jyPhmoi92aCdcfdk8uR9a2tj3zKFccJEJBGOGR0weYI+oNcqkIThyvWLOroyqylSqrEsb9H5nWdnbRSeJZoW1RsMgj9QR0I5EdK2C1cvtdjq16u53iLcwtKqxzyIVkjbDgFSNQ5888AOtS21NjzxQSOJ7vKqdObpsajwXlxPeIryVxwmnCt4aqb7ZXf88ilkpRzlbF5JxxPKoy77UWsR0yTxBvwhwzfypk/pU5aezGyCrvo2ncAZae4mlyw5nS76Rx8AKsGz9jQW4xbwxRDwjiRP/aBVpT/TUF/yVH7l/krZXz6IoEe32k/4e0vJgeTC2MaH+KYpW3Hb7Rk+GySMeM18gP0iR/610DFFWNPgVnHeLfq3/GDi7yq+pRh2e2k3NrKP5XEn/wBKZ7MbRHHf2TeXu1wv670/0q80qlLhdmljw0c/9RV/9FDeyvouMltHKvjb3GW/kmVM/JvlWlddoo0jmY6klhieVopEZJAFUnircSOHMZHnXScVo7T2JDchVuIo5Qp1AOgbB8Rnl/eoVXgVrN5guX02+Z1jeVFvqR/YTZpt9m2sTfHuVd8/6sn2j/7nap6gCnV8QxVRvantFUjtoWIw8++ZfxR26NLjzBl3I+dXkmuB9utum6v5puJihzawjxCt9o/8Tj6KK51JcsSfw62dxXjHotX6IhVnU3cZmBdFLSsPxOBlQfIsRnyBrPe3pdmkkOWY5PmfKtH3YthpC2okAKnPPRRjiT6VtWFosdwjXaGeBTiWFJGZgOuXGFJHMxhjnlwqHGLm1FHrrm8p2XNVktXt6dCT7Fdk7q8E91aMsUa8BvFJinf76jA4AADLYIJOMcKirbtHbzLqkhljPEaohrQkHBOk8QPQj0r6Cs7iFrQPalPd90THoACaNJxgDkB4dMGvm/YcAFvGpA+AN/Nk/wB671YxjEqOF1q91XliWOpKf4jZ9ZZfT3fB/Vqibi9QTGS2WRkIAYMmPnnlmpjZVmjXCqVBCpJOwPIiKNpAp8iVHyzWugzqz4kVHyks4L1U61So4SnqsPbqZ9m30Egw+vP7jAMvkUYcfqK3TZwH4bjHk8Dg/VNQqB/wpWDA8WUgjI+43Ig8+BBHzWvP+HOPhkceWskfRs09k6KVd5evua+jT+pOmziHOdf4YpD/AFAFPfwxqSFZ8dZDpX+VTn6tUB7pN/qt9E/6U/8ACdQIlZmB6MxI+nAUWDE5VpLHLL3tJfI19tdpHuDuoO8eQ0gBFH7oHAVv7E2cIYxni5HePn4V7WJLdNUal3AJCLGQOAzlmIAx5LkmnG27gwCHnm4jiO4GOp5D4fhUeea3zlYRXtRhU56jzJbJaJeS7+ptSPxA9fpioJ5txcEfdfiPzdR9MGpSO0kmlESEDC6nkPwxxj4mI6nOAB1NbUexkTiuS342wWPr1+QPDpUijbTqRbRXcQ4tRta0U/3J9Ohq216rNgc+PAgjPDzrxHEQ7Y5aiPlz+o4VlvIuAxn4sflcDVjPUFeIPqDxHHBc3W77oy0jHAUDLMxPIDmT5VDaa0L+hd060fGcvZxnO3uJrYV6FvbZpD3VD2646GY8CfLUcfxCrx2jP2A8N/a59PeYs/pVN7I9hbgTi4vdKBWV1QOGYle8oOOCgNxPUkDlVv7WNps5XH3NEvyjkVz+imvM3lWlO+pOEs4az23KC7qRq884LCZ0uikjZGRyPH5V6r3B5oVFOigFRTpUAUU6KAVFOigPJFfPvavYT7OudxIxkRl1q+jTqGcHHE8RwB9ema+g8VG7d7PQXsW6uYw65yDkhlblqRhxU+lc5wU1gnWN7K0qcy26nArI6ssp7zZUMDxWJcByvgzs2nPgjYrejQKAFGAOWOGPSrRtP2KOh1WNyOWAk6kHmW/aR+bH7lVfamwNoWQLXNuxiHORMSoB4kp3lHmyipdm4UY4e7Kzis6t5WdTOnYsOxtumGOZQcQTI6zL0hmdSouk8I2YgSD7pIfkWqibObuAcsKox4EAKR8ipFS2zNrgkPGRq48DghgRgjwZSCQR1BrS2psyO1dZ7fhazHDRkk7ibPFQTxKE4xnkGHnXO8ocy54bFl+nuJK3reHW0zoKF3V2ljHAAwknll0OpR/C361hjZsZABBJ4Z5VliMiRRiQd1y0wxgnLHSSf5OHkKx28oAweHUZ6iqmWmh7+g1L2s75+p7tJO+5cYLRaVHid4hOfQD9ayV5jZTNCDg6pFQ/lfuH9SD8qyyJpYqeYJHzBxWHtk7UWlOUc5e54r0vh/36UqXvLR95MB+SsRnST94DqR0rC3OlaXLBvGTHPdld/Cg1ShjEW5KqYGcH7zHj6D1qMWYAIyjSue6BxZ2+EYA5/wB69zWwQAZZpHbGkH4mJz3v1zUjbD3U76QapQMKyrlYhy7nn01YyOmKn0aLqbbHjOI3sbZ4qPM30+nuXzJPc+6RbtyBK5DzHP38d2Lz0A8f3ifCou626EHgCcDIJJPgAOZqwdnews1+i3NxJurZz3cYaV155APBF8zknw610bs/2QtLSQG1jy4U5lky8nLozfD8sVO8XlXLA8m6TqSc6mrZzbZXs92jeQvKFWBW0sguCwkYrrxhVB3YIc8W4+VS+xezp2edU1hc74jvTrouh56d0dSDy0D510eFkI75fV5VKR2+DnPSq65tYXMXGedezwT6dadNKK2XQ55D2ptmbdmVUk5aJQ8LZ8NMoU5qQngWWNkbijqyN1yrAqR9Caud3YxzLomRJF/C6Bh9GBFQU/s8sG4i2RD4ws8RHpumXFefn+nIJ81Ko16rP2JSvnjEkLsJtQyWohlP+Ytj7tL4koO5J6Omls+Z8KslUU9g7i0uBd7Pumdgu7aC6OpZYs5EZlUa1IOSrMGxk9Cc3lc4GeBxyz1r00OblXNuQJYzoeqKKK3MBRRRQBRRRQBRRRQBSoooAqP23tuKzjElw2lS2gYVmYsQTgBRk8AT6CpCqT7WLfNpFJ/p3MZ+Thov6utbRWWkazbUW0UbtNY2N7Nr2XJubx3GIXjZIrktnDo2MRMxBAJwCcZAJzUNFYSTRSpOpiCaoX3g7xmx+zQDmwyGLcgMHjkCsGzbHJ30ztHHGcKFOmVmjlZ1ZW/5SDu98jJx3R1Fh2ZsG62jgwr7vZqD9u6kKE4ltwrcZWPEl24EkkljUqK8Pd6EKT8XGF7X0K5LtITRRsM5S3ihYeEkSCN/qyk/OscKgoM8eFaez7FjGJYu+js7gOSr6WdsHVyY448QOJp+97oYcMvk6kfRhlT9aqK1vUi+bGh9F4bxa1nTjTc1lLDT7+8zzQ4KFOBEit9Dq/tW0zEkk8yST6nia0o75HPxKAOPxrxP1rK1/GOcifzj/rUdqWxdQqUU3NSWvmjPWjcTZbHIKaJNsRjkS35VJ/XlUZLNLJhY0w0jrGpZhnW7BRwHma3hSk+hAveJ20I8vOn6akzsfYF1eby4tkDxWeZHJJ77BeMUePifSSfp4itq6mLqm6wVcq2oZxoHeJJ6V3jsx2ejsLSK1h+GNcE44u54s582bJrmHbbsp7hOZIx/krhzpA/5M7ZYx/kfDFfA5HUVb20lFcnc+c8QlKvPxuv8EDaX98tufdEu/c3kY64IA32gJVwhALxgkcSAMkHHXPRPZfY3ghd7sSqjPiJZ2YyiPSMk6u8AW5BuPA+IrnPZrttd2Edxb28bskveiMi6RBKSA0mTw0lcnHHvKOGCa2tge1S5tDIHaO4iMocl3kyScB44nLYAAGrUQRnVwArEoyedDWEorGp3SygKIFPPjyrYrV2XfCeGOdQyrIiyBWGGAYBgCPHjWzXE7jopUUA6KVFAOilRQDopUUA6KVFAOilRQBRTooAqN7Q7FW8tpLZyVDgYYAZVlIZWGeeGUGpGnQFS2J7Obe3IeXNxKDkNKBoU/uxjuj1OT51u9u7ww7Nu3X49w6Lj8cg3a/7nFWCqz7QQTZqo+/dWan0NzF/0rLbluYhGMcJLQ4rZbQ3Ci3uP2K91JQuTF0wwHxJw444jnx45kXXBxkHkQVYEEEZBBHAgjjmo+ZQSR0yfp0rQtL9bOY6gXt2XTIo5pqbIkj8CpGSORBPjXS2u3F8sy443+nowj49vp3X2Jh7RG+JFPqin+oryVjToi/JRWttrae6Rd0QzSMEQ9CD9/j5VDWuzmcvvXYEEZCHGcgHJb4jz8elTK1zCk8Y1POcP4VcXr9jbYkNtXSSR6RktlQG5Y48T44xmseyZFN1bcQf81b9Rz3yV5OwosfAM+Ld4/rWPZFtHHe2jFBhbu3zpABxvFGOXj/Sq+VzzvY9BU4BVtKTlKS01PqOo3b+wYr63a2nB3baTlW0srKwZWU9CCAakhTrBVnLNqewxZcmO+nHgsscUij1ACg+tb/Zr2L21s4mupHu5Ry3ihY1xyxGM5x4MSPKuh0Vlyb3ZqopbISinRTrBsFFFFAFFFKgHSp0UAqKdFAFKnRQBSp0UAqKdFAKinRQCqG7Wx5tGf/SeK4+UMqSt/tQ1NV4mjDKVYZUggg8iCMEGgPnraFoYpZIjzR2T+UkVDJZPNMIYRqlmk3aDxY8OPgAAST0ANTO3BIrSlmDGKea1BxgstqyxKz+LMuCTVr9jexRJPcXrcd3iCLyZ1DyN66Si/NvGoyh7WD213fp2Uaq3a+exh7QeyFLWyM6SyzSWyxyKpChQiEGUgKMt3dZGeQ4cedU+eAxzEHqMH1HFSPVT/Svo91yMHiDwI8R4VwTtrae73Rh0FViIQHOQ0WA0TD0QiM+cfnXSqs6lXwK45Juk9nr7yOr32S2Z7xtS1hA4CcTt5JD9ofqQo+dYt4MaunOr77E9h5E20XH7TNvDy/Zq32jeWXAH8Fcqayy645cKnb8vWR1QUU6KlHgxUU6KAVFOigFRTooBUU6KAVOiigFRTooBUU6KAVFOigCijNFAFFFFAFI080qA4r7TbXdXrxRLiKbRcuT92dgys0Z/fEaZU54rnxqtbN2nPYOJrGRlOV1QliY5ccMMvU44ZHEdK6r7VNhO9sb23/b2yMzKQCstsO86MCCCVwWHmCOtc3vNnTT3CbNh0pLM+hykaLpjXjI7EDJAUHhnicDrXF06jbccYLelxC3hbeBUg2+n50O02naES7PF9GpwbczhCeOQhYofMEEZrim1pjJJvJAS8iozswIMjlQWbj0ySABwChRXerDZyQwJBGPs40WNR+4o04PjwFcj7U9lpNnTLHE+qznMhiVwH3TIpkMJDc10glSCDwweQJzOE54UMHHh99CyqOpOOdMFLu7XRCWDZ1hu7n4SrMunPQ4APH8QronsIuG03cS593UwyID92R1YMo9VVCf/ANqjp2fa+uorSJYt5IcswSUBIV+J2G9wQOg6kgda712b7OQ2FutvbghRxLE5Z3PxO56sf04AYArMacoPElg6XnEad3BKC07krRRRXQqgooooAooooAopZp0AUUUUAUUUZoAoozRQBRRmjNAFFFFAFFKigHRSooB1rX+0Y4I2lndY41GWd2AA+ZrYqk9r+zt5PcrNb7uRFRBEJH07iUFi8qqUYF2BQB+ahSBjNZSyzDeEaPaXtg08bImqC2ZSNTqBcTqRySNv2MR6u4yRnAHOqRs3tAbPacN7KHZCJEnYLnEbji2PEMFbA44U+NXG29ls8p1XVyqEnLbpC7k+by8P9lSy+yezOBKZ5F6q05Ct+YRhcjyqRzU4xcVqRVGrKam9EW6yvEmjSWJg8bqHVlOQyniCKp3tOn/4OJSBK80pGRn7NbabeDGRxIYAeBIq42tqsUaxxKqRooVVUAKqjkAByFci7bXkvvchnjl1iVliIt5WVbdQBGY2VSO8S7MQc5wD8IrjTWZHaq2oPCyTPsxvLeJpt46JcyMirrIBaIKCAhPPvFsqD0BxXSga+dZr2IdyVlXP3ZQUyPyyAZqwdk+281lLHFr39k7rHuy+qSLUQoaE5y6AkfZnOB8OOVSK1LLc4vJFt6+EoSWDtdFIUVEJ46KVFAOilRQDopUUA6KVFAOilRQDopUUA6KVFAOilRQBRTooBUU6KAVFFFAFFOigFRiiigMc9urjS6hlPRgCPoa1bfYVvG2uOCFHH3lhjVvqBmiigN6iiigCinRQCooooAooooAop0UAqKKKAKKKKAdKnRQBSp0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1" name="Rounded Rectangle 10"/>
          <p:cNvSpPr/>
          <p:nvPr/>
        </p:nvSpPr>
        <p:spPr>
          <a:xfrm>
            <a:off x="251520" y="260648"/>
            <a:ext cx="4248472" cy="1584176"/>
          </a:xfrm>
          <a:prstGeom prst="round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3500" dirty="0" smtClean="0">
                <a:ln>
                  <a:solidFill>
                    <a:prstClr val="black"/>
                  </a:solidFill>
                </a:ln>
                <a:solidFill>
                  <a:prstClr val="white"/>
                </a:solidFill>
              </a:rPr>
              <a:t>Rock, paper, scissors</a:t>
            </a:r>
          </a:p>
          <a:p>
            <a:pPr algn="ctr" defTabSz="914400"/>
            <a:r>
              <a:rPr lang="en-GB" sz="3500" dirty="0" smtClean="0">
                <a:ln>
                  <a:solidFill>
                    <a:prstClr val="black"/>
                  </a:solidFill>
                </a:ln>
                <a:solidFill>
                  <a:prstClr val="white"/>
                </a:solidFill>
              </a:rPr>
              <a:t>evolution!</a:t>
            </a:r>
            <a:endParaRPr lang="en-GB" sz="3500" dirty="0">
              <a:ln>
                <a:solidFill>
                  <a:prstClr val="black"/>
                </a:solidFill>
              </a:ln>
              <a:solidFill>
                <a:prstClr val="white"/>
              </a:solidFill>
            </a:endParaRPr>
          </a:p>
        </p:txBody>
      </p:sp>
      <p:sp>
        <p:nvSpPr>
          <p:cNvPr id="12" name="Rounded Rectangle 11"/>
          <p:cNvSpPr/>
          <p:nvPr/>
        </p:nvSpPr>
        <p:spPr>
          <a:xfrm>
            <a:off x="3091386" y="3838722"/>
            <a:ext cx="5724128" cy="2852936"/>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914400">
              <a:buFontTx/>
              <a:buAutoNum type="arabicParenR"/>
            </a:pPr>
            <a:r>
              <a:rPr lang="en-GB" sz="2800" dirty="0" smtClean="0">
                <a:solidFill>
                  <a:prstClr val="black"/>
                </a:solidFill>
              </a:rPr>
              <a:t>Ask the other person a question in TL, which s/he has to answer.</a:t>
            </a:r>
          </a:p>
          <a:p>
            <a:pPr marL="342900" indent="-342900" defTabSz="914400">
              <a:buFontTx/>
              <a:buAutoNum type="arabicParenR"/>
            </a:pPr>
            <a:r>
              <a:rPr lang="en-GB" sz="2800" dirty="0" smtClean="0">
                <a:solidFill>
                  <a:prstClr val="black"/>
                </a:solidFill>
              </a:rPr>
              <a:t>Rock paper scissors!</a:t>
            </a:r>
          </a:p>
          <a:p>
            <a:pPr marL="342900" indent="-342900" defTabSz="914400">
              <a:buFontTx/>
              <a:buAutoNum type="arabicParenR"/>
            </a:pPr>
            <a:r>
              <a:rPr lang="en-GB" sz="2800" dirty="0" smtClean="0">
                <a:solidFill>
                  <a:prstClr val="black"/>
                </a:solidFill>
              </a:rPr>
              <a:t>You lose – you stay the same. You win – you evolve!</a:t>
            </a:r>
            <a:endParaRPr lang="en-GB" sz="2800" dirty="0">
              <a:solidFill>
                <a:prstClr val="black"/>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1092446"/>
            <a:ext cx="1578415" cy="150475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4471" y="228546"/>
            <a:ext cx="2354125" cy="1564150"/>
          </a:xfrm>
          <a:prstGeom prst="rect">
            <a:avLst/>
          </a:prstGeom>
        </p:spPr>
      </p:pic>
    </p:spTree>
    <p:extLst>
      <p:ext uri="{BB962C8B-B14F-4D97-AF65-F5344CB8AC3E}">
        <p14:creationId xmlns:p14="http://schemas.microsoft.com/office/powerpoint/2010/main" val="291339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t>And finally…</a:t>
            </a:r>
            <a:endParaRPr lang="fr-FR" sz="6600" dirty="0"/>
          </a:p>
        </p:txBody>
      </p:sp>
      <p:sp>
        <p:nvSpPr>
          <p:cNvPr id="3" name="Content Placeholder 2"/>
          <p:cNvSpPr>
            <a:spLocks noGrp="1"/>
          </p:cNvSpPr>
          <p:nvPr>
            <p:ph idx="1"/>
          </p:nvPr>
        </p:nvSpPr>
        <p:spPr>
          <a:xfrm>
            <a:off x="662880" y="1456840"/>
            <a:ext cx="5079457" cy="5052447"/>
          </a:xfrm>
        </p:spPr>
        <p:txBody>
          <a:bodyPr>
            <a:normAutofit lnSpcReduction="10000"/>
          </a:bodyPr>
          <a:lstStyle/>
          <a:p>
            <a:pPr marL="0" indent="0">
              <a:buNone/>
            </a:pPr>
            <a:r>
              <a:rPr lang="en-GB" sz="4400" dirty="0" smtClean="0"/>
              <a:t>Involve the students in reflecting on their own TL use and the teacher TL use.  Ask them regularly to give their impressions as to their own progress.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733" y="1588613"/>
            <a:ext cx="2701021" cy="3613528"/>
          </a:xfrm>
          <a:prstGeom prst="rect">
            <a:avLst/>
          </a:prstGeom>
        </p:spPr>
      </p:pic>
    </p:spTree>
    <p:extLst>
      <p:ext uri="{BB962C8B-B14F-4D97-AF65-F5344CB8AC3E}">
        <p14:creationId xmlns:p14="http://schemas.microsoft.com/office/powerpoint/2010/main" val="52527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Project: Classroom talk</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fontScale="77500" lnSpcReduction="20000"/>
          </a:bodyPr>
          <a:lstStyle/>
          <a:p>
            <a:pPr>
              <a:buFontTx/>
              <a:buNone/>
            </a:pPr>
            <a:r>
              <a:rPr lang="en-GB" sz="4400" dirty="0"/>
              <a:t>Questionnaire:  </a:t>
            </a:r>
          </a:p>
          <a:p>
            <a:pPr algn="ctr">
              <a:buFontTx/>
              <a:buNone/>
            </a:pPr>
            <a:r>
              <a:rPr lang="en-GB" sz="3600" dirty="0"/>
              <a:t>(write the answers in the back of your book, we will compare them each half term to see if the % increases)</a:t>
            </a:r>
          </a:p>
          <a:p>
            <a:pPr>
              <a:buFontTx/>
              <a:buAutoNum type="arabicPeriod"/>
            </a:pPr>
            <a:r>
              <a:rPr lang="en-GB" sz="4400" dirty="0"/>
              <a:t>How much </a:t>
            </a:r>
            <a:r>
              <a:rPr lang="en-GB" sz="4400" dirty="0" smtClean="0"/>
              <a:t>(German) </a:t>
            </a:r>
            <a:r>
              <a:rPr lang="en-GB" sz="4400" dirty="0"/>
              <a:t>does your teacher speak in the classroom (% of total speech)?  </a:t>
            </a:r>
          </a:p>
          <a:p>
            <a:pPr>
              <a:buFontTx/>
              <a:buAutoNum type="arabicPeriod"/>
            </a:pPr>
            <a:r>
              <a:rPr lang="en-GB" sz="4400" dirty="0"/>
              <a:t>How much </a:t>
            </a:r>
            <a:r>
              <a:rPr lang="en-GB" sz="4400" dirty="0" smtClean="0"/>
              <a:t>(German) </a:t>
            </a:r>
            <a:r>
              <a:rPr lang="en-GB" sz="4400" dirty="0"/>
              <a:t>do you use when talking to your teacher (% of total speech)?</a:t>
            </a:r>
          </a:p>
          <a:p>
            <a:pPr>
              <a:buFontTx/>
              <a:buAutoNum type="arabicPeriod"/>
            </a:pPr>
            <a:r>
              <a:rPr lang="en-GB" sz="4400" dirty="0"/>
              <a:t>How much </a:t>
            </a:r>
            <a:r>
              <a:rPr lang="en-GB" sz="4400" dirty="0" smtClean="0"/>
              <a:t>(German) </a:t>
            </a:r>
            <a:r>
              <a:rPr lang="en-GB" sz="4400" dirty="0"/>
              <a:t>do you use when talking to other students (% of total speech)?</a:t>
            </a:r>
            <a:endParaRPr lang="fr-FR" sz="4400" dirty="0"/>
          </a:p>
        </p:txBody>
      </p:sp>
    </p:spTree>
    <p:extLst>
      <p:ext uri="{BB962C8B-B14F-4D97-AF65-F5344CB8AC3E}">
        <p14:creationId xmlns:p14="http://schemas.microsoft.com/office/powerpoint/2010/main" val="35987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13" y="496413"/>
            <a:ext cx="9878120" cy="1143000"/>
          </a:xfrm>
          <a:ln w="57150">
            <a:noFill/>
          </a:ln>
        </p:spPr>
        <p:txBody>
          <a:bodyPr>
            <a:normAutofit/>
          </a:bodyPr>
          <a:lstStyle/>
          <a:p>
            <a:pPr algn="l"/>
            <a:r>
              <a:rPr lang="en-GB" sz="6600" dirty="0">
                <a:latin typeface="+mn-lt"/>
              </a:rPr>
              <a:t>2</a:t>
            </a:r>
            <a:r>
              <a:rPr lang="en-GB" sz="4000" dirty="0">
                <a:latin typeface="+mn-lt"/>
              </a:rPr>
              <a:t> Learning and using the key sounds</a:t>
            </a:r>
            <a:endParaRPr lang="fr-FR" sz="4000" dirty="0">
              <a:latin typeface="+mn-lt"/>
            </a:endParaRPr>
          </a:p>
        </p:txBody>
      </p:sp>
      <p:sp>
        <p:nvSpPr>
          <p:cNvPr id="3" name="Content Placeholder 2"/>
          <p:cNvSpPr>
            <a:spLocks noGrp="1"/>
          </p:cNvSpPr>
          <p:nvPr>
            <p:ph idx="1"/>
          </p:nvPr>
        </p:nvSpPr>
        <p:spPr>
          <a:xfrm>
            <a:off x="730613" y="2173961"/>
            <a:ext cx="7886700" cy="4351338"/>
          </a:xfrm>
        </p:spPr>
        <p:txBody>
          <a:bodyPr>
            <a:normAutofit/>
          </a:bodyPr>
          <a:lstStyle/>
          <a:p>
            <a:pPr marL="0" indent="0">
              <a:buNone/>
            </a:pPr>
            <a:r>
              <a:rPr lang="en-GB" sz="4000" dirty="0"/>
              <a:t>Students will be more confident at speaking in the target language if they have a secure grasp of the sound/writing relationship.</a:t>
            </a:r>
          </a:p>
          <a:p>
            <a:endParaRPr lang="en-GB" sz="40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spTree>
    <p:extLst>
      <p:ext uri="{BB962C8B-B14F-4D97-AF65-F5344CB8AC3E}">
        <p14:creationId xmlns:p14="http://schemas.microsoft.com/office/powerpoint/2010/main" val="27073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Secret policeman</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lnSpcReduction="10000"/>
          </a:bodyPr>
          <a:lstStyle/>
          <a:p>
            <a:r>
              <a:rPr lang="en-GB" sz="4000" dirty="0"/>
              <a:t>Someone in the class is the secret policeman.  </a:t>
            </a:r>
          </a:p>
          <a:p>
            <a:r>
              <a:rPr lang="en-GB" sz="4000" dirty="0"/>
              <a:t>They will take note of who uses the </a:t>
            </a:r>
            <a:r>
              <a:rPr lang="en-GB" sz="4000" dirty="0" smtClean="0"/>
              <a:t>TL classroom </a:t>
            </a:r>
            <a:r>
              <a:rPr lang="en-GB" sz="4000" dirty="0"/>
              <a:t>phrases the most.</a:t>
            </a:r>
          </a:p>
          <a:p>
            <a:r>
              <a:rPr lang="en-GB" sz="4000" dirty="0"/>
              <a:t>At the end of the class, the secret policeman will reveal him/herself.</a:t>
            </a:r>
          </a:p>
          <a:p>
            <a:r>
              <a:rPr lang="en-GB" sz="4000" dirty="0"/>
              <a:t>The </a:t>
            </a:r>
            <a:r>
              <a:rPr lang="en-GB" sz="4000" dirty="0" smtClean="0"/>
              <a:t>student(s) </a:t>
            </a:r>
            <a:r>
              <a:rPr lang="en-GB" sz="4000" dirty="0"/>
              <a:t>using them the most </a:t>
            </a:r>
            <a:r>
              <a:rPr lang="en-GB" sz="4000" dirty="0" smtClean="0"/>
              <a:t>TL talk will </a:t>
            </a:r>
            <a:r>
              <a:rPr lang="en-GB" sz="4000" dirty="0"/>
              <a:t>receive a reward at the end of the class.</a:t>
            </a:r>
          </a:p>
        </p:txBody>
      </p:sp>
    </p:spTree>
    <p:extLst>
      <p:ext uri="{BB962C8B-B14F-4D97-AF65-F5344CB8AC3E}">
        <p14:creationId xmlns:p14="http://schemas.microsoft.com/office/powerpoint/2010/main" val="16295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594" y="2318290"/>
            <a:ext cx="9001000" cy="3359061"/>
          </a:xfrm>
          <a:prstGeom prst="rect">
            <a:avLst/>
          </a:prstGeom>
        </p:spPr>
        <p:txBody>
          <a:bodyPr wrap="square">
            <a:spAutoFit/>
          </a:bodyPr>
          <a:lstStyle/>
          <a:p>
            <a:pPr indent="-914400">
              <a:lnSpc>
                <a:spcPct val="150000"/>
              </a:lnSpc>
            </a:pPr>
            <a:r>
              <a:rPr lang="en-GB" sz="2400" dirty="0" smtClean="0">
                <a:latin typeface="Arial" panose="020B0604020202020204" pitchFamily="34" charset="0"/>
                <a:cs typeface="Arial" panose="020B0604020202020204" pitchFamily="34" charset="0"/>
              </a:rPr>
              <a:t>9.00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Curriculum 2014 and implications for GCSE in 2018</a:t>
            </a:r>
            <a:endParaRPr lang="en-GB" sz="2400" dirty="0">
              <a:latin typeface="Arial" panose="020B0604020202020204" pitchFamily="34" charset="0"/>
              <a:cs typeface="Arial" panose="020B0604020202020204" pitchFamily="34" charset="0"/>
            </a:endParaRPr>
          </a:p>
          <a:p>
            <a:pPr>
              <a:lnSpc>
                <a:spcPct val="150000"/>
              </a:lnSpc>
            </a:pPr>
            <a:r>
              <a:rPr lang="en-GB" sz="2400" dirty="0" smtClean="0">
                <a:latin typeface="Arial" panose="020B0604020202020204" pitchFamily="34" charset="0"/>
                <a:cs typeface="Arial" panose="020B0604020202020204" pitchFamily="34" charset="0"/>
              </a:rPr>
              <a:t>10.00</a:t>
            </a:r>
            <a:r>
              <a:rPr lang="en-GB" sz="2400" dirty="0">
                <a:latin typeface="Arial" panose="020B0604020202020204" pitchFamily="34" charset="0"/>
                <a:cs typeface="Arial" panose="020B0604020202020204" pitchFamily="34" charset="0"/>
              </a:rPr>
              <a:t>		Coffee</a:t>
            </a:r>
            <a:br>
              <a:rPr lang="en-GB" sz="2400" dirty="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10.20 </a:t>
            </a:r>
            <a:r>
              <a:rPr lang="en-GB" sz="2400" dirty="0">
                <a:latin typeface="Arial" panose="020B0604020202020204" pitchFamily="34" charset="0"/>
                <a:cs typeface="Arial" panose="020B0604020202020204" pitchFamily="34" charset="0"/>
              </a:rPr>
              <a:t>		Classroom Talk</a:t>
            </a:r>
            <a:br>
              <a:rPr lang="en-GB" sz="2400" dirty="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12.00-1.00 </a:t>
            </a:r>
            <a:r>
              <a:rPr lang="en-GB" sz="2400" dirty="0">
                <a:latin typeface="Arial" panose="020B0604020202020204" pitchFamily="34" charset="0"/>
                <a:cs typeface="Arial" panose="020B0604020202020204" pitchFamily="34" charset="0"/>
              </a:rPr>
              <a:t>	Lunch</a:t>
            </a:r>
          </a:p>
          <a:p>
            <a:pPr>
              <a:lnSpc>
                <a:spcPct val="150000"/>
              </a:lnSpc>
            </a:pPr>
            <a:r>
              <a:rPr lang="en-GB" sz="2400" dirty="0" smtClean="0">
                <a:latin typeface="Arial" panose="020B0604020202020204" pitchFamily="34" charset="0"/>
                <a:cs typeface="Arial" panose="020B0604020202020204" pitchFamily="34" charset="0"/>
              </a:rPr>
              <a:t>1.00 </a:t>
            </a:r>
            <a:r>
              <a:rPr lang="en-GB" sz="2400" dirty="0">
                <a:latin typeface="Arial" panose="020B0604020202020204" pitchFamily="34" charset="0"/>
                <a:cs typeface="Arial" panose="020B0604020202020204" pitchFamily="34" charset="0"/>
              </a:rPr>
              <a:t>- 2.15 	Using literary texts at KS3 </a:t>
            </a:r>
          </a:p>
          <a:p>
            <a:pPr>
              <a:lnSpc>
                <a:spcPct val="150000"/>
              </a:lnSpc>
            </a:pPr>
            <a:r>
              <a:rPr lang="en-GB" sz="2400" dirty="0" smtClean="0">
                <a:latin typeface="Arial" panose="020B0604020202020204" pitchFamily="34" charset="0"/>
                <a:cs typeface="Arial" panose="020B0604020202020204" pitchFamily="34" charset="0"/>
              </a:rPr>
              <a:t>2.15 </a:t>
            </a:r>
            <a:r>
              <a:rPr lang="en-GB" sz="2400" dirty="0">
                <a:latin typeface="Arial" panose="020B0604020202020204" pitchFamily="34" charset="0"/>
                <a:cs typeface="Arial" panose="020B0604020202020204" pitchFamily="34" charset="0"/>
              </a:rPr>
              <a:t>– 3.00	The what, when, how of translation at </a:t>
            </a:r>
            <a:r>
              <a:rPr lang="en-GB" sz="2400" dirty="0" smtClean="0">
                <a:latin typeface="Arial" panose="020B0604020202020204" pitchFamily="34" charset="0"/>
                <a:cs typeface="Arial" panose="020B0604020202020204" pitchFamily="34" charset="0"/>
              </a:rPr>
              <a:t>KS3</a:t>
            </a:r>
            <a:endParaRPr lang="en-GB"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duotone>
              <a:schemeClr val="accent4">
                <a:shade val="45000"/>
                <a:satMod val="135000"/>
              </a:schemeClr>
              <a:prstClr val="white"/>
            </a:duotone>
          </a:blip>
          <a:srcRect/>
          <a:stretch>
            <a:fillRect/>
          </a:stretch>
        </p:blipFill>
        <p:spPr bwMode="auto">
          <a:xfrm>
            <a:off x="8321765" y="6025554"/>
            <a:ext cx="684212" cy="684212"/>
          </a:xfrm>
          <a:prstGeom prst="rect">
            <a:avLst/>
          </a:prstGeom>
          <a:solidFill>
            <a:schemeClr val="accent4">
              <a:lumMod val="40000"/>
              <a:lumOff val="60000"/>
            </a:schemeClr>
          </a:solidFill>
          <a:ln w="9525">
            <a:solidFill>
              <a:srgbClr val="C00000"/>
            </a:solidFill>
            <a:miter lim="800000"/>
            <a:headEnd/>
            <a:tailEnd/>
          </a:ln>
        </p:spPr>
      </p:pic>
      <p:sp>
        <p:nvSpPr>
          <p:cNvPr id="5" name="Title 1"/>
          <p:cNvSpPr txBox="1">
            <a:spLocks/>
          </p:cNvSpPr>
          <p:nvPr/>
        </p:nvSpPr>
        <p:spPr>
          <a:xfrm>
            <a:off x="572294" y="332656"/>
            <a:ext cx="8229600" cy="1143000"/>
          </a:xfrm>
          <a:prstGeom prst="rect">
            <a:avLst/>
          </a:prstGeom>
          <a:solidFill>
            <a:schemeClr val="accent4">
              <a:lumMod val="40000"/>
              <a:lumOff val="60000"/>
            </a:schemeClr>
          </a:solidFill>
          <a:ln w="38100" cap="flat" cmpd="sng" algn="ctr">
            <a:solidFill>
              <a:srgbClr val="C0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372724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702" y="210313"/>
            <a:ext cx="8519921" cy="1151965"/>
          </a:xfrm>
        </p:spPr>
        <p:txBody>
          <a:bodyPr/>
          <a:lstStyle/>
          <a:p>
            <a:r>
              <a:rPr lang="en-GB" b="1" cap="none" dirty="0" smtClean="0">
                <a:latin typeface="Arial" panose="020B0604020202020204" pitchFamily="34" charset="0"/>
                <a:cs typeface="Arial" panose="020B0604020202020204" pitchFamily="34" charset="0"/>
              </a:rPr>
              <a:t>How does it work in practice?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380239" y="1197764"/>
            <a:ext cx="7796030" cy="5251804"/>
          </a:xfrm>
        </p:spPr>
        <p:txBody>
          <a:bodyPr anchor="t">
            <a:normAutofit/>
          </a:bodyPr>
          <a:lstStyle/>
          <a:p>
            <a:r>
              <a:rPr lang="en-GB" sz="2400" cap="none" dirty="0" smtClean="0">
                <a:latin typeface="Arial" panose="020B0604020202020204" pitchFamily="34" charset="0"/>
                <a:cs typeface="Arial" panose="020B0604020202020204" pitchFamily="34" charset="0"/>
              </a:rPr>
              <a:t>Teach the key sounds as key language</a:t>
            </a:r>
          </a:p>
          <a:p>
            <a:r>
              <a:rPr lang="en-GB" sz="2400" cap="none" dirty="0" smtClean="0">
                <a:latin typeface="Arial" panose="020B0604020202020204" pitchFamily="34" charset="0"/>
                <a:cs typeface="Arial" panose="020B0604020202020204" pitchFamily="34" charset="0"/>
              </a:rPr>
              <a:t>Use words that can have a picture and a gesture associated with them</a:t>
            </a:r>
          </a:p>
          <a:p>
            <a:r>
              <a:rPr lang="en-GB" sz="2400" cap="none" dirty="0" smtClean="0">
                <a:latin typeface="Arial" panose="020B0604020202020204" pitchFamily="34" charset="0"/>
                <a:cs typeface="Arial" panose="020B0604020202020204" pitchFamily="34" charset="0"/>
              </a:rPr>
              <a:t>Use the original phonics words to make a ‘bridge’ to other similar words when reading, listening, speaking and writing</a:t>
            </a:r>
          </a:p>
          <a:p>
            <a:r>
              <a:rPr lang="en-GB" sz="2400" cap="none" dirty="0" smtClean="0">
                <a:latin typeface="Arial" panose="020B0604020202020204" pitchFamily="34" charset="0"/>
                <a:cs typeface="Arial" panose="020B0604020202020204" pitchFamily="34" charset="0"/>
              </a:rPr>
              <a:t>Build in planned tasks that develop the sound-writing relationship</a:t>
            </a:r>
          </a:p>
          <a:p>
            <a:r>
              <a:rPr lang="en-GB" sz="2400" cap="none" dirty="0" smtClean="0">
                <a:latin typeface="Arial" panose="020B0604020202020204" pitchFamily="34" charset="0"/>
                <a:cs typeface="Arial" panose="020B0604020202020204" pitchFamily="34" charset="0"/>
              </a:rPr>
              <a:t>Respond to spontaneous opportunities to build the links</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7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a</a:t>
            </a:r>
            <a:r>
              <a:rPr lang="en-GB" sz="2800" b="1">
                <a:solidFill>
                  <a:prstClr val="black"/>
                </a:solidFill>
                <a:latin typeface="Calibri" pitchFamily="34" charset="0"/>
              </a:rPr>
              <a:t>r</a:t>
            </a:r>
            <a:r>
              <a:rPr lang="en-GB" sz="2800" b="1" u="sng">
                <a:solidFill>
                  <a:prstClr val="black"/>
                </a:solidFill>
                <a:latin typeface="Calibri" pitchFamily="34" charset="0"/>
              </a:rPr>
              <a:t>a</a:t>
            </a:r>
            <a:r>
              <a:rPr lang="en-GB" sz="2800" b="1">
                <a:solidFill>
                  <a:prstClr val="black"/>
                </a:solidFill>
                <a:latin typeface="Calibri" pitchFamily="34" charset="0"/>
                <a:cs typeface="Times New Roman" pitchFamily="18" charset="0"/>
              </a:rPr>
              <a:t>ñ</a:t>
            </a:r>
            <a:r>
              <a:rPr lang="en-GB" sz="2800" b="1" u="sng">
                <a:solidFill>
                  <a:prstClr val="black"/>
                </a:solidFill>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e</a:t>
            </a:r>
            <a:r>
              <a:rPr lang="en-GB" sz="2800" b="1">
                <a:solidFill>
                  <a:prstClr val="black"/>
                </a:solidFill>
                <a:latin typeface="Calibri" pitchFamily="34" charset="0"/>
              </a:rPr>
              <a:t>l</a:t>
            </a:r>
            <a:r>
              <a:rPr lang="en-GB" sz="2800" b="1" u="sng">
                <a:solidFill>
                  <a:prstClr val="black"/>
                </a:solidFill>
                <a:latin typeface="Calibri" pitchFamily="34" charset="0"/>
              </a:rPr>
              <a:t>e</a:t>
            </a:r>
            <a:r>
              <a:rPr lang="en-GB" sz="2800" b="1">
                <a:solidFill>
                  <a:prstClr val="black"/>
                </a:solidFill>
                <a:latin typeface="Calibri" pitchFamily="34" charset="0"/>
              </a:rPr>
              <a:t>fant</a:t>
            </a:r>
            <a:r>
              <a:rPr lang="en-GB" sz="2800" b="1" u="sng">
                <a:solidFill>
                  <a:prstClr val="black"/>
                </a:solidFill>
                <a:latin typeface="Calibri" pitchFamily="34" charset="0"/>
              </a:rPr>
              <a:t>e</a:t>
            </a:r>
            <a:endParaRPr lang="en-GB" sz="2800" b="1" u="sng">
              <a:solidFill>
                <a:prstClr val="black"/>
              </a:solidFill>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a:solidFill>
                  <a:prstClr val="black"/>
                </a:solidFill>
                <a:latin typeface="Calibri" pitchFamily="34" charset="0"/>
              </a:rPr>
              <a:t>i</a:t>
            </a:r>
            <a:r>
              <a:rPr lang="en-GB" sz="2800" b="1" dirty="0">
                <a:solidFill>
                  <a:prstClr val="black"/>
                </a:solidFill>
                <a:latin typeface="Calibri" pitchFamily="34" charset="0"/>
              </a:rPr>
              <a:t>dea</a:t>
            </a:r>
            <a:endParaRPr lang="en-GB" sz="2800" b="1" dirty="0">
              <a:solidFill>
                <a:prstClr val="black"/>
              </a:solidFill>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o</a:t>
            </a:r>
            <a:r>
              <a:rPr lang="en-GB" sz="2800" b="1">
                <a:solidFill>
                  <a:prstClr val="black"/>
                </a:solidFill>
                <a:latin typeface="Calibri" pitchFamily="34" charset="0"/>
              </a:rPr>
              <a:t>lvidar</a:t>
            </a:r>
            <a:endParaRPr lang="en-GB" sz="2800" b="1">
              <a:solidFill>
                <a:prstClr val="black"/>
              </a:solidFill>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u</a:t>
            </a:r>
            <a:r>
              <a:rPr lang="en-GB" sz="2800" b="1">
                <a:solidFill>
                  <a:prstClr val="black"/>
                </a:solidFill>
                <a:latin typeface="Calibri" pitchFamily="34" charset="0"/>
              </a:rPr>
              <a:t>niverso</a:t>
            </a:r>
            <a:endParaRPr lang="en-GB" sz="2800" b="1">
              <a:solidFill>
                <a:prstClr val="black"/>
              </a:solidFill>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ce</a:t>
            </a:r>
            <a:r>
              <a:rPr lang="en-GB" sz="2800" b="1">
                <a:solidFill>
                  <a:prstClr val="black"/>
                </a:solidFill>
                <a:latin typeface="Calibri" pitchFamily="34" charset="0"/>
              </a:rPr>
              <a:t>rdo</a:t>
            </a:r>
            <a:endParaRPr lang="en-GB" sz="2800" b="1">
              <a:solidFill>
                <a:prstClr val="black"/>
              </a:solidFill>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ci</a:t>
            </a:r>
            <a:r>
              <a:rPr lang="en-GB" sz="2800" b="1">
                <a:solidFill>
                  <a:prstClr val="black"/>
                </a:solidFill>
                <a:latin typeface="Calibri" pitchFamily="34" charset="0"/>
              </a:rPr>
              <a:t>clista</a:t>
            </a:r>
            <a:endParaRPr lang="en-GB" sz="2800" b="1">
              <a:solidFill>
                <a:prstClr val="black"/>
              </a:solidFill>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ca</a:t>
            </a:r>
            <a:r>
              <a:rPr lang="en-GB" sz="2800" b="1">
                <a:solidFill>
                  <a:prstClr val="black"/>
                </a:solidFill>
                <a:latin typeface="Calibri" pitchFamily="34" charset="0"/>
              </a:rPr>
              <a:t>sa</a:t>
            </a:r>
            <a:endParaRPr lang="en-GB" sz="2800" b="1">
              <a:solidFill>
                <a:prstClr val="black"/>
              </a:solidFill>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co</a:t>
            </a:r>
            <a:r>
              <a:rPr lang="en-GB" sz="2800" b="1">
                <a:solidFill>
                  <a:prstClr val="black"/>
                </a:solidFill>
                <a:latin typeface="Calibri" pitchFamily="34" charset="0"/>
              </a:rPr>
              <a:t>che</a:t>
            </a:r>
            <a:endParaRPr lang="en-GB" sz="2800" b="1">
              <a:solidFill>
                <a:prstClr val="black"/>
              </a:solidFill>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cu</a:t>
            </a:r>
            <a:r>
              <a:rPr lang="en-GB" sz="2800" b="1">
                <a:solidFill>
                  <a:prstClr val="black"/>
                </a:solidFill>
                <a:latin typeface="Calibri" pitchFamily="34" charset="0"/>
              </a:rPr>
              <a:t>caracha</a:t>
            </a:r>
            <a:endParaRPr lang="en-GB" sz="2800" b="1">
              <a:solidFill>
                <a:prstClr val="black"/>
              </a:solidFill>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gi</a:t>
            </a:r>
            <a:r>
              <a:rPr lang="en-GB" sz="2800" b="1">
                <a:solidFill>
                  <a:prstClr val="black"/>
                </a:solidFill>
                <a:latin typeface="Calibri" pitchFamily="34" charset="0"/>
              </a:rPr>
              <a:t>mn</a:t>
            </a:r>
            <a:r>
              <a:rPr lang="en-GB" sz="2800" b="1">
                <a:solidFill>
                  <a:prstClr val="black"/>
                </a:solidFill>
                <a:latin typeface="Calibri" pitchFamily="34" charset="0"/>
                <a:cs typeface="Arial" pitchFamily="34" charset="0"/>
              </a:rPr>
              <a:t>asia</a:t>
            </a:r>
            <a:endParaRPr lang="en-GB" sz="2800" b="1">
              <a:solidFill>
                <a:prstClr val="black"/>
              </a:solidFill>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000" b="1" u="sng">
                <a:solidFill>
                  <a:prstClr val="black"/>
                </a:solidFill>
                <a:latin typeface="Calibri" pitchFamily="34" charset="0"/>
              </a:rPr>
              <a:t>h</a:t>
            </a:r>
            <a:r>
              <a:rPr lang="en-GB" sz="2000" b="1">
                <a:solidFill>
                  <a:prstClr val="black"/>
                </a:solidFill>
                <a:latin typeface="Calibri" pitchFamily="34" charset="0"/>
              </a:rPr>
              <a:t>amburguesa</a:t>
            </a:r>
            <a:endParaRPr lang="en-GB" sz="2000" b="1">
              <a:solidFill>
                <a:prstClr val="black"/>
              </a:solidFill>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a:solidFill>
                  <a:prstClr val="black"/>
                </a:solidFill>
                <a:latin typeface="Calibri" pitchFamily="34" charset="0"/>
              </a:rPr>
              <a:t>Espa</a:t>
            </a:r>
            <a:r>
              <a:rPr lang="en-GB" sz="2800" b="1" u="sng">
                <a:solidFill>
                  <a:prstClr val="black"/>
                </a:solidFill>
                <a:latin typeface="Calibri" pitchFamily="34" charset="0"/>
                <a:cs typeface="Times New Roman" pitchFamily="18" charset="0"/>
              </a:rPr>
              <a:t>ñ</a:t>
            </a:r>
            <a:r>
              <a:rPr lang="en-GB" sz="2800" b="1">
                <a:solidFill>
                  <a:prstClr val="black"/>
                </a:solidFill>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z</a:t>
            </a:r>
            <a:r>
              <a:rPr lang="en-GB" sz="2800" b="1">
                <a:solidFill>
                  <a:prstClr val="black"/>
                </a:solidFill>
                <a:latin typeface="Calibri" pitchFamily="34" charset="0"/>
              </a:rPr>
              <a:t>umo</a:t>
            </a:r>
            <a:endParaRPr lang="en-GB" sz="2800" b="1">
              <a:solidFill>
                <a:prstClr val="black"/>
              </a:solidFill>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dirty="0" err="1" smtClean="0">
                <a:solidFill>
                  <a:prstClr val="black"/>
                </a:solidFill>
                <a:latin typeface="Calibri" pitchFamily="34" charset="0"/>
              </a:rPr>
              <a:t>gu</a:t>
            </a:r>
            <a:r>
              <a:rPr lang="en-GB" sz="2800" b="1" dirty="0" err="1" smtClean="0">
                <a:solidFill>
                  <a:prstClr val="black"/>
                </a:solidFill>
                <a:latin typeface="Calibri" pitchFamily="34" charset="0"/>
              </a:rPr>
              <a:t>sano</a:t>
            </a:r>
            <a:endParaRPr lang="en-GB" sz="2800" b="1" dirty="0">
              <a:solidFill>
                <a:prstClr val="black"/>
              </a:solidFill>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spcBef>
                <a:spcPct val="50000"/>
              </a:spcBef>
            </a:pPr>
            <a:r>
              <a:rPr lang="en-GB" sz="2800" b="1" u="sng">
                <a:solidFill>
                  <a:prstClr val="black"/>
                </a:solidFill>
                <a:latin typeface="Calibri" pitchFamily="34" charset="0"/>
              </a:rPr>
              <a:t>ll</a:t>
            </a:r>
            <a:r>
              <a:rPr lang="en-GB" sz="2800" b="1">
                <a:solidFill>
                  <a:prstClr val="black"/>
                </a:solidFill>
                <a:latin typeface="Calibri" pitchFamily="34" charset="0"/>
              </a:rPr>
              <a:t>ave</a:t>
            </a:r>
            <a:endParaRPr lang="en-GB" sz="2800" b="1">
              <a:solidFill>
                <a:prstClr val="black"/>
              </a:solidFill>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0"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4"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descr="worm"/>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4225" y="5297908"/>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41679" y="3699647"/>
            <a:ext cx="1703341" cy="1145056"/>
          </a:xfrm>
          <a:prstGeom prst="rect">
            <a:avLst/>
          </a:prstGeom>
          <a:solidFill>
            <a:schemeClr val="bg1"/>
          </a:solidFill>
        </p:spPr>
      </p:pic>
      <p:graphicFrame>
        <p:nvGraphicFramePr>
          <p:cNvPr id="4" name="Table 3"/>
          <p:cNvGraphicFramePr>
            <a:graphicFrameLocks noGrp="1"/>
          </p:cNvGraphicFramePr>
          <p:nvPr/>
        </p:nvGraphicFramePr>
        <p:xfrm>
          <a:off x="0" y="23247"/>
          <a:ext cx="9144000" cy="6834752"/>
        </p:xfrm>
        <a:graphic>
          <a:graphicData uri="http://schemas.openxmlformats.org/drawingml/2006/table">
            <a:tbl>
              <a:tblPr firstRow="1" bandRow="1">
                <a:tableStyleId>{5940675A-B579-460E-94D1-54222C63F5DA}</a:tableStyleId>
              </a:tblPr>
              <a:tblGrid>
                <a:gridCol w="2286000"/>
                <a:gridCol w="2286000"/>
                <a:gridCol w="2286000"/>
                <a:gridCol w="2286000"/>
              </a:tblGrid>
              <a:tr h="170868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170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1708688">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170868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pic>
        <p:nvPicPr>
          <p:cNvPr id="12" name="Picture 13" descr="boy_playing_video_games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213" y="-27384"/>
            <a:ext cx="1163180" cy="174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2769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060" y="69071"/>
            <a:ext cx="1588284" cy="15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p:cNvSpPr txBox="1">
            <a:spLocks noChangeArrowheads="1"/>
          </p:cNvSpPr>
          <p:nvPr/>
        </p:nvSpPr>
        <p:spPr bwMode="auto">
          <a:xfrm>
            <a:off x="-274281"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oi</a:t>
            </a:r>
            <a:r>
              <a:rPr lang="en-GB" sz="2800" b="1" dirty="0" err="1">
                <a:solidFill>
                  <a:prstClr val="black"/>
                </a:solidFill>
                <a:latin typeface="Calibri" panose="020F0502020204030204" pitchFamily="34" charset="0"/>
                <a:cs typeface="Arial" panose="020B0604020202020204" pitchFamily="34" charset="0"/>
              </a:rPr>
              <a:t>sson</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7"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 name="Oval 23"/>
          <p:cNvSpPr>
            <a:spLocks noChangeArrowheads="1"/>
          </p:cNvSpPr>
          <p:nvPr/>
        </p:nvSpPr>
        <p:spPr bwMode="auto">
          <a:xfrm>
            <a:off x="2351734" y="44625"/>
            <a:ext cx="705906" cy="57520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ui</a:t>
            </a:r>
          </a:p>
        </p:txBody>
      </p:sp>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486" y="379415"/>
            <a:ext cx="1185374" cy="1185374"/>
          </a:xfrm>
          <a:prstGeom prst="rect">
            <a:avLst/>
          </a:prstGeom>
        </p:spPr>
      </p:pic>
      <p:sp>
        <p:nvSpPr>
          <p:cNvPr id="10" name="Text Box 36"/>
          <p:cNvSpPr txBox="1">
            <a:spLocks noChangeArrowheads="1"/>
          </p:cNvSpPr>
          <p:nvPr/>
        </p:nvSpPr>
        <p:spPr bwMode="auto">
          <a:xfrm>
            <a:off x="1587202"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O</a:t>
            </a:r>
            <a:r>
              <a:rPr lang="en-GB" sz="2800" b="1" i="1" u="sng" dirty="0" err="1">
                <a:solidFill>
                  <a:srgbClr val="0000FF"/>
                </a:solidFill>
                <a:latin typeface="Calibri" panose="020F0502020204030204" pitchFamily="34" charset="0"/>
                <a:cs typeface="Arial" panose="020B0604020202020204" pitchFamily="34" charset="0"/>
              </a:rPr>
              <a:t>ui</a:t>
            </a:r>
            <a:r>
              <a:rPr lang="en-GB" sz="2800" b="1" dirty="0">
                <a:solidFill>
                  <a:prstClr val="black"/>
                </a:solidFill>
                <a:latin typeface="Calibri" panose="020F0502020204030204" pitchFamily="34" charset="0"/>
                <a:cs typeface="Arial" panose="020B0604020202020204" pitchFamily="34" charset="0"/>
              </a:rPr>
              <a: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4" name="Rectangle 13"/>
          <p:cNvSpPr/>
          <p:nvPr/>
        </p:nvSpPr>
        <p:spPr>
          <a:xfrm>
            <a:off x="5220072" y="1096189"/>
            <a:ext cx="1224136" cy="60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13" name="Oval 23"/>
          <p:cNvSpPr>
            <a:spLocks noChangeArrowheads="1"/>
          </p:cNvSpPr>
          <p:nvPr/>
        </p:nvSpPr>
        <p:spPr bwMode="auto">
          <a:xfrm>
            <a:off x="4615509" y="44624"/>
            <a:ext cx="732080" cy="57520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4404506" y="1262885"/>
            <a:ext cx="2195512" cy="5191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j</a:t>
            </a:r>
            <a:r>
              <a:rPr lang="en-GB" sz="2800" b="1" i="1" u="sng" dirty="0" err="1">
                <a:solidFill>
                  <a:srgbClr val="0000FF"/>
                </a:solidFill>
                <a:latin typeface="Calibri" panose="020F0502020204030204" pitchFamily="34" charset="0"/>
                <a:cs typeface="Arial" panose="020B0604020202020204" pitchFamily="34" charset="0"/>
              </a:rPr>
              <a:t>eu</a:t>
            </a:r>
            <a:r>
              <a:rPr lang="en-GB" sz="2800" b="1" dirty="0" err="1">
                <a:solidFill>
                  <a:prstClr val="black"/>
                </a:solidFill>
                <a:latin typeface="Calibri" panose="020F0502020204030204" pitchFamily="34" charset="0"/>
                <a:cs typeface="Arial" panose="020B0604020202020204" pitchFamily="34" charset="0"/>
              </a:rPr>
              <a:t>-vidéo</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15" name="Picture 16" descr="scissors_cut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5221" y="212064"/>
            <a:ext cx="1945129"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6"/>
          <p:cNvSpPr txBox="1">
            <a:spLocks noChangeArrowheads="1"/>
          </p:cNvSpPr>
          <p:nvPr/>
        </p:nvSpPr>
        <p:spPr bwMode="auto">
          <a:xfrm>
            <a:off x="6600018" y="1246998"/>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a:t>
            </a:r>
            <a:r>
              <a:rPr lang="en-GB" sz="2800" b="1" dirty="0" err="1">
                <a:solidFill>
                  <a:prstClr val="black"/>
                </a:solidFill>
                <a:latin typeface="Calibri" panose="020F0502020204030204" pitchFamily="34" charset="0"/>
                <a:cs typeface="Arial" panose="020B0604020202020204" pitchFamily="34" charset="0"/>
              </a:rPr>
              <a:t>cise</a:t>
            </a:r>
            <a:r>
              <a:rPr lang="en-GB" sz="2800" b="1" i="1" u="sng" dirty="0" err="1">
                <a:solidFill>
                  <a:srgbClr val="0000FF"/>
                </a:solidFill>
                <a:latin typeface="Calibri" panose="020F0502020204030204" pitchFamily="34" charset="0"/>
                <a:cs typeface="Arial" panose="020B0604020202020204" pitchFamily="34" charset="0"/>
              </a:rPr>
              <a:t>au</a:t>
            </a:r>
            <a:r>
              <a:rPr lang="en-GB" sz="2800" b="1" dirty="0" err="1">
                <a:solidFill>
                  <a:prstClr val="black"/>
                </a:solidFill>
                <a:latin typeface="Calibri" panose="020F0502020204030204" pitchFamily="34" charset="0"/>
                <a:cs typeface="Arial" panose="020B0604020202020204" pitchFamily="34" charset="0"/>
              </a:rPr>
              <a:t>x</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7" name="Oval 23"/>
          <p:cNvSpPr>
            <a:spLocks noChangeArrowheads="1"/>
          </p:cNvSpPr>
          <p:nvPr/>
        </p:nvSpPr>
        <p:spPr bwMode="auto">
          <a:xfrm>
            <a:off x="6911183" y="44625"/>
            <a:ext cx="675564" cy="62229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a:solidFill>
                  <a:prstClr val="black"/>
                </a:solidFill>
                <a:latin typeface="AntigoniBd" pitchFamily="34" charset="0"/>
                <a:ea typeface="Batang" panose="02030600000101010101" pitchFamily="18" charset="-127"/>
                <a:cs typeface="Arial" panose="020B0604020202020204" pitchFamily="34" charset="0"/>
              </a:rPr>
              <a:t>au</a:t>
            </a:r>
          </a:p>
        </p:txBody>
      </p:sp>
      <p:pic>
        <p:nvPicPr>
          <p:cNvPr id="18" name="Picture 24" descr="chicken_eating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0620" y="1403017"/>
            <a:ext cx="12493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p:cNvSpPr txBox="1">
            <a:spLocks noChangeArrowheads="1"/>
          </p:cNvSpPr>
          <p:nvPr/>
        </p:nvSpPr>
        <p:spPr bwMode="auto">
          <a:xfrm>
            <a:off x="-430212" y="2973925"/>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FF0000"/>
                </a:solidFill>
                <a:latin typeface="Calibri" panose="020F0502020204030204" pitchFamily="34" charset="0"/>
                <a:cs typeface="Arial" panose="020B0604020202020204" pitchFamily="34" charset="0"/>
              </a:rPr>
              <a:t>ou</a:t>
            </a:r>
            <a:r>
              <a:rPr lang="en-GB" sz="2800" b="1" dirty="0" err="1">
                <a:solidFill>
                  <a:prstClr val="black"/>
                </a:solidFill>
                <a:latin typeface="Calibri" panose="020F0502020204030204" pitchFamily="34" charset="0"/>
                <a:cs typeface="Arial" panose="020B0604020202020204" pitchFamily="34" charset="0"/>
              </a:rPr>
              <a:t>le</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0" name="Oval 34"/>
          <p:cNvSpPr>
            <a:spLocks noChangeArrowheads="1"/>
          </p:cNvSpPr>
          <p:nvPr/>
        </p:nvSpPr>
        <p:spPr bwMode="auto">
          <a:xfrm>
            <a:off x="14155" y="1781998"/>
            <a:ext cx="778905" cy="59596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Text Box 36"/>
          <p:cNvSpPr txBox="1">
            <a:spLocks noChangeArrowheads="1"/>
          </p:cNvSpPr>
          <p:nvPr/>
        </p:nvSpPr>
        <p:spPr bwMode="auto">
          <a:xfrm>
            <a:off x="1761200" y="2976306"/>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m</a:t>
            </a:r>
            <a:r>
              <a:rPr lang="en-GB" sz="2800" b="1" i="1" u="sng" dirty="0">
                <a:solidFill>
                  <a:srgbClr val="0000FF"/>
                </a:solidFill>
                <a:latin typeface="Calibri" panose="020F0502020204030204" pitchFamily="34" charset="0"/>
                <a:cs typeface="Arial" panose="020B0604020202020204" pitchFamily="34" charset="0"/>
              </a:rPr>
              <a:t>i</a:t>
            </a:r>
            <a:r>
              <a:rPr lang="en-GB" sz="2800" b="1" dirty="0">
                <a:solidFill>
                  <a:prstClr val="black"/>
                </a:solidFill>
                <a:latin typeface="Calibri" panose="020F0502020204030204" pitchFamily="34" charset="0"/>
                <a:cs typeface="Arial" panose="020B0604020202020204" pitchFamily="34" charset="0"/>
              </a:rPr>
              <a:t>d</a:t>
            </a:r>
            <a:r>
              <a:rPr lang="en-GB" sz="2800" b="1" i="1" u="sng" dirty="0">
                <a:solidFill>
                  <a:srgbClr val="0000FF"/>
                </a:solidFill>
                <a:latin typeface="Calibri" panose="020F0502020204030204" pitchFamily="34" charset="0"/>
                <a:cs typeface="Arial" panose="020B0604020202020204" pitchFamily="34" charset="0"/>
              </a:rPr>
              <a:t>i</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22" name="Picture 71" descr="MCHH02154_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5004" y="1841216"/>
            <a:ext cx="1266726" cy="12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3"/>
          <p:cNvSpPr>
            <a:spLocks noChangeArrowheads="1"/>
          </p:cNvSpPr>
          <p:nvPr/>
        </p:nvSpPr>
        <p:spPr bwMode="auto">
          <a:xfrm>
            <a:off x="2309475" y="1788007"/>
            <a:ext cx="683568" cy="5899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24" name="Text Box 36"/>
          <p:cNvSpPr txBox="1">
            <a:spLocks noChangeArrowheads="1"/>
          </p:cNvSpPr>
          <p:nvPr/>
        </p:nvSpPr>
        <p:spPr bwMode="auto">
          <a:xfrm>
            <a:off x="4392146" y="297154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l</a:t>
            </a:r>
            <a:r>
              <a:rPr lang="en-GB" sz="2800" b="1" i="1" u="sng" dirty="0">
                <a:solidFill>
                  <a:srgbClr val="FF0000"/>
                </a:solidFill>
                <a:latin typeface="Calibri" panose="020F0502020204030204" pitchFamily="34" charset="0"/>
                <a:cs typeface="Arial" panose="020B0604020202020204" pitchFamily="34" charset="0"/>
              </a:rPr>
              <a:t>u</a:t>
            </a:r>
            <a:r>
              <a:rPr lang="en-GB" sz="2800" b="1" dirty="0">
                <a:solidFill>
                  <a:prstClr val="black"/>
                </a:solidFill>
                <a:latin typeface="Calibri" panose="020F0502020204030204" pitchFamily="34" charset="0"/>
                <a:cs typeface="Arial" panose="020B0604020202020204" pitchFamily="34" charset="0"/>
              </a:rPr>
              <a:t>nettes</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5" name="Oval 23"/>
          <p:cNvSpPr>
            <a:spLocks noChangeArrowheads="1"/>
          </p:cNvSpPr>
          <p:nvPr/>
        </p:nvSpPr>
        <p:spPr bwMode="auto">
          <a:xfrm>
            <a:off x="4647481" y="1781834"/>
            <a:ext cx="732080" cy="58007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u</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006" y="1919735"/>
            <a:ext cx="1145224" cy="1141407"/>
          </a:xfrm>
          <a:prstGeom prst="rect">
            <a:avLst/>
          </a:prstGeom>
        </p:spPr>
      </p:pic>
      <p:sp>
        <p:nvSpPr>
          <p:cNvPr id="28" name="Text Box 36"/>
          <p:cNvSpPr txBox="1">
            <a:spLocks noChangeArrowheads="1"/>
          </p:cNvSpPr>
          <p:nvPr/>
        </p:nvSpPr>
        <p:spPr bwMode="auto">
          <a:xfrm>
            <a:off x="6361810" y="2971542"/>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29" name="Oval 23"/>
          <p:cNvSpPr>
            <a:spLocks noChangeArrowheads="1"/>
          </p:cNvSpPr>
          <p:nvPr/>
        </p:nvSpPr>
        <p:spPr bwMode="auto">
          <a:xfrm>
            <a:off x="6907191" y="175987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28" y="1841216"/>
            <a:ext cx="994771" cy="1363209"/>
          </a:xfrm>
          <a:prstGeom prst="rect">
            <a:avLst/>
          </a:prstGeom>
        </p:spPr>
      </p:pic>
      <p:pic>
        <p:nvPicPr>
          <p:cNvPr id="31" name="Picture 20" descr="red_nosed_man_hg_clr.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8773" y="3411106"/>
            <a:ext cx="1204367" cy="17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584556" y="462720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n</a:t>
            </a:r>
            <a:r>
              <a:rPr lang="en-GB" sz="2800" b="1" i="1" u="sng" dirty="0" err="1">
                <a:solidFill>
                  <a:srgbClr val="0000FF"/>
                </a:solidFill>
                <a:latin typeface="Calibri" panose="020F0502020204030204" pitchFamily="34" charset="0"/>
                <a:cs typeface="Arial" panose="020B0604020202020204" pitchFamily="34" charset="0"/>
              </a:rPr>
              <a:t>ez</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3" name="Oval 23"/>
          <p:cNvSpPr>
            <a:spLocks noChangeArrowheads="1"/>
          </p:cNvSpPr>
          <p:nvPr/>
        </p:nvSpPr>
        <p:spPr bwMode="auto">
          <a:xfrm>
            <a:off x="37662" y="3490729"/>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ez</a:t>
            </a:r>
          </a:p>
        </p:txBody>
      </p:sp>
      <p:sp>
        <p:nvSpPr>
          <p:cNvPr id="34" name="Text Box 36"/>
          <p:cNvSpPr txBox="1">
            <a:spLocks noChangeArrowheads="1"/>
          </p:cNvSpPr>
          <p:nvPr/>
        </p:nvSpPr>
        <p:spPr bwMode="auto">
          <a:xfrm>
            <a:off x="1754268" y="4622445"/>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dans</a:t>
            </a:r>
            <a:r>
              <a:rPr lang="en-GB" sz="2800" b="1" i="1" u="sng" dirty="0" err="1">
                <a:solidFill>
                  <a:srgbClr val="0000FF"/>
                </a:solidFill>
                <a:latin typeface="Calibri" panose="020F0502020204030204" pitchFamily="34" charset="0"/>
                <a:cs typeface="Arial" panose="020B0604020202020204" pitchFamily="34" charset="0"/>
              </a:rPr>
              <a:t>er</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35" name="Picture 29" descr="Homer fingers.gif"/>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0620" y="3490729"/>
            <a:ext cx="818977" cy="16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23"/>
          <p:cNvSpPr>
            <a:spLocks noChangeArrowheads="1"/>
          </p:cNvSpPr>
          <p:nvPr/>
        </p:nvSpPr>
        <p:spPr bwMode="auto">
          <a:xfrm>
            <a:off x="2328350" y="3497799"/>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sp>
        <p:nvSpPr>
          <p:cNvPr id="37" name="Text Box 36"/>
          <p:cNvSpPr txBox="1">
            <a:spLocks noChangeArrowheads="1"/>
          </p:cNvSpPr>
          <p:nvPr/>
        </p:nvSpPr>
        <p:spPr bwMode="auto">
          <a:xfrm>
            <a:off x="-576644" y="6375843"/>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a:solidFill>
                  <a:prstClr val="black"/>
                </a:solidFill>
                <a:latin typeface="Calibri" panose="020F0502020204030204" pitchFamily="34" charset="0"/>
                <a:cs typeface="Arial" panose="020B0604020202020204" pitchFamily="34" charset="0"/>
              </a:rPr>
              <a:t>le v</a:t>
            </a:r>
            <a:r>
              <a:rPr lang="en-GB" sz="2800" b="1" i="1" u="sng">
                <a:solidFill>
                  <a:srgbClr val="0000FF"/>
                </a:solidFill>
                <a:latin typeface="Calibri" panose="020F0502020204030204" pitchFamily="34" charset="0"/>
                <a:cs typeface="Arial" panose="020B0604020202020204" pitchFamily="34" charset="0"/>
              </a:rPr>
              <a:t>in</a:t>
            </a:r>
            <a:endParaRPr lang="en-GB" sz="2800" b="1" i="1" u="sng">
              <a:solidFill>
                <a:srgbClr val="0000FF"/>
              </a:solidFill>
              <a:latin typeface="Calibri" panose="020F0502020204030204" pitchFamily="34" charset="0"/>
              <a:cs typeface="Times New Roman" panose="02020603050405020304" pitchFamily="18" charset="0"/>
            </a:endParaRPr>
          </a:p>
        </p:txBody>
      </p:sp>
      <p:pic>
        <p:nvPicPr>
          <p:cNvPr id="38" name="Picture 14" descr="ice_bucket_wine_chilling_hg_clr.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7287" y="5128683"/>
            <a:ext cx="1390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23"/>
          <p:cNvSpPr>
            <a:spLocks noChangeArrowheads="1"/>
          </p:cNvSpPr>
          <p:nvPr/>
        </p:nvSpPr>
        <p:spPr bwMode="auto">
          <a:xfrm>
            <a:off x="63921" y="5223171"/>
            <a:ext cx="677045" cy="57022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40" name="Text Box 36"/>
          <p:cNvSpPr txBox="1">
            <a:spLocks noChangeArrowheads="1"/>
          </p:cNvSpPr>
          <p:nvPr/>
        </p:nvSpPr>
        <p:spPr bwMode="auto">
          <a:xfrm>
            <a:off x="2005486" y="635537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serp</a:t>
            </a:r>
            <a:r>
              <a:rPr lang="en-GB" sz="2800" b="1" i="1" u="sng" dirty="0">
                <a:solidFill>
                  <a:srgbClr val="0000FF"/>
                </a:solidFill>
                <a:latin typeface="Calibri" panose="020F0502020204030204" pitchFamily="34" charset="0"/>
                <a:cs typeface="Arial" panose="020B0604020202020204" pitchFamily="34" charset="0"/>
              </a:rPr>
              <a:t>en</a:t>
            </a:r>
            <a:r>
              <a:rPr lang="en-GB" sz="2800" b="1" dirty="0">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41" name="Oval 28"/>
          <p:cNvSpPr>
            <a:spLocks noChangeArrowheads="1"/>
          </p:cNvSpPr>
          <p:nvPr/>
        </p:nvSpPr>
        <p:spPr bwMode="auto">
          <a:xfrm>
            <a:off x="2351734" y="5179623"/>
            <a:ext cx="773270" cy="61377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en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2" name="Picture 41"/>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3545" y="5231423"/>
            <a:ext cx="1215906" cy="1163041"/>
          </a:xfrm>
          <a:prstGeom prst="rect">
            <a:avLst/>
          </a:prstGeom>
        </p:spPr>
      </p:pic>
      <p:sp>
        <p:nvSpPr>
          <p:cNvPr id="44" name="Text Box 36"/>
          <p:cNvSpPr txBox="1">
            <a:spLocks noChangeArrowheads="1"/>
          </p:cNvSpPr>
          <p:nvPr/>
        </p:nvSpPr>
        <p:spPr bwMode="auto">
          <a:xfrm>
            <a:off x="6608192" y="4673868"/>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monta</a:t>
            </a:r>
            <a:r>
              <a:rPr lang="en-GB" sz="2800" b="1" i="1" u="sng" dirty="0" err="1">
                <a:solidFill>
                  <a:srgbClr val="FF0000"/>
                </a:solidFill>
                <a:latin typeface="Calibri" panose="020F0502020204030204" pitchFamily="34" charset="0"/>
                <a:cs typeface="Arial" panose="020B0604020202020204" pitchFamily="34" charset="0"/>
              </a:rPr>
              <a:t>gn</a:t>
            </a:r>
            <a:r>
              <a:rPr lang="en-GB" sz="2800" b="1" dirty="0" err="1">
                <a:solidFill>
                  <a:prstClr val="black"/>
                </a:solidFill>
                <a:latin typeface="Calibri" panose="020F0502020204030204" pitchFamily="34" charset="0"/>
                <a:cs typeface="Arial" panose="020B0604020202020204" pitchFamily="34" charset="0"/>
              </a:rPr>
              <a:t>e</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45" name="Picture 31" descr="32806940"/>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64339" y="4733992"/>
            <a:ext cx="1570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6"/>
          <p:cNvSpPr txBox="1">
            <a:spLocks noChangeArrowheads="1"/>
          </p:cNvSpPr>
          <p:nvPr/>
        </p:nvSpPr>
        <p:spPr bwMode="auto">
          <a:xfrm>
            <a:off x="6620373" y="6394464"/>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pollu</a:t>
            </a:r>
            <a:r>
              <a:rPr lang="en-GB" sz="2800" b="1" i="1" u="sng" dirty="0">
                <a:solidFill>
                  <a:srgbClr val="FF0000"/>
                </a:solidFill>
                <a:latin typeface="Calibri" panose="020F0502020204030204" pitchFamily="34" charset="0"/>
                <a:cs typeface="Arial" panose="020B0604020202020204" pitchFamily="34" charset="0"/>
              </a:rPr>
              <a:t>tion</a:t>
            </a:r>
            <a:endParaRPr lang="en-GB" sz="2800" b="1" i="1" u="sng" dirty="0">
              <a:solidFill>
                <a:srgbClr val="FF0000"/>
              </a:solidFill>
              <a:latin typeface="Calibri" panose="020F0502020204030204" pitchFamily="34" charset="0"/>
              <a:cs typeface="Times New Roman" panose="02020603050405020304" pitchFamily="18" charset="0"/>
            </a:endParaRPr>
          </a:p>
        </p:txBody>
      </p:sp>
      <p:sp>
        <p:nvSpPr>
          <p:cNvPr id="47" name="Oval 23"/>
          <p:cNvSpPr>
            <a:spLocks noChangeArrowheads="1"/>
          </p:cNvSpPr>
          <p:nvPr/>
        </p:nvSpPr>
        <p:spPr bwMode="auto">
          <a:xfrm>
            <a:off x="6904140" y="5197088"/>
            <a:ext cx="1079500" cy="7191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tion</a:t>
            </a:r>
          </a:p>
        </p:txBody>
      </p:sp>
      <p:sp>
        <p:nvSpPr>
          <p:cNvPr id="48" name="Oval 23"/>
          <p:cNvSpPr>
            <a:spLocks noChangeArrowheads="1"/>
          </p:cNvSpPr>
          <p:nvPr/>
        </p:nvSpPr>
        <p:spPr bwMode="auto">
          <a:xfrm>
            <a:off x="4624297" y="3486840"/>
            <a:ext cx="767741" cy="67911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qu</a:t>
            </a:r>
          </a:p>
        </p:txBody>
      </p:sp>
      <p:sp>
        <p:nvSpPr>
          <p:cNvPr id="49" name="Oval 23"/>
          <p:cNvSpPr>
            <a:spLocks noChangeArrowheads="1"/>
          </p:cNvSpPr>
          <p:nvPr/>
        </p:nvSpPr>
        <p:spPr bwMode="auto">
          <a:xfrm>
            <a:off x="6893749" y="3517807"/>
            <a:ext cx="772561" cy="6616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gn</a:t>
            </a:r>
          </a:p>
        </p:txBody>
      </p:sp>
      <p:sp>
        <p:nvSpPr>
          <p:cNvPr id="50" name="Text Box 36"/>
          <p:cNvSpPr txBox="1">
            <a:spLocks noChangeArrowheads="1"/>
          </p:cNvSpPr>
          <p:nvPr/>
        </p:nvSpPr>
        <p:spPr bwMode="auto">
          <a:xfrm>
            <a:off x="3916612" y="636856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on</a:t>
            </a:r>
            <a:r>
              <a:rPr lang="en-GB" sz="2800" b="1" dirty="0" err="1">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52" name="Oval 23"/>
          <p:cNvSpPr>
            <a:spLocks noChangeArrowheads="1"/>
          </p:cNvSpPr>
          <p:nvPr/>
        </p:nvSpPr>
        <p:spPr bwMode="auto">
          <a:xfrm>
            <a:off x="4637992" y="5179623"/>
            <a:ext cx="754046" cy="62696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on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Text Box 36"/>
          <p:cNvSpPr txBox="1">
            <a:spLocks noChangeArrowheads="1"/>
          </p:cNvSpPr>
          <p:nvPr/>
        </p:nvSpPr>
        <p:spPr bwMode="auto">
          <a:xfrm>
            <a:off x="4360860" y="4661536"/>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i="1" u="sng" dirty="0">
                <a:solidFill>
                  <a:srgbClr val="FF0000"/>
                </a:solidFill>
                <a:latin typeface="Calibri" panose="020F0502020204030204" pitchFamily="34" charset="0"/>
                <a:cs typeface="Arial" panose="020B0604020202020204" pitchFamily="34" charset="0"/>
              </a:rPr>
              <a:t>qu</a:t>
            </a:r>
            <a:r>
              <a:rPr lang="en-GB" sz="2800" b="1" dirty="0">
                <a:solidFill>
                  <a:prstClr val="black"/>
                </a:solidFill>
                <a:latin typeface="Calibri" panose="020F0502020204030204" pitchFamily="34" charset="0"/>
                <a:cs typeface="Arial" panose="020B0604020202020204" pitchFamily="34" charset="0"/>
              </a:rPr>
              <a:t>estion</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55" name="Picture 3" descr="mountain_clipart_9_1_"/>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8129" y="3594186"/>
            <a:ext cx="1280590" cy="11140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4331" y="5309473"/>
            <a:ext cx="1314835" cy="1229824"/>
          </a:xfrm>
          <a:prstGeom prst="rect">
            <a:avLst/>
          </a:prstGeom>
        </p:spPr>
      </p:pic>
    </p:spTree>
    <p:extLst>
      <p:ext uri="{BB962C8B-B14F-4D97-AF65-F5344CB8AC3E}">
        <p14:creationId xmlns:p14="http://schemas.microsoft.com/office/powerpoint/2010/main" val="709386689"/>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486</TotalTime>
  <Words>2997</Words>
  <Application>Microsoft Office PowerPoint</Application>
  <PresentationFormat>On-screen Show (4:3)</PresentationFormat>
  <Paragraphs>600</Paragraphs>
  <Slides>61</Slides>
  <Notes>50</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61</vt:i4>
      </vt:variant>
    </vt:vector>
  </HeadingPairs>
  <TitlesOfParts>
    <vt:vector size="86" baseType="lpstr">
      <vt:lpstr>Batang</vt:lpstr>
      <vt:lpstr>Antigoni Med</vt:lpstr>
      <vt:lpstr>AntigoniBd</vt:lpstr>
      <vt:lpstr>Arial</vt:lpstr>
      <vt:lpstr>Arial Rounded MT Bold</vt:lpstr>
      <vt:lpstr>Berlin Sans FB Demi</vt:lpstr>
      <vt:lpstr>Bradley Hand ITC</vt:lpstr>
      <vt:lpstr>Calibri</vt:lpstr>
      <vt:lpstr>Calibri Light</vt:lpstr>
      <vt:lpstr>Century Gothic</vt:lpstr>
      <vt:lpstr>Impact</vt:lpstr>
      <vt:lpstr>Lucida Handwriting</vt:lpstr>
      <vt:lpstr>Segoe Print</vt:lpstr>
      <vt:lpstr>Times New Roman</vt:lpstr>
      <vt:lpstr>Verdana</vt:lpstr>
      <vt:lpstr>Wingdings</vt:lpstr>
      <vt:lpstr>Retrospect</vt:lpstr>
      <vt:lpstr>1_Office Theme</vt:lpstr>
      <vt:lpstr>Office Theme</vt:lpstr>
      <vt:lpstr>2_Office Theme</vt:lpstr>
      <vt:lpstr>3_Office Theme</vt:lpstr>
      <vt:lpstr>4_Office Theme</vt:lpstr>
      <vt:lpstr>5_Office Theme</vt:lpstr>
      <vt:lpstr>Main Event</vt:lpstr>
      <vt:lpstr>Default Design</vt:lpstr>
      <vt:lpstr>PowerPoint Presentation</vt:lpstr>
      <vt:lpstr>Speak to me!</vt:lpstr>
      <vt:lpstr>Classroom talk</vt:lpstr>
      <vt:lpstr>PowerPoint Presentation</vt:lpstr>
      <vt:lpstr>1 Teacher talk – 5Cs</vt:lpstr>
      <vt:lpstr>2 Learning and using the key sounds</vt:lpstr>
      <vt:lpstr>How does it work in practice?</vt:lpstr>
      <vt:lpstr>PowerPoint Presentation</vt:lpstr>
      <vt:lpstr>PowerPoint Presentation</vt:lpstr>
      <vt:lpstr>PowerPoint Presentation</vt:lpstr>
      <vt:lpstr>PowerPoint Presentation</vt:lpstr>
      <vt:lpstr>3 Questions</vt:lpstr>
      <vt:lpstr>PowerPoint Presentation</vt:lpstr>
      <vt:lpstr>¿Qué pregunta es?</vt:lpstr>
      <vt:lpstr>¿Qué pregunta es?</vt:lpstr>
      <vt:lpstr>¿Qué pregunta es?</vt:lpstr>
      <vt:lpstr>¿Qué pregunta es?</vt:lpstr>
      <vt:lpstr>¿Qué pregunta es?</vt:lpstr>
      <vt:lpstr>Questions</vt:lpstr>
      <vt:lpstr>Quelles sont les questions?</vt:lpstr>
      <vt:lpstr>Was sind die Fragen?</vt:lpstr>
      <vt:lpstr>¿Cuáles son las preguntas?</vt:lpstr>
      <vt:lpstr>Busca a la persona que…</vt:lpstr>
      <vt:lpstr>Picture talk</vt:lpstr>
      <vt:lpstr>PowerPoint Presentation</vt:lpstr>
      <vt:lpstr>PowerPoint Presentation</vt:lpstr>
      <vt:lpstr>PowerPoint Presentation</vt:lpstr>
      <vt:lpstr>Hotseating</vt:lpstr>
      <vt:lpstr>PowerPoint Presentation</vt:lpstr>
      <vt:lpstr>PowerPoint Presentation</vt:lpstr>
      <vt:lpstr>PowerPoint Presentation</vt:lpstr>
      <vt:lpstr>4 Routines and incidental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Incidental talk  Y8 beginner German first 6 weeks</vt:lpstr>
      <vt:lpstr>PowerPoint Presentation</vt:lpstr>
      <vt:lpstr>PowerPoint Presentation</vt:lpstr>
      <vt:lpstr>PowerPoint Presentation</vt:lpstr>
      <vt:lpstr>PowerPoint Presentation</vt:lpstr>
      <vt:lpstr>PowerPoint Presentation</vt:lpstr>
      <vt:lpstr>5 Pair and group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Project: Classroom talk</vt:lpstr>
      <vt:lpstr>Secret policeman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to me!</dc:title>
  <dc:creator>55WD</dc:creator>
  <cp:lastModifiedBy>55WD</cp:lastModifiedBy>
  <cp:revision>39</cp:revision>
  <dcterms:created xsi:type="dcterms:W3CDTF">2014-05-29T05:20:36Z</dcterms:created>
  <dcterms:modified xsi:type="dcterms:W3CDTF">2014-09-20T14:43:01Z</dcterms:modified>
</cp:coreProperties>
</file>