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 id="2147483714" r:id="rId3"/>
    <p:sldMasterId id="2147483726" r:id="rId4"/>
    <p:sldMasterId id="2147483738" r:id="rId5"/>
    <p:sldMasterId id="2147483750" r:id="rId6"/>
    <p:sldMasterId id="2147483762" r:id="rId7"/>
    <p:sldMasterId id="2147483774" r:id="rId8"/>
    <p:sldMasterId id="2147483786" r:id="rId9"/>
    <p:sldMasterId id="2147483798" r:id="rId10"/>
    <p:sldMasterId id="2147483810" r:id="rId11"/>
    <p:sldMasterId id="2147483822" r:id="rId12"/>
    <p:sldMasterId id="2147483834" r:id="rId13"/>
  </p:sldMasterIdLst>
  <p:notesMasterIdLst>
    <p:notesMasterId r:id="rId51"/>
  </p:notesMasterIdLst>
  <p:sldIdLst>
    <p:sldId id="296" r:id="rId14"/>
    <p:sldId id="256" r:id="rId15"/>
    <p:sldId id="257" r:id="rId16"/>
    <p:sldId id="260" r:id="rId17"/>
    <p:sldId id="261" r:id="rId18"/>
    <p:sldId id="262" r:id="rId19"/>
    <p:sldId id="263" r:id="rId20"/>
    <p:sldId id="258" r:id="rId21"/>
    <p:sldId id="259" r:id="rId22"/>
    <p:sldId id="265" r:id="rId23"/>
    <p:sldId id="266" r:id="rId24"/>
    <p:sldId id="297" r:id="rId25"/>
    <p:sldId id="267" r:id="rId26"/>
    <p:sldId id="269" r:id="rId27"/>
    <p:sldId id="278" r:id="rId28"/>
    <p:sldId id="279" r:id="rId29"/>
    <p:sldId id="280" r:id="rId30"/>
    <p:sldId id="281" r:id="rId31"/>
    <p:sldId id="268" r:id="rId32"/>
    <p:sldId id="270" r:id="rId33"/>
    <p:sldId id="272" r:id="rId34"/>
    <p:sldId id="273" r:id="rId35"/>
    <p:sldId id="274" r:id="rId36"/>
    <p:sldId id="277" r:id="rId37"/>
    <p:sldId id="271" r:id="rId38"/>
    <p:sldId id="275" r:id="rId39"/>
    <p:sldId id="276" r:id="rId40"/>
    <p:sldId id="282" r:id="rId41"/>
    <p:sldId id="295" r:id="rId42"/>
    <p:sldId id="283" r:id="rId43"/>
    <p:sldId id="284" r:id="rId44"/>
    <p:sldId id="285" r:id="rId45"/>
    <p:sldId id="290" r:id="rId46"/>
    <p:sldId id="291" r:id="rId47"/>
    <p:sldId id="292" r:id="rId48"/>
    <p:sldId id="293"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09" autoAdjust="0"/>
  </p:normalViewPr>
  <p:slideViewPr>
    <p:cSldViewPr snapToGrid="0">
      <p:cViewPr varScale="1">
        <p:scale>
          <a:sx n="96" d="100"/>
          <a:sy n="96" d="100"/>
        </p:scale>
        <p:origin x="20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6880-EA49-4AF6-9A8E-19A6B2B815EE}"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4585-6745-4D51-ACC1-AADCB34DCAA9}" type="slidenum">
              <a:rPr lang="en-GB" smtClean="0"/>
              <a:t>‹#›</a:t>
            </a:fld>
            <a:endParaRPr lang="en-GB"/>
          </a:p>
        </p:txBody>
      </p:sp>
    </p:spTree>
    <p:extLst>
      <p:ext uri="{BB962C8B-B14F-4D97-AF65-F5344CB8AC3E}">
        <p14:creationId xmlns:p14="http://schemas.microsoft.com/office/powerpoint/2010/main" val="24874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7031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currently use this for Y7 but it needs now to migrate to KS2, to</a:t>
            </a:r>
            <a:r>
              <a:rPr lang="en-GB" baseline="0" dirty="0" smtClean="0"/>
              <a:t> recognise the sorts of progress learners will make in the first four years.  It may need adapting but essentially it is where we think Y6 should be.</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13</a:t>
            </a:fld>
            <a:endParaRPr lang="en-GB"/>
          </a:p>
        </p:txBody>
      </p:sp>
    </p:spTree>
    <p:extLst>
      <p:ext uri="{BB962C8B-B14F-4D97-AF65-F5344CB8AC3E}">
        <p14:creationId xmlns:p14="http://schemas.microsoft.com/office/powerpoint/2010/main" val="205954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91737-C0EB-45B3-BC86-9328717F76A1}" type="slidenum">
              <a:rPr lang="en-GB">
                <a:solidFill>
                  <a:prstClr val="black"/>
                </a:solidFill>
              </a:rPr>
              <a:pPr/>
              <a:t>15</a:t>
            </a:fld>
            <a:endParaRPr lang="en-GB">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atin typeface="Calibri" pitchFamily="34" charset="0"/>
              </a:rPr>
              <a:t>You can project these slides on the board and run through pronunciation &amp; meaning first if you feel this will benefit the pupils &amp; give them more confidence. </a:t>
            </a:r>
            <a:br>
              <a:rPr lang="en-GB">
                <a:latin typeface="Calibri" pitchFamily="34" charset="0"/>
              </a:rPr>
            </a:br>
            <a:r>
              <a:rPr lang="en-GB">
                <a:latin typeface="Calibri" pitchFamily="34" charset="0"/>
              </a:rPr>
              <a:t>These slides are designed as cards which will (when photocopied double-sided and cut up) have the phonic on one side and a corresponding word &amp; picture on the other. </a:t>
            </a:r>
            <a:br>
              <a:rPr lang="en-GB">
                <a:latin typeface="Calibri" pitchFamily="34" charset="0"/>
              </a:rPr>
            </a:br>
            <a:r>
              <a:rPr lang="en-GB">
                <a:latin typeface="Calibri" pitchFamily="34" charset="0"/>
              </a:rPr>
              <a:t>Pupils should pronounce the phonic first and then incorporate it into their pronunciation of the word on the other side, recognising the meaning in English at the same time. </a:t>
            </a:r>
            <a:br>
              <a:rPr lang="en-GB">
                <a:latin typeface="Calibri" pitchFamily="34" charset="0"/>
              </a:rPr>
            </a:br>
            <a:r>
              <a:rPr lang="en-GB">
                <a:latin typeface="Calibri" pitchFamily="34" charset="0"/>
              </a:rPr>
              <a:t>Pupils could play snap/happy families etc. by using the cards picture-side up, recognising when the phonic is the same and checking on the other side of the card. </a:t>
            </a:r>
          </a:p>
          <a:p>
            <a:r>
              <a:rPr lang="en-GB">
                <a:latin typeface="Calibri" pitchFamily="34" charset="0"/>
              </a:rPr>
              <a:t>The vocabulary translates as: Young boy, young girl, spider, pineapple</a:t>
            </a:r>
          </a:p>
          <a:p>
            <a:r>
              <a:rPr lang="en-GB">
                <a:latin typeface="Calibri" pitchFamily="34" charset="0"/>
              </a:rPr>
              <a:t>Man, woman, Spain, birthday</a:t>
            </a:r>
          </a:p>
        </p:txBody>
      </p:sp>
    </p:spTree>
    <p:extLst>
      <p:ext uri="{BB962C8B-B14F-4D97-AF65-F5344CB8AC3E}">
        <p14:creationId xmlns:p14="http://schemas.microsoft.com/office/powerpoint/2010/main" val="395005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E702-FFC9-4FBB-9F15-CE23C3B496C2}" type="slidenum">
              <a:rPr lang="en-GB">
                <a:solidFill>
                  <a:prstClr val="black"/>
                </a:solidFill>
              </a:rPr>
              <a:pPr/>
              <a:t>17</a:t>
            </a:fld>
            <a:endParaRPr lang="en-GB">
              <a:solidFill>
                <a:prstClr val="black"/>
              </a:solidFill>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latin typeface="Calibri" pitchFamily="34" charset="0"/>
              </a:rPr>
              <a:t>The vocabulary translates as: car, school, crocodile, rabbit</a:t>
            </a:r>
          </a:p>
          <a:p>
            <a:r>
              <a:rPr lang="en-GB">
                <a:latin typeface="Calibri" pitchFamily="34" charset="0"/>
              </a:rPr>
              <a:t>Cobra, rocket, cauliflower, kitchen </a:t>
            </a:r>
          </a:p>
        </p:txBody>
      </p:sp>
    </p:spTree>
    <p:extLst>
      <p:ext uri="{BB962C8B-B14F-4D97-AF65-F5344CB8AC3E}">
        <p14:creationId xmlns:p14="http://schemas.microsoft.com/office/powerpoint/2010/main" val="90706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Starter – two trabalenguas</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AAEC4F-6FF3-43F7-AC94-5C9EC684539C}"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7803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Songs embed language better than almost anything else.</a:t>
            </a:r>
            <a:endParaRPr lang="fr-FR" dirty="0"/>
          </a:p>
        </p:txBody>
      </p:sp>
      <p:sp>
        <p:nvSpPr>
          <p:cNvPr id="4" name="Slide Number Placeholder 3"/>
          <p:cNvSpPr>
            <a:spLocks noGrp="1"/>
          </p:cNvSpPr>
          <p:nvPr>
            <p:ph type="sldNum" sz="quarter" idx="10"/>
          </p:nvPr>
        </p:nvSpPr>
        <p:spPr/>
        <p:txBody>
          <a:bodyPr/>
          <a:lstStyle/>
          <a:p>
            <a:fld id="{CA85FAF4-EEC3-437D-B6E7-A17185874B01}"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68278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Teacher reads out 1 of the 3 items (cognates) and students choose the correct picture.  </a:t>
            </a:r>
            <a:br>
              <a:rPr lang="en-GB" smtClean="0"/>
            </a:br>
            <a:r>
              <a:rPr lang="en-GB" smtClean="0"/>
              <a:t>1. elefante, jirafa , </a:t>
            </a:r>
            <a:r>
              <a:rPr lang="en-GB" u="sng" smtClean="0"/>
              <a:t>leon, </a:t>
            </a:r>
            <a:r>
              <a:rPr lang="en-GB" smtClean="0"/>
              <a:t/>
            </a:r>
            <a:br>
              <a:rPr lang="en-GB" smtClean="0"/>
            </a:br>
            <a:r>
              <a:rPr lang="en-GB" smtClean="0"/>
              <a:t>2.  chocolate, te, </a:t>
            </a:r>
            <a:r>
              <a:rPr lang="en-GB" u="sng" smtClean="0"/>
              <a:t>café</a:t>
            </a:r>
            <a:r>
              <a:rPr lang="en-GB" smtClean="0"/>
              <a:t/>
            </a:r>
            <a:br>
              <a:rPr lang="en-GB" smtClean="0"/>
            </a:br>
            <a:r>
              <a:rPr lang="en-GB" smtClean="0"/>
              <a:t>3. autobus, </a:t>
            </a:r>
            <a:r>
              <a:rPr lang="en-GB" u="sng" smtClean="0"/>
              <a:t>coche</a:t>
            </a:r>
            <a:r>
              <a:rPr lang="en-GB" smtClean="0"/>
              <a:t>, bicicleta, </a:t>
            </a:r>
            <a:br>
              <a:rPr lang="en-GB" smtClean="0"/>
            </a:br>
            <a:r>
              <a:rPr lang="en-GB" smtClean="0"/>
              <a:t>4</a:t>
            </a:r>
            <a:r>
              <a:rPr lang="en-GB" u="sng" smtClean="0"/>
              <a:t>.  gris, </a:t>
            </a:r>
            <a:r>
              <a:rPr lang="en-GB" smtClean="0"/>
              <a:t>blanco, rosa</a:t>
            </a:r>
            <a:endParaRPr lang="en-US"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EBA50-17F1-49ED-9E99-EEEDBCBD1BC4}" type="slidenum">
              <a:rPr lang="en-US">
                <a:solidFill>
                  <a:prstClr val="black"/>
                </a:solidFill>
                <a:latin typeface="Calibri" panose="020F0502020204030204" pitchFamily="34" charset="0"/>
              </a:rPr>
              <a:pPr eaLnBrk="1" hangingPunct="1"/>
              <a:t>25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229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D35F3-D6BB-4788-AB38-693B34676614}" type="slidenum">
              <a:rPr lang="en-GB">
                <a:solidFill>
                  <a:srgbClr val="000000"/>
                </a:solidFill>
              </a:rPr>
              <a:pPr eaLnBrk="1" hangingPunct="1"/>
              <a:t>26</a:t>
            </a:fld>
            <a:endParaRPr lang="en-GB">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is to enable you to elicit from them an understanding of what a cognado is.  Give them some examples, pronounce them yourself to the class as you go through, establish what a cognate is and then reinforce pronunciation by getting them to quickly practise in pairs.</a:t>
            </a:r>
          </a:p>
        </p:txBody>
      </p:sp>
    </p:spTree>
    <p:extLst>
      <p:ext uri="{BB962C8B-B14F-4D97-AF65-F5344CB8AC3E}">
        <p14:creationId xmlns:p14="http://schemas.microsoft.com/office/powerpoint/2010/main" val="86452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D3D6B0-71CB-4A04-BBCF-10EBF93B37B0}" type="slidenum">
              <a:rPr lang="en-GB">
                <a:solidFill>
                  <a:srgbClr val="000000"/>
                </a:solidFill>
              </a:rPr>
              <a:pPr eaLnBrk="1" hangingPunct="1"/>
              <a:t>27</a:t>
            </a:fld>
            <a:endParaRPr lang="en-GB">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Tell them that these are all 2-syllable cognates and the English meanings are at the bottom.  Each square is only used once.  They can write their answers in their exercise books and then go through with you, pronouncing them obviously correctly thanks to their phonics knowledge!</a:t>
            </a:r>
          </a:p>
        </p:txBody>
      </p:sp>
    </p:spTree>
    <p:extLst>
      <p:ext uri="{BB962C8B-B14F-4D97-AF65-F5344CB8AC3E}">
        <p14:creationId xmlns:p14="http://schemas.microsoft.com/office/powerpoint/2010/main" val="210837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9C309-5E9E-438D-A81F-48B2577378AD}" type="slidenum">
              <a:rPr lang="en-GB">
                <a:solidFill>
                  <a:prstClr val="black"/>
                </a:solidFill>
              </a:rPr>
              <a:pPr/>
              <a:t>28</a:t>
            </a:fld>
            <a:endParaRPr lang="en-GB">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latin typeface="Calibri" pitchFamily="34" charset="0"/>
              </a:rPr>
              <a:t>Answers appear one by one. Click on yellow speakers to hear the words again if need be.</a:t>
            </a:r>
          </a:p>
        </p:txBody>
      </p:sp>
    </p:spTree>
    <p:extLst>
      <p:ext uri="{BB962C8B-B14F-4D97-AF65-F5344CB8AC3E}">
        <p14:creationId xmlns:p14="http://schemas.microsoft.com/office/powerpoint/2010/main" val="152494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29</a:t>
            </a:fld>
            <a:endParaRPr lang="en-GB" altLang="en-US">
              <a:solidFill>
                <a:prstClr val="black"/>
              </a:solidFill>
            </a:endParaRPr>
          </a:p>
        </p:txBody>
      </p:sp>
    </p:spTree>
    <p:extLst>
      <p:ext uri="{BB962C8B-B14F-4D97-AF65-F5344CB8AC3E}">
        <p14:creationId xmlns:p14="http://schemas.microsoft.com/office/powerpoint/2010/main" val="296532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2</a:t>
            </a:fld>
            <a:endParaRPr lang="en-GB"/>
          </a:p>
        </p:txBody>
      </p:sp>
    </p:spTree>
    <p:extLst>
      <p:ext uri="{BB962C8B-B14F-4D97-AF65-F5344CB8AC3E}">
        <p14:creationId xmlns:p14="http://schemas.microsoft.com/office/powerpoint/2010/main" val="412839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09324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463107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33402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37</a:t>
            </a:fld>
            <a:endParaRPr lang="en-GB"/>
          </a:p>
        </p:txBody>
      </p:sp>
    </p:spTree>
    <p:extLst>
      <p:ext uri="{BB962C8B-B14F-4D97-AF65-F5344CB8AC3E}">
        <p14:creationId xmlns:p14="http://schemas.microsoft.com/office/powerpoint/2010/main" val="287065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48820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13279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8</a:t>
            </a:fld>
            <a:endParaRPr lang="en-GB"/>
          </a:p>
        </p:txBody>
      </p:sp>
    </p:spTree>
    <p:extLst>
      <p:ext uri="{BB962C8B-B14F-4D97-AF65-F5344CB8AC3E}">
        <p14:creationId xmlns:p14="http://schemas.microsoft.com/office/powerpoint/2010/main" val="216625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9</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10</a:t>
            </a:fld>
            <a:endParaRPr lang="en-GB"/>
          </a:p>
        </p:txBody>
      </p:sp>
    </p:spTree>
    <p:extLst>
      <p:ext uri="{BB962C8B-B14F-4D97-AF65-F5344CB8AC3E}">
        <p14:creationId xmlns:p14="http://schemas.microsoft.com/office/powerpoint/2010/main" val="4697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11</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12</a:t>
            </a:fld>
            <a:endParaRPr lang="en-GB"/>
          </a:p>
        </p:txBody>
      </p:sp>
    </p:spTree>
    <p:extLst>
      <p:ext uri="{BB962C8B-B14F-4D97-AF65-F5344CB8AC3E}">
        <p14:creationId xmlns:p14="http://schemas.microsoft.com/office/powerpoint/2010/main" val="1455964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743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790963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8B279AD-0575-461C-95F9-EDDA0166F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3478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96F6BB-1DFB-41AE-886A-EDAB70CBEF4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39233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BD5881-152B-43E1-B123-3ED5298834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265712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763DD6-D6DE-42B9-B4EB-27F67139B1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907860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C13CDB-370E-45F4-AB16-46E296EE2AA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8112906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A7AE32-F031-4C5E-92E7-C2BF1CBE18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0655334"/>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867955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8011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97905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802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2839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36450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08859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09566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1203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1261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6333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2594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55049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9543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781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1140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0447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834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5379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48563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63002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449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92771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492744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889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45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8720354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1095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0963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4791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219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79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7132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2557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19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5587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6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6265833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1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36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35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0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2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55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6260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04217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90941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361558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6627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245922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127638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23855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16997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67404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75138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26866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186248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29486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23411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7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06498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81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98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0417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00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927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46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114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031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255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70365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B5014-76CA-42D4-AEBF-4D044DBC9C8E}"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A2CB6D-776F-4198-991E-E7A7844BFDAB}" type="slidenum">
              <a:rPr lang="en-US"/>
              <a:pPr/>
              <a:t>‹#›</a:t>
            </a:fld>
            <a:endParaRPr lang="en-US"/>
          </a:p>
        </p:txBody>
      </p:sp>
    </p:spTree>
    <p:extLst>
      <p:ext uri="{BB962C8B-B14F-4D97-AF65-F5344CB8AC3E}">
        <p14:creationId xmlns:p14="http://schemas.microsoft.com/office/powerpoint/2010/main" val="881641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950EE6-3E19-4864-AA85-486FB85CF483}"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D484698-8D5C-4669-BF54-0591C6D09411}" type="slidenum">
              <a:rPr lang="en-US"/>
              <a:pPr/>
              <a:t>‹#›</a:t>
            </a:fld>
            <a:endParaRPr lang="en-US"/>
          </a:p>
        </p:txBody>
      </p:sp>
    </p:spTree>
    <p:extLst>
      <p:ext uri="{BB962C8B-B14F-4D97-AF65-F5344CB8AC3E}">
        <p14:creationId xmlns:p14="http://schemas.microsoft.com/office/powerpoint/2010/main" val="121017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201D-3A87-4EEA-9C8F-3079117B2795}"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C46E5C-6BC7-4930-B6A7-B1252E2E8CD2}" type="slidenum">
              <a:rPr lang="en-US"/>
              <a:pPr/>
              <a:t>‹#›</a:t>
            </a:fld>
            <a:endParaRPr lang="en-US"/>
          </a:p>
        </p:txBody>
      </p:sp>
    </p:spTree>
    <p:extLst>
      <p:ext uri="{BB962C8B-B14F-4D97-AF65-F5344CB8AC3E}">
        <p14:creationId xmlns:p14="http://schemas.microsoft.com/office/powerpoint/2010/main" val="242669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59D269-E576-4B4E-9BC5-8E2C34CE8D56}"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BFE208-711A-4CDA-A257-3E5E8D4B2FE8}" type="slidenum">
              <a:rPr lang="en-US"/>
              <a:pPr/>
              <a:t>‹#›</a:t>
            </a:fld>
            <a:endParaRPr lang="en-US"/>
          </a:p>
        </p:txBody>
      </p:sp>
    </p:spTree>
    <p:extLst>
      <p:ext uri="{BB962C8B-B14F-4D97-AF65-F5344CB8AC3E}">
        <p14:creationId xmlns:p14="http://schemas.microsoft.com/office/powerpoint/2010/main" val="178572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0E110C-C254-400A-B270-6DA799ADA9AC}"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671BAEF-48C1-4A3A-BCA1-43E2593314FA}" type="slidenum">
              <a:rPr lang="en-US"/>
              <a:pPr/>
              <a:t>‹#›</a:t>
            </a:fld>
            <a:endParaRPr lang="en-US"/>
          </a:p>
        </p:txBody>
      </p:sp>
    </p:spTree>
    <p:extLst>
      <p:ext uri="{BB962C8B-B14F-4D97-AF65-F5344CB8AC3E}">
        <p14:creationId xmlns:p14="http://schemas.microsoft.com/office/powerpoint/2010/main" val="334352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F6C7F3-1B6B-4AB2-9EFC-6408BCAC1296}"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D2265A2-8776-4B6E-93EA-DE0C5445FA6D}" type="slidenum">
              <a:rPr lang="en-US"/>
              <a:pPr/>
              <a:t>‹#›</a:t>
            </a:fld>
            <a:endParaRPr lang="en-US"/>
          </a:p>
        </p:txBody>
      </p:sp>
    </p:spTree>
    <p:extLst>
      <p:ext uri="{BB962C8B-B14F-4D97-AF65-F5344CB8AC3E}">
        <p14:creationId xmlns:p14="http://schemas.microsoft.com/office/powerpoint/2010/main" val="4217544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946D1-7622-4FCC-90B2-84E5A18AAFAC}"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7CA64-2347-45DF-8E79-77CDFA1558F5}" type="slidenum">
              <a:rPr lang="en-US"/>
              <a:pPr/>
              <a:t>‹#›</a:t>
            </a:fld>
            <a:endParaRPr lang="en-US"/>
          </a:p>
        </p:txBody>
      </p:sp>
    </p:spTree>
    <p:extLst>
      <p:ext uri="{BB962C8B-B14F-4D97-AF65-F5344CB8AC3E}">
        <p14:creationId xmlns:p14="http://schemas.microsoft.com/office/powerpoint/2010/main" val="335491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022E33-0A35-4986-891A-B4B850841D05}"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173D1A-F812-4880-8AA8-3BD5E44B45E7}" type="slidenum">
              <a:rPr lang="en-US"/>
              <a:pPr/>
              <a:t>‹#›</a:t>
            </a:fld>
            <a:endParaRPr lang="en-US"/>
          </a:p>
        </p:txBody>
      </p:sp>
    </p:spTree>
    <p:extLst>
      <p:ext uri="{BB962C8B-B14F-4D97-AF65-F5344CB8AC3E}">
        <p14:creationId xmlns:p14="http://schemas.microsoft.com/office/powerpoint/2010/main" val="1538683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01133-CB7A-4368-9636-8254DB00F107}"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B81043-DA13-47B9-B82E-68A6A6FC6A14}" type="slidenum">
              <a:rPr lang="en-US"/>
              <a:pPr/>
              <a:t>‹#›</a:t>
            </a:fld>
            <a:endParaRPr lang="en-US"/>
          </a:p>
        </p:txBody>
      </p:sp>
    </p:spTree>
    <p:extLst>
      <p:ext uri="{BB962C8B-B14F-4D97-AF65-F5344CB8AC3E}">
        <p14:creationId xmlns:p14="http://schemas.microsoft.com/office/powerpoint/2010/main" val="2743908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79292-53DE-4BCD-9B8F-54AF56BB1833}"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D7C159-D9C9-4776-950E-C406BACBB56E}" type="slidenum">
              <a:rPr lang="en-US"/>
              <a:pPr/>
              <a:t>‹#›</a:t>
            </a:fld>
            <a:endParaRPr lang="en-US"/>
          </a:p>
        </p:txBody>
      </p:sp>
    </p:spTree>
    <p:extLst>
      <p:ext uri="{BB962C8B-B14F-4D97-AF65-F5344CB8AC3E}">
        <p14:creationId xmlns:p14="http://schemas.microsoft.com/office/powerpoint/2010/main" val="9552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t>20/09/2014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427015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5D28A9-3F67-4D09-8F64-0DF2632A9AC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099734-111E-4A4C-9E0E-0B7DDFED8C42}" type="slidenum">
              <a:rPr lang="en-US"/>
              <a:pPr/>
              <a:t>‹#›</a:t>
            </a:fld>
            <a:endParaRPr lang="en-US"/>
          </a:p>
        </p:txBody>
      </p:sp>
    </p:spTree>
    <p:extLst>
      <p:ext uri="{BB962C8B-B14F-4D97-AF65-F5344CB8AC3E}">
        <p14:creationId xmlns:p14="http://schemas.microsoft.com/office/powerpoint/2010/main" val="3375499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4334C5-7E13-418F-A796-FFF0EDFD0198}"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15E0F8-365C-4A3F-8109-820C5A4EB18E}" type="slidenum">
              <a:rPr lang="en-US"/>
              <a:pPr/>
              <a:t>‹#›</a:t>
            </a:fld>
            <a:endParaRPr lang="en-US"/>
          </a:p>
        </p:txBody>
      </p:sp>
    </p:spTree>
    <p:extLst>
      <p:ext uri="{BB962C8B-B14F-4D97-AF65-F5344CB8AC3E}">
        <p14:creationId xmlns:p14="http://schemas.microsoft.com/office/powerpoint/2010/main" val="675923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B51F2E-3031-449C-8A74-1B6FC62BA31B}"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D126F7-EA35-48AD-A77A-68F739662813}" type="slidenum">
              <a:rPr lang="en-US"/>
              <a:pPr/>
              <a:t>‹#›</a:t>
            </a:fld>
            <a:endParaRPr lang="en-US"/>
          </a:p>
        </p:txBody>
      </p:sp>
    </p:spTree>
    <p:extLst>
      <p:ext uri="{BB962C8B-B14F-4D97-AF65-F5344CB8AC3E}">
        <p14:creationId xmlns:p14="http://schemas.microsoft.com/office/powerpoint/2010/main" val="389845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B4A484-40AD-42CF-964F-E1BDB052F34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10DBBE-594D-418A-9A74-335E487CF60A}" type="slidenum">
              <a:rPr lang="en-US"/>
              <a:pPr/>
              <a:t>‹#›</a:t>
            </a:fld>
            <a:endParaRPr lang="en-US"/>
          </a:p>
        </p:txBody>
      </p:sp>
    </p:spTree>
    <p:extLst>
      <p:ext uri="{BB962C8B-B14F-4D97-AF65-F5344CB8AC3E}">
        <p14:creationId xmlns:p14="http://schemas.microsoft.com/office/powerpoint/2010/main" val="3820989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E553D9-F013-4020-B998-2322B678A1E8}"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3998916-FD56-4F35-8D2E-D81E04D7301F}" type="slidenum">
              <a:rPr lang="en-US"/>
              <a:pPr/>
              <a:t>‹#›</a:t>
            </a:fld>
            <a:endParaRPr lang="en-US"/>
          </a:p>
        </p:txBody>
      </p:sp>
    </p:spTree>
    <p:extLst>
      <p:ext uri="{BB962C8B-B14F-4D97-AF65-F5344CB8AC3E}">
        <p14:creationId xmlns:p14="http://schemas.microsoft.com/office/powerpoint/2010/main" val="3444258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0213A4-CB4F-41CD-8625-8AF22F4B285A}"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4EF0BA1-43E4-4EEB-964D-0302B8AFD946}" type="slidenum">
              <a:rPr lang="en-US"/>
              <a:pPr/>
              <a:t>‹#›</a:t>
            </a:fld>
            <a:endParaRPr lang="en-US"/>
          </a:p>
        </p:txBody>
      </p:sp>
    </p:spTree>
    <p:extLst>
      <p:ext uri="{BB962C8B-B14F-4D97-AF65-F5344CB8AC3E}">
        <p14:creationId xmlns:p14="http://schemas.microsoft.com/office/powerpoint/2010/main" val="132916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7646A9-4A26-4A7C-A047-FE1ACA967FB2}"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9B4C5B4-A6AA-4432-B85C-91473C209A50}" type="slidenum">
              <a:rPr lang="en-US"/>
              <a:pPr/>
              <a:t>‹#›</a:t>
            </a:fld>
            <a:endParaRPr lang="en-US"/>
          </a:p>
        </p:txBody>
      </p:sp>
    </p:spTree>
    <p:extLst>
      <p:ext uri="{BB962C8B-B14F-4D97-AF65-F5344CB8AC3E}">
        <p14:creationId xmlns:p14="http://schemas.microsoft.com/office/powerpoint/2010/main" val="2477352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6C539-6D3B-4C10-A5EA-E0457DD5F818}"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9AF00A-C3B0-4E29-BF1A-6885712157CD}" type="slidenum">
              <a:rPr lang="en-US"/>
              <a:pPr/>
              <a:t>‹#›</a:t>
            </a:fld>
            <a:endParaRPr lang="en-US"/>
          </a:p>
        </p:txBody>
      </p:sp>
    </p:spTree>
    <p:extLst>
      <p:ext uri="{BB962C8B-B14F-4D97-AF65-F5344CB8AC3E}">
        <p14:creationId xmlns:p14="http://schemas.microsoft.com/office/powerpoint/2010/main" val="3480968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5480-A7F8-40B1-96BD-1F6D878F376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952111-EF25-4C52-903B-1F71A604B9A9}" type="slidenum">
              <a:rPr lang="en-US"/>
              <a:pPr/>
              <a:t>‹#›</a:t>
            </a:fld>
            <a:endParaRPr lang="en-US"/>
          </a:p>
        </p:txBody>
      </p:sp>
    </p:spTree>
    <p:extLst>
      <p:ext uri="{BB962C8B-B14F-4D97-AF65-F5344CB8AC3E}">
        <p14:creationId xmlns:p14="http://schemas.microsoft.com/office/powerpoint/2010/main" val="1232904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E0A6C-A045-43BB-8B59-270C528C31CC}"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709B478-9E6D-435E-8A82-4038DF284484}" type="slidenum">
              <a:rPr lang="en-US"/>
              <a:pPr/>
              <a:t>‹#›</a:t>
            </a:fld>
            <a:endParaRPr lang="en-US"/>
          </a:p>
        </p:txBody>
      </p:sp>
    </p:spTree>
    <p:extLst>
      <p:ext uri="{BB962C8B-B14F-4D97-AF65-F5344CB8AC3E}">
        <p14:creationId xmlns:p14="http://schemas.microsoft.com/office/powerpoint/2010/main" val="1683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676298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5F188-B48C-4DE7-8ABD-D8BE4E848D1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87F82D-2C3E-48AF-8333-DAA6154E068E}" type="slidenum">
              <a:rPr lang="en-US"/>
              <a:pPr/>
              <a:t>‹#›</a:t>
            </a:fld>
            <a:endParaRPr lang="en-US"/>
          </a:p>
        </p:txBody>
      </p:sp>
    </p:spTree>
    <p:extLst>
      <p:ext uri="{BB962C8B-B14F-4D97-AF65-F5344CB8AC3E}">
        <p14:creationId xmlns:p14="http://schemas.microsoft.com/office/powerpoint/2010/main" val="73302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477C20-50D9-4452-ACFD-01ED5A267D6F}"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2373C-6623-4025-9BD1-24811713DB44}" type="slidenum">
              <a:rPr lang="en-US"/>
              <a:pPr/>
              <a:t>‹#›</a:t>
            </a:fld>
            <a:endParaRPr lang="en-US"/>
          </a:p>
        </p:txBody>
      </p:sp>
    </p:spTree>
    <p:extLst>
      <p:ext uri="{BB962C8B-B14F-4D97-AF65-F5344CB8AC3E}">
        <p14:creationId xmlns:p14="http://schemas.microsoft.com/office/powerpoint/2010/main" val="1616296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C9E259-807A-4C3A-A300-C9FA774B9D0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7C349A-A3EA-49BD-84AB-4DC04589920D}" type="slidenum">
              <a:rPr lang="en-US"/>
              <a:pPr/>
              <a:t>‹#›</a:t>
            </a:fld>
            <a:endParaRPr lang="en-US"/>
          </a:p>
        </p:txBody>
      </p:sp>
    </p:spTree>
    <p:extLst>
      <p:ext uri="{BB962C8B-B14F-4D97-AF65-F5344CB8AC3E}">
        <p14:creationId xmlns:p14="http://schemas.microsoft.com/office/powerpoint/2010/main" val="1697572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56431-2BCD-4FD0-8087-AD25C47D20B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23D33B-19DB-4631-B3BB-A6EE737911CB}" type="slidenum">
              <a:rPr lang="en-US"/>
              <a:pPr/>
              <a:t>‹#›</a:t>
            </a:fld>
            <a:endParaRPr lang="en-US"/>
          </a:p>
        </p:txBody>
      </p:sp>
    </p:spTree>
    <p:extLst>
      <p:ext uri="{BB962C8B-B14F-4D97-AF65-F5344CB8AC3E}">
        <p14:creationId xmlns:p14="http://schemas.microsoft.com/office/powerpoint/2010/main" val="1676155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3C6A62-A77C-404F-B637-1BE81303E1D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56CEA4-93D8-4666-99C2-D71D05D366A9}" type="slidenum">
              <a:rPr lang="en-US"/>
              <a:pPr/>
              <a:t>‹#›</a:t>
            </a:fld>
            <a:endParaRPr lang="en-US"/>
          </a:p>
        </p:txBody>
      </p:sp>
    </p:spTree>
    <p:extLst>
      <p:ext uri="{BB962C8B-B14F-4D97-AF65-F5344CB8AC3E}">
        <p14:creationId xmlns:p14="http://schemas.microsoft.com/office/powerpoint/2010/main" val="1446398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B372FF-F588-41E9-87EF-B98652DE61DB}"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A8A2DAF-E814-4840-8729-ABCB0FAB94D4}" type="slidenum">
              <a:rPr lang="en-US"/>
              <a:pPr/>
              <a:t>‹#›</a:t>
            </a:fld>
            <a:endParaRPr lang="en-US"/>
          </a:p>
        </p:txBody>
      </p:sp>
    </p:spTree>
    <p:extLst>
      <p:ext uri="{BB962C8B-B14F-4D97-AF65-F5344CB8AC3E}">
        <p14:creationId xmlns:p14="http://schemas.microsoft.com/office/powerpoint/2010/main" val="3769063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3FE21C-4C7D-4C90-B21F-56D711FC902B}"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076AF31-EA91-455B-9982-77E14ABEB01A}" type="slidenum">
              <a:rPr lang="en-US"/>
              <a:pPr/>
              <a:t>‹#›</a:t>
            </a:fld>
            <a:endParaRPr lang="en-US"/>
          </a:p>
        </p:txBody>
      </p:sp>
    </p:spTree>
    <p:extLst>
      <p:ext uri="{BB962C8B-B14F-4D97-AF65-F5344CB8AC3E}">
        <p14:creationId xmlns:p14="http://schemas.microsoft.com/office/powerpoint/2010/main" val="1154294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7B38F1-4188-472C-8C8B-93AA40532AA5}"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2B63DE8-A92F-4984-9CBD-5405ADE9443E}" type="slidenum">
              <a:rPr lang="en-US"/>
              <a:pPr/>
              <a:t>‹#›</a:t>
            </a:fld>
            <a:endParaRPr lang="en-US"/>
          </a:p>
        </p:txBody>
      </p:sp>
    </p:spTree>
    <p:extLst>
      <p:ext uri="{BB962C8B-B14F-4D97-AF65-F5344CB8AC3E}">
        <p14:creationId xmlns:p14="http://schemas.microsoft.com/office/powerpoint/2010/main" val="765023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F89BC0-1B74-445E-AB41-63E51D1A0D74}"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902C37D-3DA8-4C49-91EC-1C6D892C5960}" type="slidenum">
              <a:rPr lang="en-US"/>
              <a:pPr/>
              <a:t>‹#›</a:t>
            </a:fld>
            <a:endParaRPr lang="en-US"/>
          </a:p>
        </p:txBody>
      </p:sp>
    </p:spTree>
    <p:extLst>
      <p:ext uri="{BB962C8B-B14F-4D97-AF65-F5344CB8AC3E}">
        <p14:creationId xmlns:p14="http://schemas.microsoft.com/office/powerpoint/2010/main" val="1060803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964BA-D366-4EDF-9E8D-B3E1AC50EC5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5042B2-22F8-411D-AF4D-99EF533E2A3E}" type="slidenum">
              <a:rPr lang="en-US"/>
              <a:pPr/>
              <a:t>‹#›</a:t>
            </a:fld>
            <a:endParaRPr lang="en-US"/>
          </a:p>
        </p:txBody>
      </p:sp>
    </p:spTree>
    <p:extLst>
      <p:ext uri="{BB962C8B-B14F-4D97-AF65-F5344CB8AC3E}">
        <p14:creationId xmlns:p14="http://schemas.microsoft.com/office/powerpoint/2010/main" val="189845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t>20/09/2014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121795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E87B1-C2DC-457B-BBAE-2603554578A7}"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35E2DA-6606-4CB8-8C5C-AE8F23FBB060}" type="slidenum">
              <a:rPr lang="en-US"/>
              <a:pPr/>
              <a:t>‹#›</a:t>
            </a:fld>
            <a:endParaRPr lang="en-US"/>
          </a:p>
        </p:txBody>
      </p:sp>
    </p:spTree>
    <p:extLst>
      <p:ext uri="{BB962C8B-B14F-4D97-AF65-F5344CB8AC3E}">
        <p14:creationId xmlns:p14="http://schemas.microsoft.com/office/powerpoint/2010/main" val="3815982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DDA48-05DC-480E-8B65-7E7F6F7A4A3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69B90C-F1E3-4EDC-9EEA-612F8619012B}" type="slidenum">
              <a:rPr lang="en-US"/>
              <a:pPr/>
              <a:t>‹#›</a:t>
            </a:fld>
            <a:endParaRPr lang="en-US"/>
          </a:p>
        </p:txBody>
      </p:sp>
    </p:spTree>
    <p:extLst>
      <p:ext uri="{BB962C8B-B14F-4D97-AF65-F5344CB8AC3E}">
        <p14:creationId xmlns:p14="http://schemas.microsoft.com/office/powerpoint/2010/main" val="397741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1A2BA2-BC04-4874-930C-2044438E677A}"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96559D-65C8-4D66-861F-2907E8B466A4}" type="slidenum">
              <a:rPr lang="en-US"/>
              <a:pPr/>
              <a:t>‹#›</a:t>
            </a:fld>
            <a:endParaRPr lang="en-US"/>
          </a:p>
        </p:txBody>
      </p:sp>
    </p:spTree>
    <p:extLst>
      <p:ext uri="{BB962C8B-B14F-4D97-AF65-F5344CB8AC3E}">
        <p14:creationId xmlns:p14="http://schemas.microsoft.com/office/powerpoint/2010/main" val="157626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067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563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45630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2214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3115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0904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2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247352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8970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0424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53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89793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6CAEA8-0F23-45CD-9BA9-EE1857925A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1743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F48AB-EFA3-4D77-B66B-98CD488E77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6407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471FD-35BF-4C2B-9E9D-924904325F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0237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B8AAEB-F324-4785-82C3-4405D1F20A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83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9C2757-CD51-471C-8CC7-40ADACA2EA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884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68A3BD-936E-44BC-A03E-7227639EF2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363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63480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DA0A26-10D5-477E-8CA9-CE1DC8D334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4315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D4D0F2-D784-4739-B020-597A3765310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3446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6E4E49-50C8-4F1B-B441-E93AD288341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44241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12523E-0F86-4A8F-803E-89FBDDF51B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6710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8DD1EB-64A2-4FB9-AD66-DEC8D165F19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6313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B63D91-709F-49D8-B8E3-4206FDEA37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710189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0CB7BE-45FD-4F38-A80A-5D95EEFCCA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136830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E211F9-70F2-4885-978C-D1C8395DC1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055859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678987-D0AA-487E-AD0F-AAE1A745508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20666260"/>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903E9D8-26C1-4901-A6C1-C00E19566F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2818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BA3A6FD-49E7-4CB9-BC9E-12F2B5C26FA4}" type="datetimeFigureOut">
              <a:rPr lang="en-GB" smtClean="0"/>
              <a:t>20/09/2014</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9987084E-18F9-472C-843B-0662975FC13E}" type="slidenum">
              <a:rPr lang="en-GB" smtClean="0"/>
              <a:t>‹#›</a:t>
            </a:fld>
            <a:endParaRPr lang="en-GB"/>
          </a:p>
        </p:txBody>
      </p:sp>
    </p:spTree>
    <p:extLst>
      <p:ext uri="{BB962C8B-B14F-4D97-AF65-F5344CB8AC3E}">
        <p14:creationId xmlns:p14="http://schemas.microsoft.com/office/powerpoint/2010/main" val="325690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196296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864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2521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13896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2BEDAB-18F5-48D0-B3A9-983FD793A9F1}"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B853C38F-663D-4058-9BA8-9EFD61283A08}"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7506014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08C69B-F9B2-4012-9080-3572FBB70D4C}"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859863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8ED689-2E23-4725-BF15-207D058BFDA4}"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E6BD560-47B6-4B5C-B402-D1042B4573CD}"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7610815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5FDF3-1340-417A-859A-CBE686A207C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300956-1459-42BB-945B-4AF18B92B406}"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833730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D9DA794-D680-43E7-9DAD-10CB9A80DBD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F5A3D66-C09D-4805-BC44-60E0C4DE2252}"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40233204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13538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744C484-7990-4CE4-A0BE-B660DBE792F8}"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107613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A3FE492-2BF3-4E2E-A8CD-1347F0AB225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72321894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image" Target="../media/image43.jpg"/><Relationship Id="rId3" Type="http://schemas.openxmlformats.org/officeDocument/2006/relationships/image" Target="../media/image28.png"/><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gif"/><Relationship Id="rId1" Type="http://schemas.openxmlformats.org/officeDocument/2006/relationships/slideLayout" Target="../slideLayouts/slideLayout18.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gif"/><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image" Target="../media/image29.gif"/><Relationship Id="rId9" Type="http://schemas.openxmlformats.org/officeDocument/2006/relationships/image" Target="../media/image34.wmf"/><Relationship Id="rId14" Type="http://schemas.openxmlformats.org/officeDocument/2006/relationships/image" Target="../media/image39.gif"/></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wmf"/><Relationship Id="rId3" Type="http://schemas.openxmlformats.org/officeDocument/2006/relationships/image" Target="../media/image44.gif"/><Relationship Id="rId7" Type="http://schemas.openxmlformats.org/officeDocument/2006/relationships/image" Target="../media/image48.jpeg"/><Relationship Id="rId12" Type="http://schemas.openxmlformats.org/officeDocument/2006/relationships/image" Target="../media/image53.wmf"/><Relationship Id="rId2" Type="http://schemas.openxmlformats.org/officeDocument/2006/relationships/notesSlide" Target="../notesSlides/notesSlide8.xml"/><Relationship Id="rId16" Type="http://schemas.openxmlformats.org/officeDocument/2006/relationships/image" Target="../media/image57.png"/><Relationship Id="rId1" Type="http://schemas.openxmlformats.org/officeDocument/2006/relationships/slideLayout" Target="../slideLayouts/slideLayout35.xml"/><Relationship Id="rId6" Type="http://schemas.openxmlformats.org/officeDocument/2006/relationships/image" Target="../media/image47.wmf"/><Relationship Id="rId11" Type="http://schemas.openxmlformats.org/officeDocument/2006/relationships/image" Target="../media/image52.jpeg"/><Relationship Id="rId5" Type="http://schemas.openxmlformats.org/officeDocument/2006/relationships/image" Target="../media/image46.wmf"/><Relationship Id="rId15" Type="http://schemas.openxmlformats.org/officeDocument/2006/relationships/image" Target="../media/image56.jpeg"/><Relationship Id="rId10" Type="http://schemas.openxmlformats.org/officeDocument/2006/relationships/image" Target="../media/image51.wmf"/><Relationship Id="rId4" Type="http://schemas.openxmlformats.org/officeDocument/2006/relationships/image" Target="../media/image45.png"/><Relationship Id="rId9" Type="http://schemas.openxmlformats.org/officeDocument/2006/relationships/image" Target="../media/image50.wmf"/><Relationship Id="rId14" Type="http://schemas.openxmlformats.org/officeDocument/2006/relationships/image" Target="../media/image55.wmf"/></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4.jpeg"/><Relationship Id="rId18" Type="http://schemas.openxmlformats.org/officeDocument/2006/relationships/image" Target="../media/image66.jpeg"/><Relationship Id="rId3" Type="http://schemas.openxmlformats.org/officeDocument/2006/relationships/image" Target="../media/image59.jpeg"/><Relationship Id="rId7" Type="http://schemas.openxmlformats.org/officeDocument/2006/relationships/image" Target="../media/image61.png"/><Relationship Id="rId12" Type="http://schemas.openxmlformats.org/officeDocument/2006/relationships/audio" Target="../media/audio5.wav"/><Relationship Id="rId17" Type="http://schemas.openxmlformats.org/officeDocument/2006/relationships/audio" Target="../media/audio8.wav"/><Relationship Id="rId2" Type="http://schemas.openxmlformats.org/officeDocument/2006/relationships/notesSlide" Target="../notesSlides/notesSlide11.xml"/><Relationship Id="rId16" Type="http://schemas.openxmlformats.org/officeDocument/2006/relationships/audio" Target="../media/audio7.wav"/><Relationship Id="rId1" Type="http://schemas.openxmlformats.org/officeDocument/2006/relationships/slideLayout" Target="../slideLayouts/slideLayout112.xml"/><Relationship Id="rId6" Type="http://schemas.openxmlformats.org/officeDocument/2006/relationships/audio" Target="../media/audio2.wav"/><Relationship Id="rId11" Type="http://schemas.openxmlformats.org/officeDocument/2006/relationships/image" Target="../media/image63.jpeg"/><Relationship Id="rId5" Type="http://schemas.openxmlformats.org/officeDocument/2006/relationships/audio" Target="../media/audio1.wav"/><Relationship Id="rId15" Type="http://schemas.openxmlformats.org/officeDocument/2006/relationships/image" Target="../media/image65.png"/><Relationship Id="rId10" Type="http://schemas.openxmlformats.org/officeDocument/2006/relationships/audio" Target="../media/audio4.wav"/><Relationship Id="rId4" Type="http://schemas.openxmlformats.org/officeDocument/2006/relationships/image" Target="../media/image60.png"/><Relationship Id="rId9" Type="http://schemas.openxmlformats.org/officeDocument/2006/relationships/image" Target="../media/image62.png"/><Relationship Id="rId14" Type="http://schemas.openxmlformats.org/officeDocument/2006/relationships/audio" Target="../media/audio6.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69.png"/><Relationship Id="rId18" Type="http://schemas.openxmlformats.org/officeDocument/2006/relationships/image" Target="../media/image74.jpe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68.jpeg"/><Relationship Id="rId17" Type="http://schemas.openxmlformats.org/officeDocument/2006/relationships/image" Target="../media/image73.png"/><Relationship Id="rId2" Type="http://schemas.openxmlformats.org/officeDocument/2006/relationships/notesSlide" Target="../notesSlides/notesSlide12.xml"/><Relationship Id="rId16" Type="http://schemas.openxmlformats.org/officeDocument/2006/relationships/image" Target="../media/image72.png"/><Relationship Id="rId1" Type="http://schemas.openxmlformats.org/officeDocument/2006/relationships/slideLayout" Target="../slideLayouts/slideLayout112.xml"/><Relationship Id="rId6" Type="http://schemas.openxmlformats.org/officeDocument/2006/relationships/audio" Target="../media/audio12.wav"/><Relationship Id="rId11" Type="http://schemas.openxmlformats.org/officeDocument/2006/relationships/image" Target="../media/image67.png"/><Relationship Id="rId5" Type="http://schemas.openxmlformats.org/officeDocument/2006/relationships/audio" Target="../media/audio11.wav"/><Relationship Id="rId15" Type="http://schemas.openxmlformats.org/officeDocument/2006/relationships/image" Target="../media/image71.jpeg"/><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7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46.xml"/><Relationship Id="rId5" Type="http://schemas.openxmlformats.org/officeDocument/2006/relationships/image" Target="../media/image78.wmf"/><Relationship Id="rId4" Type="http://schemas.openxmlformats.org/officeDocument/2006/relationships/image" Target="../media/image7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79.xml"/><Relationship Id="rId5" Type="http://schemas.openxmlformats.org/officeDocument/2006/relationships/image" Target="../media/image85.png"/><Relationship Id="rId4" Type="http://schemas.openxmlformats.org/officeDocument/2006/relationships/image" Target="../media/image84.jpe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27.wav"/><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audio" Target="../media/audio26.wav"/><Relationship Id="rId2" Type="http://schemas.openxmlformats.org/officeDocument/2006/relationships/notesSlide" Target="../notesSlides/notesSlide18.xml"/><Relationship Id="rId1" Type="http://schemas.openxmlformats.org/officeDocument/2006/relationships/slideLayout" Target="../slideLayouts/slideLayout123.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audio" Target="../media/audio28.wav"/></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13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134.xml"/><Relationship Id="rId5" Type="http://schemas.openxmlformats.org/officeDocument/2006/relationships/image" Target="../media/image100.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rachelhawkes.com/Resources/Phonics/Phonics.php"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16" y="695739"/>
            <a:ext cx="8764556" cy="5632311"/>
          </a:xfrm>
          <a:prstGeom prst="rect">
            <a:avLst/>
          </a:prstGeom>
        </p:spPr>
        <p:txBody>
          <a:bodyPr wrap="square">
            <a:spAutoFit/>
          </a:bodyPr>
          <a:lstStyle/>
          <a:p>
            <a:pPr indent="-914400">
              <a:lnSpc>
                <a:spcPct val="150000"/>
              </a:lnSpc>
            </a:pPr>
            <a:r>
              <a:rPr lang="en-GB" sz="2400" dirty="0" smtClean="0">
                <a:latin typeface="Arial" panose="020B0604020202020204" pitchFamily="34" charset="0"/>
                <a:cs typeface="Arial" panose="020B0604020202020204" pitchFamily="34" charset="0"/>
              </a:rPr>
              <a:t>9.00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Curriculum 2014 at KS2 and KS3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(and implications for GCSE in 2018)</a:t>
            </a:r>
            <a:endParaRPr lang="en-GB" sz="2400" dirty="0">
              <a:latin typeface="Arial" panose="020B0604020202020204" pitchFamily="34" charset="0"/>
              <a:cs typeface="Arial" panose="020B0604020202020204" pitchFamily="34" charset="0"/>
            </a:endParaRPr>
          </a:p>
          <a:p>
            <a:pPr>
              <a:lnSpc>
                <a:spcPct val="150000"/>
              </a:lnSpc>
            </a:pPr>
            <a:r>
              <a:rPr lang="en-GB" sz="2400" dirty="0" smtClean="0">
                <a:latin typeface="Arial" panose="020B0604020202020204" pitchFamily="34" charset="0"/>
                <a:cs typeface="Arial" panose="020B0604020202020204" pitchFamily="34" charset="0"/>
              </a:rPr>
              <a:t>09.45</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Translation from and into the foreign language</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i="1" dirty="0" smtClean="0">
                <a:latin typeface="Arial" panose="020B0604020202020204" pitchFamily="34" charset="0"/>
                <a:cs typeface="Arial" panose="020B0604020202020204" pitchFamily="34" charset="0"/>
              </a:rPr>
              <a:t>10.45 </a:t>
            </a:r>
            <a:r>
              <a:rPr lang="en-GB" sz="2400" i="1" dirty="0">
                <a:latin typeface="Arial" panose="020B0604020202020204" pitchFamily="34" charset="0"/>
                <a:cs typeface="Arial" panose="020B0604020202020204" pitchFamily="34" charset="0"/>
              </a:rPr>
              <a:t>		</a:t>
            </a:r>
            <a:r>
              <a:rPr lang="en-GB" sz="2400" i="1" dirty="0" smtClean="0">
                <a:latin typeface="Arial" panose="020B0604020202020204" pitchFamily="34" charset="0"/>
                <a:cs typeface="Arial" panose="020B0604020202020204" pitchFamily="34" charset="0"/>
              </a:rPr>
              <a:t>Coffee</a:t>
            </a:r>
            <a:br>
              <a:rPr lang="en-GB" sz="2400" i="1" dirty="0" smtClean="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11.00		Using authentic material and literary texts</a:t>
            </a:r>
          </a:p>
          <a:p>
            <a:pPr>
              <a:lnSpc>
                <a:spcPct val="150000"/>
              </a:lnSpc>
            </a:pPr>
            <a:r>
              <a:rPr lang="en-GB" sz="2400" b="1" dirty="0" smtClean="0">
                <a:latin typeface="Arial" panose="020B0604020202020204" pitchFamily="34" charset="0"/>
                <a:cs typeface="Arial" panose="020B0604020202020204" pitchFamily="34" charset="0"/>
              </a:rPr>
              <a:t>11.45</a:t>
            </a:r>
            <a:r>
              <a:rPr lang="en-GB" sz="2400" b="1" dirty="0">
                <a:latin typeface="Arial" panose="020B0604020202020204" pitchFamily="34" charset="0"/>
                <a:cs typeface="Arial" panose="020B0604020202020204" pitchFamily="34" charset="0"/>
              </a:rPr>
              <a:t>		The sound-writing relationship</a:t>
            </a:r>
          </a:p>
          <a:p>
            <a:pPr>
              <a:lnSpc>
                <a:spcPct val="150000"/>
              </a:lnSpc>
            </a:pPr>
            <a:r>
              <a:rPr lang="en-GB" sz="2400" i="1" dirty="0" smtClean="0">
                <a:latin typeface="Arial" panose="020B0604020202020204" pitchFamily="34" charset="0"/>
                <a:cs typeface="Arial" panose="020B0604020202020204" pitchFamily="34" charset="0"/>
              </a:rPr>
              <a:t>12.30</a:t>
            </a:r>
            <a:r>
              <a:rPr lang="en-GB" sz="2400" i="1" dirty="0">
                <a:latin typeface="Arial" panose="020B0604020202020204" pitchFamily="34" charset="0"/>
                <a:cs typeface="Arial" panose="020B0604020202020204" pitchFamily="34" charset="0"/>
              </a:rPr>
              <a:t>		Lunch</a:t>
            </a:r>
          </a:p>
          <a:p>
            <a:pPr>
              <a:lnSpc>
                <a:spcPct val="150000"/>
              </a:lnSpc>
            </a:pPr>
            <a:r>
              <a:rPr lang="en-GB" sz="2400" dirty="0" smtClean="0">
                <a:latin typeface="Arial" panose="020B0604020202020204" pitchFamily="34" charset="0"/>
                <a:cs typeface="Arial" panose="020B0604020202020204" pitchFamily="34" charset="0"/>
              </a:rPr>
              <a:t>1.30</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Use </a:t>
            </a:r>
            <a:r>
              <a:rPr lang="en-GB" sz="2400" dirty="0">
                <a:latin typeface="Arial" panose="020B0604020202020204" pitchFamily="34" charset="0"/>
                <a:cs typeface="Arial" panose="020B0604020202020204" pitchFamily="34" charset="0"/>
              </a:rPr>
              <a:t>of the target language – spontaneity and </a:t>
            </a:r>
            <a:r>
              <a:rPr lang="en-GB" sz="2400" dirty="0" smtClean="0">
                <a:latin typeface="Arial" panose="020B0604020202020204" pitchFamily="34" charset="0"/>
                <a:cs typeface="Arial" panose="020B0604020202020204" pitchFamily="34" charset="0"/>
              </a:rPr>
              <a:t>			independent </a:t>
            </a:r>
            <a:r>
              <a:rPr lang="en-GB" sz="2400" dirty="0">
                <a:latin typeface="Arial" panose="020B0604020202020204" pitchFamily="34" charset="0"/>
                <a:cs typeface="Arial" panose="020B0604020202020204" pitchFamily="34" charset="0"/>
              </a:rPr>
              <a:t>use of language in speaking</a:t>
            </a:r>
          </a:p>
          <a:p>
            <a:pPr>
              <a:lnSpc>
                <a:spcPct val="150000"/>
              </a:lnSpc>
            </a:pP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3:15</a:t>
            </a:r>
            <a:r>
              <a:rPr lang="en-GB" sz="2400" dirty="0">
                <a:latin typeface="Arial" panose="020B0604020202020204" pitchFamily="34" charset="0"/>
                <a:cs typeface="Arial" panose="020B0604020202020204" pitchFamily="34" charset="0"/>
              </a:rPr>
              <a:t>              Conclusion to the day </a:t>
            </a:r>
          </a:p>
        </p:txBody>
      </p:sp>
      <p:sp>
        <p:nvSpPr>
          <p:cNvPr id="5" name="Title 1"/>
          <p:cNvSpPr txBox="1">
            <a:spLocks/>
          </p:cNvSpPr>
          <p:nvPr/>
        </p:nvSpPr>
        <p:spPr>
          <a:xfrm>
            <a:off x="572294" y="138469"/>
            <a:ext cx="8229600" cy="696418"/>
          </a:xfrm>
          <a:prstGeom prst="rect">
            <a:avLst/>
          </a:prstGeom>
          <a:solidFill>
            <a:schemeClr val="accent2">
              <a:lumMod val="60000"/>
              <a:lumOff val="40000"/>
            </a:schemeClr>
          </a:solidFill>
          <a:ln w="38100" cap="flat" cmpd="sng" algn="ctr">
            <a:solidFill>
              <a:schemeClr val="accent2">
                <a:lumMod val="75000"/>
              </a:schemeClr>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179376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4277703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0832755"/>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0478643"/>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82920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14105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985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val="1362106638"/>
              </p:ext>
            </p:extLst>
          </p:nvPr>
        </p:nvGraphicFramePr>
        <p:xfrm>
          <a:off x="477838" y="395288"/>
          <a:ext cx="8367990" cy="6134828"/>
        </p:xfrm>
        <a:graphic>
          <a:graphicData uri="http://schemas.openxmlformats.org/drawingml/2006/table">
            <a:tbl>
              <a:tblPr/>
              <a:tblGrid>
                <a:gridCol w="1394665"/>
                <a:gridCol w="1394665"/>
                <a:gridCol w="1394665"/>
                <a:gridCol w="1394665"/>
                <a:gridCol w="1394665"/>
                <a:gridCol w="1394665"/>
              </a:tblGrid>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21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3175" cap="flat" cmpd="sng" algn="ctr">
                      <a:solidFill>
                        <a:schemeClr val="tx1"/>
                      </a:solidFill>
                      <a:prstDash val="dot"/>
                      <a:round/>
                      <a:headEnd type="none" w="med" len="med"/>
                      <a:tailEnd type="none" w="med" len="med"/>
                    </a:lnB>
                    <a:lnTlToBr>
                      <a:noFill/>
                    </a:lnTlToBr>
                    <a:lnBlToTr>
                      <a:noFill/>
                    </a:lnBlToTr>
                    <a:noFill/>
                  </a:tcPr>
                </a:tc>
              </a:tr>
              <a:tr h="4080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4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102"/>
          <p:cNvSpPr txBox="1">
            <a:spLocks noChangeArrowheads="1"/>
          </p:cNvSpPr>
          <p:nvPr/>
        </p:nvSpPr>
        <p:spPr bwMode="auto">
          <a:xfrm>
            <a:off x="476250" y="4833259"/>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have learnt the phonics &amp; remember the sounds</a:t>
            </a:r>
          </a:p>
        </p:txBody>
      </p:sp>
      <p:sp>
        <p:nvSpPr>
          <p:cNvPr id="4" name="Text Box 103"/>
          <p:cNvSpPr txBox="1">
            <a:spLocks noChangeArrowheads="1"/>
          </p:cNvSpPr>
          <p:nvPr/>
        </p:nvSpPr>
        <p:spPr bwMode="auto">
          <a:xfrm>
            <a:off x="-192478" y="422257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5" name="Text Box 104"/>
          <p:cNvSpPr txBox="1">
            <a:spLocks noChangeArrowheads="1"/>
          </p:cNvSpPr>
          <p:nvPr/>
        </p:nvSpPr>
        <p:spPr bwMode="auto">
          <a:xfrm>
            <a:off x="-233236" y="2919838"/>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6" name="Text Box 105"/>
          <p:cNvSpPr txBox="1">
            <a:spLocks noChangeArrowheads="1"/>
          </p:cNvSpPr>
          <p:nvPr/>
        </p:nvSpPr>
        <p:spPr bwMode="auto">
          <a:xfrm>
            <a:off x="-233236" y="1560520"/>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7" name="Text Box 106"/>
          <p:cNvSpPr txBox="1">
            <a:spLocks noChangeArrowheads="1"/>
          </p:cNvSpPr>
          <p:nvPr/>
        </p:nvSpPr>
        <p:spPr bwMode="auto">
          <a:xfrm>
            <a:off x="-201962" y="135597"/>
            <a:ext cx="1070674"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900" dirty="0">
                <a:latin typeface="Tempus Sans ITC" panose="04020404030D07020202" pitchFamily="82" charset="0"/>
                <a:ea typeface="Batang" panose="02030600000101010101" pitchFamily="18" charset="-127"/>
                <a:cs typeface="Arial" panose="020B0604020202020204" pitchFamily="34" charset="0"/>
              </a:rPr>
              <a:t>{</a:t>
            </a:r>
          </a:p>
        </p:txBody>
      </p:sp>
      <p:sp>
        <p:nvSpPr>
          <p:cNvPr id="8" name="Text Box 107"/>
          <p:cNvSpPr txBox="1">
            <a:spLocks noChangeArrowheads="1"/>
          </p:cNvSpPr>
          <p:nvPr/>
        </p:nvSpPr>
        <p:spPr bwMode="auto">
          <a:xfrm>
            <a:off x="302101" y="6055167"/>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a:latin typeface="Calibri" panose="020F0502020204030204" pitchFamily="34" charset="0"/>
              </a:rPr>
              <a:t>Pronunciation</a:t>
            </a:r>
          </a:p>
        </p:txBody>
      </p:sp>
      <p:sp>
        <p:nvSpPr>
          <p:cNvPr id="9" name="Text Box 113"/>
          <p:cNvSpPr txBox="1">
            <a:spLocks noChangeArrowheads="1"/>
          </p:cNvSpPr>
          <p:nvPr/>
        </p:nvSpPr>
        <p:spPr bwMode="auto">
          <a:xfrm>
            <a:off x="498884" y="3335357"/>
            <a:ext cx="1461180"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repeat new words accurately &amp; make links to phonics</a:t>
            </a:r>
          </a:p>
        </p:txBody>
      </p:sp>
      <p:sp>
        <p:nvSpPr>
          <p:cNvPr id="10" name="Text Box 114"/>
          <p:cNvSpPr txBox="1">
            <a:spLocks noChangeArrowheads="1"/>
          </p:cNvSpPr>
          <p:nvPr/>
        </p:nvSpPr>
        <p:spPr bwMode="auto">
          <a:xfrm>
            <a:off x="458303" y="1783318"/>
            <a:ext cx="140651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remember how to pronounce words correctly over time</a:t>
            </a:r>
          </a:p>
        </p:txBody>
      </p:sp>
      <p:sp>
        <p:nvSpPr>
          <p:cNvPr id="11" name="Text Box 115"/>
          <p:cNvSpPr txBox="1">
            <a:spLocks noChangeArrowheads="1"/>
          </p:cNvSpPr>
          <p:nvPr/>
        </p:nvSpPr>
        <p:spPr bwMode="auto">
          <a:xfrm>
            <a:off x="476250" y="539750"/>
            <a:ext cx="14611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read text  accurately that has new language in it</a:t>
            </a:r>
          </a:p>
        </p:txBody>
      </p:sp>
      <p:sp>
        <p:nvSpPr>
          <p:cNvPr id="12" name="Text Box 116"/>
          <p:cNvSpPr txBox="1">
            <a:spLocks noChangeArrowheads="1"/>
          </p:cNvSpPr>
          <p:nvPr/>
        </p:nvSpPr>
        <p:spPr bwMode="auto">
          <a:xfrm>
            <a:off x="1862675" y="4548855"/>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I actively use music, song, gesture &amp; colour to help me memorise</a:t>
            </a:r>
          </a:p>
        </p:txBody>
      </p:sp>
      <p:sp>
        <p:nvSpPr>
          <p:cNvPr id="13" name="Text Box 117"/>
          <p:cNvSpPr txBox="1">
            <a:spLocks noChangeArrowheads="1"/>
          </p:cNvSpPr>
          <p:nvPr/>
        </p:nvSpPr>
        <p:spPr bwMode="auto">
          <a:xfrm>
            <a:off x="1817620" y="3268112"/>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In class &amp; at home I can sort out which words I know and don’t know</a:t>
            </a:r>
          </a:p>
        </p:txBody>
      </p:sp>
      <p:sp>
        <p:nvSpPr>
          <p:cNvPr id="14" name="Text Box 118"/>
          <p:cNvSpPr txBox="1">
            <a:spLocks noChangeArrowheads="1"/>
          </p:cNvSpPr>
          <p:nvPr/>
        </p:nvSpPr>
        <p:spPr bwMode="auto">
          <a:xfrm>
            <a:off x="1851473" y="1885237"/>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single words &amp; sentences</a:t>
            </a:r>
          </a:p>
        </p:txBody>
      </p:sp>
      <p:sp>
        <p:nvSpPr>
          <p:cNvPr id="15" name="Text Box 119"/>
          <p:cNvSpPr txBox="1">
            <a:spLocks noChangeArrowheads="1"/>
          </p:cNvSpPr>
          <p:nvPr/>
        </p:nvSpPr>
        <p:spPr bwMode="auto">
          <a:xfrm>
            <a:off x="1801332" y="572474"/>
            <a:ext cx="14611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strategies to memorise &amp; give a short talk</a:t>
            </a:r>
          </a:p>
        </p:txBody>
      </p:sp>
      <p:sp>
        <p:nvSpPr>
          <p:cNvPr id="16" name="Text Box 120"/>
          <p:cNvSpPr txBox="1">
            <a:spLocks noChangeArrowheads="1"/>
          </p:cNvSpPr>
          <p:nvPr/>
        </p:nvSpPr>
        <p:spPr bwMode="auto">
          <a:xfrm>
            <a:off x="3224841" y="4753493"/>
            <a:ext cx="14611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adapt model sentences by changing 1 or 2 words to make new meanings</a:t>
            </a:r>
          </a:p>
        </p:txBody>
      </p:sp>
      <p:sp>
        <p:nvSpPr>
          <p:cNvPr id="17" name="Text Box 121"/>
          <p:cNvSpPr txBox="1">
            <a:spLocks noChangeArrowheads="1"/>
          </p:cNvSpPr>
          <p:nvPr/>
        </p:nvSpPr>
        <p:spPr bwMode="auto">
          <a:xfrm>
            <a:off x="3112255" y="3323895"/>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know how to use different parts of ‘tener’, ‘ser’, &amp; ‘hay’ to build my own sentences</a:t>
            </a:r>
          </a:p>
        </p:txBody>
      </p:sp>
      <p:sp>
        <p:nvSpPr>
          <p:cNvPr id="18" name="Text Box 122"/>
          <p:cNvSpPr txBox="1">
            <a:spLocks noChangeArrowheads="1"/>
          </p:cNvSpPr>
          <p:nvPr/>
        </p:nvSpPr>
        <p:spPr bwMode="auto">
          <a:xfrm>
            <a:off x="3195564" y="2021452"/>
            <a:ext cx="14084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the linking words on the CL sheet to write a short paragraph</a:t>
            </a:r>
          </a:p>
        </p:txBody>
      </p:sp>
      <p:sp>
        <p:nvSpPr>
          <p:cNvPr id="19" name="Text Box 123"/>
          <p:cNvSpPr txBox="1">
            <a:spLocks noChangeArrowheads="1"/>
          </p:cNvSpPr>
          <p:nvPr/>
        </p:nvSpPr>
        <p:spPr bwMode="auto">
          <a:xfrm>
            <a:off x="3126412" y="675643"/>
            <a:ext cx="1654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200" dirty="0">
                <a:latin typeface="Trebuchet MS" panose="020B0603020202020204" pitchFamily="34" charset="0"/>
              </a:rPr>
              <a:t>I can use all the sentence-building support on the CL sheet to write a short text</a:t>
            </a:r>
          </a:p>
        </p:txBody>
      </p:sp>
      <p:sp>
        <p:nvSpPr>
          <p:cNvPr id="20" name="Text Box 124"/>
          <p:cNvSpPr txBox="1">
            <a:spLocks noChangeArrowheads="1"/>
          </p:cNvSpPr>
          <p:nvPr/>
        </p:nvSpPr>
        <p:spPr bwMode="auto">
          <a:xfrm>
            <a:off x="6005279" y="4841620"/>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memorise &amp; perform a song in Spanish.</a:t>
            </a:r>
          </a:p>
        </p:txBody>
      </p:sp>
      <p:sp>
        <p:nvSpPr>
          <p:cNvPr id="21" name="Text Box 125"/>
          <p:cNvSpPr txBox="1">
            <a:spLocks noChangeArrowheads="1"/>
          </p:cNvSpPr>
          <p:nvPr/>
        </p:nvSpPr>
        <p:spPr bwMode="auto">
          <a:xfrm>
            <a:off x="5934638" y="3252031"/>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talk confidently in paired dialogues in class.</a:t>
            </a:r>
          </a:p>
        </p:txBody>
      </p:sp>
      <p:sp>
        <p:nvSpPr>
          <p:cNvPr id="22" name="Text Box 126"/>
          <p:cNvSpPr txBox="1">
            <a:spLocks noChangeArrowheads="1"/>
          </p:cNvSpPr>
          <p:nvPr/>
        </p:nvSpPr>
        <p:spPr bwMode="auto">
          <a:xfrm>
            <a:off x="6090840" y="1742025"/>
            <a:ext cx="14611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3 times per lesson in whole class interaction (co-teacher)</a:t>
            </a:r>
          </a:p>
        </p:txBody>
      </p:sp>
      <p:sp>
        <p:nvSpPr>
          <p:cNvPr id="23" name="Text Box 127"/>
          <p:cNvSpPr txBox="1">
            <a:spLocks noChangeArrowheads="1"/>
          </p:cNvSpPr>
          <p:nvPr/>
        </p:nvSpPr>
        <p:spPr bwMode="auto">
          <a:xfrm>
            <a:off x="5934638" y="596724"/>
            <a:ext cx="146118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take part confidently in role plays in front of the class</a:t>
            </a:r>
          </a:p>
        </p:txBody>
      </p:sp>
      <p:sp>
        <p:nvSpPr>
          <p:cNvPr id="24" name="Text Box 128"/>
          <p:cNvSpPr txBox="1">
            <a:spLocks noChangeArrowheads="1"/>
          </p:cNvSpPr>
          <p:nvPr/>
        </p:nvSpPr>
        <p:spPr bwMode="auto">
          <a:xfrm>
            <a:off x="4643112" y="4558636"/>
            <a:ext cx="146117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individual words to create a poem following a model</a:t>
            </a:r>
          </a:p>
        </p:txBody>
      </p:sp>
      <p:sp>
        <p:nvSpPr>
          <p:cNvPr id="25" name="Text Box 129"/>
          <p:cNvSpPr txBox="1">
            <a:spLocks noChangeArrowheads="1"/>
          </p:cNvSpPr>
          <p:nvPr/>
        </p:nvSpPr>
        <p:spPr bwMode="auto">
          <a:xfrm>
            <a:off x="4629307" y="3277223"/>
            <a:ext cx="134248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 know to describe a photo</a:t>
            </a:r>
          </a:p>
        </p:txBody>
      </p:sp>
      <p:sp>
        <p:nvSpPr>
          <p:cNvPr id="26" name="Text Box 130"/>
          <p:cNvSpPr txBox="1">
            <a:spLocks noChangeArrowheads="1"/>
          </p:cNvSpPr>
          <p:nvPr/>
        </p:nvSpPr>
        <p:spPr bwMode="auto">
          <a:xfrm>
            <a:off x="4643112" y="199716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adapt the language I know to create a rap/song</a:t>
            </a:r>
          </a:p>
        </p:txBody>
      </p:sp>
      <p:sp>
        <p:nvSpPr>
          <p:cNvPr id="27" name="Text Box 131"/>
          <p:cNvSpPr txBox="1">
            <a:spLocks noChangeArrowheads="1"/>
          </p:cNvSpPr>
          <p:nvPr/>
        </p:nvSpPr>
        <p:spPr bwMode="auto">
          <a:xfrm>
            <a:off x="4586548" y="564324"/>
            <a:ext cx="1461179" cy="115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use the language I’ve learnt to make an activity for my class</a:t>
            </a:r>
          </a:p>
        </p:txBody>
      </p:sp>
      <p:sp>
        <p:nvSpPr>
          <p:cNvPr id="28" name="Text Box 132"/>
          <p:cNvSpPr txBox="1">
            <a:spLocks noChangeArrowheads="1"/>
          </p:cNvSpPr>
          <p:nvPr/>
        </p:nvSpPr>
        <p:spPr bwMode="auto">
          <a:xfrm>
            <a:off x="7344885" y="4744916"/>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get started straight away on a new task</a:t>
            </a:r>
          </a:p>
        </p:txBody>
      </p:sp>
      <p:sp>
        <p:nvSpPr>
          <p:cNvPr id="29" name="Text Box 133"/>
          <p:cNvSpPr txBox="1">
            <a:spLocks noChangeArrowheads="1"/>
          </p:cNvSpPr>
          <p:nvPr/>
        </p:nvSpPr>
        <p:spPr bwMode="auto">
          <a:xfrm>
            <a:off x="7378631" y="3370771"/>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can look up new words confidently in a dictionary</a:t>
            </a:r>
          </a:p>
        </p:txBody>
      </p:sp>
      <p:sp>
        <p:nvSpPr>
          <p:cNvPr id="30" name="Text Box 134"/>
          <p:cNvSpPr txBox="1">
            <a:spLocks noChangeArrowheads="1"/>
          </p:cNvSpPr>
          <p:nvPr/>
        </p:nvSpPr>
        <p:spPr bwMode="auto">
          <a:xfrm>
            <a:off x="7412300" y="2030217"/>
            <a:ext cx="1461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ask questions about language &amp; respond to my targets</a:t>
            </a:r>
          </a:p>
        </p:txBody>
      </p:sp>
      <p:sp>
        <p:nvSpPr>
          <p:cNvPr id="31" name="Text Box 135"/>
          <p:cNvSpPr txBox="1">
            <a:spLocks noChangeArrowheads="1"/>
          </p:cNvSpPr>
          <p:nvPr/>
        </p:nvSpPr>
        <p:spPr bwMode="auto">
          <a:xfrm>
            <a:off x="7378631" y="611188"/>
            <a:ext cx="146117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400" dirty="0">
                <a:latin typeface="Trebuchet MS" panose="020B0603020202020204" pitchFamily="34" charset="0"/>
              </a:rPr>
              <a:t>I set myself targets &amp; try to meet them</a:t>
            </a:r>
          </a:p>
        </p:txBody>
      </p:sp>
      <p:sp>
        <p:nvSpPr>
          <p:cNvPr id="32" name="Text Box 136"/>
          <p:cNvSpPr txBox="1">
            <a:spLocks noChangeArrowheads="1"/>
          </p:cNvSpPr>
          <p:nvPr/>
        </p:nvSpPr>
        <p:spPr bwMode="auto">
          <a:xfrm>
            <a:off x="333375" y="90488"/>
            <a:ext cx="84726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b="1" dirty="0" smtClean="0">
                <a:latin typeface="Trebuchet MS" panose="020B0603020202020204" pitchFamily="34" charset="0"/>
              </a:rPr>
              <a:t>Progress</a:t>
            </a:r>
            <a:r>
              <a:rPr lang="en-GB" sz="1400" b="1" dirty="0">
                <a:latin typeface="Trebuchet MS" panose="020B0603020202020204" pitchFamily="34" charset="0"/>
              </a:rPr>
              <a:t>: Skills</a:t>
            </a:r>
          </a:p>
        </p:txBody>
      </p:sp>
      <p:sp>
        <p:nvSpPr>
          <p:cNvPr id="33" name="Text Box 107"/>
          <p:cNvSpPr txBox="1">
            <a:spLocks noChangeArrowheads="1"/>
          </p:cNvSpPr>
          <p:nvPr/>
        </p:nvSpPr>
        <p:spPr bwMode="auto">
          <a:xfrm>
            <a:off x="1686955" y="6068420"/>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Memory</a:t>
            </a:r>
            <a:endParaRPr lang="en-GB" b="1" dirty="0">
              <a:latin typeface="Calibri" panose="020F0502020204030204" pitchFamily="34" charset="0"/>
            </a:endParaRPr>
          </a:p>
        </p:txBody>
      </p:sp>
      <p:sp>
        <p:nvSpPr>
          <p:cNvPr id="34" name="Text Box 107"/>
          <p:cNvSpPr txBox="1">
            <a:spLocks noChangeArrowheads="1"/>
          </p:cNvSpPr>
          <p:nvPr/>
        </p:nvSpPr>
        <p:spPr bwMode="auto">
          <a:xfrm>
            <a:off x="3016450" y="5859925"/>
            <a:ext cx="17426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Sentence-building</a:t>
            </a:r>
            <a:endParaRPr lang="en-GB" b="1" dirty="0">
              <a:latin typeface="Calibri" panose="020F0502020204030204" pitchFamily="34" charset="0"/>
            </a:endParaRPr>
          </a:p>
        </p:txBody>
      </p:sp>
      <p:sp>
        <p:nvSpPr>
          <p:cNvPr id="35" name="Text Box 107"/>
          <p:cNvSpPr txBox="1">
            <a:spLocks noChangeArrowheads="1"/>
          </p:cNvSpPr>
          <p:nvPr/>
        </p:nvSpPr>
        <p:spPr bwMode="auto">
          <a:xfrm>
            <a:off x="4445821" y="603364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Creativity</a:t>
            </a:r>
            <a:endParaRPr lang="en-GB" b="1" dirty="0">
              <a:latin typeface="Calibri" panose="020F0502020204030204" pitchFamily="34" charset="0"/>
            </a:endParaRPr>
          </a:p>
        </p:txBody>
      </p:sp>
      <p:sp>
        <p:nvSpPr>
          <p:cNvPr id="36" name="Text Box 107"/>
          <p:cNvSpPr txBox="1">
            <a:spLocks noChangeArrowheads="1"/>
          </p:cNvSpPr>
          <p:nvPr/>
        </p:nvSpPr>
        <p:spPr bwMode="auto">
          <a:xfrm>
            <a:off x="5852099" y="6041949"/>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Performance</a:t>
            </a:r>
            <a:endParaRPr lang="en-GB" b="1" dirty="0">
              <a:latin typeface="Calibri" panose="020F0502020204030204" pitchFamily="34" charset="0"/>
            </a:endParaRPr>
          </a:p>
        </p:txBody>
      </p:sp>
      <p:sp>
        <p:nvSpPr>
          <p:cNvPr id="37" name="Text Box 107"/>
          <p:cNvSpPr txBox="1">
            <a:spLocks noChangeArrowheads="1"/>
          </p:cNvSpPr>
          <p:nvPr/>
        </p:nvSpPr>
        <p:spPr bwMode="auto">
          <a:xfrm>
            <a:off x="7259363" y="6021673"/>
            <a:ext cx="1742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b="1" dirty="0" smtClean="0">
                <a:latin typeface="Calibri" panose="020F0502020204030204" pitchFamily="34" charset="0"/>
              </a:rPr>
              <a:t>Autonomy</a:t>
            </a:r>
            <a:endParaRPr lang="en-GB" b="1" dirty="0">
              <a:latin typeface="Calibri" panose="020F0502020204030204" pitchFamily="34" charset="0"/>
            </a:endParaRPr>
          </a:p>
        </p:txBody>
      </p:sp>
    </p:spTree>
    <p:extLst>
      <p:ext uri="{BB962C8B-B14F-4D97-AF65-F5344CB8AC3E}">
        <p14:creationId xmlns:p14="http://schemas.microsoft.com/office/powerpoint/2010/main" val="213385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8575"/>
            <a:ext cx="7796030" cy="1158140"/>
          </a:xfrm>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01603" y="789568"/>
            <a:ext cx="3591317" cy="679994"/>
          </a:xfrm>
        </p:spPr>
        <p:txBody>
          <a:bodyPr/>
          <a:lstStyle/>
          <a:p>
            <a:r>
              <a:rPr lang="en-GB" dirty="0" smtClean="0"/>
              <a:t>Read aloud tasks</a:t>
            </a:r>
            <a:endParaRPr lang="en-GB" dirty="0"/>
          </a:p>
        </p:txBody>
      </p:sp>
      <p:sp>
        <p:nvSpPr>
          <p:cNvPr id="3" name="Content Placeholder 2"/>
          <p:cNvSpPr>
            <a:spLocks noGrp="1"/>
          </p:cNvSpPr>
          <p:nvPr>
            <p:ph sz="quarter" idx="13"/>
          </p:nvPr>
        </p:nvSpPr>
        <p:spPr>
          <a:xfrm>
            <a:off x="106353" y="1469562"/>
            <a:ext cx="5160972" cy="2512852"/>
          </a:xfrm>
        </p:spPr>
        <p:txBody>
          <a:bodyPr anchor="t">
            <a:noAutofit/>
          </a:bodyPr>
          <a:lstStyle/>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Tx/>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Tx/>
              <a:buChar char="•"/>
            </a:pPr>
            <a:r>
              <a:rPr lang="en-GB" sz="2800" cap="none" dirty="0" smtClean="0">
                <a:latin typeface="Arial" panose="020B0604020202020204" pitchFamily="34" charset="0"/>
                <a:cs typeface="Arial" panose="020B0604020202020204" pitchFamily="34" charset="0"/>
              </a:rPr>
              <a:t> Song / story (with or without gap-fills)</a:t>
            </a:r>
          </a:p>
        </p:txBody>
      </p:sp>
      <p:sp>
        <p:nvSpPr>
          <p:cNvPr id="6" name="Text Placeholder 5"/>
          <p:cNvSpPr>
            <a:spLocks noGrp="1"/>
          </p:cNvSpPr>
          <p:nvPr>
            <p:ph type="body" sz="quarter" idx="3"/>
          </p:nvPr>
        </p:nvSpPr>
        <p:spPr>
          <a:xfrm>
            <a:off x="4493846" y="797213"/>
            <a:ext cx="3596671" cy="679994"/>
          </a:xfrm>
        </p:spPr>
        <p:txBody>
          <a:bodyPr/>
          <a:lstStyle/>
          <a:p>
            <a:r>
              <a:rPr lang="en-GB" dirty="0" smtClean="0"/>
              <a:t>Transcription tasks</a:t>
            </a:r>
            <a:endParaRPr lang="en-GB" dirty="0"/>
          </a:p>
        </p:txBody>
      </p:sp>
      <p:sp>
        <p:nvSpPr>
          <p:cNvPr id="7" name="Content Placeholder 6"/>
          <p:cNvSpPr>
            <a:spLocks noGrp="1"/>
          </p:cNvSpPr>
          <p:nvPr>
            <p:ph sz="quarter" idx="14"/>
          </p:nvPr>
        </p:nvSpPr>
        <p:spPr>
          <a:xfrm>
            <a:off x="4412366" y="1477207"/>
            <a:ext cx="4173076" cy="2845204"/>
          </a:xfrm>
        </p:spPr>
        <p:txBody>
          <a:bodyPr>
            <a:norm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Tx/>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Tx/>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Tx/>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91" name="Picture 19"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1506537" cy="14589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artoon_girl_st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76250"/>
            <a:ext cx="1343025" cy="1979613"/>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a:hlinkClick r:id="" action="ppaction://noaction">
              <a:snd r:embed="rId5" name="nin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ño</a:t>
            </a:r>
          </a:p>
        </p:txBody>
      </p:sp>
      <p:sp>
        <p:nvSpPr>
          <p:cNvPr id="3094" name="Rectangle 22">
            <a:hlinkClick r:id="" action="ppaction://noaction">
              <a:snd r:embed="rId6" name="nin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ña</a:t>
            </a:r>
          </a:p>
        </p:txBody>
      </p:sp>
      <p:pic>
        <p:nvPicPr>
          <p:cNvPr id="3095" name="Picture 23" descr="arg_spider_bw_url"/>
          <p:cNvPicPr>
            <a:picLocks noChangeAspect="1" noChangeArrowheads="1"/>
          </p:cNvPicPr>
          <p:nvPr/>
        </p:nvPicPr>
        <p:blipFill>
          <a:blip r:embed="rId7" cstate="print">
            <a:extLst>
              <a:ext uri="{28A0092B-C50C-407E-A947-70E740481C1C}">
                <a14:useLocalDpi xmlns:a14="http://schemas.microsoft.com/office/drawing/2010/main" val="0"/>
              </a:ext>
            </a:extLst>
          </a:blip>
          <a:srcRect b="5006"/>
          <a:stretch>
            <a:fillRect/>
          </a:stretch>
        </p:blipFill>
        <p:spPr bwMode="auto">
          <a:xfrm>
            <a:off x="4725988" y="333375"/>
            <a:ext cx="1717675" cy="2325688"/>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24">
            <a:hlinkClick r:id="" action="ppaction://noaction">
              <a:snd r:embed="rId8" name="aran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ara</a:t>
            </a:r>
            <a:r>
              <a:rPr lang="en-GB" sz="2800" b="1">
                <a:solidFill>
                  <a:prstClr val="black"/>
                </a:solidFill>
                <a:cs typeface="Times New Roman" pitchFamily="18" charset="0"/>
              </a:rPr>
              <a:t>ña</a:t>
            </a:r>
          </a:p>
        </p:txBody>
      </p:sp>
      <p:pic>
        <p:nvPicPr>
          <p:cNvPr id="3097" name="Picture 25" descr="man8_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0" y="3500438"/>
            <a:ext cx="1628775" cy="2316162"/>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a:hlinkClick r:id="" action="ppaction://noaction">
              <a:snd r:embed="rId10" name="senor.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t>
            </a:r>
          </a:p>
        </p:txBody>
      </p:sp>
      <p:pic>
        <p:nvPicPr>
          <p:cNvPr id="3099" name="Picture 27" descr="audio_trails_cartoon_lady"/>
          <p:cNvPicPr>
            <a:picLocks noChangeAspect="1" noChangeArrowheads="1"/>
          </p:cNvPicPr>
          <p:nvPr/>
        </p:nvPicPr>
        <p:blipFill>
          <a:blip r:embed="rId11" cstate="print">
            <a:extLst>
              <a:ext uri="{28A0092B-C50C-407E-A947-70E740481C1C}">
                <a14:useLocalDpi xmlns:a14="http://schemas.microsoft.com/office/drawing/2010/main" val="0"/>
              </a:ext>
            </a:extLst>
          </a:blip>
          <a:srcRect l="4724"/>
          <a:stretch>
            <a:fillRect/>
          </a:stretch>
        </p:blipFill>
        <p:spPr bwMode="auto">
          <a:xfrm>
            <a:off x="3100388" y="3500438"/>
            <a:ext cx="820737" cy="2520950"/>
          </a:xfrm>
          <a:prstGeom prst="rect">
            <a:avLst/>
          </a:prstGeom>
          <a:noFill/>
          <a:extLst>
            <a:ext uri="{909E8E84-426E-40DD-AFC4-6F175D3DCCD1}">
              <a14:hiddenFill xmlns:a14="http://schemas.microsoft.com/office/drawing/2010/main">
                <a:solidFill>
                  <a:srgbClr val="FFFFFF"/>
                </a:solidFill>
              </a14:hiddenFill>
            </a:ext>
          </a:extLst>
        </p:spPr>
      </p:pic>
      <p:sp>
        <p:nvSpPr>
          <p:cNvPr id="3100" name="Rectangle 28">
            <a:hlinkClick r:id="" action="ppaction://noaction">
              <a:snd r:embed="rId12" name="senor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a:t>
            </a:r>
          </a:p>
        </p:txBody>
      </p:sp>
      <p:pic>
        <p:nvPicPr>
          <p:cNvPr id="3101" name="Picture 29" descr="ananas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333375"/>
            <a:ext cx="123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0">
            <a:hlinkClick r:id="" action="ppaction://noaction">
              <a:snd r:embed="rId14" name="pin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pi</a:t>
            </a:r>
            <a:r>
              <a:rPr lang="en-GB" sz="2800" b="1">
                <a:solidFill>
                  <a:prstClr val="black"/>
                </a:solidFill>
                <a:cs typeface="Times New Roman" pitchFamily="18" charset="0"/>
              </a:rPr>
              <a:t>ña</a:t>
            </a:r>
          </a:p>
        </p:txBody>
      </p:sp>
      <p:pic>
        <p:nvPicPr>
          <p:cNvPr id="3103" name="Picture 31" descr="espan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3925" y="3776663"/>
            <a:ext cx="1998663" cy="202882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a:hlinkClick r:id="" action="ppaction://noaction">
              <a:snd r:embed="rId16" name="espa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Espa</a:t>
            </a:r>
            <a:r>
              <a:rPr lang="en-GB" sz="2800" b="1">
                <a:solidFill>
                  <a:prstClr val="black"/>
                </a:solidFill>
                <a:cs typeface="Times New Roman" pitchFamily="18" charset="0"/>
              </a:rPr>
              <a:t>ña</a:t>
            </a:r>
          </a:p>
        </p:txBody>
      </p:sp>
      <p:sp>
        <p:nvSpPr>
          <p:cNvPr id="3105" name="Rectangle 33">
            <a:hlinkClick r:id="" action="ppaction://noaction">
              <a:snd r:embed="rId17" name="cumpleano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rPr>
              <a:t>cumplea</a:t>
            </a:r>
            <a:r>
              <a:rPr lang="en-GB" sz="2700" b="1">
                <a:solidFill>
                  <a:prstClr val="black"/>
                </a:solidFill>
                <a:cs typeface="Times New Roman" pitchFamily="18" charset="0"/>
              </a:rPr>
              <a:t>ños</a:t>
            </a:r>
          </a:p>
        </p:txBody>
      </p:sp>
      <p:pic>
        <p:nvPicPr>
          <p:cNvPr id="3106" name="Picture 34" descr="birthday%20ballo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621088"/>
            <a:ext cx="2011362"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5794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19">
            <a:hlinkClick r:id="" action="ppaction://noaction">
              <a:snd r:embed="rId3" name="coch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coche</a:t>
            </a:r>
          </a:p>
        </p:txBody>
      </p:sp>
      <p:sp>
        <p:nvSpPr>
          <p:cNvPr id="26644" name="Rectangle 20">
            <a:hlinkClick r:id="" action="ppaction://noaction">
              <a:snd r:embed="rId4" name="colegi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colegio</a:t>
            </a:r>
          </a:p>
        </p:txBody>
      </p:sp>
      <p:sp>
        <p:nvSpPr>
          <p:cNvPr id="26645" name="Rectangle 21">
            <a:hlinkClick r:id="" action="ppaction://noaction">
              <a:snd r:embed="rId5" name="cocodril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cocodrilo</a:t>
            </a:r>
          </a:p>
        </p:txBody>
      </p:sp>
      <p:sp>
        <p:nvSpPr>
          <p:cNvPr id="26646" name="Rectangle 22">
            <a:hlinkClick r:id="" action="ppaction://noaction">
              <a:snd r:embed="rId6" name="cobr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cobra</a:t>
            </a:r>
          </a:p>
        </p:txBody>
      </p:sp>
      <p:sp>
        <p:nvSpPr>
          <p:cNvPr id="26647" name="Rectangle 23">
            <a:hlinkClick r:id="" action="ppaction://noaction">
              <a:snd r:embed="rId7" name="COHE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cohete</a:t>
            </a:r>
          </a:p>
        </p:txBody>
      </p:sp>
      <p:sp>
        <p:nvSpPr>
          <p:cNvPr id="26648" name="Rectangle 24">
            <a:hlinkClick r:id="" action="ppaction://noaction">
              <a:snd r:embed="rId8" name="conejo.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conejo</a:t>
            </a:r>
          </a:p>
        </p:txBody>
      </p:sp>
      <p:sp>
        <p:nvSpPr>
          <p:cNvPr id="26649" name="Rectangle 25">
            <a:hlinkClick r:id="" action="ppaction://noaction">
              <a:snd r:embed="rId9" name="coliflor.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Times New Roman" pitchFamily="18" charset="0"/>
              </a:rPr>
              <a:t>coliflor</a:t>
            </a:r>
          </a:p>
        </p:txBody>
      </p:sp>
      <p:sp>
        <p:nvSpPr>
          <p:cNvPr id="26650" name="Rectangle 26">
            <a:hlinkClick r:id="" action="ppaction://noaction">
              <a:snd r:embed="rId10" name="cocin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cs typeface="Times New Roman" pitchFamily="18" charset="0"/>
              </a:rPr>
              <a:t>cocina</a:t>
            </a:r>
          </a:p>
        </p:txBody>
      </p:sp>
      <p:pic>
        <p:nvPicPr>
          <p:cNvPr id="26652" name="Picture 28" descr="C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38" y="1125538"/>
            <a:ext cx="21463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6654" name="Picture 30" descr="Okapilco_School_Clipart_Image_Col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404813"/>
            <a:ext cx="2160588" cy="2241550"/>
          </a:xfrm>
          <a:prstGeom prst="rect">
            <a:avLst/>
          </a:prstGeom>
          <a:noFill/>
          <a:extLst>
            <a:ext uri="{909E8E84-426E-40DD-AFC4-6F175D3DCCD1}">
              <a14:hiddenFill xmlns:a14="http://schemas.microsoft.com/office/drawing/2010/main">
                <a:solidFill>
                  <a:srgbClr val="FFFFFF"/>
                </a:solidFill>
              </a14:hiddenFill>
            </a:ext>
          </a:extLst>
        </p:spPr>
      </p:pic>
      <p:sp>
        <p:nvSpPr>
          <p:cNvPr id="26655" name="Rectangle 31"/>
          <p:cNvSpPr>
            <a:spLocks noChangeArrowheads="1"/>
          </p:cNvSpPr>
          <p:nvPr/>
        </p:nvSpPr>
        <p:spPr bwMode="auto">
          <a:xfrm rot="-2140263">
            <a:off x="2282825" y="592138"/>
            <a:ext cx="12969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26656" name="Rectangle 32"/>
          <p:cNvSpPr>
            <a:spLocks noChangeArrowheads="1"/>
          </p:cNvSpPr>
          <p:nvPr/>
        </p:nvSpPr>
        <p:spPr bwMode="auto">
          <a:xfrm rot="2849373">
            <a:off x="3398044" y="613569"/>
            <a:ext cx="11525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pic>
        <p:nvPicPr>
          <p:cNvPr id="26658" name="Picture 34" descr="crocadil"/>
          <p:cNvPicPr>
            <a:picLocks noChangeAspect="1" noChangeArrowheads="1"/>
          </p:cNvPicPr>
          <p:nvPr/>
        </p:nvPicPr>
        <p:blipFill>
          <a:blip r:embed="rId13" cstate="print">
            <a:extLst>
              <a:ext uri="{28A0092B-C50C-407E-A947-70E740481C1C}">
                <a14:useLocalDpi xmlns:a14="http://schemas.microsoft.com/office/drawing/2010/main" val="0"/>
              </a:ext>
            </a:extLst>
          </a:blip>
          <a:srcRect l="9691" r="14537"/>
          <a:stretch>
            <a:fillRect/>
          </a:stretch>
        </p:blipFill>
        <p:spPr bwMode="auto">
          <a:xfrm>
            <a:off x="4675188" y="403225"/>
            <a:ext cx="2057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6660" name="Picture 36" descr="rabb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1951037"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6664" name="Picture 40" descr="Cobr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150" y="3644900"/>
            <a:ext cx="161290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26666" name="Picture 42" descr="rocke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413" y="3711575"/>
            <a:ext cx="209391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26668" name="Picture 44" descr="ClipartCaul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400" y="3984625"/>
            <a:ext cx="1863725"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toxmystery_kitche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933825"/>
            <a:ext cx="2087562"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67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284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000250" y="1847566"/>
            <a:ext cx="60721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1.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schlafe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auf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einer</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Matratze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bin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kleine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2.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neues</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Haus</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wohnt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liebe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3.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du?</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Und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schöne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smtClean="0">
                <a:solidFill>
                  <a:prstClr val="black"/>
                </a:solidFill>
                <a:latin typeface="Arial" panose="020B0604020202020204" pitchFamily="34" charset="0"/>
                <a:cs typeface="Arial" panose="020B0604020202020204" pitchFamily="34" charset="0"/>
              </a:rPr>
              <a:t>4. </a:t>
            </a:r>
            <a:r>
              <a:rPr lang="en-GB" sz="2400" i="1" dirty="0">
                <a:solidFill>
                  <a:prstClr val="black"/>
                </a:solidFill>
                <a:latin typeface="Arial" panose="020B0604020202020204" pitchFamily="34" charset="0"/>
                <a:cs typeface="Arial" panose="020B0604020202020204" pitchFamily="34" charset="0"/>
              </a:rPr>
              <a:t>Was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unter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dem</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Tisch</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Ach, nein, das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p:txBody>
      </p:sp>
      <p:sp>
        <p:nvSpPr>
          <p:cNvPr id="2051" name="Rectangle 2"/>
          <p:cNvSpPr>
            <a:spLocks noChangeArrowheads="1"/>
          </p:cNvSpPr>
          <p:nvPr/>
        </p:nvSpPr>
        <p:spPr bwMode="auto">
          <a:xfrm>
            <a:off x="1071563" y="214313"/>
            <a:ext cx="67151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b="1">
                <a:solidFill>
                  <a:prstClr val="black"/>
                </a:solidFill>
                <a:latin typeface="AntigoniBd" pitchFamily="34" charset="0"/>
              </a:rPr>
              <a:t>Welches Tier ist das? </a:t>
            </a:r>
            <a:endParaRPr lang="en-US" sz="3600" b="1">
              <a:solidFill>
                <a:prstClr val="black"/>
              </a:solidFill>
              <a:latin typeface="AntigoniBd" pitchFamily="34" charset="0"/>
            </a:endParaRPr>
          </a:p>
        </p:txBody>
      </p:sp>
      <p:pic>
        <p:nvPicPr>
          <p:cNvPr id="2052" name="Picture 2" descr="fd0093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1071563"/>
            <a:ext cx="1308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bd087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1243633"/>
            <a:ext cx="154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bd078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50" y="4929188"/>
            <a:ext cx="17145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an0235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25" y="4929188"/>
            <a:ext cx="147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977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Tree>
    <p:extLst>
      <p:ext uri="{BB962C8B-B14F-4D97-AF65-F5344CB8AC3E}">
        <p14:creationId xmlns:p14="http://schemas.microsoft.com/office/powerpoint/2010/main" val="34480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57188" y="157162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200">
                <a:solidFill>
                  <a:prstClr val="black"/>
                </a:solidFill>
              </a:rPr>
              <a:t>Una cacatrepa que trepa tiene tres cacatrepitos</a:t>
            </a:r>
            <a:endParaRPr lang="en-US" sz="3200">
              <a:solidFill>
                <a:prstClr val="black"/>
              </a:solidFill>
            </a:endParaRPr>
          </a:p>
        </p:txBody>
      </p:sp>
      <p:sp>
        <p:nvSpPr>
          <p:cNvPr id="2051" name="TextBox 4"/>
          <p:cNvSpPr txBox="1">
            <a:spLocks noChangeArrowheads="1"/>
          </p:cNvSpPr>
          <p:nvPr/>
        </p:nvSpPr>
        <p:spPr bwMode="auto">
          <a:xfrm>
            <a:off x="500063" y="42862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a:solidFill>
                  <a:prstClr val="black"/>
                </a:solidFill>
              </a:rPr>
              <a:t>Tres tristes tigres tragaban trigo en un trigal</a:t>
            </a:r>
            <a:endParaRPr lang="en-US" sz="3600">
              <a:solidFill>
                <a:prstClr val="black"/>
              </a:solidFill>
            </a:endParaRPr>
          </a:p>
        </p:txBody>
      </p:sp>
      <p:sp>
        <p:nvSpPr>
          <p:cNvPr id="2052" name="TextBox 5"/>
          <p:cNvSpPr txBox="1">
            <a:spLocks noChangeArrowheads="1"/>
          </p:cNvSpPr>
          <p:nvPr/>
        </p:nvSpPr>
        <p:spPr bwMode="auto">
          <a:xfrm>
            <a:off x="428625" y="486727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400" i="1">
                <a:solidFill>
                  <a:prstClr val="black"/>
                </a:solidFill>
              </a:rPr>
              <a:t>(Three sad tigers were swallowing wheat in a wheat field )</a:t>
            </a:r>
            <a:endParaRPr lang="en-US" sz="2400" i="1">
              <a:solidFill>
                <a:prstClr val="black"/>
              </a:solidFill>
            </a:endParaRPr>
          </a:p>
        </p:txBody>
      </p:sp>
      <p:sp>
        <p:nvSpPr>
          <p:cNvPr id="2053" name="TextBox 6"/>
          <p:cNvSpPr txBox="1">
            <a:spLocks noChangeArrowheads="1"/>
          </p:cNvSpPr>
          <p:nvPr/>
        </p:nvSpPr>
        <p:spPr bwMode="auto">
          <a:xfrm>
            <a:off x="285750" y="2143125"/>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800" i="1">
                <a:solidFill>
                  <a:prstClr val="black"/>
                </a:solidFill>
              </a:rPr>
              <a:t>(A caterpillar that climbs has three baby caterpillars)</a:t>
            </a:r>
            <a:r>
              <a:rPr lang="en-GB" sz="3600">
                <a:solidFill>
                  <a:prstClr val="black"/>
                </a:solidFill>
              </a:rPr>
              <a:t> </a:t>
            </a:r>
            <a:endParaRPr lang="en-US" sz="3600">
              <a:solidFill>
                <a:prstClr val="black"/>
              </a:solidFill>
            </a:endParaRPr>
          </a:p>
        </p:txBody>
      </p:sp>
      <p:pic>
        <p:nvPicPr>
          <p:cNvPr id="2054" name="Picture 7" descr="lengu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1209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1938" y="2571750"/>
            <a:ext cx="4295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3" y="3214688"/>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3643313"/>
            <a:ext cx="1138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063" y="342900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00250" y="5129213"/>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914775" y="51435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86438" y="51435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731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14375" y="285750"/>
            <a:ext cx="795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2000" dirty="0" err="1"/>
              <a:t>Clasifica</a:t>
            </a:r>
            <a:r>
              <a:rPr lang="en-GB" sz="2000" dirty="0"/>
              <a:t> </a:t>
            </a:r>
            <a:r>
              <a:rPr lang="en-GB" sz="2000" dirty="0" err="1"/>
              <a:t>estas</a:t>
            </a:r>
            <a:r>
              <a:rPr lang="en-GB" sz="2000" dirty="0"/>
              <a:t> </a:t>
            </a:r>
            <a:r>
              <a:rPr lang="en-GB" sz="2000" dirty="0" err="1"/>
              <a:t>palabras</a:t>
            </a:r>
            <a:r>
              <a:rPr lang="en-GB" sz="2000" dirty="0"/>
              <a:t> </a:t>
            </a:r>
            <a:r>
              <a:rPr lang="en-GB" sz="2000" dirty="0" err="1"/>
              <a:t>según</a:t>
            </a:r>
            <a:r>
              <a:rPr lang="en-GB" sz="2000" dirty="0"/>
              <a:t> el </a:t>
            </a:r>
            <a:r>
              <a:rPr lang="en-GB" sz="2000" dirty="0" err="1"/>
              <a:t>número</a:t>
            </a:r>
            <a:r>
              <a:rPr lang="en-GB" sz="2000" dirty="0"/>
              <a:t> de </a:t>
            </a:r>
            <a:r>
              <a:rPr lang="en-GB" sz="2000" dirty="0" err="1"/>
              <a:t>sílabas</a:t>
            </a:r>
            <a:r>
              <a:rPr lang="en-GB" sz="2000" dirty="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963765592"/>
              </p:ext>
            </p:extLst>
          </p:nvPr>
        </p:nvGraphicFramePr>
        <p:xfrm>
          <a:off x="142873" y="785813"/>
          <a:ext cx="8702952" cy="2833685"/>
        </p:xfrm>
        <a:graphic>
          <a:graphicData uri="http://schemas.openxmlformats.org/drawingml/2006/table">
            <a:tbl>
              <a:tblPr firstRow="1" bandRow="1">
                <a:tableStyleId>{5940675A-B579-460E-94D1-54222C63F5DA}</a:tableStyleId>
              </a:tblPr>
              <a:tblGrid>
                <a:gridCol w="2175738"/>
                <a:gridCol w="2175738"/>
                <a:gridCol w="2175738"/>
                <a:gridCol w="2175738"/>
              </a:tblGrid>
              <a:tr h="566737">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r>
            </a:tbl>
          </a:graphicData>
        </a:graphic>
      </p:graphicFrame>
      <p:sp>
        <p:nvSpPr>
          <p:cNvPr id="4" name="Oval 3"/>
          <p:cNvSpPr/>
          <p:nvPr/>
        </p:nvSpPr>
        <p:spPr>
          <a:xfrm>
            <a:off x="1024060" y="908990"/>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958869" y="90006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444957" y="91537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91297" y="89632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439503" y="90898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963572" y="920685"/>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801468" y="923327"/>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01532"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301658" y="92332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49736869"/>
              </p:ext>
            </p:extLst>
          </p:nvPr>
        </p:nvGraphicFramePr>
        <p:xfrm>
          <a:off x="467981" y="4110245"/>
          <a:ext cx="8134556" cy="1981200"/>
        </p:xfrm>
        <a:graphic>
          <a:graphicData uri="http://schemas.openxmlformats.org/drawingml/2006/table">
            <a:tbl>
              <a:tblPr firstRow="1" bandRow="1">
                <a:tableStyleId>{5940675A-B579-460E-94D1-54222C63F5DA}</a:tableStyleId>
              </a:tblPr>
              <a:tblGrid>
                <a:gridCol w="2033639"/>
                <a:gridCol w="2033639"/>
                <a:gridCol w="2033639"/>
                <a:gridCol w="2033639"/>
              </a:tblGrid>
              <a:tr h="495300">
                <a:tc>
                  <a:txBody>
                    <a:bodyPr/>
                    <a:lstStyle/>
                    <a:p>
                      <a:pPr algn="ctr"/>
                      <a:r>
                        <a:rPr lang="en-GB" sz="2400" b="1" dirty="0" smtClean="0"/>
                        <a:t>mal</a:t>
                      </a:r>
                      <a:endParaRPr lang="en-US" sz="2400" b="1" dirty="0"/>
                    </a:p>
                  </a:txBody>
                  <a:tcPr marL="91439" marR="91439" marT="45740" marB="45740" anchor="ctr"/>
                </a:tc>
                <a:tc>
                  <a:txBody>
                    <a:bodyPr/>
                    <a:lstStyle/>
                    <a:p>
                      <a:pPr algn="ctr"/>
                      <a:r>
                        <a:rPr lang="en-GB" sz="2400" b="1" dirty="0" err="1" smtClean="0"/>
                        <a:t>delicado</a:t>
                      </a:r>
                      <a:endParaRPr lang="en-US" sz="2400" b="1" dirty="0"/>
                    </a:p>
                  </a:txBody>
                  <a:tcPr marL="91439" marR="91439" marT="45740" marB="45740" anchor="ctr"/>
                </a:tc>
                <a:tc>
                  <a:txBody>
                    <a:bodyPr/>
                    <a:lstStyle/>
                    <a:p>
                      <a:pPr algn="ctr"/>
                      <a:r>
                        <a:rPr lang="en-GB" sz="2400" b="1" dirty="0" err="1" smtClean="0"/>
                        <a:t>grande</a:t>
                      </a:r>
                      <a:endParaRPr lang="en-US" sz="2400" b="1" dirty="0"/>
                    </a:p>
                  </a:txBody>
                  <a:tcPr marL="91439" marR="91439" marT="45740" marB="45740" anchor="ctr"/>
                </a:tc>
                <a:tc>
                  <a:txBody>
                    <a:bodyPr/>
                    <a:lstStyle/>
                    <a:p>
                      <a:pPr algn="ctr"/>
                      <a:r>
                        <a:rPr lang="en-GB" sz="2400" b="1" dirty="0" err="1" smtClean="0"/>
                        <a:t>muy</a:t>
                      </a:r>
                      <a:endParaRPr lang="en-US" sz="2400" b="1" dirty="0"/>
                    </a:p>
                  </a:txBody>
                  <a:tcPr marL="91439" marR="91439" marT="45740" marB="45740" anchor="ctr"/>
                </a:tc>
              </a:tr>
              <a:tr h="495300">
                <a:tc>
                  <a:txBody>
                    <a:bodyPr/>
                    <a:lstStyle/>
                    <a:p>
                      <a:pPr algn="ctr"/>
                      <a:r>
                        <a:rPr lang="en-GB" sz="2400" b="1" dirty="0" err="1" smtClean="0"/>
                        <a:t>robusto</a:t>
                      </a:r>
                      <a:endParaRPr lang="en-US" sz="2400" b="1" dirty="0"/>
                    </a:p>
                  </a:txBody>
                  <a:tcPr marL="91439" marR="91439" marT="45740" marB="45740" anchor="ctr"/>
                </a:tc>
                <a:tc>
                  <a:txBody>
                    <a:bodyPr/>
                    <a:lstStyle/>
                    <a:p>
                      <a:pPr algn="ctr"/>
                      <a:r>
                        <a:rPr lang="en-GB" sz="2400" b="1" dirty="0" err="1" smtClean="0"/>
                        <a:t>pequeño</a:t>
                      </a:r>
                      <a:endParaRPr lang="en-US" sz="2400" b="1" dirty="0"/>
                    </a:p>
                  </a:txBody>
                  <a:tcPr marL="91439" marR="91439" marT="45740" marB="45740" anchor="ctr"/>
                </a:tc>
                <a:tc>
                  <a:txBody>
                    <a:bodyPr/>
                    <a:lstStyle/>
                    <a:p>
                      <a:pPr algn="ctr"/>
                      <a:r>
                        <a:rPr lang="en-GB" sz="2400" b="1" dirty="0" err="1" smtClean="0"/>
                        <a:t>yo</a:t>
                      </a:r>
                      <a:endParaRPr lang="en-US" sz="2400" b="1" dirty="0"/>
                    </a:p>
                  </a:txBody>
                  <a:tcPr marL="91439" marR="91439" marT="45740" marB="45740" anchor="ctr"/>
                </a:tc>
                <a:tc>
                  <a:txBody>
                    <a:bodyPr/>
                    <a:lstStyle/>
                    <a:p>
                      <a:pPr algn="ctr"/>
                      <a:r>
                        <a:rPr lang="en-GB" sz="2400" b="1" dirty="0" err="1" smtClean="0"/>
                        <a:t>feo</a:t>
                      </a:r>
                      <a:endParaRPr lang="en-US" sz="2400" b="1" dirty="0"/>
                    </a:p>
                  </a:txBody>
                  <a:tcPr marL="91439" marR="91439" marT="45740" marB="45740" anchor="ctr"/>
                </a:tc>
              </a:tr>
              <a:tr h="495300">
                <a:tc>
                  <a:txBody>
                    <a:bodyPr/>
                    <a:lstStyle/>
                    <a:p>
                      <a:pPr algn="ctr"/>
                      <a:r>
                        <a:rPr lang="en-GB" sz="2400" b="1" dirty="0" err="1" smtClean="0"/>
                        <a:t>deportista</a:t>
                      </a:r>
                      <a:endParaRPr lang="en-US" sz="2400" b="1" dirty="0"/>
                    </a:p>
                  </a:txBody>
                  <a:tcPr marL="91439" marR="91439" marT="45740" marB="45740" anchor="ctr"/>
                </a:tc>
                <a:tc>
                  <a:txBody>
                    <a:bodyPr/>
                    <a:lstStyle/>
                    <a:p>
                      <a:pPr algn="ctr"/>
                      <a:r>
                        <a:rPr lang="en-GB" sz="2400" b="1" dirty="0" smtClean="0"/>
                        <a:t>tan</a:t>
                      </a:r>
                      <a:endParaRPr lang="en-US" sz="2400" b="1" dirty="0"/>
                    </a:p>
                  </a:txBody>
                  <a:tcPr marL="91439" marR="91439" marT="45740" marB="45740" anchor="ctr"/>
                </a:tc>
                <a:tc>
                  <a:txBody>
                    <a:bodyPr/>
                    <a:lstStyle/>
                    <a:p>
                      <a:pPr algn="ctr"/>
                      <a:r>
                        <a:rPr lang="en-GB" sz="2400" b="1" dirty="0" err="1" smtClean="0"/>
                        <a:t>elegante</a:t>
                      </a:r>
                      <a:endParaRPr lang="en-US" sz="2400" b="1" dirty="0"/>
                    </a:p>
                  </a:txBody>
                  <a:tcPr marL="91439" marR="91439" marT="45740" marB="45740" anchor="ctr"/>
                </a:tc>
                <a:tc>
                  <a:txBody>
                    <a:bodyPr/>
                    <a:lstStyle/>
                    <a:p>
                      <a:pPr algn="ctr"/>
                      <a:r>
                        <a:rPr lang="en-GB" sz="2400" b="1" dirty="0" smtClean="0"/>
                        <a:t>alto</a:t>
                      </a:r>
                      <a:endParaRPr lang="en-US" sz="2400" b="1" dirty="0"/>
                    </a:p>
                  </a:txBody>
                  <a:tcPr marL="91439" marR="91439" marT="45740" marB="45740" anchor="ctr"/>
                </a:tc>
              </a:tr>
              <a:tr h="495300">
                <a:tc>
                  <a:txBody>
                    <a:bodyPr/>
                    <a:lstStyle/>
                    <a:p>
                      <a:pPr algn="ctr"/>
                      <a:r>
                        <a:rPr lang="en-GB" sz="2400" b="1" dirty="0" err="1" smtClean="0"/>
                        <a:t>bronceado</a:t>
                      </a:r>
                      <a:endParaRPr lang="en-US" sz="2400" b="1" dirty="0"/>
                    </a:p>
                  </a:txBody>
                  <a:tcPr marL="91439" marR="91439" marT="45740" marB="45740" anchor="ctr"/>
                </a:tc>
                <a:tc>
                  <a:txBody>
                    <a:bodyPr/>
                    <a:lstStyle/>
                    <a:p>
                      <a:pPr algn="ctr"/>
                      <a:r>
                        <a:rPr lang="en-GB" sz="2400" b="1" dirty="0" err="1" smtClean="0"/>
                        <a:t>rizado</a:t>
                      </a:r>
                      <a:endParaRPr lang="en-US" sz="2400" b="1" dirty="0"/>
                    </a:p>
                  </a:txBody>
                  <a:tcPr marL="91439" marR="91439" marT="45740" marB="45740" anchor="ctr"/>
                </a:tc>
                <a:tc>
                  <a:txBody>
                    <a:bodyPr/>
                    <a:lstStyle/>
                    <a:p>
                      <a:pPr algn="ctr"/>
                      <a:r>
                        <a:rPr lang="en-GB" sz="2400" b="1" dirty="0" err="1" smtClean="0"/>
                        <a:t>moreno</a:t>
                      </a:r>
                      <a:endParaRPr lang="en-US" sz="2400" b="1" dirty="0"/>
                    </a:p>
                  </a:txBody>
                  <a:tcPr marL="91439" marR="91439" marT="45740" marB="45740" anchor="ctr"/>
                </a:tc>
                <a:tc>
                  <a:txBody>
                    <a:bodyPr/>
                    <a:lstStyle/>
                    <a:p>
                      <a:pPr algn="ctr"/>
                      <a:r>
                        <a:rPr lang="en-GB" sz="2400" b="1" dirty="0" err="1" smtClean="0"/>
                        <a:t>bajo</a:t>
                      </a:r>
                      <a:endParaRPr lang="en-US" sz="2400" b="1" dirty="0"/>
                    </a:p>
                  </a:txBody>
                  <a:tcPr marL="91439" marR="91439" marT="45740" marB="45740" anchor="ctr"/>
                </a:tc>
              </a:tr>
            </a:tbl>
          </a:graphicData>
        </a:graphic>
      </p:graphicFrame>
      <p:sp>
        <p:nvSpPr>
          <p:cNvPr id="15" name="Oval 14"/>
          <p:cNvSpPr/>
          <p:nvPr/>
        </p:nvSpPr>
        <p:spPr>
          <a:xfrm>
            <a:off x="7801594"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81141" y="-1"/>
            <a:ext cx="765017" cy="923330"/>
          </a:xfrm>
          <a:prstGeom prst="rect">
            <a:avLst/>
          </a:prstGeom>
          <a:noFill/>
        </p:spPr>
        <p:txBody>
          <a:bodyPr wrap="squar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p>
        </p:txBody>
      </p:sp>
    </p:spTree>
    <p:extLst>
      <p:ext uri="{BB962C8B-B14F-4D97-AF65-F5344CB8AC3E}">
        <p14:creationId xmlns:p14="http://schemas.microsoft.com/office/powerpoint/2010/main" val="233951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a:spLocks noChangeArrowheads="1"/>
          </p:cNvSpPr>
          <p:nvPr/>
        </p:nvSpPr>
        <p:spPr bwMode="auto">
          <a:xfrm>
            <a:off x="752475" y="285751"/>
            <a:ext cx="6286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dirty="0" err="1">
                <a:latin typeface="Calibri" panose="020F0502020204030204" pitchFamily="34" charset="0"/>
              </a:rPr>
              <a:t>Clasifica</a:t>
            </a:r>
            <a:r>
              <a:rPr lang="en-GB" sz="2400" dirty="0">
                <a:latin typeface="Calibri" panose="020F0502020204030204" pitchFamily="34" charset="0"/>
              </a:rPr>
              <a:t> </a:t>
            </a:r>
            <a:r>
              <a:rPr lang="en-GB" sz="2400" dirty="0" err="1">
                <a:latin typeface="Calibri" panose="020F0502020204030204" pitchFamily="34" charset="0"/>
              </a:rPr>
              <a:t>estas</a:t>
            </a:r>
            <a:r>
              <a:rPr lang="en-GB" sz="2400" dirty="0">
                <a:latin typeface="Calibri" panose="020F0502020204030204" pitchFamily="34" charset="0"/>
              </a:rPr>
              <a:t> </a:t>
            </a:r>
            <a:r>
              <a:rPr lang="en-GB" sz="2400" dirty="0" err="1">
                <a:latin typeface="Calibri" panose="020F0502020204030204" pitchFamily="34" charset="0"/>
              </a:rPr>
              <a:t>palabras</a:t>
            </a:r>
            <a:r>
              <a:rPr lang="en-GB" sz="2400" dirty="0">
                <a:latin typeface="Calibri" panose="020F0502020204030204" pitchFamily="34" charset="0"/>
              </a:rPr>
              <a:t> </a:t>
            </a:r>
            <a:r>
              <a:rPr lang="en-GB" sz="2400" dirty="0" err="1">
                <a:latin typeface="Calibri" panose="020F0502020204030204" pitchFamily="34" charset="0"/>
              </a:rPr>
              <a:t>según</a:t>
            </a:r>
            <a:r>
              <a:rPr lang="en-GB" sz="2400" dirty="0">
                <a:latin typeface="Calibri" panose="020F0502020204030204" pitchFamily="34" charset="0"/>
              </a:rPr>
              <a:t> el </a:t>
            </a:r>
            <a:r>
              <a:rPr lang="en-GB" sz="2400" dirty="0" err="1">
                <a:latin typeface="Calibri" panose="020F0502020204030204" pitchFamily="34" charset="0"/>
              </a:rPr>
              <a:t>sonido</a:t>
            </a:r>
            <a:r>
              <a:rPr lang="en-GB" sz="2400" dirty="0">
                <a:latin typeface="Calibri" panose="020F0502020204030204" pitchFamily="34" charset="0"/>
              </a:rPr>
              <a:t> - /</a:t>
            </a:r>
            <a:r>
              <a:rPr lang="en-GB" sz="2400" dirty="0" err="1">
                <a:latin typeface="Calibri" panose="020F0502020204030204" pitchFamily="34" charset="0"/>
              </a:rPr>
              <a:t>ka</a:t>
            </a:r>
            <a:r>
              <a:rPr lang="en-GB" sz="2400" dirty="0">
                <a:latin typeface="Calibri" panose="020F0502020204030204" pitchFamily="34" charset="0"/>
              </a:rPr>
              <a:t>/</a:t>
            </a:r>
            <a:r>
              <a:rPr lang="en-GB" sz="2400" dirty="0" err="1">
                <a:latin typeface="Calibri" panose="020F0502020204030204" pitchFamily="34" charset="0"/>
              </a:rPr>
              <a:t>thé</a:t>
            </a:r>
            <a:r>
              <a:rPr lang="en-GB" sz="2400" dirty="0">
                <a:latin typeface="Calibri" panose="020F0502020204030204" pitchFamily="34" charset="0"/>
              </a:rPr>
              <a:t>/</a:t>
            </a:r>
            <a:r>
              <a:rPr lang="en-GB" sz="2400" dirty="0" err="1">
                <a:latin typeface="Calibri" panose="020F0502020204030204" pitchFamily="34" charset="0"/>
              </a:rPr>
              <a:t>ché</a:t>
            </a:r>
            <a:endParaRPr lang="en-US" sz="2400" dirty="0">
              <a:latin typeface="Calibri" panose="020F0502020204030204" pitchFamily="34" charset="0"/>
            </a:endParaRPr>
          </a:p>
        </p:txBody>
      </p:sp>
      <p:sp>
        <p:nvSpPr>
          <p:cNvPr id="3" name="Rectangle 2"/>
          <p:cNvSpPr/>
          <p:nvPr/>
        </p:nvSpPr>
        <p:spPr>
          <a:xfrm>
            <a:off x="209110" y="0"/>
            <a:ext cx="659155" cy="1107996"/>
          </a:xfrm>
          <a:prstGeom prst="rect">
            <a:avLst/>
          </a:prstGeom>
          <a:noFill/>
        </p:spPr>
        <p:txBody>
          <a:bodyPr wrap="none">
            <a:spAutoFit/>
          </a:bodyPr>
          <a:lstStyle/>
          <a:p>
            <a:pPr algn="ctr" fontAlgn="auto">
              <a:spcBef>
                <a:spcPts val="0"/>
              </a:spcBef>
              <a:spcAft>
                <a:spcPts val="0"/>
              </a:spcAft>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a:t>
            </a:r>
          </a:p>
        </p:txBody>
      </p:sp>
      <p:graphicFrame>
        <p:nvGraphicFramePr>
          <p:cNvPr id="4" name="Table 3"/>
          <p:cNvGraphicFramePr>
            <a:graphicFrameLocks noGrp="1"/>
          </p:cNvGraphicFramePr>
          <p:nvPr>
            <p:extLst>
              <p:ext uri="{D42A27DB-BD31-4B8C-83A1-F6EECF244321}">
                <p14:modId xmlns:p14="http://schemas.microsoft.com/office/powerpoint/2010/main" val="2904097768"/>
              </p:ext>
            </p:extLst>
          </p:nvPr>
        </p:nvGraphicFramePr>
        <p:xfrm>
          <a:off x="2390775" y="1210468"/>
          <a:ext cx="3214689" cy="1828960"/>
        </p:xfrm>
        <a:graphic>
          <a:graphicData uri="http://schemas.openxmlformats.org/drawingml/2006/table">
            <a:tbl>
              <a:tblPr firstRow="1" bandRow="1">
                <a:tableStyleId>{5940675A-B579-460E-94D1-54222C63F5DA}</a:tableStyleId>
              </a:tblPr>
              <a:tblGrid>
                <a:gridCol w="1071563"/>
                <a:gridCol w="1071563"/>
                <a:gridCol w="1071563"/>
              </a:tblGrid>
              <a:tr h="365919">
                <a:tc>
                  <a:txBody>
                    <a:bodyPr/>
                    <a:lstStyle/>
                    <a:p>
                      <a:pPr algn="ctr"/>
                      <a:r>
                        <a:rPr lang="en-GB" sz="2400" dirty="0" smtClean="0"/>
                        <a:t>/ka/</a:t>
                      </a:r>
                      <a:endParaRPr lang="en-US" sz="2400" dirty="0"/>
                    </a:p>
                  </a:txBody>
                  <a:tcPr marL="91439" marR="91439" marT="45740" marB="45740" anchor="ctr"/>
                </a:tc>
                <a:tc>
                  <a:txBody>
                    <a:bodyPr/>
                    <a:lstStyle/>
                    <a:p>
                      <a:pPr algn="ctr"/>
                      <a:r>
                        <a:rPr lang="en-GB" sz="2400" dirty="0" smtClean="0"/>
                        <a:t>/</a:t>
                      </a:r>
                      <a:r>
                        <a:rPr lang="en-GB" sz="2400" dirty="0" err="1" smtClean="0"/>
                        <a:t>thé</a:t>
                      </a:r>
                      <a:r>
                        <a:rPr lang="en-GB" sz="2400" dirty="0" smtClean="0"/>
                        <a:t>/</a:t>
                      </a:r>
                      <a:endParaRPr lang="en-US" sz="2400" dirty="0"/>
                    </a:p>
                  </a:txBody>
                  <a:tcPr marL="91439" marR="91439"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ché</a:t>
                      </a:r>
                      <a:r>
                        <a:rPr lang="en-GB" sz="2400" dirty="0" smtClean="0"/>
                        <a:t>/</a:t>
                      </a:r>
                      <a:endParaRPr lang="en-US" sz="2400" dirty="0" smtClean="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8181453"/>
              </p:ext>
            </p:extLst>
          </p:nvPr>
        </p:nvGraphicFramePr>
        <p:xfrm>
          <a:off x="962025" y="3282156"/>
          <a:ext cx="6210300" cy="1371522"/>
        </p:xfrm>
        <a:graphic>
          <a:graphicData uri="http://schemas.openxmlformats.org/drawingml/2006/table">
            <a:tbl>
              <a:tblPr firstRow="1" bandRow="1">
                <a:tableStyleId>{5940675A-B579-460E-94D1-54222C63F5DA}</a:tableStyleId>
              </a:tblPr>
              <a:tblGrid>
                <a:gridCol w="2070100"/>
                <a:gridCol w="2269627"/>
                <a:gridCol w="1870573"/>
              </a:tblGrid>
              <a:tr h="365654">
                <a:tc>
                  <a:txBody>
                    <a:bodyPr/>
                    <a:lstStyle/>
                    <a:p>
                      <a:pPr algn="ctr"/>
                      <a:r>
                        <a:rPr lang="en-GB" sz="2400" dirty="0" err="1" smtClean="0"/>
                        <a:t>una</a:t>
                      </a:r>
                      <a:r>
                        <a:rPr lang="en-GB" sz="2400" baseline="0" dirty="0" smtClean="0"/>
                        <a:t> </a:t>
                      </a:r>
                      <a:r>
                        <a:rPr lang="en-GB" sz="2400" dirty="0" err="1" smtClean="0"/>
                        <a:t>camisa</a:t>
                      </a:r>
                      <a:endParaRPr lang="en-US" sz="2400" dirty="0"/>
                    </a:p>
                  </a:txBody>
                  <a:tcPr marL="91439" marR="91439" marT="45707" marB="45707" anchor="ctr"/>
                </a:tc>
                <a:tc>
                  <a:txBody>
                    <a:bodyPr/>
                    <a:lstStyle/>
                    <a:p>
                      <a:pPr algn="ctr"/>
                      <a:r>
                        <a:rPr lang="en-GB" sz="2400" dirty="0" err="1" smtClean="0"/>
                        <a:t>ducharse</a:t>
                      </a:r>
                      <a:endParaRPr lang="en-US" sz="2400" dirty="0"/>
                    </a:p>
                  </a:txBody>
                  <a:tcPr marL="91439" marR="91439" marT="45707" marB="45707" anchor="ctr"/>
                </a:tc>
                <a:tc>
                  <a:txBody>
                    <a:bodyPr/>
                    <a:lstStyle/>
                    <a:p>
                      <a:pPr algn="ctr"/>
                      <a:r>
                        <a:rPr lang="en-GB" sz="2400" dirty="0" err="1" smtClean="0"/>
                        <a:t>hacer</a:t>
                      </a:r>
                      <a:endParaRPr lang="en-US" sz="2400" dirty="0"/>
                    </a:p>
                  </a:txBody>
                  <a:tcPr marL="91439" marR="91439" marT="45707" marB="45707" anchor="ctr"/>
                </a:tc>
              </a:tr>
              <a:tr h="365654">
                <a:tc>
                  <a:txBody>
                    <a:bodyPr/>
                    <a:lstStyle/>
                    <a:p>
                      <a:pPr algn="ctr"/>
                      <a:r>
                        <a:rPr lang="en-GB" sz="2400" dirty="0" err="1" smtClean="0"/>
                        <a:t>una</a:t>
                      </a:r>
                      <a:r>
                        <a:rPr lang="en-GB" sz="2400" dirty="0" smtClean="0"/>
                        <a:t> </a:t>
                      </a:r>
                      <a:r>
                        <a:rPr lang="en-GB" sz="2400" dirty="0" err="1" smtClean="0"/>
                        <a:t>discoteca</a:t>
                      </a:r>
                      <a:endParaRPr lang="en-US" sz="2400" dirty="0"/>
                    </a:p>
                  </a:txBody>
                  <a:tcPr marL="91439" marR="91439" marT="45707" marB="45707" anchor="ctr"/>
                </a:tc>
                <a:tc>
                  <a:txBody>
                    <a:bodyPr/>
                    <a:lstStyle/>
                    <a:p>
                      <a:pPr algn="ctr"/>
                      <a:r>
                        <a:rPr lang="en-GB" sz="2400" dirty="0" smtClean="0"/>
                        <a:t>un </a:t>
                      </a:r>
                      <a:r>
                        <a:rPr lang="en-GB" sz="2400" dirty="0" err="1" smtClean="0"/>
                        <a:t>chiste</a:t>
                      </a:r>
                      <a:endParaRPr lang="en-US" sz="2400" dirty="0"/>
                    </a:p>
                  </a:txBody>
                  <a:tcPr marL="91439" marR="91439" marT="45707" marB="45707" anchor="ctr"/>
                </a:tc>
                <a:tc>
                  <a:txBody>
                    <a:bodyPr/>
                    <a:lstStyle/>
                    <a:p>
                      <a:pPr algn="ctr"/>
                      <a:r>
                        <a:rPr lang="en-GB" sz="2400" dirty="0" err="1" smtClean="0"/>
                        <a:t>chulo</a:t>
                      </a:r>
                      <a:endParaRPr lang="en-US" sz="2400" dirty="0"/>
                    </a:p>
                  </a:txBody>
                  <a:tcPr marL="91439" marR="91439" marT="45707" marB="45707" anchor="ctr"/>
                </a:tc>
              </a:tr>
              <a:tr h="365654">
                <a:tc>
                  <a:txBody>
                    <a:bodyPr/>
                    <a:lstStyle/>
                    <a:p>
                      <a:pPr algn="ctr"/>
                      <a:r>
                        <a:rPr lang="en-GB" sz="2400" dirty="0" smtClean="0"/>
                        <a:t>cero</a:t>
                      </a:r>
                      <a:endParaRPr lang="en-US" sz="2400" dirty="0"/>
                    </a:p>
                  </a:txBody>
                  <a:tcPr marL="91439" marR="91439" marT="45707" marB="45707" anchor="ctr"/>
                </a:tc>
                <a:tc>
                  <a:txBody>
                    <a:bodyPr/>
                    <a:lstStyle/>
                    <a:p>
                      <a:pPr algn="ctr"/>
                      <a:r>
                        <a:rPr lang="en-GB" sz="2400" dirty="0" err="1" smtClean="0"/>
                        <a:t>una</a:t>
                      </a:r>
                      <a:r>
                        <a:rPr lang="en-GB" sz="2400" dirty="0" smtClean="0"/>
                        <a:t> casa</a:t>
                      </a:r>
                      <a:endParaRPr lang="en-US" sz="2400" dirty="0"/>
                    </a:p>
                  </a:txBody>
                  <a:tcPr marL="91439" marR="91439" marT="45707" marB="45707" anchor="ctr"/>
                </a:tc>
                <a:tc>
                  <a:txBody>
                    <a:bodyPr/>
                    <a:lstStyle/>
                    <a:p>
                      <a:pPr algn="ctr"/>
                      <a:r>
                        <a:rPr lang="en-GB" sz="2400" dirty="0" err="1" smtClean="0"/>
                        <a:t>cinco</a:t>
                      </a:r>
                      <a:endParaRPr lang="en-US" sz="2400" dirty="0"/>
                    </a:p>
                  </a:txBody>
                  <a:tcPr marL="91439" marR="91439" marT="45707" marB="45707" anchor="ctr"/>
                </a:tc>
              </a:tr>
            </a:tbl>
          </a:graphicData>
        </a:graphic>
      </p:graphicFrame>
    </p:spTree>
    <p:extLst>
      <p:ext uri="{BB962C8B-B14F-4D97-AF65-F5344CB8AC3E}">
        <p14:creationId xmlns:p14="http://schemas.microsoft.com/office/powerpoint/2010/main" val="4224602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57188" y="85725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solidFill>
                  <a:prstClr val="black"/>
                </a:solidFill>
                <a:latin typeface="Calibri" pitchFamily="34" charset="0"/>
              </a:rPr>
              <a:t/>
            </a:r>
            <a:br>
              <a:rPr lang="es-ES">
                <a:solidFill>
                  <a:prstClr val="black"/>
                </a:solidFill>
                <a:latin typeface="Calibri" pitchFamily="34" charset="0"/>
              </a:rPr>
            </a:br>
            <a:endParaRPr lang="es-ES">
              <a:solidFill>
                <a:prstClr val="black"/>
              </a:solidFill>
              <a:latin typeface="Calibri" pitchFamily="34" charset="0"/>
            </a:endParaRPr>
          </a:p>
          <a:p>
            <a:pPr eaLnBrk="1" hangingPunct="1"/>
            <a:r>
              <a:rPr lang="es-ES">
                <a:solidFill>
                  <a:prstClr val="black"/>
                </a:solidFill>
                <a:latin typeface="Calibri" pitchFamily="34" charset="0"/>
              </a:rPr>
              <a:t/>
            </a:r>
            <a:br>
              <a:rPr lang="es-ES">
                <a:solidFill>
                  <a:prstClr val="black"/>
                </a:solidFill>
                <a:latin typeface="Calibri" pitchFamily="34" charset="0"/>
              </a:rPr>
            </a:br>
            <a:r>
              <a:rPr lang="es-ES" sz="2800">
                <a:solidFill>
                  <a:prstClr val="black"/>
                </a:solidFill>
                <a:latin typeface="Calibri" pitchFamily="34" charset="0"/>
              </a:rPr>
              <a:t>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br>
              <a:rPr lang="es-ES" sz="2800">
                <a:solidFill>
                  <a:prstClr val="black"/>
                </a:solidFill>
                <a:latin typeface="Calibri" pitchFamily="34" charset="0"/>
              </a:rPr>
            </a:br>
            <a:r>
              <a:rPr lang="es-ES" sz="2800">
                <a:solidFill>
                  <a:prstClr val="black"/>
                </a:solidFill>
                <a:latin typeface="Calibri" pitchFamily="34" charset="0"/>
              </a:rPr>
              <a:t>vino la lluvia</a:t>
            </a:r>
            <a:br>
              <a:rPr lang="es-ES" sz="2800">
                <a:solidFill>
                  <a:prstClr val="black"/>
                </a:solidFill>
                <a:latin typeface="Calibri" pitchFamily="34" charset="0"/>
              </a:rPr>
            </a:br>
            <a:r>
              <a:rPr lang="es-ES" sz="2800">
                <a:solidFill>
                  <a:prstClr val="black"/>
                </a:solidFill>
                <a:latin typeface="Calibri" pitchFamily="34" charset="0"/>
              </a:rPr>
              <a:t>y se la llevó.</a:t>
            </a:r>
            <a:br>
              <a:rPr lang="es-ES" sz="2800">
                <a:solidFill>
                  <a:prstClr val="black"/>
                </a:solidFill>
                <a:latin typeface="Calibri" pitchFamily="34" charset="0"/>
              </a:rPr>
            </a:br>
            <a:r>
              <a:rPr lang="es-ES" sz="2800">
                <a:solidFill>
                  <a:prstClr val="black"/>
                </a:solidFill>
                <a:latin typeface="Calibri" pitchFamily="34" charset="0"/>
              </a:rPr>
              <a:t/>
            </a:r>
            <a:br>
              <a:rPr lang="es-ES" sz="2800">
                <a:solidFill>
                  <a:prstClr val="black"/>
                </a:solidFill>
                <a:latin typeface="Calibri" pitchFamily="34" charset="0"/>
              </a:rPr>
            </a:br>
            <a:r>
              <a:rPr lang="es-ES" sz="2800">
                <a:solidFill>
                  <a:prstClr val="black"/>
                </a:solidFill>
                <a:latin typeface="Calibri" pitchFamily="34" charset="0"/>
              </a:rPr>
              <a:t>Salió el sol </a:t>
            </a:r>
            <a:br>
              <a:rPr lang="es-ES" sz="2800">
                <a:solidFill>
                  <a:prstClr val="black"/>
                </a:solidFill>
                <a:latin typeface="Calibri" pitchFamily="34" charset="0"/>
              </a:rPr>
            </a:br>
            <a:r>
              <a:rPr lang="es-ES" sz="2800">
                <a:solidFill>
                  <a:prstClr val="black"/>
                </a:solidFill>
                <a:latin typeface="Calibri" pitchFamily="34" charset="0"/>
              </a:rPr>
              <a:t>y todo lo secó</a:t>
            </a:r>
            <a:br>
              <a:rPr lang="es-ES" sz="2800">
                <a:solidFill>
                  <a:prstClr val="black"/>
                </a:solidFill>
                <a:latin typeface="Calibri" pitchFamily="34" charset="0"/>
              </a:rPr>
            </a:br>
            <a:r>
              <a:rPr lang="es-ES" sz="2800">
                <a:solidFill>
                  <a:prstClr val="black"/>
                </a:solidFill>
                <a:latin typeface="Calibri" pitchFamily="34" charset="0"/>
              </a:rPr>
              <a:t>y 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endParaRPr lang="es-ES">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47107" name="Picture 6" descr="girl sings 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500063"/>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pequena_aran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785813"/>
            <a:ext cx="5181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2428875"/>
            <a:ext cx="1651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3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61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00438"/>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87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strVal val="#ppt_w+.3"/>
                                          </p:val>
                                        </p:tav>
                                        <p:tav tm="100000">
                                          <p:val>
                                            <p:strVal val="#ppt_w"/>
                                          </p:val>
                                        </p:tav>
                                      </p:tavLst>
                                    </p:anim>
                                    <p:anim calcmode="lin" valueType="num">
                                      <p:cBhvr>
                                        <p:cTn id="8" dur="1000" fill="hold"/>
                                        <p:tgtEl>
                                          <p:spTgt spid="79876"/>
                                        </p:tgtEl>
                                        <p:attrNameLst>
                                          <p:attrName>ppt_h</p:attrName>
                                        </p:attrNameLst>
                                      </p:cBhvr>
                                      <p:tavLst>
                                        <p:tav tm="0">
                                          <p:val>
                                            <p:strVal val="#ppt_h"/>
                                          </p:val>
                                        </p:tav>
                                        <p:tav tm="100000">
                                          <p:val>
                                            <p:strVal val="#ppt_h"/>
                                          </p:val>
                                        </p:tav>
                                      </p:tavLst>
                                    </p:anim>
                                    <p:animEffect transition="in" filter="fade">
                                      <p:cBhvr>
                                        <p:cTn id="9" dur="1000"/>
                                        <p:tgtEl>
                                          <p:spTgt spid="798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7"/>
                                        </p:tgtEl>
                                        <p:attrNameLst>
                                          <p:attrName>style.visibility</p:attrName>
                                        </p:attrNameLst>
                                      </p:cBhvr>
                                      <p:to>
                                        <p:strVal val="visible"/>
                                      </p:to>
                                    </p:set>
                                    <p:anim calcmode="lin" valueType="num">
                                      <p:cBhvr>
                                        <p:cTn id="14" dur="1000" fill="hold"/>
                                        <p:tgtEl>
                                          <p:spTgt spid="79877"/>
                                        </p:tgtEl>
                                        <p:attrNameLst>
                                          <p:attrName>ppt_w</p:attrName>
                                        </p:attrNameLst>
                                      </p:cBhvr>
                                      <p:tavLst>
                                        <p:tav tm="0">
                                          <p:val>
                                            <p:strVal val="#ppt_w+.3"/>
                                          </p:val>
                                        </p:tav>
                                        <p:tav tm="100000">
                                          <p:val>
                                            <p:strVal val="#ppt_w"/>
                                          </p:val>
                                        </p:tav>
                                      </p:tavLst>
                                    </p:anim>
                                    <p:anim calcmode="lin" valueType="num">
                                      <p:cBhvr>
                                        <p:cTn id="15" dur="1000" fill="hold"/>
                                        <p:tgtEl>
                                          <p:spTgt spid="79877"/>
                                        </p:tgtEl>
                                        <p:attrNameLst>
                                          <p:attrName>ppt_h</p:attrName>
                                        </p:attrNameLst>
                                      </p:cBhvr>
                                      <p:tavLst>
                                        <p:tav tm="0">
                                          <p:val>
                                            <p:strVal val="#ppt_h"/>
                                          </p:val>
                                        </p:tav>
                                        <p:tav tm="100000">
                                          <p:val>
                                            <p:strVal val="#ppt_h"/>
                                          </p:val>
                                        </p:tav>
                                      </p:tavLst>
                                    </p:anim>
                                    <p:animEffect transition="in" filter="fade">
                                      <p:cBhvr>
                                        <p:cTn id="16" dur="1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14313" y="2143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800">
                <a:solidFill>
                  <a:prstClr val="white"/>
                </a:solidFill>
                <a:latin typeface="Calibri" panose="020F0502020204030204" pitchFamily="34" charset="0"/>
              </a:rPr>
              <a:t>Escucha  bien y elige el artículo apropiado</a:t>
            </a:r>
            <a:r>
              <a:rPr lang="en-GB">
                <a:solidFill>
                  <a:prstClr val="white"/>
                </a:solidFill>
                <a:latin typeface="Calibri" panose="020F0502020204030204" pitchFamily="34" charset="0"/>
              </a:rPr>
              <a:t>.</a:t>
            </a:r>
            <a:endParaRPr lang="en-US">
              <a:solidFill>
                <a:prstClr val="white"/>
              </a:solidFill>
              <a:latin typeface="Calibri" panose="020F0502020204030204" pitchFamily="34" charset="0"/>
            </a:endParaRPr>
          </a:p>
        </p:txBody>
      </p:sp>
      <p:sp>
        <p:nvSpPr>
          <p:cNvPr id="2051" name="TextBox 4"/>
          <p:cNvSpPr txBox="1">
            <a:spLocks noChangeArrowheads="1"/>
          </p:cNvSpPr>
          <p:nvPr/>
        </p:nvSpPr>
        <p:spPr bwMode="auto">
          <a:xfrm>
            <a:off x="71438" y="100012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1</a:t>
            </a:r>
            <a:endParaRPr lang="en-US" sz="2400" b="1">
              <a:solidFill>
                <a:prstClr val="black"/>
              </a:solidFill>
              <a:latin typeface="Calibri" panose="020F0502020204030204" pitchFamily="34" charset="0"/>
            </a:endParaRPr>
          </a:p>
        </p:txBody>
      </p:sp>
      <p:sp>
        <p:nvSpPr>
          <p:cNvPr id="2052" name="TextBox 5"/>
          <p:cNvSpPr txBox="1">
            <a:spLocks noChangeArrowheads="1"/>
          </p:cNvSpPr>
          <p:nvPr/>
        </p:nvSpPr>
        <p:spPr bwMode="auto">
          <a:xfrm>
            <a:off x="71438" y="246697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2</a:t>
            </a:r>
            <a:endParaRPr lang="en-US" sz="2400" b="1">
              <a:solidFill>
                <a:prstClr val="black"/>
              </a:solidFill>
              <a:latin typeface="Calibri" panose="020F0502020204030204" pitchFamily="34" charset="0"/>
            </a:endParaRPr>
          </a:p>
        </p:txBody>
      </p:sp>
      <p:sp>
        <p:nvSpPr>
          <p:cNvPr id="2053" name="TextBox 6"/>
          <p:cNvSpPr txBox="1">
            <a:spLocks noChangeArrowheads="1"/>
          </p:cNvSpPr>
          <p:nvPr/>
        </p:nvSpPr>
        <p:spPr bwMode="auto">
          <a:xfrm>
            <a:off x="71438" y="3929063"/>
            <a:ext cx="50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3</a:t>
            </a:r>
            <a:endParaRPr lang="en-US" sz="2400" b="1">
              <a:solidFill>
                <a:prstClr val="black"/>
              </a:solidFill>
              <a:latin typeface="Calibri" panose="020F0502020204030204" pitchFamily="34" charset="0"/>
            </a:endParaRPr>
          </a:p>
        </p:txBody>
      </p:sp>
      <p:sp>
        <p:nvSpPr>
          <p:cNvPr id="2054" name="TextBox 7"/>
          <p:cNvSpPr txBox="1">
            <a:spLocks noChangeArrowheads="1"/>
          </p:cNvSpPr>
          <p:nvPr/>
        </p:nvSpPr>
        <p:spPr bwMode="auto">
          <a:xfrm>
            <a:off x="71438" y="542925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4</a:t>
            </a:r>
            <a:endParaRPr lang="en-US" sz="2400" b="1">
              <a:solidFill>
                <a:prstClr val="black"/>
              </a:solidFill>
              <a:latin typeface="Calibri" panose="020F0502020204030204" pitchFamily="34" charset="0"/>
            </a:endParaRPr>
          </a:p>
        </p:txBody>
      </p:sp>
      <p:sp>
        <p:nvSpPr>
          <p:cNvPr id="9" name="Rounded Rectangle 8"/>
          <p:cNvSpPr/>
          <p:nvPr/>
        </p:nvSpPr>
        <p:spPr>
          <a:xfrm>
            <a:off x="1214438"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ounded Rectangle 9"/>
          <p:cNvSpPr/>
          <p:nvPr/>
        </p:nvSpPr>
        <p:spPr>
          <a:xfrm>
            <a:off x="385762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ed Rectangle 10"/>
          <p:cNvSpPr/>
          <p:nvPr/>
        </p:nvSpPr>
        <p:spPr>
          <a:xfrm>
            <a:off x="642937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8" name="TextBox 11"/>
          <p:cNvSpPr txBox="1">
            <a:spLocks noChangeArrowheads="1"/>
          </p:cNvSpPr>
          <p:nvPr/>
        </p:nvSpPr>
        <p:spPr bwMode="auto">
          <a:xfrm>
            <a:off x="1214438"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59" name="TextBox 12"/>
          <p:cNvSpPr txBox="1">
            <a:spLocks noChangeArrowheads="1"/>
          </p:cNvSpPr>
          <p:nvPr/>
        </p:nvSpPr>
        <p:spPr bwMode="auto">
          <a:xfrm>
            <a:off x="385762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0" name="TextBox 13"/>
          <p:cNvSpPr txBox="1">
            <a:spLocks noChangeArrowheads="1"/>
          </p:cNvSpPr>
          <p:nvPr/>
        </p:nvSpPr>
        <p:spPr bwMode="auto">
          <a:xfrm>
            <a:off x="642937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15" name="Rounded Rectangle 14"/>
          <p:cNvSpPr/>
          <p:nvPr/>
        </p:nvSpPr>
        <p:spPr>
          <a:xfrm>
            <a:off x="1214438"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ounded Rectangle 15"/>
          <p:cNvSpPr/>
          <p:nvPr/>
        </p:nvSpPr>
        <p:spPr>
          <a:xfrm>
            <a:off x="385762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ounded Rectangle 16"/>
          <p:cNvSpPr/>
          <p:nvPr/>
        </p:nvSpPr>
        <p:spPr>
          <a:xfrm>
            <a:off x="642937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4" name="TextBox 17"/>
          <p:cNvSpPr txBox="1">
            <a:spLocks noChangeArrowheads="1"/>
          </p:cNvSpPr>
          <p:nvPr/>
        </p:nvSpPr>
        <p:spPr bwMode="auto">
          <a:xfrm>
            <a:off x="1214438"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65" name="TextBox 18"/>
          <p:cNvSpPr txBox="1">
            <a:spLocks noChangeArrowheads="1"/>
          </p:cNvSpPr>
          <p:nvPr/>
        </p:nvSpPr>
        <p:spPr bwMode="auto">
          <a:xfrm>
            <a:off x="385762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6" name="TextBox 19"/>
          <p:cNvSpPr txBox="1">
            <a:spLocks noChangeArrowheads="1"/>
          </p:cNvSpPr>
          <p:nvPr/>
        </p:nvSpPr>
        <p:spPr bwMode="auto">
          <a:xfrm>
            <a:off x="642937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1" name="Rounded Rectangle 20"/>
          <p:cNvSpPr/>
          <p:nvPr/>
        </p:nvSpPr>
        <p:spPr>
          <a:xfrm>
            <a:off x="1214438"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ounded Rectangle 21"/>
          <p:cNvSpPr/>
          <p:nvPr/>
        </p:nvSpPr>
        <p:spPr>
          <a:xfrm>
            <a:off x="385762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Rounded Rectangle 22"/>
          <p:cNvSpPr/>
          <p:nvPr/>
        </p:nvSpPr>
        <p:spPr>
          <a:xfrm>
            <a:off x="642937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0" name="TextBox 23"/>
          <p:cNvSpPr txBox="1">
            <a:spLocks noChangeArrowheads="1"/>
          </p:cNvSpPr>
          <p:nvPr/>
        </p:nvSpPr>
        <p:spPr bwMode="auto">
          <a:xfrm>
            <a:off x="1214438"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1" name="TextBox 24"/>
          <p:cNvSpPr txBox="1">
            <a:spLocks noChangeArrowheads="1"/>
          </p:cNvSpPr>
          <p:nvPr/>
        </p:nvSpPr>
        <p:spPr bwMode="auto">
          <a:xfrm>
            <a:off x="385762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2" name="TextBox 25"/>
          <p:cNvSpPr txBox="1">
            <a:spLocks noChangeArrowheads="1"/>
          </p:cNvSpPr>
          <p:nvPr/>
        </p:nvSpPr>
        <p:spPr bwMode="auto">
          <a:xfrm>
            <a:off x="642937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7" name="Rounded Rectangle 26"/>
          <p:cNvSpPr/>
          <p:nvPr/>
        </p:nvSpPr>
        <p:spPr>
          <a:xfrm>
            <a:off x="1214438"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ounded Rectangle 27"/>
          <p:cNvSpPr/>
          <p:nvPr/>
        </p:nvSpPr>
        <p:spPr>
          <a:xfrm>
            <a:off x="385762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ounded Rectangle 28"/>
          <p:cNvSpPr/>
          <p:nvPr/>
        </p:nvSpPr>
        <p:spPr>
          <a:xfrm>
            <a:off x="642937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6" name="TextBox 29"/>
          <p:cNvSpPr txBox="1">
            <a:spLocks noChangeArrowheads="1"/>
          </p:cNvSpPr>
          <p:nvPr/>
        </p:nvSpPr>
        <p:spPr bwMode="auto">
          <a:xfrm>
            <a:off x="1214438"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7" name="TextBox 30"/>
          <p:cNvSpPr txBox="1">
            <a:spLocks noChangeArrowheads="1"/>
          </p:cNvSpPr>
          <p:nvPr/>
        </p:nvSpPr>
        <p:spPr bwMode="auto">
          <a:xfrm>
            <a:off x="385762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8" name="TextBox 31"/>
          <p:cNvSpPr txBox="1">
            <a:spLocks noChangeArrowheads="1"/>
          </p:cNvSpPr>
          <p:nvPr/>
        </p:nvSpPr>
        <p:spPr bwMode="auto">
          <a:xfrm>
            <a:off x="642937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pic>
        <p:nvPicPr>
          <p:cNvPr id="2079" name="Picture 30" descr="1215441305125576364lemmling_Cartoon_giraffe.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1" descr="12161376851595770453lemmling_Cartoon_elephant.svg.m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1000125"/>
            <a:ext cx="1227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2" descr="li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071563"/>
            <a:ext cx="14398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2571750"/>
            <a:ext cx="124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11949860301279678518coffee_ganson.svg.med.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75" y="2571750"/>
            <a:ext cx="9286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descr="1197088349720718094Gerald_G_Fast_Food_Dishes_(FF_Menu)_1.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0188" y="2571750"/>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descr="Bus.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49363" y="4429125"/>
            <a:ext cx="1608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descr="car.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4286250"/>
            <a:ext cx="13985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descr="bicycle.svg.med.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4143375"/>
            <a:ext cx="1506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loud"/>
          <p:cNvSpPr>
            <a:spLocks noChangeAspect="1" noEditPoints="1" noChangeArrowheads="1"/>
          </p:cNvSpPr>
          <p:nvPr/>
        </p:nvSpPr>
        <p:spPr bwMode="auto">
          <a:xfrm>
            <a:off x="664368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2" name="Cloud"/>
          <p:cNvSpPr>
            <a:spLocks noChangeAspect="1" noEditPoints="1" noChangeArrowheads="1"/>
          </p:cNvSpPr>
          <p:nvPr/>
        </p:nvSpPr>
        <p:spPr bwMode="auto">
          <a:xfrm>
            <a:off x="1428750" y="56435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3" name="Cloud"/>
          <p:cNvSpPr>
            <a:spLocks noChangeAspect="1" noEditPoints="1" noChangeArrowheads="1"/>
          </p:cNvSpPr>
          <p:nvPr/>
        </p:nvSpPr>
        <p:spPr bwMode="auto">
          <a:xfrm>
            <a:off x="407193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3089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es un cognado?</a:t>
            </a:r>
          </a:p>
        </p:txBody>
      </p:sp>
      <p:sp>
        <p:nvSpPr>
          <p:cNvPr id="4101" name="AutoShape 5"/>
          <p:cNvSpPr>
            <a:spLocks noChangeArrowheads="1"/>
          </p:cNvSpPr>
          <p:nvPr/>
        </p:nvSpPr>
        <p:spPr bwMode="auto">
          <a:xfrm>
            <a:off x="901700" y="26384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animal</a:t>
            </a:r>
          </a:p>
        </p:txBody>
      </p:sp>
      <p:sp>
        <p:nvSpPr>
          <p:cNvPr id="4102" name="AutoShape 6"/>
          <p:cNvSpPr>
            <a:spLocks noChangeArrowheads="1"/>
          </p:cNvSpPr>
          <p:nvPr/>
        </p:nvSpPr>
        <p:spPr bwMode="auto">
          <a:xfrm>
            <a:off x="6227763"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el</a:t>
            </a:r>
            <a:r>
              <a:rPr lang="en-US" sz="3200">
                <a:solidFill>
                  <a:srgbClr val="000000"/>
                </a:solidFill>
                <a:cs typeface="Arial" panose="020B0604020202020204" pitchFamily="34" charset="0"/>
              </a:rPr>
              <a:t>éctrico</a:t>
            </a:r>
          </a:p>
        </p:txBody>
      </p:sp>
      <p:sp>
        <p:nvSpPr>
          <p:cNvPr id="4103" name="AutoShape 7"/>
          <p:cNvSpPr>
            <a:spLocks noChangeArrowheads="1"/>
          </p:cNvSpPr>
          <p:nvPr/>
        </p:nvSpPr>
        <p:spPr bwMode="auto">
          <a:xfrm>
            <a:off x="3635375" y="4870450"/>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enorme</a:t>
            </a:r>
          </a:p>
        </p:txBody>
      </p:sp>
      <p:sp>
        <p:nvSpPr>
          <p:cNvPr id="4104" name="AutoShape 8"/>
          <p:cNvSpPr>
            <a:spLocks noChangeArrowheads="1"/>
          </p:cNvSpPr>
          <p:nvPr/>
        </p:nvSpPr>
        <p:spPr bwMode="auto">
          <a:xfrm>
            <a:off x="3563938"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celebrar</a:t>
            </a:r>
          </a:p>
        </p:txBody>
      </p:sp>
      <p:sp>
        <p:nvSpPr>
          <p:cNvPr id="4105" name="AutoShape 9"/>
          <p:cNvSpPr>
            <a:spLocks noChangeArrowheads="1"/>
          </p:cNvSpPr>
          <p:nvPr/>
        </p:nvSpPr>
        <p:spPr bwMode="auto">
          <a:xfrm>
            <a:off x="4932363" y="37179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c</a:t>
            </a:r>
            <a:r>
              <a:rPr lang="en-US" sz="3200">
                <a:solidFill>
                  <a:srgbClr val="000000"/>
                </a:solidFill>
                <a:cs typeface="Arial" panose="020B0604020202020204" pitchFamily="34" charset="0"/>
              </a:rPr>
              <a:t>írculo</a:t>
            </a:r>
          </a:p>
        </p:txBody>
      </p:sp>
      <p:sp>
        <p:nvSpPr>
          <p:cNvPr id="4106" name="AutoShape 10"/>
          <p:cNvSpPr>
            <a:spLocks noChangeArrowheads="1"/>
          </p:cNvSpPr>
          <p:nvPr/>
        </p:nvSpPr>
        <p:spPr bwMode="auto">
          <a:xfrm>
            <a:off x="2270125" y="37179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una familia</a:t>
            </a:r>
          </a:p>
        </p:txBody>
      </p:sp>
      <p:sp>
        <p:nvSpPr>
          <p:cNvPr id="4107" name="AutoShape 11"/>
          <p:cNvSpPr>
            <a:spLocks noChangeArrowheads="1"/>
          </p:cNvSpPr>
          <p:nvPr/>
        </p:nvSpPr>
        <p:spPr bwMode="auto">
          <a:xfrm>
            <a:off x="22685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hospital</a:t>
            </a:r>
          </a:p>
        </p:txBody>
      </p:sp>
      <p:sp>
        <p:nvSpPr>
          <p:cNvPr id="4108" name="AutoShape 12"/>
          <p:cNvSpPr>
            <a:spLocks noChangeArrowheads="1"/>
          </p:cNvSpPr>
          <p:nvPr/>
        </p:nvSpPr>
        <p:spPr bwMode="auto">
          <a:xfrm>
            <a:off x="48593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adulto</a:t>
            </a:r>
          </a:p>
        </p:txBody>
      </p:sp>
      <p:sp>
        <p:nvSpPr>
          <p:cNvPr id="4109" name="AutoShape 13"/>
          <p:cNvSpPr>
            <a:spLocks noChangeArrowheads="1"/>
          </p:cNvSpPr>
          <p:nvPr/>
        </p:nvSpPr>
        <p:spPr bwMode="auto">
          <a:xfrm>
            <a:off x="900113" y="47974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a:solidFill>
                  <a:srgbClr val="000000"/>
                </a:solidFill>
              </a:rPr>
              <a:t>un continente</a:t>
            </a:r>
          </a:p>
        </p:txBody>
      </p:sp>
    </p:spTree>
    <p:extLst>
      <p:ext uri="{BB962C8B-B14F-4D97-AF65-F5344CB8AC3E}">
        <p14:creationId xmlns:p14="http://schemas.microsoft.com/office/powerpoint/2010/main" val="291214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900" decel="100000" fill="hold"/>
                                        <p:tgtEl>
                                          <p:spTgt spid="4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anim calcmode="lin" valueType="num">
                                      <p:cBhvr>
                                        <p:cTn id="16" dur="1000" fill="hold"/>
                                        <p:tgtEl>
                                          <p:spTgt spid="4102"/>
                                        </p:tgtEl>
                                        <p:attrNameLst>
                                          <p:attrName>ppt_x</p:attrName>
                                        </p:attrNameLst>
                                      </p:cBhvr>
                                      <p:tavLst>
                                        <p:tav tm="0">
                                          <p:val>
                                            <p:strVal val="#ppt_x"/>
                                          </p:val>
                                        </p:tav>
                                        <p:tav tm="100000">
                                          <p:val>
                                            <p:strVal val="#ppt_x"/>
                                          </p:val>
                                        </p:tav>
                                      </p:tavLst>
                                    </p:anim>
                                    <p:anim calcmode="lin" valueType="num">
                                      <p:cBhvr>
                                        <p:cTn id="17" dur="900" decel="100000" fill="hold"/>
                                        <p:tgtEl>
                                          <p:spTgt spid="410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fade">
                                      <p:cBhvr>
                                        <p:cTn id="23" dur="1000"/>
                                        <p:tgtEl>
                                          <p:spTgt spid="4103"/>
                                        </p:tgtEl>
                                      </p:cBhvr>
                                    </p:animEffect>
                                    <p:anim calcmode="lin" valueType="num">
                                      <p:cBhvr>
                                        <p:cTn id="24" dur="1000" fill="hold"/>
                                        <p:tgtEl>
                                          <p:spTgt spid="4103"/>
                                        </p:tgtEl>
                                        <p:attrNameLst>
                                          <p:attrName>ppt_x</p:attrName>
                                        </p:attrNameLst>
                                      </p:cBhvr>
                                      <p:tavLst>
                                        <p:tav tm="0">
                                          <p:val>
                                            <p:strVal val="#ppt_x"/>
                                          </p:val>
                                        </p:tav>
                                        <p:tav tm="100000">
                                          <p:val>
                                            <p:strVal val="#ppt_x"/>
                                          </p:val>
                                        </p:tav>
                                      </p:tavLst>
                                    </p:anim>
                                    <p:anim calcmode="lin" valueType="num">
                                      <p:cBhvr>
                                        <p:cTn id="25" dur="900" decel="100000" fill="hold"/>
                                        <p:tgtEl>
                                          <p:spTgt spid="410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900" decel="100000" fill="hold"/>
                                        <p:tgtEl>
                                          <p:spTgt spid="410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fade">
                                      <p:cBhvr>
                                        <p:cTn id="39" dur="1000"/>
                                        <p:tgtEl>
                                          <p:spTgt spid="4105"/>
                                        </p:tgtEl>
                                      </p:cBhvr>
                                    </p:animEffect>
                                    <p:anim calcmode="lin" valueType="num">
                                      <p:cBhvr>
                                        <p:cTn id="40" dur="1000" fill="hold"/>
                                        <p:tgtEl>
                                          <p:spTgt spid="4105"/>
                                        </p:tgtEl>
                                        <p:attrNameLst>
                                          <p:attrName>ppt_x</p:attrName>
                                        </p:attrNameLst>
                                      </p:cBhvr>
                                      <p:tavLst>
                                        <p:tav tm="0">
                                          <p:val>
                                            <p:strVal val="#ppt_x"/>
                                          </p:val>
                                        </p:tav>
                                        <p:tav tm="100000">
                                          <p:val>
                                            <p:strVal val="#ppt_x"/>
                                          </p:val>
                                        </p:tav>
                                      </p:tavLst>
                                    </p:anim>
                                    <p:anim calcmode="lin" valueType="num">
                                      <p:cBhvr>
                                        <p:cTn id="41" dur="900" decel="100000" fill="hold"/>
                                        <p:tgtEl>
                                          <p:spTgt spid="41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1000"/>
                                        <p:tgtEl>
                                          <p:spTgt spid="4106"/>
                                        </p:tgtEl>
                                      </p:cBhvr>
                                    </p:animEffect>
                                    <p:anim calcmode="lin" valueType="num">
                                      <p:cBhvr>
                                        <p:cTn id="48" dur="1000" fill="hold"/>
                                        <p:tgtEl>
                                          <p:spTgt spid="4106"/>
                                        </p:tgtEl>
                                        <p:attrNameLst>
                                          <p:attrName>ppt_x</p:attrName>
                                        </p:attrNameLst>
                                      </p:cBhvr>
                                      <p:tavLst>
                                        <p:tav tm="0">
                                          <p:val>
                                            <p:strVal val="#ppt_x"/>
                                          </p:val>
                                        </p:tav>
                                        <p:tav tm="100000">
                                          <p:val>
                                            <p:strVal val="#ppt_x"/>
                                          </p:val>
                                        </p:tav>
                                      </p:tavLst>
                                    </p:anim>
                                    <p:anim calcmode="lin" valueType="num">
                                      <p:cBhvr>
                                        <p:cTn id="49" dur="900" decel="100000" fill="hold"/>
                                        <p:tgtEl>
                                          <p:spTgt spid="410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fade">
                                      <p:cBhvr>
                                        <p:cTn id="55" dur="1000"/>
                                        <p:tgtEl>
                                          <p:spTgt spid="4107"/>
                                        </p:tgtEl>
                                      </p:cBhvr>
                                    </p:animEffect>
                                    <p:anim calcmode="lin" valueType="num">
                                      <p:cBhvr>
                                        <p:cTn id="56" dur="1000" fill="hold"/>
                                        <p:tgtEl>
                                          <p:spTgt spid="4107"/>
                                        </p:tgtEl>
                                        <p:attrNameLst>
                                          <p:attrName>ppt_x</p:attrName>
                                        </p:attrNameLst>
                                      </p:cBhvr>
                                      <p:tavLst>
                                        <p:tav tm="0">
                                          <p:val>
                                            <p:strVal val="#ppt_x"/>
                                          </p:val>
                                        </p:tav>
                                        <p:tav tm="100000">
                                          <p:val>
                                            <p:strVal val="#ppt_x"/>
                                          </p:val>
                                        </p:tav>
                                      </p:tavLst>
                                    </p:anim>
                                    <p:anim calcmode="lin" valueType="num">
                                      <p:cBhvr>
                                        <p:cTn id="57" dur="900" decel="100000" fill="hold"/>
                                        <p:tgtEl>
                                          <p:spTgt spid="410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108"/>
                                        </p:tgtEl>
                                        <p:attrNameLst>
                                          <p:attrName>style.visibility</p:attrName>
                                        </p:attrNameLst>
                                      </p:cBhvr>
                                      <p:to>
                                        <p:strVal val="visible"/>
                                      </p:to>
                                    </p:set>
                                    <p:animEffect transition="in" filter="fade">
                                      <p:cBhvr>
                                        <p:cTn id="63" dur="1000"/>
                                        <p:tgtEl>
                                          <p:spTgt spid="4108"/>
                                        </p:tgtEl>
                                      </p:cBhvr>
                                    </p:animEffect>
                                    <p:anim calcmode="lin" valueType="num">
                                      <p:cBhvr>
                                        <p:cTn id="64" dur="1000" fill="hold"/>
                                        <p:tgtEl>
                                          <p:spTgt spid="4108"/>
                                        </p:tgtEl>
                                        <p:attrNameLst>
                                          <p:attrName>ppt_x</p:attrName>
                                        </p:attrNameLst>
                                      </p:cBhvr>
                                      <p:tavLst>
                                        <p:tav tm="0">
                                          <p:val>
                                            <p:strVal val="#ppt_x"/>
                                          </p:val>
                                        </p:tav>
                                        <p:tav tm="100000">
                                          <p:val>
                                            <p:strVal val="#ppt_x"/>
                                          </p:val>
                                        </p:tav>
                                      </p:tavLst>
                                    </p:anim>
                                    <p:anim calcmode="lin" valueType="num">
                                      <p:cBhvr>
                                        <p:cTn id="65" dur="900" decel="100000" fill="hold"/>
                                        <p:tgtEl>
                                          <p:spTgt spid="410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108"/>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109"/>
                                        </p:tgtEl>
                                        <p:attrNameLst>
                                          <p:attrName>style.visibility</p:attrName>
                                        </p:attrNameLst>
                                      </p:cBhvr>
                                      <p:to>
                                        <p:strVal val="visible"/>
                                      </p:to>
                                    </p:set>
                                    <p:animEffect transition="in" filter="fade">
                                      <p:cBhvr>
                                        <p:cTn id="71" dur="1000"/>
                                        <p:tgtEl>
                                          <p:spTgt spid="4109"/>
                                        </p:tgtEl>
                                      </p:cBhvr>
                                    </p:animEffect>
                                    <p:anim calcmode="lin" valueType="num">
                                      <p:cBhvr>
                                        <p:cTn id="72" dur="1000" fill="hold"/>
                                        <p:tgtEl>
                                          <p:spTgt spid="4109"/>
                                        </p:tgtEl>
                                        <p:attrNameLst>
                                          <p:attrName>ppt_x</p:attrName>
                                        </p:attrNameLst>
                                      </p:cBhvr>
                                      <p:tavLst>
                                        <p:tav tm="0">
                                          <p:val>
                                            <p:strVal val="#ppt_x"/>
                                          </p:val>
                                        </p:tav>
                                        <p:tav tm="100000">
                                          <p:val>
                                            <p:strVal val="#ppt_x"/>
                                          </p:val>
                                        </p:tav>
                                      </p:tavLst>
                                    </p:anim>
                                    <p:anim calcmode="lin" valueType="num">
                                      <p:cBhvr>
                                        <p:cTn id="73" dur="900" decel="100000" fill="hold"/>
                                        <p:tgtEl>
                                          <p:spTgt spid="410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1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animBg="1"/>
      <p:bldP spid="4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son estas palabras?</a:t>
            </a:r>
          </a:p>
        </p:txBody>
      </p:sp>
      <p:graphicFrame>
        <p:nvGraphicFramePr>
          <p:cNvPr id="6223" name="Group 79"/>
          <p:cNvGraphicFramePr>
            <a:graphicFrameLocks noGrp="1"/>
          </p:cNvGraphicFramePr>
          <p:nvPr>
            <p:ph sz="half" idx="1"/>
          </p:nvPr>
        </p:nvGraphicFramePr>
        <p:xfrm>
          <a:off x="457200" y="5373688"/>
          <a:ext cx="8362950" cy="1189038"/>
        </p:xfrm>
        <a:graphic>
          <a:graphicData uri="http://schemas.openxmlformats.org/drawingml/2006/table">
            <a:tbl>
              <a:tblPr/>
              <a:tblGrid>
                <a:gridCol w="2090738"/>
                <a:gridCol w="2092325"/>
                <a:gridCol w="2089150"/>
                <a:gridCol w="2090737"/>
              </a:tblGrid>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 group</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 lion</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3. map</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4. million</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5. plant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6. list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7. park</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8. photo</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9. much/a lot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10. part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11. plans</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12. sofa</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29" name="Group 85"/>
          <p:cNvGraphicFramePr>
            <a:graphicFrameLocks noGrp="1"/>
          </p:cNvGraphicFramePr>
          <p:nvPr>
            <p:ph sz="half" idx="2"/>
          </p:nvPr>
        </p:nvGraphicFramePr>
        <p:xfrm>
          <a:off x="539750" y="1600200"/>
          <a:ext cx="8135938" cy="3484564"/>
        </p:xfrm>
        <a:graphic>
          <a:graphicData uri="http://schemas.openxmlformats.org/drawingml/2006/table">
            <a:tbl>
              <a:tblPr/>
              <a:tblGrid>
                <a:gridCol w="1355725"/>
                <a:gridCol w="1357313"/>
                <a:gridCol w="1355725"/>
                <a:gridCol w="1354137"/>
                <a:gridCol w="1357313"/>
                <a:gridCol w="1355725"/>
              </a:tblGrid>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ón</a:t>
                      </a:r>
                      <a:endParaRPr kumimoji="0" lang="en-GB" sz="36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cho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gru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a:t>
                      </a:r>
                      <a:r>
                        <a:rPr kumimoji="0" lang="en-US" sz="3600" b="0" i="0" u="none" strike="noStrike" cap="none" normalizeH="0" baseline="0" smtClean="0">
                          <a:ln>
                            <a:noFill/>
                          </a:ln>
                          <a:solidFill>
                            <a:schemeClr val="tx1"/>
                          </a:solidFill>
                          <a:effectLst/>
                          <a:latin typeface="Arial" pitchFamily="34" charset="0"/>
                          <a:cs typeface="Arial" pitchFamily="34" charset="0"/>
                        </a:rPr>
                        <a:t>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ll</a:t>
                      </a:r>
                      <a:r>
                        <a:rPr kumimoji="0" lang="en-US" sz="3600" b="0" i="0" u="none" strike="noStrike" cap="none" normalizeH="0" baseline="0" smtClean="0">
                          <a:ln>
                            <a:noFill/>
                          </a:ln>
                          <a:solidFill>
                            <a:schemeClr val="tx1"/>
                          </a:solidFill>
                          <a:effectLst/>
                          <a:latin typeface="Arial" pitchFamily="34" charset="0"/>
                          <a:cs typeface="Arial" pitchFamily="34" charset="0"/>
                        </a:rPr>
                        <a:t>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que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6994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395288" y="333375"/>
          <a:ext cx="6121400" cy="6119815"/>
        </p:xfrm>
        <a:graphic>
          <a:graphicData uri="http://schemas.openxmlformats.org/drawingml/2006/table">
            <a:tbl>
              <a:tblPr/>
              <a:tblGrid>
                <a:gridCol w="1020762"/>
                <a:gridCol w="1019175"/>
                <a:gridCol w="1020763"/>
                <a:gridCol w="1020762"/>
                <a:gridCol w="1019175"/>
                <a:gridCol w="1020763"/>
              </a:tblGrid>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riz</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lla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pal</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bra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jas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2" name="Text Box 46"/>
          <p:cNvSpPr txBox="1">
            <a:spLocks noChangeArrowheads="1"/>
          </p:cNvSpPr>
          <p:nvPr/>
        </p:nvSpPr>
        <p:spPr bwMode="auto">
          <a:xfrm>
            <a:off x="6588125" y="188913"/>
            <a:ext cx="2087563"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prstClr val="black"/>
                </a:solidFill>
              </a:rPr>
              <a:t>1. </a:t>
            </a:r>
          </a:p>
          <a:p>
            <a:pPr>
              <a:spcBef>
                <a:spcPct val="50000"/>
              </a:spcBef>
            </a:pPr>
            <a:r>
              <a:rPr lang="en-GB" sz="2400">
                <a:solidFill>
                  <a:prstClr val="black"/>
                </a:solidFill>
              </a:rPr>
              <a:t>2.</a:t>
            </a:r>
          </a:p>
          <a:p>
            <a:pPr>
              <a:spcBef>
                <a:spcPct val="50000"/>
              </a:spcBef>
            </a:pPr>
            <a:r>
              <a:rPr lang="en-GB" sz="2400">
                <a:solidFill>
                  <a:prstClr val="black"/>
                </a:solidFill>
              </a:rPr>
              <a:t>3.</a:t>
            </a:r>
          </a:p>
          <a:p>
            <a:pPr>
              <a:spcBef>
                <a:spcPct val="50000"/>
              </a:spcBef>
            </a:pPr>
            <a:r>
              <a:rPr lang="en-GB" sz="2400">
                <a:solidFill>
                  <a:prstClr val="black"/>
                </a:solidFill>
              </a:rPr>
              <a:t>4.</a:t>
            </a:r>
          </a:p>
          <a:p>
            <a:pPr>
              <a:spcBef>
                <a:spcPct val="50000"/>
              </a:spcBef>
            </a:pPr>
            <a:r>
              <a:rPr lang="en-GB" sz="2400">
                <a:solidFill>
                  <a:prstClr val="black"/>
                </a:solidFill>
              </a:rPr>
              <a:t>5.</a:t>
            </a:r>
          </a:p>
          <a:p>
            <a:pPr>
              <a:spcBef>
                <a:spcPct val="50000"/>
              </a:spcBef>
            </a:pPr>
            <a:r>
              <a:rPr lang="en-GB" sz="2400">
                <a:solidFill>
                  <a:prstClr val="black"/>
                </a:solidFill>
              </a:rPr>
              <a:t>6.</a:t>
            </a:r>
          </a:p>
          <a:p>
            <a:pPr>
              <a:spcBef>
                <a:spcPct val="50000"/>
              </a:spcBef>
            </a:pPr>
            <a:r>
              <a:rPr lang="en-GB" sz="2400">
                <a:solidFill>
                  <a:prstClr val="black"/>
                </a:solidFill>
              </a:rPr>
              <a:t>7.</a:t>
            </a:r>
          </a:p>
          <a:p>
            <a:pPr>
              <a:spcBef>
                <a:spcPct val="50000"/>
              </a:spcBef>
            </a:pPr>
            <a:r>
              <a:rPr lang="en-GB" sz="2400">
                <a:solidFill>
                  <a:prstClr val="black"/>
                </a:solidFill>
              </a:rPr>
              <a:t>8.</a:t>
            </a:r>
          </a:p>
          <a:p>
            <a:pPr>
              <a:spcBef>
                <a:spcPct val="50000"/>
              </a:spcBef>
            </a:pPr>
            <a:r>
              <a:rPr lang="en-GB" sz="2400">
                <a:solidFill>
                  <a:prstClr val="black"/>
                </a:solidFill>
              </a:rPr>
              <a:t>9.</a:t>
            </a:r>
          </a:p>
          <a:p>
            <a:pPr>
              <a:spcBef>
                <a:spcPct val="50000"/>
              </a:spcBef>
            </a:pPr>
            <a:r>
              <a:rPr lang="en-GB" sz="2400">
                <a:solidFill>
                  <a:prstClr val="black"/>
                </a:solidFill>
              </a:rPr>
              <a:t>10.</a:t>
            </a:r>
          </a:p>
          <a:p>
            <a:pPr>
              <a:spcBef>
                <a:spcPct val="50000"/>
              </a:spcBef>
            </a:pPr>
            <a:r>
              <a:rPr lang="en-GB" sz="2400">
                <a:solidFill>
                  <a:prstClr val="black"/>
                </a:solidFill>
              </a:rPr>
              <a:t>11.</a:t>
            </a:r>
          </a:p>
          <a:p>
            <a:pPr>
              <a:spcBef>
                <a:spcPct val="50000"/>
              </a:spcBef>
            </a:pPr>
            <a:r>
              <a:rPr lang="en-GB" sz="2400">
                <a:solidFill>
                  <a:prstClr val="black"/>
                </a:solidFill>
              </a:rPr>
              <a:t>12.</a:t>
            </a:r>
          </a:p>
        </p:txBody>
      </p:sp>
      <p:sp>
        <p:nvSpPr>
          <p:cNvPr id="4143" name="Text Box 47"/>
          <p:cNvSpPr txBox="1">
            <a:spLocks noChangeArrowheads="1"/>
          </p:cNvSpPr>
          <p:nvPr/>
        </p:nvSpPr>
        <p:spPr bwMode="auto">
          <a:xfrm>
            <a:off x="6948488" y="1635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garganta</a:t>
            </a:r>
          </a:p>
        </p:txBody>
      </p:sp>
      <p:sp>
        <p:nvSpPr>
          <p:cNvPr id="4144" name="Text Box 48"/>
          <p:cNvSpPr txBox="1">
            <a:spLocks noChangeArrowheads="1"/>
          </p:cNvSpPr>
          <p:nvPr/>
        </p:nvSpPr>
        <p:spPr bwMode="auto">
          <a:xfrm>
            <a:off x="6948488" y="7397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cabeza</a:t>
            </a:r>
          </a:p>
        </p:txBody>
      </p:sp>
      <p:sp>
        <p:nvSpPr>
          <p:cNvPr id="4145" name="Text Box 49"/>
          <p:cNvSpPr txBox="1">
            <a:spLocks noChangeArrowheads="1"/>
          </p:cNvSpPr>
          <p:nvPr/>
        </p:nvSpPr>
        <p:spPr bwMode="auto">
          <a:xfrm>
            <a:off x="6948488" y="12430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espalda</a:t>
            </a:r>
          </a:p>
        </p:txBody>
      </p:sp>
      <p:sp>
        <p:nvSpPr>
          <p:cNvPr id="4146" name="Text Box 50"/>
          <p:cNvSpPr txBox="1">
            <a:spLocks noChangeArrowheads="1"/>
          </p:cNvSpPr>
          <p:nvPr/>
        </p:nvSpPr>
        <p:spPr bwMode="auto">
          <a:xfrm>
            <a:off x="6948488" y="18192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mano</a:t>
            </a:r>
          </a:p>
        </p:txBody>
      </p:sp>
      <p:sp>
        <p:nvSpPr>
          <p:cNvPr id="4147" name="Text Box 51"/>
          <p:cNvSpPr txBox="1">
            <a:spLocks noChangeArrowheads="1"/>
          </p:cNvSpPr>
          <p:nvPr/>
        </p:nvSpPr>
        <p:spPr bwMode="auto">
          <a:xfrm>
            <a:off x="6948488" y="2349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pierna</a:t>
            </a:r>
          </a:p>
        </p:txBody>
      </p:sp>
      <p:sp>
        <p:nvSpPr>
          <p:cNvPr id="4148" name="Text Box 52"/>
          <p:cNvSpPr txBox="1">
            <a:spLocks noChangeArrowheads="1"/>
          </p:cNvSpPr>
          <p:nvPr/>
        </p:nvSpPr>
        <p:spPr bwMode="auto">
          <a:xfrm>
            <a:off x="6948488" y="29003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rodilla</a:t>
            </a:r>
          </a:p>
        </p:txBody>
      </p:sp>
      <p:sp>
        <p:nvSpPr>
          <p:cNvPr id="4149" name="Text Box 53"/>
          <p:cNvSpPr txBox="1">
            <a:spLocks noChangeArrowheads="1"/>
          </p:cNvSpPr>
          <p:nvPr/>
        </p:nvSpPr>
        <p:spPr bwMode="auto">
          <a:xfrm>
            <a:off x="6948488" y="34766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nariz</a:t>
            </a:r>
          </a:p>
        </p:txBody>
      </p:sp>
      <p:sp>
        <p:nvSpPr>
          <p:cNvPr id="4150" name="Text Box 54"/>
          <p:cNvSpPr txBox="1">
            <a:spLocks noChangeArrowheads="1"/>
          </p:cNvSpPr>
          <p:nvPr/>
        </p:nvSpPr>
        <p:spPr bwMode="auto">
          <a:xfrm>
            <a:off x="6948488" y="40052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orejas</a:t>
            </a:r>
          </a:p>
        </p:txBody>
      </p:sp>
      <p:sp>
        <p:nvSpPr>
          <p:cNvPr id="4151" name="Text Box 55"/>
          <p:cNvSpPr txBox="1">
            <a:spLocks noChangeArrowheads="1"/>
          </p:cNvSpPr>
          <p:nvPr/>
        </p:nvSpPr>
        <p:spPr bwMode="auto">
          <a:xfrm>
            <a:off x="6948488" y="4508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est</a:t>
            </a:r>
            <a:r>
              <a:rPr lang="en-GB" sz="2400">
                <a:solidFill>
                  <a:srgbClr val="C0504D"/>
                </a:solidFill>
                <a:cs typeface="Arial" charset="0"/>
              </a:rPr>
              <a:t>ómago</a:t>
            </a:r>
          </a:p>
        </p:txBody>
      </p:sp>
      <p:sp>
        <p:nvSpPr>
          <p:cNvPr id="4152" name="Text Box 56"/>
          <p:cNvSpPr txBox="1">
            <a:spLocks noChangeArrowheads="1"/>
          </p:cNvSpPr>
          <p:nvPr/>
        </p:nvSpPr>
        <p:spPr bwMode="auto">
          <a:xfrm>
            <a:off x="7019925" y="51323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brazo</a:t>
            </a:r>
            <a:endParaRPr lang="en-GB" sz="2400">
              <a:solidFill>
                <a:srgbClr val="C0504D"/>
              </a:solidFill>
              <a:cs typeface="Arial" charset="0"/>
            </a:endParaRPr>
          </a:p>
        </p:txBody>
      </p:sp>
      <p:sp>
        <p:nvSpPr>
          <p:cNvPr id="4153" name="Text Box 57"/>
          <p:cNvSpPr txBox="1">
            <a:spLocks noChangeArrowheads="1"/>
          </p:cNvSpPr>
          <p:nvPr/>
        </p:nvSpPr>
        <p:spPr bwMode="auto">
          <a:xfrm>
            <a:off x="7019925" y="56610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dedo</a:t>
            </a:r>
            <a:endParaRPr lang="en-GB" sz="2400">
              <a:solidFill>
                <a:srgbClr val="C0504D"/>
              </a:solidFill>
              <a:cs typeface="Arial" charset="0"/>
            </a:endParaRPr>
          </a:p>
        </p:txBody>
      </p:sp>
      <p:sp>
        <p:nvSpPr>
          <p:cNvPr id="4154" name="Text Box 58"/>
          <p:cNvSpPr txBox="1">
            <a:spLocks noChangeArrowheads="1"/>
          </p:cNvSpPr>
          <p:nvPr/>
        </p:nvSpPr>
        <p:spPr bwMode="auto">
          <a:xfrm>
            <a:off x="7019925" y="62118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a:t>
            </a:r>
            <a:endParaRPr lang="en-GB" sz="2400">
              <a:solidFill>
                <a:srgbClr val="C0504D"/>
              </a:solidFill>
              <a:cs typeface="Arial" charset="0"/>
            </a:endParaRPr>
          </a:p>
        </p:txBody>
      </p:sp>
      <p:sp>
        <p:nvSpPr>
          <p:cNvPr id="4155" name="AutoShape 59">
            <a:hlinkClick r:id="" action="ppaction://noaction" highlightClick="1">
              <a:snd r:embed="rId3" name="garganta.wav"/>
            </a:hlinkClick>
          </p:cNvPr>
          <p:cNvSpPr>
            <a:spLocks noChangeArrowheads="1"/>
          </p:cNvSpPr>
          <p:nvPr/>
        </p:nvSpPr>
        <p:spPr bwMode="auto">
          <a:xfrm>
            <a:off x="8423275" y="2603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6" name="AutoShape 60">
            <a:hlinkClick r:id="" action="ppaction://noaction" highlightClick="1">
              <a:snd r:embed="rId4" name="cabeza.wav"/>
            </a:hlinkClick>
          </p:cNvPr>
          <p:cNvSpPr>
            <a:spLocks noChangeArrowheads="1"/>
          </p:cNvSpPr>
          <p:nvPr/>
        </p:nvSpPr>
        <p:spPr bwMode="auto">
          <a:xfrm>
            <a:off x="8434388" y="8366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7" name="AutoShape 61">
            <a:hlinkClick r:id="" action="ppaction://noaction" highlightClick="1">
              <a:snd r:embed="rId5" name="espalda.wav"/>
            </a:hlinkClick>
          </p:cNvPr>
          <p:cNvSpPr>
            <a:spLocks noChangeArrowheads="1"/>
          </p:cNvSpPr>
          <p:nvPr/>
        </p:nvSpPr>
        <p:spPr bwMode="auto">
          <a:xfrm>
            <a:off x="8447088" y="13398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8" name="AutoShape 62">
            <a:hlinkClick r:id="" action="ppaction://noaction" highlightClick="1">
              <a:snd r:embed="rId6" name="mano.wav"/>
            </a:hlinkClick>
          </p:cNvPr>
          <p:cNvSpPr>
            <a:spLocks noChangeArrowheads="1"/>
          </p:cNvSpPr>
          <p:nvPr/>
        </p:nvSpPr>
        <p:spPr bwMode="auto">
          <a:xfrm>
            <a:off x="8459788" y="19161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9" name="AutoShape 63">
            <a:hlinkClick r:id="" action="ppaction://noaction" highlightClick="1">
              <a:snd r:embed="rId7" name="pierna.wav"/>
            </a:hlinkClick>
          </p:cNvPr>
          <p:cNvSpPr>
            <a:spLocks noChangeArrowheads="1"/>
          </p:cNvSpPr>
          <p:nvPr/>
        </p:nvSpPr>
        <p:spPr bwMode="auto">
          <a:xfrm>
            <a:off x="8459788" y="24209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0" name="AutoShape 64">
            <a:hlinkClick r:id="" action="ppaction://noaction" highlightClick="1">
              <a:snd r:embed="rId8" name="rodilla.wav"/>
            </a:hlinkClick>
          </p:cNvPr>
          <p:cNvSpPr>
            <a:spLocks noChangeArrowheads="1"/>
          </p:cNvSpPr>
          <p:nvPr/>
        </p:nvSpPr>
        <p:spPr bwMode="auto">
          <a:xfrm>
            <a:off x="8459788" y="29591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1" name="AutoShape 65">
            <a:hlinkClick r:id="" action="ppaction://noaction" highlightClick="1">
              <a:snd r:embed="rId9" name="nariz.wav"/>
            </a:hlinkClick>
          </p:cNvPr>
          <p:cNvSpPr>
            <a:spLocks noChangeArrowheads="1"/>
          </p:cNvSpPr>
          <p:nvPr/>
        </p:nvSpPr>
        <p:spPr bwMode="auto">
          <a:xfrm>
            <a:off x="8459788" y="3573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2" name="AutoShape 66">
            <a:hlinkClick r:id="" action="ppaction://noaction" highlightClick="1">
              <a:snd r:embed="rId10" name="orejas.wav"/>
            </a:hlinkClick>
          </p:cNvPr>
          <p:cNvSpPr>
            <a:spLocks noChangeArrowheads="1"/>
          </p:cNvSpPr>
          <p:nvPr/>
        </p:nvSpPr>
        <p:spPr bwMode="auto">
          <a:xfrm>
            <a:off x="8459788" y="41481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3" name="AutoShape 67">
            <a:hlinkClick r:id="" action="ppaction://noaction" highlightClick="1">
              <a:snd r:embed="rId11" name="estomago.wav"/>
            </a:hlinkClick>
          </p:cNvPr>
          <p:cNvSpPr>
            <a:spLocks noChangeArrowheads="1"/>
          </p:cNvSpPr>
          <p:nvPr/>
        </p:nvSpPr>
        <p:spPr bwMode="auto">
          <a:xfrm>
            <a:off x="8459788" y="45815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4" name="AutoShape 68">
            <a:hlinkClick r:id="" action="ppaction://noaction" highlightClick="1">
              <a:snd r:embed="rId12" name="brazo.wav"/>
            </a:hlinkClick>
          </p:cNvPr>
          <p:cNvSpPr>
            <a:spLocks noChangeArrowheads="1"/>
          </p:cNvSpPr>
          <p:nvPr/>
        </p:nvSpPr>
        <p:spPr bwMode="auto">
          <a:xfrm>
            <a:off x="8459788" y="51562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5" name="AutoShape 69">
            <a:hlinkClick r:id="" action="ppaction://noaction" highlightClick="1">
              <a:snd r:embed="rId13" name="dedo.wav"/>
            </a:hlinkClick>
          </p:cNvPr>
          <p:cNvSpPr>
            <a:spLocks noChangeArrowheads="1"/>
          </p:cNvSpPr>
          <p:nvPr/>
        </p:nvSpPr>
        <p:spPr bwMode="auto">
          <a:xfrm>
            <a:off x="8459788" y="5732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6" name="AutoShape 70">
            <a:hlinkClick r:id="" action="ppaction://noaction" highlightClick="1">
              <a:snd r:embed="rId14" name="pie.wav"/>
            </a:hlinkClick>
          </p:cNvPr>
          <p:cNvSpPr>
            <a:spLocks noChangeArrowheads="1"/>
          </p:cNvSpPr>
          <p:nvPr/>
        </p:nvSpPr>
        <p:spPr bwMode="auto">
          <a:xfrm>
            <a:off x="8459788" y="63087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Tree>
    <p:extLst>
      <p:ext uri="{BB962C8B-B14F-4D97-AF65-F5344CB8AC3E}">
        <p14:creationId xmlns:p14="http://schemas.microsoft.com/office/powerpoint/2010/main" val="210810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49" grpId="0"/>
      <p:bldP spid="4150" grpId="0"/>
      <p:bldP spid="4151" grpId="0"/>
      <p:bldP spid="4152" grpId="0"/>
      <p:bldP spid="4153" grpId="0"/>
      <p:bldP spid="41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Wer</a:t>
            </a:r>
            <a:r>
              <a:rPr lang="en-GB" b="1" dirty="0" smtClean="0"/>
              <a:t> </a:t>
            </a:r>
            <a:r>
              <a:rPr lang="en-GB" b="1" dirty="0" err="1" smtClean="0"/>
              <a:t>ist</a:t>
            </a:r>
            <a:r>
              <a:rPr lang="en-GB" b="1" dirty="0" smtClean="0"/>
              <a:t> das?</a:t>
            </a:r>
            <a:endParaRPr lang="en-GB" b="1" dirty="0"/>
          </a:p>
        </p:txBody>
      </p:sp>
      <p:sp>
        <p:nvSpPr>
          <p:cNvPr id="3" name="Content Placeholder 2"/>
          <p:cNvSpPr>
            <a:spLocks noGrp="1"/>
          </p:cNvSpPr>
          <p:nvPr>
            <p:ph idx="1"/>
          </p:nvPr>
        </p:nvSpPr>
        <p:spPr/>
        <p:txBody>
          <a:bodyPr/>
          <a:lstStyle/>
          <a:p>
            <a:r>
              <a:rPr lang="en-GB" dirty="0" err="1" smtClean="0"/>
              <a:t>Er</a:t>
            </a:r>
            <a:r>
              <a:rPr lang="en-GB" dirty="0" smtClean="0"/>
              <a:t> </a:t>
            </a:r>
            <a:r>
              <a:rPr lang="en-GB" dirty="0" err="1" smtClean="0"/>
              <a:t>spielt</a:t>
            </a:r>
            <a:r>
              <a:rPr lang="en-GB" dirty="0" smtClean="0"/>
              <a:t> </a:t>
            </a:r>
            <a:r>
              <a:rPr lang="en-GB" dirty="0" err="1" smtClean="0"/>
              <a:t>gern</a:t>
            </a:r>
            <a:r>
              <a:rPr lang="en-GB" dirty="0" smtClean="0"/>
              <a:t> </a:t>
            </a:r>
            <a:r>
              <a:rPr lang="en-GB" dirty="0" err="1" smtClean="0"/>
              <a:t>Fußball</a:t>
            </a:r>
            <a:r>
              <a:rPr lang="en-GB" dirty="0" smtClean="0"/>
              <a:t>.</a:t>
            </a:r>
          </a:p>
          <a:p>
            <a:r>
              <a:rPr lang="en-GB" dirty="0" err="1" smtClean="0"/>
              <a:t>Er</a:t>
            </a:r>
            <a:r>
              <a:rPr lang="en-GB" dirty="0" smtClean="0"/>
              <a:t> </a:t>
            </a:r>
            <a:r>
              <a:rPr lang="en-GB" dirty="0" err="1" smtClean="0"/>
              <a:t>macht</a:t>
            </a:r>
            <a:r>
              <a:rPr lang="en-GB" dirty="0" smtClean="0"/>
              <a:t> </a:t>
            </a:r>
            <a:r>
              <a:rPr lang="en-GB" dirty="0" err="1" smtClean="0"/>
              <a:t>viel</a:t>
            </a:r>
            <a:r>
              <a:rPr lang="en-GB" dirty="0" smtClean="0"/>
              <a:t> Sport.</a:t>
            </a:r>
          </a:p>
          <a:p>
            <a:r>
              <a:rPr lang="en-GB" dirty="0" err="1" smtClean="0"/>
              <a:t>Er</a:t>
            </a:r>
            <a:r>
              <a:rPr lang="en-GB" dirty="0" smtClean="0"/>
              <a:t> hat an der </a:t>
            </a:r>
            <a:r>
              <a:rPr lang="en-GB" dirty="0" err="1" smtClean="0"/>
              <a:t>Uni</a:t>
            </a:r>
            <a:r>
              <a:rPr lang="en-GB" dirty="0" smtClean="0"/>
              <a:t> in Cambridge </a:t>
            </a:r>
            <a:r>
              <a:rPr lang="en-GB" dirty="0" err="1" smtClean="0"/>
              <a:t>studiert</a:t>
            </a:r>
            <a:r>
              <a:rPr lang="en-GB" dirty="0" smtClean="0"/>
              <a:t>.</a:t>
            </a:r>
          </a:p>
          <a:p>
            <a:r>
              <a:rPr lang="en-GB" dirty="0" err="1" smtClean="0"/>
              <a:t>Er</a:t>
            </a:r>
            <a:r>
              <a:rPr lang="en-GB" dirty="0" smtClean="0"/>
              <a:t> </a:t>
            </a:r>
            <a:r>
              <a:rPr lang="en-GB" dirty="0" err="1" smtClean="0"/>
              <a:t>wohnt</a:t>
            </a:r>
            <a:r>
              <a:rPr lang="en-GB" dirty="0" smtClean="0"/>
              <a:t> </a:t>
            </a:r>
            <a:r>
              <a:rPr lang="en-GB" dirty="0" err="1" smtClean="0"/>
              <a:t>nicht</a:t>
            </a:r>
            <a:r>
              <a:rPr lang="en-GB" dirty="0" smtClean="0"/>
              <a:t> in </a:t>
            </a:r>
            <a:r>
              <a:rPr lang="en-GB" dirty="0" err="1" smtClean="0"/>
              <a:t>Comberton</a:t>
            </a:r>
            <a:r>
              <a:rPr lang="en-GB" dirty="0" smtClean="0"/>
              <a:t>.</a:t>
            </a:r>
          </a:p>
          <a:p>
            <a:r>
              <a:rPr lang="en-GB" dirty="0" err="1" smtClean="0"/>
              <a:t>Er</a:t>
            </a:r>
            <a:r>
              <a:rPr lang="en-GB" dirty="0" smtClean="0"/>
              <a:t> </a:t>
            </a:r>
            <a:r>
              <a:rPr lang="en-GB" dirty="0" err="1" smtClean="0"/>
              <a:t>arbeitet</a:t>
            </a:r>
            <a:r>
              <a:rPr lang="en-GB" dirty="0" smtClean="0"/>
              <a:t> an CVC.</a:t>
            </a:r>
          </a:p>
          <a:p>
            <a:r>
              <a:rPr lang="en-GB" dirty="0" err="1" smtClean="0"/>
              <a:t>Er</a:t>
            </a:r>
            <a:r>
              <a:rPr lang="en-GB" dirty="0" smtClean="0"/>
              <a:t> </a:t>
            </a:r>
            <a:r>
              <a:rPr lang="en-GB" dirty="0" err="1" smtClean="0"/>
              <a:t>ist</a:t>
            </a:r>
            <a:r>
              <a:rPr lang="en-GB" dirty="0" smtClean="0"/>
              <a:t> </a:t>
            </a:r>
            <a:r>
              <a:rPr lang="en-GB" dirty="0" err="1" smtClean="0"/>
              <a:t>älter</a:t>
            </a:r>
            <a:r>
              <a:rPr lang="en-GB" dirty="0" smtClean="0"/>
              <a:t> </a:t>
            </a:r>
            <a:r>
              <a:rPr lang="en-GB" dirty="0" err="1" smtClean="0"/>
              <a:t>als</a:t>
            </a:r>
            <a:r>
              <a:rPr lang="en-GB" dirty="0" smtClean="0"/>
              <a:t> Frau Hawkes.</a:t>
            </a:r>
          </a:p>
          <a:p>
            <a:r>
              <a:rPr lang="en-GB" dirty="0" err="1" smtClean="0"/>
              <a:t>Er</a:t>
            </a:r>
            <a:r>
              <a:rPr lang="en-GB" dirty="0" smtClean="0"/>
              <a:t> </a:t>
            </a:r>
            <a:r>
              <a:rPr lang="en-GB" dirty="0" err="1" smtClean="0"/>
              <a:t>ist</a:t>
            </a:r>
            <a:r>
              <a:rPr lang="en-GB" dirty="0" smtClean="0"/>
              <a:t> </a:t>
            </a:r>
            <a:r>
              <a:rPr lang="en-GB" dirty="0" err="1" smtClean="0"/>
              <a:t>unser</a:t>
            </a:r>
            <a:r>
              <a:rPr lang="en-GB" dirty="0" smtClean="0"/>
              <a:t> </a:t>
            </a:r>
            <a:r>
              <a:rPr lang="en-GB" dirty="0" err="1" smtClean="0"/>
              <a:t>Schuldirektor</a:t>
            </a:r>
            <a:r>
              <a:rPr lang="en-GB" dirty="0" smtClean="0"/>
              <a:t>.</a:t>
            </a:r>
            <a:endParaRPr lang="en-GB" dirty="0"/>
          </a:p>
        </p:txBody>
      </p:sp>
      <p:pic>
        <p:nvPicPr>
          <p:cNvPr id="4" name="Picture 3"/>
          <p:cNvPicPr>
            <a:picLocks noChangeAspect="1"/>
          </p:cNvPicPr>
          <p:nvPr/>
        </p:nvPicPr>
        <p:blipFill>
          <a:blip r:embed="rId3"/>
          <a:stretch>
            <a:fillRect/>
          </a:stretch>
        </p:blipFill>
        <p:spPr>
          <a:xfrm>
            <a:off x="6162675" y="3573016"/>
            <a:ext cx="2524125" cy="2857500"/>
          </a:xfrm>
          <a:prstGeom prst="rect">
            <a:avLst/>
          </a:prstGeom>
        </p:spPr>
      </p:pic>
    </p:spTree>
    <p:extLst>
      <p:ext uri="{BB962C8B-B14F-4D97-AF65-F5344CB8AC3E}">
        <p14:creationId xmlns:p14="http://schemas.microsoft.com/office/powerpoint/2010/main" val="25744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Why?</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16815" y="1667078"/>
            <a:ext cx="7796030" cy="3587674"/>
          </a:xfrm>
        </p:spPr>
        <p:txBody>
          <a:bodyPr anchor="t">
            <a:no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Develops pronunciation</a:t>
            </a:r>
          </a:p>
          <a:p>
            <a:pPr>
              <a:spcBef>
                <a:spcPct val="20000"/>
              </a:spcBef>
              <a:buFontTx/>
              <a:buChar char="•"/>
            </a:pPr>
            <a:r>
              <a:rPr lang="en-GB" sz="2800" cap="none" dirty="0" smtClean="0">
                <a:latin typeface="Arial" panose="020B0604020202020204" pitchFamily="34" charset="0"/>
                <a:cs typeface="Arial" panose="020B0604020202020204" pitchFamily="34" charset="0"/>
              </a:rPr>
              <a:t>Builds pattern-finding and link-making</a:t>
            </a:r>
          </a:p>
          <a:p>
            <a:pPr>
              <a:spcBef>
                <a:spcPct val="20000"/>
              </a:spcBef>
              <a:buFontTx/>
              <a:buChar char="•"/>
            </a:pPr>
            <a:r>
              <a:rPr lang="en-GB" sz="2800" cap="none" dirty="0" smtClean="0">
                <a:latin typeface="Arial" panose="020B0604020202020204" pitchFamily="34" charset="0"/>
                <a:cs typeface="Arial" panose="020B0604020202020204" pitchFamily="34" charset="0"/>
              </a:rPr>
              <a:t>Increases autonomy</a:t>
            </a:r>
          </a:p>
          <a:p>
            <a:pPr>
              <a:spcBef>
                <a:spcPct val="20000"/>
              </a:spcBef>
              <a:buFontTx/>
              <a:buChar char="•"/>
            </a:pPr>
            <a:r>
              <a:rPr lang="en-GB" sz="2800" cap="none" dirty="0" smtClean="0">
                <a:latin typeface="Arial" panose="020B0604020202020204" pitchFamily="34" charset="0"/>
                <a:cs typeface="Arial" panose="020B0604020202020204" pitchFamily="34" charset="0"/>
              </a:rPr>
              <a:t>Improves confidence in production and performance</a:t>
            </a:r>
          </a:p>
          <a:p>
            <a:pPr>
              <a:spcBef>
                <a:spcPct val="20000"/>
              </a:spcBef>
              <a:buFontTx/>
              <a:buChar char="•"/>
            </a:pPr>
            <a:r>
              <a:rPr lang="en-GB" sz="2800" cap="none" dirty="0" smtClean="0">
                <a:latin typeface="Arial" panose="020B0604020202020204" pitchFamily="34" charset="0"/>
                <a:cs typeface="Arial" panose="020B0604020202020204" pitchFamily="34" charset="0"/>
              </a:rPr>
              <a:t>Facilitates comprehension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1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a:solidFill>
                  <a:srgbClr val="000000"/>
                </a:solidFill>
                <a:latin typeface="Arial" charset="0"/>
                <a:cs typeface="Arial" charset="0"/>
              </a:rPr>
              <a:t>Me </a:t>
            </a:r>
            <a:r>
              <a:rPr lang="en-US" altLang="en-US" sz="2400" dirty="0" err="1">
                <a:solidFill>
                  <a:srgbClr val="000000"/>
                </a:solidFill>
                <a:latin typeface="Arial" charset="0"/>
                <a:cs typeface="Arial" charset="0"/>
              </a:rPr>
              <a:t>llamo</a:t>
            </a:r>
            <a:r>
              <a:rPr lang="en-US" altLang="en-US" sz="2400" dirty="0">
                <a:solidFill>
                  <a:srgbClr val="000000"/>
                </a:solidFill>
                <a:latin typeface="Arial" charset="0"/>
                <a:cs typeface="Arial" charset="0"/>
              </a:rPr>
              <a:t> 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por</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del </a:t>
            </a:r>
            <a:r>
              <a:rPr lang="en-US" altLang="en-US" sz="2400"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Tree>
    <p:extLst>
      <p:ext uri="{BB962C8B-B14F-4D97-AF65-F5344CB8AC3E}">
        <p14:creationId xmlns:p14="http://schemas.microsoft.com/office/powerpoint/2010/main" val="20039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Me </a:t>
            </a:r>
            <a:r>
              <a:rPr lang="en-US" altLang="en-US" sz="2400" b="1" u="sng" dirty="0" err="1">
                <a:solidFill>
                  <a:srgbClr val="000000"/>
                </a:solidFill>
                <a:latin typeface="Arial" charset="0"/>
                <a:cs typeface="Arial" charset="0"/>
              </a:rPr>
              <a:t>llamo</a:t>
            </a:r>
            <a:r>
              <a:rPr lang="en-US" altLang="en-US" sz="2400" b="1" u="sng" dirty="0">
                <a:solidFill>
                  <a:srgbClr val="000000"/>
                </a:solidFill>
                <a:latin typeface="Arial" charset="0"/>
                <a:cs typeface="Arial" charset="0"/>
              </a:rPr>
              <a:t>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por</a:t>
            </a:r>
            <a:r>
              <a:rPr lang="en-US" altLang="en-US" sz="2400" b="1" u="sng"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err="1">
                <a:solidFill>
                  <a:srgbClr val="000000"/>
                </a:solidFill>
                <a:latin typeface="Arial" charset="0"/>
                <a:cs typeface="Arial" charset="0"/>
              </a:rPr>
              <a:t>mis</a:t>
            </a:r>
            <a:r>
              <a:rPr lang="en-US" altLang="en-US" sz="2400" b="1" u="sng" dirty="0">
                <a:solidFill>
                  <a:srgbClr val="000000"/>
                </a:solidFill>
                <a:latin typeface="Arial" charset="0"/>
                <a:cs typeface="Arial" charset="0"/>
              </a:rPr>
              <a:t> padres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del </a:t>
            </a:r>
            <a:r>
              <a:rPr lang="en-US" altLang="en-US" sz="2400" b="1" u="sng"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spTree>
    <p:extLst>
      <p:ext uri="{BB962C8B-B14F-4D97-AF65-F5344CB8AC3E}">
        <p14:creationId xmlns:p14="http://schemas.microsoft.com/office/powerpoint/2010/main" val="40517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___________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__________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a:solidFill>
                  <a:srgbClr val="000000"/>
                </a:solidFill>
                <a:latin typeface="Arial" charset="0"/>
                <a:cs typeface="Arial" charset="0"/>
              </a:rPr>
              <a:t>___________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________________</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a:solidFill>
                  <a:srgbClr val="7030A0"/>
                </a:solidFill>
              </a:rPr>
              <a:t>Mi</a:t>
            </a:r>
            <a:r>
              <a:rPr lang="en-GB" sz="2800" b="1" dirty="0">
                <a:solidFill>
                  <a:srgbClr val="7030A0"/>
                </a:solidFill>
              </a:rPr>
              <a:t> </a:t>
            </a:r>
            <a:r>
              <a:rPr lang="en-GB" sz="2800" b="1" dirty="0" err="1">
                <a:solidFill>
                  <a:srgbClr val="7030A0"/>
                </a:solidFill>
              </a:rPr>
              <a:t>nombre</a:t>
            </a:r>
            <a:r>
              <a:rPr lang="en-GB" sz="2800" b="1" dirty="0">
                <a:solidFill>
                  <a:srgbClr val="7030A0"/>
                </a:solidFill>
              </a:rPr>
              <a:t> </a:t>
            </a:r>
            <a:r>
              <a:rPr lang="en-GB" sz="2800" b="1" dirty="0" err="1">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mi </a:t>
            </a:r>
            <a:r>
              <a:rPr lang="en-GB" sz="2800" b="1" dirty="0" err="1">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de </a:t>
            </a:r>
            <a:r>
              <a:rPr lang="en-GB" sz="2800" b="1" dirty="0" err="1">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a:solidFill>
                  <a:srgbClr val="7030A0"/>
                </a:solidFill>
              </a:rPr>
              <a:t>tienen</a:t>
            </a:r>
            <a:r>
              <a:rPr lang="en-GB" sz="2400" b="1" dirty="0">
                <a:solidFill>
                  <a:srgbClr val="7030A0"/>
                </a:solidFill>
              </a:rPr>
              <a:t> un </a:t>
            </a:r>
            <a:r>
              <a:rPr lang="en-GB" sz="2400" b="1" dirty="0" err="1">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27201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The sounds of French</a:t>
            </a:r>
            <a:endParaRPr lang="en-GB" b="1" cap="none"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23850" y="1268413"/>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dirty="0">
                <a:latin typeface="Calibri" pitchFamily="34" charset="0"/>
              </a:rPr>
              <a:t>Almost all the French phonemes are contained in the French words for </a:t>
            </a:r>
            <a:r>
              <a:rPr lang="en-GB" sz="2800" b="1" dirty="0">
                <a:solidFill>
                  <a:srgbClr val="BD4643"/>
                </a:solidFill>
                <a:latin typeface="Segoe Print" pitchFamily="2" charset="0"/>
              </a:rPr>
              <a:t>animals, colours </a:t>
            </a:r>
            <a:r>
              <a:rPr lang="en-GB" sz="2800" dirty="0">
                <a:latin typeface="Calibri" pitchFamily="34" charset="0"/>
              </a:rPr>
              <a:t>and the </a:t>
            </a:r>
            <a:r>
              <a:rPr lang="en-GB" sz="2800" b="1" dirty="0">
                <a:solidFill>
                  <a:srgbClr val="BD4643"/>
                </a:solidFill>
                <a:latin typeface="Segoe Print" pitchFamily="2" charset="0"/>
              </a:rPr>
              <a:t>numbers 1-20.</a:t>
            </a:r>
          </a:p>
        </p:txBody>
      </p:sp>
      <p:sp>
        <p:nvSpPr>
          <p:cNvPr id="6" name="Text Box 6"/>
          <p:cNvSpPr txBox="1">
            <a:spLocks noChangeArrowheads="1"/>
          </p:cNvSpPr>
          <p:nvPr/>
        </p:nvSpPr>
        <p:spPr bwMode="auto">
          <a:xfrm>
            <a:off x="1679507" y="2529264"/>
            <a:ext cx="546735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3200" dirty="0">
                <a:latin typeface="Calibri" pitchFamily="34" charset="0"/>
              </a:rPr>
              <a:t>Par </a:t>
            </a:r>
            <a:r>
              <a:rPr lang="en-GB" sz="3200" dirty="0" err="1">
                <a:latin typeface="Calibri" pitchFamily="34" charset="0"/>
              </a:rPr>
              <a:t>exemple</a:t>
            </a:r>
            <a:r>
              <a:rPr lang="en-GB" sz="3200" dirty="0">
                <a:latin typeface="Calibri" pitchFamily="34" charset="0"/>
              </a:rPr>
              <a:t>:  OU</a:t>
            </a:r>
          </a:p>
          <a:p>
            <a:pPr eaLnBrk="1" hangingPunct="1">
              <a:spcBef>
                <a:spcPct val="50000"/>
              </a:spcBef>
            </a:pPr>
            <a:r>
              <a:rPr lang="en-GB" sz="3200" dirty="0" err="1" smtClean="0">
                <a:solidFill>
                  <a:srgbClr val="FF0000"/>
                </a:solidFill>
                <a:latin typeface="Calibri" pitchFamily="34" charset="0"/>
              </a:rPr>
              <a:t>dou</a:t>
            </a:r>
            <a:r>
              <a:rPr lang="en-GB" sz="3200" dirty="0" err="1" smtClean="0">
                <a:latin typeface="Calibri" pitchFamily="34" charset="0"/>
              </a:rPr>
              <a:t>ze</a:t>
            </a:r>
            <a:r>
              <a:rPr lang="en-GB" sz="3200" dirty="0">
                <a:latin typeface="Calibri" pitchFamily="34" charset="0"/>
              </a:rPr>
              <a:t>	</a:t>
            </a:r>
            <a:r>
              <a:rPr lang="en-GB" sz="3200" dirty="0" smtClean="0">
                <a:latin typeface="Calibri" pitchFamily="34" charset="0"/>
              </a:rPr>
              <a:t>les </a:t>
            </a:r>
            <a:r>
              <a:rPr lang="en-GB" sz="3200" dirty="0" err="1">
                <a:latin typeface="Calibri" pitchFamily="34" charset="0"/>
              </a:rPr>
              <a:t>c</a:t>
            </a:r>
            <a:r>
              <a:rPr lang="en-GB" sz="3200" dirty="0" err="1">
                <a:solidFill>
                  <a:srgbClr val="FF0000"/>
                </a:solidFill>
                <a:latin typeface="Calibri" pitchFamily="34" charset="0"/>
              </a:rPr>
              <a:t>ou</a:t>
            </a:r>
            <a:r>
              <a:rPr lang="en-GB" sz="3200" dirty="0" err="1">
                <a:latin typeface="Calibri" pitchFamily="34" charset="0"/>
              </a:rPr>
              <a:t>leurs</a:t>
            </a:r>
            <a:endParaRPr lang="en-GB" sz="3200" dirty="0">
              <a:latin typeface="Calibri" pitchFamily="34" charset="0"/>
            </a:endParaRPr>
          </a:p>
          <a:p>
            <a:pPr eaLnBrk="1" hangingPunct="1">
              <a:spcBef>
                <a:spcPct val="50000"/>
              </a:spcBef>
            </a:pPr>
            <a:r>
              <a:rPr lang="en-GB" sz="3200" dirty="0">
                <a:latin typeface="Calibri" pitchFamily="34" charset="0"/>
              </a:rPr>
              <a:t>r</a:t>
            </a:r>
            <a:r>
              <a:rPr lang="en-GB" sz="3200" dirty="0" smtClean="0">
                <a:solidFill>
                  <a:srgbClr val="FF0000"/>
                </a:solidFill>
                <a:latin typeface="Calibri" pitchFamily="34" charset="0"/>
              </a:rPr>
              <a:t>ou</a:t>
            </a:r>
            <a:r>
              <a:rPr lang="en-GB" sz="3200" dirty="0" smtClean="0">
                <a:latin typeface="Calibri" pitchFamily="34" charset="0"/>
              </a:rPr>
              <a:t>ge	</a:t>
            </a:r>
            <a:r>
              <a:rPr lang="en-GB" sz="3200" dirty="0" err="1" smtClean="0">
                <a:latin typeface="Calibri" pitchFamily="34" charset="0"/>
              </a:rPr>
              <a:t>une</a:t>
            </a:r>
            <a:r>
              <a:rPr lang="en-GB" sz="3200" dirty="0" smtClean="0">
                <a:latin typeface="Calibri" pitchFamily="34" charset="0"/>
              </a:rPr>
              <a:t> </a:t>
            </a:r>
            <a:r>
              <a:rPr lang="en-GB" sz="3200" dirty="0" err="1">
                <a:latin typeface="Calibri" pitchFamily="34" charset="0"/>
              </a:rPr>
              <a:t>s</a:t>
            </a:r>
            <a:r>
              <a:rPr lang="en-GB" sz="3200" dirty="0" err="1">
                <a:solidFill>
                  <a:srgbClr val="FF0000"/>
                </a:solidFill>
                <a:latin typeface="Calibri" pitchFamily="34" charset="0"/>
              </a:rPr>
              <a:t>ou</a:t>
            </a:r>
            <a:r>
              <a:rPr lang="en-GB" sz="3200" dirty="0" err="1">
                <a:latin typeface="Calibri" pitchFamily="34" charset="0"/>
              </a:rPr>
              <a:t>ris</a:t>
            </a:r>
            <a:endParaRPr lang="en-GB" sz="3200" dirty="0">
              <a:latin typeface="Calibri" pitchFamily="34" charset="0"/>
            </a:endParaRPr>
          </a:p>
          <a:p>
            <a:pPr eaLnBrk="1" hangingPunct="1">
              <a:spcBef>
                <a:spcPct val="50000"/>
              </a:spcBef>
            </a:pPr>
            <a:endParaRPr lang="en-GB" dirty="0">
              <a:latin typeface="Calibri" pitchFamily="34" charset="0"/>
            </a:endParaRPr>
          </a:p>
        </p:txBody>
      </p:sp>
    </p:spTree>
    <p:extLst>
      <p:ext uri="{BB962C8B-B14F-4D97-AF65-F5344CB8AC3E}">
        <p14:creationId xmlns:p14="http://schemas.microsoft.com/office/powerpoint/2010/main" val="24434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448"/>
            <a:ext cx="7797662" cy="1151965"/>
          </a:xfrm>
        </p:spPr>
        <p:txBody>
          <a:bodyPr/>
          <a:lstStyle/>
          <a:p>
            <a:r>
              <a:rPr lang="en-GB" b="1" cap="none" dirty="0" smtClean="0">
                <a:latin typeface="Arial" panose="020B0604020202020204" pitchFamily="34" charset="0"/>
                <a:cs typeface="Arial" panose="020B0604020202020204" pitchFamily="34" charset="0"/>
              </a:rPr>
              <a:t>Songs are very useful</a:t>
            </a:r>
            <a:endParaRPr lang="en-GB" b="1" cap="none"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323850" y="119062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dirty="0">
                <a:latin typeface="Calibri" pitchFamily="34" charset="0"/>
              </a:rPr>
              <a:t>Il </a:t>
            </a:r>
            <a:r>
              <a:rPr lang="en-GB" sz="4400" dirty="0" err="1">
                <a:latin typeface="Calibri" pitchFamily="34" charset="0"/>
              </a:rPr>
              <a:t>est</a:t>
            </a:r>
            <a:r>
              <a:rPr lang="en-GB" sz="4400" dirty="0">
                <a:latin typeface="Calibri" pitchFamily="34" charset="0"/>
              </a:rPr>
              <a:t> n</a:t>
            </a:r>
            <a:r>
              <a:rPr lang="en-US" sz="4400" dirty="0">
                <a:latin typeface="Calibri" pitchFamily="34" charset="0"/>
                <a:cs typeface="Arial" pitchFamily="34" charset="0"/>
              </a:rPr>
              <a:t>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Jouez</a:t>
            </a:r>
            <a:r>
              <a:rPr lang="en-US" sz="4400" dirty="0">
                <a:latin typeface="Calibri" pitchFamily="34" charset="0"/>
                <a:cs typeface="Arial" pitchFamily="34" charset="0"/>
              </a:rPr>
              <a:t> </a:t>
            </a:r>
            <a:r>
              <a:rPr lang="en-US" sz="4400" dirty="0" err="1">
                <a:latin typeface="Calibri" pitchFamily="34" charset="0"/>
                <a:cs typeface="Arial" pitchFamily="34" charset="0"/>
              </a:rPr>
              <a:t>hautbois</a:t>
            </a:r>
            <a:r>
              <a:rPr lang="en-US" sz="4400" dirty="0">
                <a:latin typeface="Calibri" pitchFamily="34" charset="0"/>
                <a:cs typeface="Arial" pitchFamily="34" charset="0"/>
              </a:rPr>
              <a:t>, </a:t>
            </a:r>
            <a:r>
              <a:rPr lang="en-US" sz="4400" dirty="0" err="1">
                <a:latin typeface="Calibri" pitchFamily="34" charset="0"/>
                <a:cs typeface="Arial" pitchFamily="34" charset="0"/>
              </a:rPr>
              <a:t>rés</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nez</a:t>
            </a:r>
            <a:r>
              <a:rPr lang="en-US" sz="4400" dirty="0">
                <a:latin typeface="Calibri" pitchFamily="34" charset="0"/>
                <a:cs typeface="Arial" pitchFamily="34" charset="0"/>
              </a:rPr>
              <a:t> musettes</a:t>
            </a:r>
          </a:p>
          <a:p>
            <a:pPr eaLnBrk="1" hangingPunct="1">
              <a:spcBef>
                <a:spcPct val="50000"/>
              </a:spcBef>
            </a:pPr>
            <a:r>
              <a:rPr lang="en-US" sz="4400" dirty="0">
                <a:latin typeface="Calibri" pitchFamily="34" charset="0"/>
                <a:cs typeface="Arial" pitchFamily="34" charset="0"/>
              </a:rPr>
              <a:t>Il </a:t>
            </a:r>
            <a:r>
              <a:rPr lang="en-US" sz="4400" dirty="0" err="1">
                <a:latin typeface="Calibri" pitchFamily="34" charset="0"/>
                <a:cs typeface="Arial" pitchFamily="34" charset="0"/>
              </a:rPr>
              <a:t>est</a:t>
            </a:r>
            <a:r>
              <a:rPr lang="en-US" sz="4400" dirty="0">
                <a:latin typeface="Calibri" pitchFamily="34" charset="0"/>
                <a:cs typeface="Arial" pitchFamily="34" charset="0"/>
              </a:rPr>
              <a:t> né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Ch</a:t>
            </a:r>
            <a:r>
              <a:rPr lang="en-US" sz="4400" dirty="0" err="1">
                <a:solidFill>
                  <a:srgbClr val="FF0000"/>
                </a:solidFill>
                <a:latin typeface="Calibri" pitchFamily="34" charset="0"/>
                <a:cs typeface="Arial" pitchFamily="34" charset="0"/>
              </a:rPr>
              <a:t>an</a:t>
            </a:r>
            <a:r>
              <a:rPr lang="en-US" sz="4400" dirty="0" err="1">
                <a:latin typeface="Calibri" pitchFamily="34" charset="0"/>
                <a:cs typeface="Arial" pitchFamily="34" charset="0"/>
              </a:rPr>
              <a:t>t</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s</a:t>
            </a:r>
            <a:r>
              <a:rPr lang="en-US" sz="4400" dirty="0">
                <a:latin typeface="Calibri" pitchFamily="34" charset="0"/>
                <a:cs typeface="Arial" pitchFamily="34" charset="0"/>
              </a:rPr>
              <a:t> </a:t>
            </a:r>
            <a:r>
              <a:rPr lang="en-US" sz="4400" dirty="0" err="1">
                <a:latin typeface="Calibri" pitchFamily="34" charset="0"/>
                <a:cs typeface="Arial" pitchFamily="34" charset="0"/>
              </a:rPr>
              <a:t>tous</a:t>
            </a:r>
            <a:r>
              <a:rPr lang="en-US" sz="4400" dirty="0">
                <a:latin typeface="Calibri" pitchFamily="34" charset="0"/>
                <a:cs typeface="Arial" pitchFamily="34" charset="0"/>
              </a:rPr>
              <a:t> s</a:t>
            </a:r>
            <a:r>
              <a:rPr lang="en-US" sz="4400" dirty="0">
                <a:solidFill>
                  <a:srgbClr val="FF0000"/>
                </a:solidFill>
                <a:latin typeface="Calibri" pitchFamily="34" charset="0"/>
                <a:cs typeface="Arial" pitchFamily="34" charset="0"/>
              </a:rPr>
              <a:t>on</a:t>
            </a:r>
            <a:r>
              <a:rPr lang="en-US" sz="4400" dirty="0">
                <a:latin typeface="Calibri" pitchFamily="34" charset="0"/>
                <a:cs typeface="Arial" pitchFamily="34" charset="0"/>
              </a:rPr>
              <a:t> </a:t>
            </a:r>
            <a:r>
              <a:rPr lang="en-US" sz="4400" dirty="0" err="1">
                <a:latin typeface="Calibri" pitchFamily="34" charset="0"/>
                <a:cs typeface="Arial" pitchFamily="34" charset="0"/>
              </a:rPr>
              <a:t>avènem</a:t>
            </a:r>
            <a:r>
              <a:rPr lang="en-US" sz="4400" dirty="0" err="1">
                <a:solidFill>
                  <a:srgbClr val="FF0000"/>
                </a:solidFill>
                <a:latin typeface="Calibri" pitchFamily="34" charset="0"/>
                <a:cs typeface="Arial" pitchFamily="34" charset="0"/>
              </a:rPr>
              <a:t>en</a:t>
            </a:r>
            <a:r>
              <a:rPr lang="en-US" sz="4400" dirty="0" err="1">
                <a:latin typeface="Calibri" pitchFamily="34" charset="0"/>
                <a:cs typeface="Arial" pitchFamily="34" charset="0"/>
              </a:rPr>
              <a:t>t</a:t>
            </a:r>
            <a:endParaRPr lang="en-US" sz="4400" dirty="0">
              <a:latin typeface="Calibri" pitchFamily="34" charset="0"/>
              <a:cs typeface="Arial" pitchFamily="34" charset="0"/>
            </a:endParaRPr>
          </a:p>
        </p:txBody>
      </p:sp>
      <p:pic>
        <p:nvPicPr>
          <p:cNvPr id="8" name="Picture 6" descr="j035470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196975"/>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91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83602"/>
            <a:ext cx="7797662" cy="1151965"/>
          </a:xfrm>
        </p:spPr>
        <p:txBody>
          <a:bodyPr/>
          <a:lstStyle/>
          <a:p>
            <a:pPr algn="ctr"/>
            <a:r>
              <a:rPr lang="fr-FR" b="1" u="sng" dirty="0">
                <a:solidFill>
                  <a:srgbClr val="FF0000"/>
                </a:solidFill>
                <a:latin typeface="Calibri" pitchFamily="34" charset="0"/>
              </a:rPr>
              <a:t>En</a:t>
            </a:r>
            <a:r>
              <a:rPr lang="fr-FR" b="1" u="sng" dirty="0">
                <a:latin typeface="Calibri" pitchFamily="34" charset="0"/>
              </a:rPr>
              <a:t> </a:t>
            </a:r>
            <a:r>
              <a:rPr lang="fr-FR" b="1" u="sng" dirty="0">
                <a:solidFill>
                  <a:schemeClr val="tx1"/>
                </a:solidFill>
                <a:latin typeface="Calibri" pitchFamily="34" charset="0"/>
              </a:rPr>
              <a:t>Fr</a:t>
            </a:r>
            <a:r>
              <a:rPr lang="fr-FR" b="1" u="sng" dirty="0">
                <a:solidFill>
                  <a:srgbClr val="FF0000"/>
                </a:solidFill>
                <a:latin typeface="Calibri" pitchFamily="34" charset="0"/>
              </a:rPr>
              <a:t>an</a:t>
            </a:r>
            <a:r>
              <a:rPr lang="fr-FR" b="1" u="sng" dirty="0">
                <a:solidFill>
                  <a:schemeClr val="tx1"/>
                </a:solidFill>
                <a:latin typeface="Calibri" pitchFamily="34" charset="0"/>
              </a:rPr>
              <a:t>ce</a:t>
            </a:r>
            <a:endParaRPr lang="fr-FR" dirty="0">
              <a:solidFill>
                <a:schemeClr val="tx1"/>
              </a:solidFill>
              <a:latin typeface="Calibri" pitchFamily="34" charset="0"/>
            </a:endParaRPr>
          </a:p>
        </p:txBody>
      </p:sp>
      <p:sp>
        <p:nvSpPr>
          <p:cNvPr id="5" name="Text Box 5"/>
          <p:cNvSpPr txBox="1">
            <a:spLocks noChangeArrowheads="1"/>
          </p:cNvSpPr>
          <p:nvPr/>
        </p:nvSpPr>
        <p:spPr bwMode="auto">
          <a:xfrm>
            <a:off x="1052443" y="546100"/>
            <a:ext cx="69119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3600" dirty="0" smtClean="0">
                <a:solidFill>
                  <a:srgbClr val="FF0000"/>
                </a:solidFill>
                <a:latin typeface="Calibri" pitchFamily="34" charset="0"/>
              </a:rPr>
              <a:t>En</a:t>
            </a:r>
            <a:r>
              <a:rPr lang="fr-FR" sz="3600" dirty="0" smtClean="0">
                <a:latin typeface="Calibri" pitchFamily="34" charset="0"/>
              </a:rPr>
              <a:t> </a:t>
            </a:r>
            <a:r>
              <a:rPr lang="fr-FR" sz="3600" dirty="0">
                <a:latin typeface="Calibri" pitchFamily="34" charset="0"/>
              </a:rPr>
              <a:t>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aime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a des gr</a:t>
            </a:r>
            <a:r>
              <a:rPr lang="fr-FR" sz="3600" dirty="0">
                <a:solidFill>
                  <a:srgbClr val="FF0000"/>
                </a:solidFill>
                <a:latin typeface="Calibri" pitchFamily="34" charset="0"/>
              </a:rPr>
              <a:t>an</a:t>
            </a:r>
            <a:r>
              <a:rPr lang="fr-FR" sz="3600" dirty="0">
                <a:latin typeface="Calibri" pitchFamily="34" charset="0"/>
              </a:rPr>
              <a:t>ds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des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br>
              <a:rPr lang="fr-FR" sz="3600" dirty="0">
                <a:latin typeface="Calibri" pitchFamily="34" charset="0"/>
              </a:rPr>
            </a:br>
            <a:endParaRPr lang="fr-FR" sz="3600" dirty="0">
              <a:latin typeface="Calibri" pitchFamily="34" charset="0"/>
            </a:endParaRPr>
          </a:p>
          <a:p>
            <a:pPr algn="ctr" eaLnBrk="1" hangingPunct="1"/>
            <a:r>
              <a:rPr lang="fr-FR" sz="3600" dirty="0">
                <a:solidFill>
                  <a:srgbClr val="FF0000"/>
                </a:solidFill>
                <a:latin typeface="Calibri" pitchFamily="34" charset="0"/>
              </a:rPr>
              <a:t>En</a:t>
            </a:r>
            <a:r>
              <a:rPr lang="fr-FR" sz="3600" dirty="0">
                <a:latin typeface="Calibri" pitchFamily="34" charset="0"/>
              </a:rPr>
              <a:t> 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porte des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porte des gr</a:t>
            </a:r>
            <a:r>
              <a:rPr lang="fr-FR" sz="3600" dirty="0">
                <a:solidFill>
                  <a:srgbClr val="FF0000"/>
                </a:solidFill>
                <a:latin typeface="Calibri" pitchFamily="34" charset="0"/>
              </a:rPr>
              <a:t>an</a:t>
            </a:r>
            <a:r>
              <a:rPr lang="fr-FR" sz="3600" dirty="0">
                <a:latin typeface="Calibri" pitchFamily="34" charset="0"/>
              </a:rPr>
              <a:t>ds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 .</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endParaRPr lang="en-GB" sz="3600" dirty="0">
              <a:latin typeface="Calibri" pitchFamily="34" charset="0"/>
            </a:endParaRPr>
          </a:p>
        </p:txBody>
      </p:sp>
    </p:spTree>
    <p:extLst>
      <p:ext uri="{BB962C8B-B14F-4D97-AF65-F5344CB8AC3E}">
        <p14:creationId xmlns:p14="http://schemas.microsoft.com/office/powerpoint/2010/main" val="1297403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quarter" idx="13"/>
          </p:nvPr>
        </p:nvSpPr>
        <p:spPr>
          <a:xfrm>
            <a:off x="333375" y="1749071"/>
            <a:ext cx="8210549" cy="3670654"/>
          </a:xfrm>
        </p:spPr>
        <p:txBody>
          <a:bodyPr anchor="t">
            <a:normAutofit lnSpcReduction="10000"/>
          </a:bodyPr>
          <a:lstStyle/>
          <a:p>
            <a:r>
              <a:rPr lang="en-GB" cap="none" dirty="0" smtClean="0">
                <a:latin typeface="Arial" panose="020B0604020202020204" pitchFamily="34" charset="0"/>
                <a:cs typeface="Arial" panose="020B0604020202020204" pitchFamily="34" charset="0"/>
              </a:rPr>
              <a:t> Think about a specific class you teach which is not as good at pronouncing from text or as confident when they speak as you would like</a:t>
            </a:r>
          </a:p>
          <a:p>
            <a:r>
              <a:rPr lang="en-GB" cap="none" dirty="0" smtClean="0">
                <a:latin typeface="Arial" panose="020B0604020202020204" pitchFamily="34" charset="0"/>
                <a:cs typeface="Arial" panose="020B0604020202020204" pitchFamily="34" charset="0"/>
              </a:rPr>
              <a:t>Decide what sort of intervention is needed (</a:t>
            </a:r>
            <a:r>
              <a:rPr lang="en-GB" cap="none" dirty="0" err="1" smtClean="0">
                <a:latin typeface="Arial" panose="020B0604020202020204" pitchFamily="34" charset="0"/>
                <a:cs typeface="Arial" panose="020B0604020202020204" pitchFamily="34" charset="0"/>
              </a:rPr>
              <a:t>e.g</a:t>
            </a:r>
            <a:r>
              <a:rPr lang="en-GB" cap="none" dirty="0" smtClean="0">
                <a:latin typeface="Arial" panose="020B0604020202020204" pitchFamily="34" charset="0"/>
                <a:cs typeface="Arial" panose="020B0604020202020204" pitchFamily="34" charset="0"/>
              </a:rPr>
              <a:t> phonics key words teaching?  Just more practice with anticipating the spelling?)</a:t>
            </a:r>
          </a:p>
          <a:p>
            <a:r>
              <a:rPr lang="en-GB" cap="none" dirty="0" smtClean="0">
                <a:latin typeface="Arial" panose="020B0604020202020204" pitchFamily="34" charset="0"/>
                <a:cs typeface="Arial" panose="020B0604020202020204" pitchFamily="34" charset="0"/>
              </a:rPr>
              <a:t>Look at the key language you are teaching that class next week.  Which key sounds can you usefully focus on?  </a:t>
            </a:r>
            <a:endParaRPr lang="en-GB" cap="none" dirty="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Which activities can you build in to support and develop the sound-writing relationship for that class?</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
        <p:nvSpPr>
          <p:cNvPr id="5" name="TextBox 4"/>
          <p:cNvSpPr txBox="1"/>
          <p:nvPr/>
        </p:nvSpPr>
        <p:spPr>
          <a:xfrm rot="21344047">
            <a:off x="832206" y="3978405"/>
            <a:ext cx="7484872" cy="369332"/>
          </a:xfrm>
          <a:prstGeom prst="rect">
            <a:avLst/>
          </a:prstGeom>
          <a:noFill/>
        </p:spPr>
        <p:txBody>
          <a:bodyPr wrap="square" rtlCol="0">
            <a:spAutoFit/>
          </a:bodyPr>
          <a:lstStyle/>
          <a:p>
            <a:r>
              <a:rPr lang="en-GB" dirty="0" smtClean="0">
                <a:solidFill>
                  <a:schemeClr val="bg1"/>
                </a:solidFill>
                <a:hlinkClick r:id="rId3"/>
              </a:rPr>
              <a:t>http://www.rachelhawkes.com/Resources/Phonics/Phonics.php</a:t>
            </a:r>
            <a:r>
              <a:rPr lang="en-GB" dirty="0" smtClean="0">
                <a:solidFill>
                  <a:schemeClr val="bg1"/>
                </a:solidFill>
              </a:rPr>
              <a:t> </a:t>
            </a:r>
            <a:endParaRPr lang="en-GB" dirty="0">
              <a:solidFill>
                <a:schemeClr val="bg1"/>
              </a:solidFill>
            </a:endParaRPr>
          </a:p>
        </p:txBody>
      </p:sp>
      <p:sp>
        <p:nvSpPr>
          <p:cNvPr id="6" name="Rectangle 5"/>
          <p:cNvSpPr/>
          <p:nvPr/>
        </p:nvSpPr>
        <p:spPr>
          <a:xfrm>
            <a:off x="828838" y="1885801"/>
            <a:ext cx="7819861" cy="369332"/>
          </a:xfrm>
          <a:prstGeom prst="rect">
            <a:avLst/>
          </a:prstGeom>
        </p:spPr>
        <p:txBody>
          <a:bodyPr wrap="square">
            <a:spAutoFit/>
          </a:bodyPr>
          <a:lstStyle/>
          <a:p>
            <a:r>
              <a:rPr lang="en-GB" dirty="0" smtClean="0"/>
              <a:t>http://www.rachelhawkes.com/PandT/2014_Curriculum/2014Curr.php</a:t>
            </a:r>
            <a:endParaRPr lang="en-GB" dirty="0"/>
          </a:p>
        </p:txBody>
      </p:sp>
    </p:spTree>
    <p:extLst>
      <p:ext uri="{BB962C8B-B14F-4D97-AF65-F5344CB8AC3E}">
        <p14:creationId xmlns:p14="http://schemas.microsoft.com/office/powerpoint/2010/main" val="32092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9007" y="149353"/>
            <a:ext cx="7797662" cy="1151965"/>
          </a:xfrm>
        </p:spPr>
        <p:txBody>
          <a:bodyPr/>
          <a:lstStyle/>
          <a:p>
            <a:r>
              <a:rPr lang="en-GB" b="1" cap="none" dirty="0" smtClean="0">
                <a:latin typeface="Arial" panose="020B0604020202020204" pitchFamily="34" charset="0"/>
                <a:cs typeface="Arial" panose="020B0604020202020204" pitchFamily="34" charset="0"/>
              </a:rPr>
              <a:t>O </a:t>
            </a:r>
            <a:r>
              <a:rPr lang="en-GB" b="1" cap="none" dirty="0" err="1" smtClean="0">
                <a:latin typeface="Arial" panose="020B0604020202020204" pitchFamily="34" charset="0"/>
                <a:cs typeface="Arial" panose="020B0604020202020204" pitchFamily="34" charset="0"/>
              </a:rPr>
              <a:t>português</a:t>
            </a:r>
            <a:endParaRPr lang="en-GB" b="1"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09220"/>
              </p:ext>
            </p:extLst>
          </p:nvPr>
        </p:nvGraphicFramePr>
        <p:xfrm>
          <a:off x="667628" y="1219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746" y="1301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199070" y="1301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smtClean="0">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0471" y="3204043"/>
            <a:ext cx="1443661" cy="1270421"/>
          </a:xfrm>
          <a:prstGeom prst="rect">
            <a:avLst/>
          </a:prstGeom>
        </p:spPr>
      </p:pic>
      <p:sp>
        <p:nvSpPr>
          <p:cNvPr id="9" name="Text Box 51"/>
          <p:cNvSpPr txBox="1">
            <a:spLocks noChangeArrowheads="1"/>
          </p:cNvSpPr>
          <p:nvPr/>
        </p:nvSpPr>
        <p:spPr bwMode="auto">
          <a:xfrm>
            <a:off x="4081861" y="3440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ch</a:t>
            </a:r>
            <a:r>
              <a:rPr lang="en-GB" sz="2800" b="1" dirty="0" err="1" smtClean="0">
                <a:latin typeface="Calibri" pitchFamily="34" charset="0"/>
              </a:rPr>
              <a:t>iclete</a:t>
            </a:r>
            <a:endParaRPr lang="en-GB" sz="2800" b="1"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89734" y="3645408"/>
            <a:ext cx="2453207" cy="882759"/>
          </a:xfrm>
          <a:prstGeom prst="rect">
            <a:avLst/>
          </a:prstGeom>
        </p:spPr>
      </p:pic>
      <p:sp>
        <p:nvSpPr>
          <p:cNvPr id="12" name="Text Box 51"/>
          <p:cNvSpPr txBox="1">
            <a:spLocks noChangeArrowheads="1"/>
          </p:cNvSpPr>
          <p:nvPr/>
        </p:nvSpPr>
        <p:spPr bwMode="auto">
          <a:xfrm>
            <a:off x="818580" y="3180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ci</a:t>
            </a:r>
            <a:r>
              <a:rPr lang="en-GB" sz="2800" b="1" dirty="0" err="1" smtClean="0">
                <a:latin typeface="Calibri" pitchFamily="34" charset="0"/>
              </a:rPr>
              <a:t>da</a:t>
            </a:r>
            <a:r>
              <a:rPr lang="en-GB" sz="2800" b="1" u="sng" dirty="0" err="1" smtClean="0">
                <a:latin typeface="Calibri" pitchFamily="34" charset="0"/>
              </a:rPr>
              <a:t>d</a:t>
            </a:r>
            <a:r>
              <a:rPr lang="en-GB" sz="2800" b="1" dirty="0" err="1" smtClean="0">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376" y="1621985"/>
            <a:ext cx="1792570" cy="1159195"/>
          </a:xfrm>
          <a:prstGeom prst="rect">
            <a:avLst/>
          </a:prstGeom>
        </p:spPr>
      </p:pic>
      <p:sp>
        <p:nvSpPr>
          <p:cNvPr id="14" name="Text Box 51"/>
          <p:cNvSpPr txBox="1">
            <a:spLocks noChangeArrowheads="1"/>
          </p:cNvSpPr>
          <p:nvPr/>
        </p:nvSpPr>
        <p:spPr bwMode="auto">
          <a:xfrm>
            <a:off x="2812620" y="1228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que</a:t>
            </a:r>
            <a:r>
              <a:rPr lang="en-GB" sz="2800" b="1" dirty="0" err="1" smtClean="0">
                <a:latin typeface="Calibri" pitchFamily="34" charset="0"/>
              </a:rPr>
              <a:t>i</a:t>
            </a:r>
            <a:r>
              <a:rPr lang="en-GB" sz="2800" b="1" u="sng" dirty="0" err="1" smtClean="0">
                <a:latin typeface="Calibri" pitchFamily="34" charset="0"/>
              </a:rPr>
              <a:t>j</a:t>
            </a:r>
            <a:r>
              <a:rPr lang="en-GB" sz="2800" b="1" dirty="0" err="1" smtClean="0">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804" y="3132762"/>
            <a:ext cx="1889221" cy="1533723"/>
          </a:xfrm>
          <a:prstGeom prst="rect">
            <a:avLst/>
          </a:prstGeom>
        </p:spPr>
      </p:pic>
      <p:sp>
        <p:nvSpPr>
          <p:cNvPr id="16" name="Text Box 51"/>
          <p:cNvSpPr txBox="1">
            <a:spLocks noChangeArrowheads="1"/>
          </p:cNvSpPr>
          <p:nvPr/>
        </p:nvSpPr>
        <p:spPr bwMode="auto">
          <a:xfrm>
            <a:off x="5583087" y="2870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coraç</a:t>
            </a:r>
            <a:r>
              <a:rPr lang="en-GB" sz="2800" b="1" u="sng" dirty="0" err="1" smtClean="0">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18876" y="1199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qua</a:t>
            </a:r>
            <a:r>
              <a:rPr lang="en-GB" sz="2800" b="1" dirty="0" err="1" smtClean="0">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3689" y="1632519"/>
            <a:ext cx="2153499" cy="1169042"/>
          </a:xfrm>
          <a:prstGeom prst="rect">
            <a:avLst/>
          </a:prstGeom>
        </p:spPr>
      </p:pic>
      <p:sp>
        <p:nvSpPr>
          <p:cNvPr id="19" name="Text Box 51"/>
          <p:cNvSpPr txBox="1">
            <a:spLocks noChangeArrowheads="1"/>
          </p:cNvSpPr>
          <p:nvPr/>
        </p:nvSpPr>
        <p:spPr bwMode="auto">
          <a:xfrm>
            <a:off x="283430" y="4666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traba</a:t>
            </a:r>
            <a:r>
              <a:rPr lang="en-GB" sz="2800" b="1" u="sng" dirty="0" err="1" smtClean="0">
                <a:latin typeface="Calibri" pitchFamily="34" charset="0"/>
              </a:rPr>
              <a:t>lh</a:t>
            </a:r>
            <a:r>
              <a:rPr lang="en-GB" sz="2800" b="1" dirty="0" err="1" smtClean="0">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84544" y="4645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pr</a:t>
            </a:r>
            <a:r>
              <a:rPr lang="en-GB" sz="2800" b="1" u="sng" dirty="0" err="1" smtClean="0">
                <a:latin typeface="Calibri" pitchFamily="34" charset="0"/>
              </a:rPr>
              <a:t>ai</a:t>
            </a:r>
            <a:r>
              <a:rPr lang="en-GB" sz="2800" b="1" dirty="0" err="1" smtClean="0">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63261" y="4618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feli</a:t>
            </a:r>
            <a:r>
              <a:rPr lang="en-GB" sz="2800" b="1" u="sng" dirty="0" err="1" smtClean="0">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2921" y="4997686"/>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861" y="4997686"/>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721" y="4926041"/>
            <a:ext cx="1588893" cy="1390281"/>
          </a:xfrm>
          <a:prstGeom prst="rect">
            <a:avLst/>
          </a:prstGeom>
        </p:spPr>
      </p:pic>
    </p:spTree>
    <p:extLst>
      <p:ext uri="{BB962C8B-B14F-4D97-AF65-F5344CB8AC3E}">
        <p14:creationId xmlns:p14="http://schemas.microsoft.com/office/powerpoint/2010/main" val="14657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307849"/>
            <a:ext cx="7797662" cy="1151965"/>
          </a:xfrm>
        </p:spPr>
        <p:txBody>
          <a:bodyPr/>
          <a:lstStyle/>
          <a:p>
            <a:r>
              <a:rPr lang="en-GB" b="1" cap="none" dirty="0" smtClean="0">
                <a:latin typeface="Arial" panose="020B0604020202020204" pitchFamily="34" charset="0"/>
                <a:cs typeface="Arial" panose="020B0604020202020204" pitchFamily="34" charset="0"/>
              </a:rPr>
              <a:t>Para </a:t>
            </a:r>
            <a:r>
              <a:rPr lang="en-GB" b="1" cap="none" dirty="0" err="1" smtClean="0">
                <a:latin typeface="Arial" panose="020B0604020202020204" pitchFamily="34" charset="0"/>
                <a:cs typeface="Arial" panose="020B0604020202020204" pitchFamily="34" charset="0"/>
              </a:rPr>
              <a:t>praticar</a:t>
            </a:r>
            <a:endParaRPr lang="en-GB" b="1" cap="none" dirty="0">
              <a:latin typeface="Arial" panose="020B0604020202020204" pitchFamily="34" charset="0"/>
              <a:cs typeface="Arial" panose="020B0604020202020204" pitchFamily="34" charset="0"/>
            </a:endParaRPr>
          </a:p>
        </p:txBody>
      </p:sp>
      <p:sp>
        <p:nvSpPr>
          <p:cNvPr id="4" name="Rectangle 3"/>
          <p:cNvSpPr/>
          <p:nvPr/>
        </p:nvSpPr>
        <p:spPr>
          <a:xfrm>
            <a:off x="377952" y="2606282"/>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a:t>
            </a:r>
            <a:r>
              <a:rPr lang="en-GB" sz="2000" cap="none" dirty="0" smtClean="0">
                <a:latin typeface="Arial" panose="020B0604020202020204" pitchFamily="34" charset="0"/>
                <a:cs typeface="Arial" panose="020B0604020202020204" pitchFamily="34" charset="0"/>
              </a:rPr>
              <a:t>f you can look, see. If you can see, notice.</a:t>
            </a:r>
            <a:br>
              <a:rPr lang="en-GB" sz="2000" cap="none" dirty="0" smtClean="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a:t>
            </a:r>
            <a:r>
              <a:rPr lang="en-GB" sz="2000" i="1" cap="none" dirty="0" smtClean="0">
                <a:latin typeface="Arial" panose="020B0604020202020204" pitchFamily="34" charset="0"/>
                <a:cs typeface="Arial" panose="020B0604020202020204" pitchFamily="34" charset="0"/>
              </a:rPr>
              <a:t>osé </a:t>
            </a:r>
            <a:r>
              <a:rPr lang="en-GB" sz="2000" i="1" dirty="0" err="1">
                <a:latin typeface="Arial" panose="020B0604020202020204" pitchFamily="34" charset="0"/>
                <a:cs typeface="Arial" panose="020B0604020202020204" pitchFamily="34" charset="0"/>
              </a:rPr>
              <a:t>S</a:t>
            </a:r>
            <a:r>
              <a:rPr lang="en-GB" sz="2000" i="1" cap="none" dirty="0" err="1" smtClean="0">
                <a:latin typeface="Arial" panose="020B0604020202020204" pitchFamily="34" charset="0"/>
                <a:cs typeface="Arial" panose="020B0604020202020204" pitchFamily="34" charset="0"/>
              </a:rPr>
              <a:t>aramago</a:t>
            </a:r>
            <a:r>
              <a:rPr lang="en-GB" sz="2000" i="1" cap="none" dirty="0" smtClean="0">
                <a:latin typeface="Arial" panose="020B0604020202020204" pitchFamily="34" charset="0"/>
                <a:cs typeface="Arial" panose="020B0604020202020204" pitchFamily="34" charset="0"/>
              </a:rPr>
              <a:t>, </a:t>
            </a:r>
            <a:r>
              <a:rPr lang="en-GB" sz="2000" i="1" cap="none" dirty="0" err="1" smtClean="0">
                <a:latin typeface="Arial" panose="020B0604020202020204" pitchFamily="34" charset="0"/>
                <a:cs typeface="Arial" panose="020B0604020202020204" pitchFamily="34" charset="0"/>
              </a:rPr>
              <a:t>nobel</a:t>
            </a:r>
            <a:r>
              <a:rPr lang="en-GB" sz="2000" i="1" cap="none" dirty="0" smtClean="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377952" y="1837766"/>
            <a:ext cx="8863584" cy="1200329"/>
          </a:xfrm>
          <a:prstGeom prst="rect">
            <a:avLst/>
          </a:prstGeom>
        </p:spPr>
        <p:txBody>
          <a:bodyPr wrap="square">
            <a:spAutoFit/>
          </a:bodyPr>
          <a:lstStyle/>
          <a:p>
            <a:r>
              <a:rPr lang="en-GB" sz="3600" cap="none" dirty="0" smtClean="0">
                <a:latin typeface="Arial" panose="020B0604020202020204" pitchFamily="34" charset="0"/>
                <a:cs typeface="Arial" panose="020B0604020202020204" pitchFamily="34" charset="0"/>
              </a:rPr>
              <a:t>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olhar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vê</a:t>
            </a:r>
            <a:r>
              <a:rPr lang="en-GB" sz="3600" cap="none" dirty="0" smtClean="0">
                <a:latin typeface="Arial" panose="020B0604020202020204" pitchFamily="34" charset="0"/>
                <a:cs typeface="Arial" panose="020B0604020202020204" pitchFamily="34" charset="0"/>
              </a:rPr>
              <a:t>. 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ver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repara</a:t>
            </a:r>
            <a:r>
              <a:rPr lang="en-GB" sz="3600" cap="none" dirty="0" smtClean="0">
                <a:latin typeface="Arial" panose="020B0604020202020204" pitchFamily="34" charset="0"/>
                <a:cs typeface="Arial" panose="020B0604020202020204" pitchFamily="34" charset="0"/>
              </a:rPr>
              <a:t>.</a:t>
            </a:r>
            <a:br>
              <a:rPr lang="en-GB" sz="3600" cap="none" dirty="0" smtClean="0">
                <a:latin typeface="Arial" panose="020B0604020202020204" pitchFamily="34" charset="0"/>
                <a:cs typeface="Arial" panose="020B0604020202020204" pitchFamily="34" charset="0"/>
              </a:rPr>
            </a:br>
            <a:endParaRPr lang="en-GB" sz="3600" cap="none" dirty="0">
              <a:latin typeface="Arial" panose="020B0604020202020204" pitchFamily="34" charset="0"/>
              <a:cs typeface="Arial" panose="020B0604020202020204" pitchFamily="34" charset="0"/>
            </a:endParaRPr>
          </a:p>
        </p:txBody>
      </p:sp>
      <p:sp>
        <p:nvSpPr>
          <p:cNvPr id="6" name="Rectangle 5"/>
          <p:cNvSpPr/>
          <p:nvPr/>
        </p:nvSpPr>
        <p:spPr>
          <a:xfrm>
            <a:off x="280416" y="3750352"/>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smtClean="0">
                <a:latin typeface="Arial" panose="020B0604020202020204" pitchFamily="34" charset="0"/>
                <a:cs typeface="Arial" panose="020B0604020202020204" pitchFamily="34" charset="0"/>
              </a:rPr>
              <a:t>estupidez</a:t>
            </a:r>
            <a:r>
              <a:rPr lang="en-GB" sz="3600" dirty="0" smtClean="0">
                <a:latin typeface="Arial" panose="020B0604020202020204" pitchFamily="34" charset="0"/>
                <a:cs typeface="Arial" panose="020B0604020202020204" pitchFamily="34" charset="0"/>
              </a:rPr>
              <a:t>.</a:t>
            </a:r>
            <a:endParaRPr lang="en-GB" sz="3600" cap="none" dirty="0">
              <a:latin typeface="Arial" panose="020B0604020202020204" pitchFamily="34" charset="0"/>
              <a:cs typeface="Arial" panose="020B0604020202020204" pitchFamily="34" charset="0"/>
            </a:endParaRPr>
          </a:p>
        </p:txBody>
      </p:sp>
      <p:sp>
        <p:nvSpPr>
          <p:cNvPr id="7" name="Rectangle 6"/>
          <p:cNvSpPr/>
          <p:nvPr/>
        </p:nvSpPr>
        <p:spPr>
          <a:xfrm>
            <a:off x="280416" y="5726708"/>
            <a:ext cx="8607552" cy="923330"/>
          </a:xfrm>
          <a:prstGeom prst="rect">
            <a:avLst/>
          </a:prstGeom>
        </p:spPr>
        <p:txBody>
          <a:bodyPr wrap="square">
            <a:spAutoFit/>
          </a:bodyPr>
          <a:lstStyle/>
          <a:p>
            <a:r>
              <a:rPr lang="en-GB" dirty="0" smtClean="0">
                <a:solidFill>
                  <a:srgbClr val="000000"/>
                </a:solidFill>
                <a:effectLst/>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smtClean="0">
                <a:solidFill>
                  <a:srgbClr val="000000"/>
                </a:solidFill>
                <a:effectLst/>
                <a:latin typeface="Verdana" panose="020B0604030504040204" pitchFamily="34" charset="0"/>
                <a:ea typeface="Times New Roman" panose="02020603050405020304" pitchFamily="18" charset="0"/>
              </a:rPr>
              <a:t/>
            </a:r>
            <a:br>
              <a:rPr lang="en-GB" i="1" dirty="0" smtClean="0">
                <a:solidFill>
                  <a:srgbClr val="000000"/>
                </a:solidFill>
                <a:effectLst/>
                <a:latin typeface="Verdana" panose="020B0604030504040204" pitchFamily="34" charset="0"/>
                <a:ea typeface="Times New Roman" panose="02020603050405020304" pitchFamily="18" charset="0"/>
              </a:rPr>
            </a:br>
            <a:r>
              <a:rPr lang="en-GB" i="1" dirty="0" smtClean="0">
                <a:solidFill>
                  <a:srgbClr val="000000"/>
                </a:solidFill>
                <a:effectLst/>
                <a:latin typeface="Verdana" panose="020B0604030504040204" pitchFamily="34" charset="0"/>
                <a:ea typeface="Times New Roman" panose="02020603050405020304" pitchFamily="18" charset="0"/>
              </a:rPr>
              <a:t>Fernando Pessoa, Portuguese poet and writer, 1888-1935</a:t>
            </a:r>
            <a:endParaRPr lang="en-GB" sz="32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3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3" name="Rectangle 2"/>
          <p:cNvSpPr/>
          <p:nvPr/>
        </p:nvSpPr>
        <p:spPr>
          <a:xfrm rot="20746334">
            <a:off x="4154688" y="3148811"/>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280488" y="456627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8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3" name="Rectangle 2"/>
          <p:cNvSpPr/>
          <p:nvPr/>
        </p:nvSpPr>
        <p:spPr>
          <a:xfrm rot="20746334">
            <a:off x="3898656" y="2797163"/>
            <a:ext cx="4572000" cy="2246769"/>
          </a:xfrm>
          <a:prstGeom prst="rect">
            <a:avLst/>
          </a:prstGeom>
        </p:spPr>
        <p:txBody>
          <a:bodyPr>
            <a:spAutoFit/>
          </a:bodyPr>
          <a:lstStyle/>
          <a:p>
            <a:pPr marL="171450" lvl="0" indent="-171450">
              <a:buFont typeface="Wingdings" pitchFamily="2" charset="2"/>
              <a:buChar char="§"/>
            </a:pPr>
            <a:r>
              <a:rPr lang="en-GB" sz="2800" b="1" dirty="0" smtClean="0"/>
              <a:t> </a:t>
            </a:r>
            <a:r>
              <a:rPr lang="en-GB" sz="2800" b="1" dirty="0" smtClean="0">
                <a:latin typeface="Arial" panose="020B0604020202020204" pitchFamily="34" charset="0"/>
                <a:cs typeface="Arial" panose="020B0604020202020204" pitchFamily="34" charset="0"/>
              </a:rPr>
              <a:t>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304872" y="4463325"/>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7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latin typeface="Calibri" pitchFamily="34" charset="0"/>
              </a:rPr>
              <a:t>i</a:t>
            </a:r>
            <a:r>
              <a:rPr lang="en-GB" sz="2800" b="1" dirty="0">
                <a:latin typeface="Calibri" pitchFamily="34" charset="0"/>
              </a:rPr>
              <a:t>dea</a:t>
            </a:r>
            <a:endParaRPr lang="en-GB" sz="2800" b="1" dirty="0">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gu</a:t>
            </a:r>
            <a:r>
              <a:rPr lang="en-GB" sz="2800" b="1" dirty="0" err="1" smtClean="0">
                <a:latin typeface="Calibri" pitchFamily="34" charset="0"/>
              </a:rPr>
              <a:t>sano</a:t>
            </a:r>
            <a:endParaRPr lang="en-GB" sz="2800" b="1" dirty="0">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9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440</TotalTime>
  <Words>2317</Words>
  <Application>Microsoft Office PowerPoint</Application>
  <PresentationFormat>On-screen Show (4:3)</PresentationFormat>
  <Paragraphs>478</Paragraphs>
  <Slides>37</Slides>
  <Notes>23</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37</vt:i4>
      </vt:variant>
    </vt:vector>
  </HeadingPairs>
  <TitlesOfParts>
    <vt:vector size="63" baseType="lpstr">
      <vt:lpstr>Batang</vt:lpstr>
      <vt:lpstr>AntigoniBd</vt:lpstr>
      <vt:lpstr>Arial</vt:lpstr>
      <vt:lpstr>Arial Rounded MT Bold</vt:lpstr>
      <vt:lpstr>Calibri</vt:lpstr>
      <vt:lpstr>Calibri Light</vt:lpstr>
      <vt:lpstr>Impact</vt:lpstr>
      <vt:lpstr>Segoe Print</vt:lpstr>
      <vt:lpstr>Tempus Sans ITC</vt:lpstr>
      <vt:lpstr>Times New Roman</vt:lpstr>
      <vt:lpstr>Trebuchet MS</vt:lpstr>
      <vt:lpstr>Verdana</vt:lpstr>
      <vt:lpstr>Wingdings</vt:lpstr>
      <vt:lpstr>Main Event</vt:lpstr>
      <vt:lpstr>1_Office Theme</vt:lpstr>
      <vt:lpstr>Default Design</vt:lpstr>
      <vt:lpstr>Office Theme</vt:lpstr>
      <vt:lpstr>2_Office Theme</vt:lpstr>
      <vt:lpstr>3_Office Theme</vt:lpstr>
      <vt:lpstr>4_Office Theme</vt:lpstr>
      <vt:lpstr>1_Default Design</vt:lpstr>
      <vt:lpstr>2_Default Design</vt:lpstr>
      <vt:lpstr>5_Office Theme</vt:lpstr>
      <vt:lpstr>6_Office Theme</vt:lpstr>
      <vt:lpstr>7_Office Theme</vt:lpstr>
      <vt:lpstr>8_Office Theme</vt:lpstr>
      <vt:lpstr>PowerPoint Presentation</vt:lpstr>
      <vt:lpstr>PHonics</vt:lpstr>
      <vt:lpstr>Why?</vt:lpstr>
      <vt:lpstr>O português</vt:lpstr>
      <vt:lpstr>Para praticar</vt:lpstr>
      <vt:lpstr>PowerPoint Presentation</vt:lpstr>
      <vt:lpstr>PowerPoint Presentation</vt:lpstr>
      <vt:lpstr>How does it work in practice?</vt:lpstr>
      <vt:lpstr>PowerPoint Presentation</vt:lpstr>
      <vt:lpstr>PowerPoint Presentation</vt:lpstr>
      <vt:lpstr>PowerPoint Presentation</vt:lpstr>
      <vt:lpstr>PowerPoint Presentation</vt:lpstr>
      <vt:lpstr>PowerPoint Presentation</vt:lpstr>
      <vt:lpstr>Task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un cognado?</vt:lpstr>
      <vt:lpstr>¿Qué son estas palabras?</vt:lpstr>
      <vt:lpstr>PowerPoint Presentation</vt:lpstr>
      <vt:lpstr>Wer ist das?</vt:lpstr>
      <vt:lpstr>PowerPoint Presentation</vt:lpstr>
      <vt:lpstr>PowerPoint Presentation</vt:lpstr>
      <vt:lpstr>PowerPoint Presentation</vt:lpstr>
      <vt:lpstr>The sounds of French</vt:lpstr>
      <vt:lpstr>Songs are very useful</vt:lpstr>
      <vt:lpstr>En France</vt:lpstr>
      <vt:lpstr>Next Steps</vt:lpstr>
      <vt:lpstr>PHonics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55WD</dc:creator>
  <cp:lastModifiedBy>55WD</cp:lastModifiedBy>
  <cp:revision>41</cp:revision>
  <dcterms:created xsi:type="dcterms:W3CDTF">2014-04-26T14:32:54Z</dcterms:created>
  <dcterms:modified xsi:type="dcterms:W3CDTF">2014-09-20T14:36:07Z</dcterms:modified>
</cp:coreProperties>
</file>