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Lst>
  <p:notesMasterIdLst>
    <p:notesMasterId r:id="rId42"/>
  </p:notesMasterIdLst>
  <p:sldIdLst>
    <p:sldId id="296"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734" y="7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1DE7B3-22CB-416F-BF84-B7F2243C249D}" type="datetimeFigureOut">
              <a:rPr lang="en-GB" smtClean="0"/>
              <a:t>20/09/2014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6D7E6E-0115-47A3-84E0-BBCFBFAB0DEA}" type="slidenum">
              <a:rPr lang="en-GB" smtClean="0"/>
              <a:t>‹#›</a:t>
            </a:fld>
            <a:endParaRPr lang="en-GB"/>
          </a:p>
        </p:txBody>
      </p:sp>
    </p:spTree>
    <p:extLst>
      <p:ext uri="{BB962C8B-B14F-4D97-AF65-F5344CB8AC3E}">
        <p14:creationId xmlns:p14="http://schemas.microsoft.com/office/powerpoint/2010/main" val="3417747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A0814D-1E21-4244-B4B7-471A74C9D750}"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1260331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Based on all the verbs in le Petit Robert:</a:t>
            </a:r>
            <a:r>
              <a:rPr kumimoji="0" lang="en-US" sz="1200" b="0" i="0" u="none" strike="noStrike" cap="none" normalizeH="0" baseline="0" dirty="0" smtClean="0">
                <a:ln>
                  <a:noFill/>
                </a:ln>
                <a:solidFill>
                  <a:schemeClr val="tx1"/>
                </a:solidFill>
                <a:effectLst/>
                <a:ea typeface="MS ??"/>
                <a:cs typeface="Cambria" panose="02040503050406030204" pitchFamily="18" charset="0"/>
              </a:rPr>
              <a:t> </a:t>
            </a:r>
            <a:br>
              <a:rPr kumimoji="0" lang="en-US" sz="1200" b="0" i="0" u="none" strike="noStrike" cap="none" normalizeH="0" baseline="0" dirty="0" smtClean="0">
                <a:ln>
                  <a:noFill/>
                </a:ln>
                <a:solidFill>
                  <a:schemeClr val="tx1"/>
                </a:solidFill>
                <a:effectLst/>
                <a:ea typeface="MS ??"/>
                <a:cs typeface="Cambria" panose="02040503050406030204" pitchFamily="18"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Group I	-</a:t>
            </a:r>
            <a:r>
              <a:rPr kumimoji="0" lang="en-US" sz="1200" b="0" i="0" u="none" strike="noStrike" cap="none" normalizeH="0" baseline="0" dirty="0" err="1" smtClean="0">
                <a:ln>
                  <a:noFill/>
                </a:ln>
                <a:solidFill>
                  <a:schemeClr val="tx1"/>
                </a:solidFill>
                <a:effectLst/>
                <a:latin typeface="Arial" panose="020B0604020202020204" pitchFamily="34" charset="0"/>
                <a:ea typeface="MS ??"/>
                <a:cs typeface="Arial" panose="020B0604020202020204" pitchFamily="34" charset="0"/>
              </a:rPr>
              <a:t>er</a:t>
            </a: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89%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Group II 	-</a:t>
            </a:r>
            <a:r>
              <a:rPr kumimoji="0" lang="en-US" sz="1200" b="0" i="0" u="none" strike="noStrike" cap="none" normalizeH="0" baseline="0" dirty="0" err="1" smtClean="0">
                <a:ln>
                  <a:noFill/>
                </a:ln>
                <a:solidFill>
                  <a:schemeClr val="tx1"/>
                </a:solidFill>
                <a:effectLst/>
                <a:latin typeface="Arial" panose="020B0604020202020204" pitchFamily="34" charset="0"/>
                <a:ea typeface="MS ??"/>
                <a:cs typeface="Arial" panose="020B0604020202020204" pitchFamily="34" charset="0"/>
              </a:rPr>
              <a:t>oir</a:t>
            </a: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1%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Group III 	-re 	4%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Group IV 	-</a:t>
            </a:r>
            <a:r>
              <a:rPr kumimoji="0" lang="en-US" sz="1200" b="0" i="0" u="none" strike="noStrike" cap="none" normalizeH="0" baseline="0" dirty="0" err="1" smtClean="0">
                <a:ln>
                  <a:noFill/>
                </a:ln>
                <a:solidFill>
                  <a:schemeClr val="tx1"/>
                </a:solidFill>
                <a:effectLst/>
                <a:latin typeface="Arial" panose="020B0604020202020204" pitchFamily="34" charset="0"/>
                <a:ea typeface="MS ??"/>
                <a:cs typeface="Arial" panose="020B0604020202020204" pitchFamily="34" charset="0"/>
              </a:rPr>
              <a:t>ir</a:t>
            </a: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6% </a:t>
            </a:r>
          </a:p>
          <a:p>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The -</a:t>
            </a:r>
            <a:r>
              <a:rPr kumimoji="0" lang="en-US" sz="1200" b="0" i="0" u="none" strike="noStrike" cap="none" normalizeH="0" baseline="0" dirty="0" err="1" smtClean="0">
                <a:ln>
                  <a:noFill/>
                </a:ln>
                <a:solidFill>
                  <a:schemeClr val="tx1"/>
                </a:solidFill>
                <a:effectLst/>
                <a:latin typeface="Arial" panose="020B0604020202020204" pitchFamily="34" charset="0"/>
                <a:ea typeface="MS ??"/>
                <a:cs typeface="Arial" panose="020B0604020202020204" pitchFamily="34" charset="0"/>
              </a:rPr>
              <a:t>er</a:t>
            </a: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verbs are also the most dynamic, in the sense that "new" verbs virtually without exception take this ending. For example: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err="1" smtClean="0">
                <a:ln>
                  <a:noFill/>
                </a:ln>
                <a:solidFill>
                  <a:schemeClr val="tx1"/>
                </a:solidFill>
                <a:effectLst/>
                <a:latin typeface="Arial" panose="020B0604020202020204" pitchFamily="34" charset="0"/>
                <a:ea typeface="MS ??"/>
                <a:cs typeface="Arial" panose="020B0604020202020204" pitchFamily="34" charset="0"/>
              </a:rPr>
              <a:t>téléphoner</a:t>
            </a: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"to telephone"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skier "to ski"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photocopier "to photocopy"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scanner "to scan"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boycotter "to boycott"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err="1" smtClean="0">
                <a:ln>
                  <a:noFill/>
                </a:ln>
                <a:solidFill>
                  <a:schemeClr val="tx1"/>
                </a:solidFill>
                <a:effectLst/>
                <a:latin typeface="Arial" panose="020B0604020202020204" pitchFamily="34" charset="0"/>
                <a:ea typeface="MS ??"/>
                <a:cs typeface="Arial" panose="020B0604020202020204" pitchFamily="34" charset="0"/>
              </a:rPr>
              <a:t>digitaliser</a:t>
            </a: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"to digitize"</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4066362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1  Read the text aloud to students, and then direct them to read it aloud again in pairs.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2  Ask them to complete exercise 1 and then take whole class feedback.</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3  Work through the translation tips with them, applying them to the first sentence in the text.  </a:t>
            </a:r>
          </a:p>
          <a:p>
            <a:r>
              <a:rPr lang="en-GB" sz="1200" kern="1200" dirty="0" smtClean="0">
                <a:solidFill>
                  <a:schemeClr val="tx1"/>
                </a:solidFill>
                <a:effectLst/>
                <a:latin typeface="+mn-lt"/>
                <a:ea typeface="+mn-ea"/>
                <a:cs typeface="+mn-cs"/>
              </a:rPr>
              <a:t>Unpack ‘</a:t>
            </a:r>
            <a:r>
              <a:rPr lang="en-GB" sz="1200" kern="1200" dirty="0" err="1" smtClean="0">
                <a:solidFill>
                  <a:schemeClr val="tx1"/>
                </a:solidFill>
                <a:effectLst/>
                <a:latin typeface="+mn-lt"/>
                <a:ea typeface="+mn-ea"/>
                <a:cs typeface="+mn-cs"/>
              </a:rPr>
              <a:t>recibió</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visita</a:t>
            </a:r>
            <a:r>
              <a:rPr lang="en-GB" sz="1200" kern="1200" dirty="0" smtClean="0">
                <a:solidFill>
                  <a:schemeClr val="tx1"/>
                </a:solidFill>
                <a:effectLst/>
                <a:latin typeface="+mn-lt"/>
                <a:ea typeface="+mn-ea"/>
                <a:cs typeface="+mn-cs"/>
              </a:rPr>
              <a:t>’ literal meaning is ‘received visit’.  What do we need to make it sound English?</a:t>
            </a:r>
          </a:p>
          <a:p>
            <a:r>
              <a:rPr lang="es-ES_tradnl" sz="1200" kern="1200" dirty="0" smtClean="0">
                <a:solidFill>
                  <a:schemeClr val="tx1"/>
                </a:solidFill>
                <a:effectLst/>
                <a:latin typeface="+mn-lt"/>
                <a:ea typeface="+mn-ea"/>
                <a:cs typeface="+mn-cs"/>
              </a:rPr>
              <a:t>La semana pasada nuestro pueblo de Comillas recibió visita de un grupo de 40 visitantes de una escuela primaria del pueblo de </a:t>
            </a:r>
            <a:r>
              <a:rPr lang="es-ES_tradnl" sz="1200" kern="1200" dirty="0" err="1" smtClean="0">
                <a:solidFill>
                  <a:schemeClr val="tx1"/>
                </a:solidFill>
                <a:effectLst/>
                <a:latin typeface="+mn-lt"/>
                <a:ea typeface="+mn-ea"/>
                <a:cs typeface="+mn-cs"/>
              </a:rPr>
              <a:t>Barton</a:t>
            </a:r>
            <a:r>
              <a:rPr lang="es-ES_tradnl" sz="1200" kern="1200" dirty="0" smtClean="0">
                <a:solidFill>
                  <a:schemeClr val="tx1"/>
                </a:solidFill>
                <a:effectLst/>
                <a:latin typeface="+mn-lt"/>
                <a:ea typeface="+mn-ea"/>
                <a:cs typeface="+mn-cs"/>
              </a:rPr>
              <a:t> en Inglaterra.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4 Direct them to translate the rest of the text in pairs, following the same sequence of steps.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5.  Hear their translations read aloud, inviting comments and feedback from other students in the class.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1593674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www.tagxedo.com</a:t>
            </a:r>
            <a:r>
              <a:rPr lang="en-GB" baseline="0" dirty="0" smtClean="0"/>
              <a:t> </a:t>
            </a:r>
            <a:endParaRPr lang="fr-FR" dirty="0"/>
          </a:p>
        </p:txBody>
      </p:sp>
      <p:sp>
        <p:nvSpPr>
          <p:cNvPr id="4" name="Slide Number Placeholder 3"/>
          <p:cNvSpPr>
            <a:spLocks noGrp="1"/>
          </p:cNvSpPr>
          <p:nvPr>
            <p:ph type="sldNum" sz="quarter" idx="10"/>
          </p:nvPr>
        </p:nvSpPr>
        <p:spPr/>
        <p:txBody>
          <a:bodyPr/>
          <a:lstStyle/>
          <a:p>
            <a:fld id="{D0403E82-6455-45D4-AFD5-DE5632FC38D9}" type="slidenum">
              <a:rPr lang="fr-FR" smtClean="0">
                <a:solidFill>
                  <a:prstClr val="black"/>
                </a:solidFill>
              </a:rPr>
              <a:pPr/>
              <a:t>24</a:t>
            </a:fld>
            <a:endParaRPr lang="fr-FR">
              <a:solidFill>
                <a:prstClr val="black"/>
              </a:solidFill>
            </a:endParaRPr>
          </a:p>
        </p:txBody>
      </p:sp>
    </p:spTree>
    <p:extLst>
      <p:ext uri="{BB962C8B-B14F-4D97-AF65-F5344CB8AC3E}">
        <p14:creationId xmlns:p14="http://schemas.microsoft.com/office/powerpoint/2010/main" val="1161228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Gap-fill</a:t>
            </a: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1508916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Parallel translation format</a:t>
            </a: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239491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can be extremely valuable for students to repeat tasks, after a time interval, and at a different level.  With four different task formats, students can see their progression over time, if they attempt a more challenging version of the task the second time around.</a:t>
            </a:r>
            <a:endParaRPr lang="en-GB" sz="1200" kern="1200" dirty="0" smtClean="0">
              <a:solidFill>
                <a:schemeClr val="tx1"/>
              </a:solidFill>
              <a:effectLst/>
              <a:latin typeface="+mn-lt"/>
              <a:ea typeface="+mn-ea"/>
              <a:cs typeface="+mn-cs"/>
            </a:endParaRPr>
          </a:p>
          <a:p>
            <a:endParaRPr lang="en-GB" dirty="0" smtClean="0"/>
          </a:p>
          <a:p>
            <a:r>
              <a:rPr lang="en-GB" dirty="0" err="1" smtClean="0"/>
              <a:t>Markscheme</a:t>
            </a:r>
            <a:r>
              <a:rPr lang="en-GB" dirty="0" smtClean="0"/>
              <a:t> – 3 – 2 – 1 – 0 </a:t>
            </a: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2169622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solidFill>
                  <a:prstClr val="black"/>
                </a:solidFill>
              </a:rPr>
              <a:pPr/>
              <a:t>29</a:t>
            </a:fld>
            <a:endParaRPr lang="en-GB">
              <a:solidFill>
                <a:prstClr val="black"/>
              </a:solidFill>
            </a:endParaRPr>
          </a:p>
        </p:txBody>
      </p:sp>
    </p:spTree>
    <p:extLst>
      <p:ext uri="{BB962C8B-B14F-4D97-AF65-F5344CB8AC3E}">
        <p14:creationId xmlns:p14="http://schemas.microsoft.com/office/powerpoint/2010/main" val="1074083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Writing about work experience (whilst</a:t>
            </a:r>
            <a:r>
              <a:rPr lang="en-GB" baseline="0" dirty="0" smtClean="0"/>
              <a:t> it’s still fresh in their minds!)</a:t>
            </a:r>
            <a:endParaRPr lang="en-GB" dirty="0" smtClean="0"/>
          </a:p>
          <a:p>
            <a:r>
              <a:rPr lang="en-GB" dirty="0" smtClean="0"/>
              <a:t>Explain the task:</a:t>
            </a:r>
            <a:br>
              <a:rPr lang="en-GB" dirty="0" smtClean="0"/>
            </a:br>
            <a:r>
              <a:rPr lang="en-GB" dirty="0" smtClean="0"/>
              <a:t>Stage</a:t>
            </a:r>
            <a:r>
              <a:rPr lang="en-GB" baseline="0" dirty="0" smtClean="0"/>
              <a:t> 1:  Brainstorm in Spanish anything from your head that you could use to write a short piece of 100 words about your work experience (5-10 minutes) Teacher to correct the TL whilst students to stage 2.</a:t>
            </a:r>
            <a:br>
              <a:rPr lang="en-GB" baseline="0" dirty="0" smtClean="0"/>
            </a:br>
            <a:r>
              <a:rPr lang="en-GB" baseline="0" dirty="0" smtClean="0"/>
              <a:t>Stage 2:  Write in English a piece of 100 words about your work experience.  Bear in mind that the end goal is to write a similar piece in Spanish so try to have that in mind i.e. don’t make the sentences too long or complicated (15 minutes)</a:t>
            </a:r>
            <a:br>
              <a:rPr lang="en-GB" baseline="0" dirty="0" smtClean="0"/>
            </a:br>
            <a:r>
              <a:rPr lang="en-GB" baseline="0" dirty="0" smtClean="0"/>
              <a:t>Stage 3:  Get some feedback from your teacher on what you have produced.  S/he will help you ‘notice the gap’ between what you have produced in English and your current level of knowledge in Spanish.  S/he will help you to focus on some strategies to bridge the gap.  See next slide.</a:t>
            </a:r>
            <a:endParaRPr lang="fr-FR" dirty="0"/>
          </a:p>
        </p:txBody>
      </p:sp>
      <p:sp>
        <p:nvSpPr>
          <p:cNvPr id="4" name="Slide Number Placeholder 3"/>
          <p:cNvSpPr>
            <a:spLocks noGrp="1"/>
          </p:cNvSpPr>
          <p:nvPr>
            <p:ph type="sldNum" sz="quarter" idx="10"/>
          </p:nvPr>
        </p:nvSpPr>
        <p:spPr/>
        <p:txBody>
          <a:bodyPr/>
          <a:lstStyle/>
          <a:p>
            <a:fld id="{E3681938-D697-4681-B6EA-34CBE9FBB967}" type="slidenum">
              <a:rPr lang="fr-FR" smtClean="0">
                <a:solidFill>
                  <a:prstClr val="black"/>
                </a:solidFill>
              </a:rPr>
              <a:pPr/>
              <a:t>35</a:t>
            </a:fld>
            <a:endParaRPr lang="fr-FR">
              <a:solidFill>
                <a:prstClr val="black"/>
              </a:solidFill>
            </a:endParaRPr>
          </a:p>
        </p:txBody>
      </p:sp>
    </p:spTree>
    <p:extLst>
      <p:ext uri="{BB962C8B-B14F-4D97-AF65-F5344CB8AC3E}">
        <p14:creationId xmlns:p14="http://schemas.microsoft.com/office/powerpoint/2010/main" val="2538162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Remind students what the strategies</a:t>
            </a:r>
            <a:r>
              <a:rPr lang="en-GB" baseline="0" dirty="0" smtClean="0"/>
              <a:t> were and point out how well they used them – give specific examples</a:t>
            </a:r>
            <a:br>
              <a:rPr lang="en-GB" baseline="0" dirty="0" smtClean="0"/>
            </a:br>
            <a:r>
              <a:rPr lang="en-GB" baseline="0" dirty="0" smtClean="0"/>
              <a:t/>
            </a:r>
            <a:br>
              <a:rPr lang="en-GB" baseline="0" dirty="0" smtClean="0"/>
            </a:br>
            <a:r>
              <a:rPr lang="en-GB" baseline="0" dirty="0" smtClean="0"/>
              <a:t>1) restructuring set phrase – Phoebe used ‘me </a:t>
            </a:r>
            <a:r>
              <a:rPr lang="en-GB" baseline="0" dirty="0" err="1" smtClean="0"/>
              <a:t>hacían</a:t>
            </a:r>
            <a:r>
              <a:rPr lang="en-GB" baseline="0" dirty="0" smtClean="0"/>
              <a:t> </a:t>
            </a:r>
            <a:r>
              <a:rPr lang="en-GB" baseline="0" dirty="0" err="1" smtClean="0"/>
              <a:t>reír</a:t>
            </a:r>
            <a:r>
              <a:rPr lang="en-GB" baseline="0" dirty="0" smtClean="0"/>
              <a:t>’ – they made me laugh, which was from media unit – me </a:t>
            </a:r>
            <a:r>
              <a:rPr lang="en-GB" baseline="0" dirty="0" err="1" smtClean="0"/>
              <a:t>hacen</a:t>
            </a:r>
            <a:r>
              <a:rPr lang="en-GB" baseline="0" dirty="0" smtClean="0"/>
              <a:t> </a:t>
            </a:r>
            <a:r>
              <a:rPr lang="en-GB" baseline="0" dirty="0" err="1" smtClean="0"/>
              <a:t>reír</a:t>
            </a:r>
            <a:r>
              <a:rPr lang="en-GB" baseline="0" dirty="0" smtClean="0"/>
              <a:t> from films</a:t>
            </a:r>
            <a:br>
              <a:rPr lang="en-GB" baseline="0" dirty="0" smtClean="0"/>
            </a:br>
            <a:r>
              <a:rPr lang="en-GB" baseline="0" dirty="0" smtClean="0"/>
              <a:t>2)  avoidance – instead of ‘I got lifts every day’ Ellis used ‘ </a:t>
            </a:r>
            <a:r>
              <a:rPr lang="en-GB" baseline="0" dirty="0" err="1" smtClean="0"/>
              <a:t>Iba</a:t>
            </a:r>
            <a:r>
              <a:rPr lang="en-GB" baseline="0" dirty="0" smtClean="0"/>
              <a:t> en </a:t>
            </a:r>
            <a:r>
              <a:rPr lang="en-GB" baseline="0" dirty="0" err="1" smtClean="0"/>
              <a:t>coche</a:t>
            </a:r>
            <a:r>
              <a:rPr lang="en-GB" baseline="0" dirty="0" smtClean="0"/>
              <a:t> </a:t>
            </a:r>
            <a:r>
              <a:rPr lang="en-GB" baseline="0" dirty="0" err="1" smtClean="0"/>
              <a:t>todos</a:t>
            </a:r>
            <a:r>
              <a:rPr lang="en-GB" baseline="0" dirty="0" smtClean="0"/>
              <a:t> los </a:t>
            </a:r>
            <a:r>
              <a:rPr lang="en-GB" baseline="0" dirty="0" err="1" smtClean="0"/>
              <a:t>días</a:t>
            </a:r>
            <a:r>
              <a:rPr lang="en-GB" baseline="0" dirty="0" smtClean="0"/>
              <a:t>’.</a:t>
            </a:r>
            <a:br>
              <a:rPr lang="en-GB" baseline="0" dirty="0" smtClean="0"/>
            </a:br>
            <a:r>
              <a:rPr lang="en-GB" baseline="0" dirty="0" smtClean="0"/>
              <a:t>3)  using set phrases – Lo </a:t>
            </a:r>
            <a:r>
              <a:rPr lang="en-GB" baseline="0" dirty="0" err="1" smtClean="0"/>
              <a:t>pasé</a:t>
            </a:r>
            <a:r>
              <a:rPr lang="en-GB" baseline="0" dirty="0" smtClean="0"/>
              <a:t> </a:t>
            </a:r>
            <a:r>
              <a:rPr lang="en-GB" baseline="0" dirty="0" err="1" smtClean="0"/>
              <a:t>bomba</a:t>
            </a:r>
            <a:r>
              <a:rPr lang="en-GB" baseline="0" dirty="0" smtClean="0"/>
              <a:t> used by lots of people</a:t>
            </a:r>
            <a:br>
              <a:rPr lang="en-GB" baseline="0" dirty="0" smtClean="0"/>
            </a:br>
            <a:r>
              <a:rPr lang="en-GB" baseline="0" dirty="0" smtClean="0"/>
              <a:t>4)  simplifying ideas – I was welcomed by the people </a:t>
            </a:r>
            <a:r>
              <a:rPr lang="en-GB" baseline="0" dirty="0" smtClean="0">
                <a:sym typeface="Wingdings" pitchFamily="2" charset="2"/>
              </a:rPr>
              <a:t> la </a:t>
            </a:r>
            <a:r>
              <a:rPr lang="en-GB" baseline="0" dirty="0" err="1" smtClean="0">
                <a:sym typeface="Wingdings" pitchFamily="2" charset="2"/>
              </a:rPr>
              <a:t>gente</a:t>
            </a:r>
            <a:r>
              <a:rPr lang="en-GB" baseline="0" dirty="0" smtClean="0">
                <a:sym typeface="Wingdings" pitchFamily="2" charset="2"/>
              </a:rPr>
              <a:t> era </a:t>
            </a:r>
            <a:r>
              <a:rPr lang="en-GB" baseline="0" dirty="0" err="1" smtClean="0">
                <a:sym typeface="Wingdings" pitchFamily="2" charset="2"/>
              </a:rPr>
              <a:t>muy</a:t>
            </a:r>
            <a:r>
              <a:rPr lang="en-GB" baseline="0" dirty="0" smtClean="0">
                <a:sym typeface="Wingdings" pitchFamily="2" charset="2"/>
              </a:rPr>
              <a:t> </a:t>
            </a:r>
            <a:r>
              <a:rPr lang="en-GB" baseline="0" dirty="0" err="1" smtClean="0">
                <a:sym typeface="Wingdings" pitchFamily="2" charset="2"/>
              </a:rPr>
              <a:t>simpática</a:t>
            </a:r>
            <a:r>
              <a:rPr lang="en-GB" baseline="0" dirty="0" smtClean="0">
                <a:sym typeface="Wingdings" pitchFamily="2" charset="2"/>
              </a:rPr>
              <a:t/>
            </a:r>
            <a:br>
              <a:rPr lang="en-GB" baseline="0" dirty="0" smtClean="0">
                <a:sym typeface="Wingdings" pitchFamily="2" charset="2"/>
              </a:rPr>
            </a:br>
            <a:r>
              <a:rPr lang="en-GB" baseline="0" dirty="0" smtClean="0">
                <a:sym typeface="Wingdings" pitchFamily="2" charset="2"/>
              </a:rPr>
              <a:t>5)  translation word for word – Ben I assisted in evaluating and developing software – era </a:t>
            </a:r>
            <a:r>
              <a:rPr lang="en-GB" baseline="0" dirty="0" err="1" smtClean="0">
                <a:sym typeface="Wingdings" pitchFamily="2" charset="2"/>
              </a:rPr>
              <a:t>asistente</a:t>
            </a:r>
            <a:r>
              <a:rPr lang="en-GB" baseline="0" dirty="0" smtClean="0">
                <a:sym typeface="Wingdings" pitchFamily="2" charset="2"/>
              </a:rPr>
              <a:t> de </a:t>
            </a:r>
            <a:r>
              <a:rPr lang="en-GB" baseline="0" dirty="0" err="1" smtClean="0">
                <a:sym typeface="Wingdings" pitchFamily="2" charset="2"/>
              </a:rPr>
              <a:t>pruebas</a:t>
            </a:r>
            <a:r>
              <a:rPr lang="en-GB" baseline="0" dirty="0" smtClean="0">
                <a:sym typeface="Wingdings" pitchFamily="2" charset="2"/>
              </a:rPr>
              <a:t> de </a:t>
            </a:r>
            <a:r>
              <a:rPr lang="en-GB" baseline="0" dirty="0" err="1" smtClean="0">
                <a:sym typeface="Wingdings" pitchFamily="2" charset="2"/>
              </a:rPr>
              <a:t>desarrollo</a:t>
            </a:r>
            <a:r>
              <a:rPr lang="en-GB" baseline="0" dirty="0" smtClean="0">
                <a:sym typeface="Wingdings" pitchFamily="2" charset="2"/>
              </a:rPr>
              <a:t> de software</a:t>
            </a:r>
            <a:endParaRPr lang="en-GB" dirty="0" smtClean="0"/>
          </a:p>
          <a:p>
            <a:endParaRPr lang="en-GB" dirty="0" smtClean="0"/>
          </a:p>
          <a:p>
            <a:endParaRPr lang="en-GB" dirty="0" smtClean="0"/>
          </a:p>
          <a:p>
            <a:r>
              <a:rPr lang="en-GB" dirty="0" smtClean="0"/>
              <a:t>Bridging</a:t>
            </a:r>
            <a:r>
              <a:rPr lang="en-GB" baseline="0" dirty="0" smtClean="0"/>
              <a:t> the gap strategies – display this while students are writing first TL draft.  </a:t>
            </a:r>
          </a:p>
          <a:p>
            <a:endParaRPr lang="en-GB" baseline="0" dirty="0" smtClean="0"/>
          </a:p>
          <a:p>
            <a:r>
              <a:rPr lang="en-GB" baseline="0" dirty="0" smtClean="0"/>
              <a:t>Use what you have in front of you – i.e. corrected TL brainstorm + English draft + Work Experience booklet + dictionary to write your first draft of 100 words in TL.</a:t>
            </a:r>
            <a:br>
              <a:rPr lang="en-GB" baseline="0" dirty="0" smtClean="0"/>
            </a:br>
            <a:r>
              <a:rPr lang="en-GB" baseline="0" dirty="0" smtClean="0"/>
              <a:t/>
            </a:r>
            <a:br>
              <a:rPr lang="en-GB" baseline="0" dirty="0" smtClean="0"/>
            </a:br>
            <a:r>
              <a:rPr lang="en-GB" baseline="0" dirty="0" smtClean="0"/>
              <a:t>Teacher to correct this overnight for Tuesday morning.    On fresh piece of A4 lined paper.</a:t>
            </a:r>
            <a:endParaRPr lang="fr-FR" dirty="0"/>
          </a:p>
        </p:txBody>
      </p:sp>
      <p:sp>
        <p:nvSpPr>
          <p:cNvPr id="4" name="Slide Number Placeholder 3"/>
          <p:cNvSpPr>
            <a:spLocks noGrp="1"/>
          </p:cNvSpPr>
          <p:nvPr>
            <p:ph type="sldNum" sz="quarter" idx="10"/>
          </p:nvPr>
        </p:nvSpPr>
        <p:spPr/>
        <p:txBody>
          <a:bodyPr/>
          <a:lstStyle/>
          <a:p>
            <a:fld id="{E3681938-D697-4681-B6EA-34CBE9FBB967}" type="slidenum">
              <a:rPr lang="fr-FR" smtClean="0">
                <a:solidFill>
                  <a:prstClr val="black"/>
                </a:solidFill>
              </a:rPr>
              <a:pPr/>
              <a:t>36</a:t>
            </a:fld>
            <a:endParaRPr lang="fr-FR">
              <a:solidFill>
                <a:prstClr val="black"/>
              </a:solidFill>
            </a:endParaRPr>
          </a:p>
        </p:txBody>
      </p:sp>
    </p:spTree>
    <p:extLst>
      <p:ext uri="{BB962C8B-B14F-4D97-AF65-F5344CB8AC3E}">
        <p14:creationId xmlns:p14="http://schemas.microsoft.com/office/powerpoint/2010/main" val="1213706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t>
            </a:r>
            <a:r>
              <a:rPr lang="en-GB" dirty="0" err="1" smtClean="0"/>
              <a:t>musn’t</a:t>
            </a:r>
            <a:r>
              <a:rPr lang="en-GB" dirty="0" smtClean="0"/>
              <a:t> forget that this is the reality of the world we live</a:t>
            </a:r>
            <a:r>
              <a:rPr lang="en-GB" baseline="0" dirty="0" smtClean="0"/>
              <a:t> in, where computer generated translation is ‘instant’.  </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630886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http://www.amazon.co.uk/Lost-Translation-Misadventures-English-Abroad/dp/1843172720</a:t>
            </a:r>
          </a:p>
          <a:p>
            <a:r>
              <a:rPr lang="fr-FR" dirty="0" smtClean="0"/>
              <a:t>http://www.trinitycounty.org/Pictures/Planning/airport.gif</a:t>
            </a:r>
          </a:p>
          <a:p>
            <a:endParaRPr lang="en-GB" dirty="0" smtClean="0"/>
          </a:p>
          <a:p>
            <a:r>
              <a:rPr lang="en-GB" dirty="0" smtClean="0"/>
              <a:t>A look at the dangers</a:t>
            </a:r>
            <a:r>
              <a:rPr lang="en-GB" baseline="0" dirty="0" smtClean="0"/>
              <a:t> of translation…particularly an unthinking use of online translation tools.</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016621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Approaching translation from the point of view of communicating</a:t>
            </a:r>
            <a:r>
              <a:rPr lang="en-GB" baseline="0" dirty="0" smtClean="0"/>
              <a:t> the message – an introduction into the field of non-literal word-for-word translation.  </a:t>
            </a:r>
            <a:br>
              <a:rPr lang="en-GB" baseline="0" dirty="0" smtClean="0"/>
            </a:br>
            <a:r>
              <a:rPr lang="en-GB" baseline="0" dirty="0" smtClean="0"/>
              <a:t>Students using their world knowledge, the picture clues and asking themselves ‘what sounds right?’</a:t>
            </a:r>
          </a:p>
          <a:p>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1748660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Other things I might be tempted to translate apart from signs… - both literally and then idiomatically to get at the real</a:t>
            </a:r>
            <a:r>
              <a:rPr lang="en-GB" baseline="0" dirty="0" smtClean="0"/>
              <a:t> meaning.</a:t>
            </a:r>
            <a:endParaRPr lang="fr-FR" dirty="0" smtClean="0"/>
          </a:p>
          <a:p>
            <a:endParaRPr lang="fr-FR" dirty="0" smtClean="0"/>
          </a:p>
          <a:p>
            <a:r>
              <a:rPr lang="fr-FR" dirty="0" smtClean="0"/>
              <a:t>http://www.popartshop.de/images/wwwArtworksFull/Schule_ist_Banane-%287B2960A8-C6BD-1004-8212-821652525123%29.jpg</a:t>
            </a:r>
          </a:p>
          <a:p>
            <a:r>
              <a:rPr lang="fr-FR" dirty="0" smtClean="0"/>
              <a:t>http://4.bp.blogspot.com/-kMtvMFUY_zQ/UPvsPwRLfkI/AAAAAAAAC_o/FfdOXvj75lk/s1600/running-late.gif</a:t>
            </a:r>
          </a:p>
          <a:p>
            <a:r>
              <a:rPr lang="fr-FR" dirty="0" smtClean="0"/>
              <a:t>http://3.bp.blogspot.com/_ZhySOrZlnPs/SroBlTOdquI/AAAAAAAAAP8/n7Pd6dXHJKk/s400/HastDuEinenVogel.jpg</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1400461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Authentic</a:t>
            </a:r>
            <a:r>
              <a:rPr lang="en-GB" baseline="0" dirty="0" smtClean="0"/>
              <a:t> hotel reviews</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4290749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1  Signs and notices (online </a:t>
            </a:r>
            <a:r>
              <a:rPr lang="en-GB" sz="1200" kern="1200" dirty="0" err="1" smtClean="0">
                <a:solidFill>
                  <a:schemeClr val="tx1"/>
                </a:solidFill>
                <a:effectLst/>
                <a:latin typeface="+mn-lt"/>
                <a:ea typeface="+mn-ea"/>
                <a:cs typeface="+mn-cs"/>
              </a:rPr>
              <a:t>realia</a:t>
            </a:r>
            <a:r>
              <a:rPr lang="en-GB" sz="1200" kern="1200" dirty="0" smtClean="0">
                <a:solidFill>
                  <a:schemeClr val="tx1"/>
                </a:solidFill>
                <a:effectLst/>
                <a:latin typeface="+mn-lt"/>
                <a:ea typeface="+mn-ea"/>
                <a:cs typeface="+mn-cs"/>
              </a:rPr>
              <a:t>)</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2  Idioms  - relating to topic areas e.g. parts of the body, weather, food and drink, animals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3  Sayings, proverbs, jokes </a:t>
            </a:r>
          </a:p>
          <a:p>
            <a:r>
              <a:rPr lang="en-GB" sz="1200" kern="1200" dirty="0" smtClean="0">
                <a:solidFill>
                  <a:schemeClr val="tx1"/>
                </a:solidFill>
                <a:effectLst/>
                <a:latin typeface="+mn-lt"/>
                <a:ea typeface="+mn-ea"/>
                <a:cs typeface="+mn-cs"/>
              </a:rPr>
              <a:t>4 Authentic texts – e.g. advert transcripts, film reviews.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When the context is familiar, these sorts of texts can be a way to present new language, with translation used as just one of several strategies for identifying and extracting new language.</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5  More challenging authentic texts – e.g. poetry, narrative extracts, news articles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With texts such as these, translation of a part of the text is likely to be the last in a sequence of comprehension activities, which would typically start with a gist reading task to identify the genre of text and the overall theme, followed by several comprehension tasks to draw out the key detail.  These could include:</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1) Multiple choice</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2) Find the English for</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3) True / False</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4) Picture sequencing</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5) Table / grid completion</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6) Cloze text</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7) Question / answer</a:t>
            </a: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1849922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in terms of choosing the text,</a:t>
            </a:r>
            <a:r>
              <a:rPr lang="en-GB" baseline="0" dirty="0" smtClean="0"/>
              <a:t> we have seen that there should be some challenge there, provided by:</a:t>
            </a:r>
            <a:br>
              <a:rPr lang="en-GB" baseline="0" dirty="0" smtClean="0"/>
            </a:br>
            <a:r>
              <a:rPr lang="en-GB" baseline="0" dirty="0" smtClean="0"/>
              <a:t>1) unfamiliar language</a:t>
            </a:r>
            <a:br>
              <a:rPr lang="en-GB" baseline="0" dirty="0" smtClean="0"/>
            </a:br>
            <a:r>
              <a:rPr lang="en-GB" baseline="0" dirty="0" smtClean="0"/>
              <a:t>2) idiomatic use of language</a:t>
            </a:r>
            <a:br>
              <a:rPr lang="en-GB" baseline="0" dirty="0" smtClean="0"/>
            </a:br>
            <a:r>
              <a:rPr lang="en-GB" baseline="0" dirty="0" smtClean="0"/>
              <a:t/>
            </a:r>
            <a:br>
              <a:rPr lang="en-GB" baseline="0" dirty="0" smtClean="0"/>
            </a:br>
            <a:r>
              <a:rPr lang="en-GB" baseline="0" dirty="0" smtClean="0"/>
              <a:t>This leads us to think automatically of authentic and/or literary texts, which we will explore in more detail after tea!</a:t>
            </a: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1998957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smtClean="0"/>
          </a:p>
          <a:p>
            <a:r>
              <a:rPr lang="en-GB" dirty="0" smtClean="0"/>
              <a:t>Ask delegates to design a learning sequence for this text.</a:t>
            </a: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3274522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smtClean="0"/>
              <a:pPr/>
              <a:t>9/20/2014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000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smtClean="0"/>
              <a:pPr/>
              <a:t>9/20/2014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2073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smtClean="0"/>
              <a:pPr/>
              <a:t>9/20/2014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76020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31AFBB1-8BD1-40A0-8D04-38A423C75FF8}"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07697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1AFBB1-8BD1-40A0-8D04-38A423C75FF8}"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33606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1AFBB1-8BD1-40A0-8D04-38A423C75FF8}"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71998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31AFBB1-8BD1-40A0-8D04-38A423C75FF8}" type="datetimeFigureOut">
              <a:rPr lang="en-GB" smtClean="0">
                <a:solidFill>
                  <a:prstClr val="black">
                    <a:tint val="75000"/>
                  </a:prstClr>
                </a:solidFill>
              </a:rPr>
              <a:pPr/>
              <a:t>20/09/2014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3608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31AFBB1-8BD1-40A0-8D04-38A423C75FF8}" type="datetimeFigureOut">
              <a:rPr lang="en-GB" smtClean="0">
                <a:solidFill>
                  <a:prstClr val="black">
                    <a:tint val="75000"/>
                  </a:prstClr>
                </a:solidFill>
              </a:rPr>
              <a:pPr/>
              <a:t>20/09/2014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20104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31AFBB1-8BD1-40A0-8D04-38A423C75FF8}" type="datetimeFigureOut">
              <a:rPr lang="en-GB" smtClean="0">
                <a:solidFill>
                  <a:prstClr val="black">
                    <a:tint val="75000"/>
                  </a:prstClr>
                </a:solidFill>
              </a:rPr>
              <a:pPr/>
              <a:t>20/09/2014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71321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1AFBB1-8BD1-40A0-8D04-38A423C75FF8}" type="datetimeFigureOut">
              <a:rPr lang="en-GB" smtClean="0">
                <a:solidFill>
                  <a:prstClr val="black">
                    <a:tint val="75000"/>
                  </a:prstClr>
                </a:solidFill>
              </a:rPr>
              <a:pPr/>
              <a:t>20/09/2014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12408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1AFBB1-8BD1-40A0-8D04-38A423C75FF8}" type="datetimeFigureOut">
              <a:rPr lang="en-GB" smtClean="0">
                <a:solidFill>
                  <a:prstClr val="black">
                    <a:tint val="75000"/>
                  </a:prstClr>
                </a:solidFill>
              </a:rPr>
              <a:pPr/>
              <a:t>20/09/2014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74975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smtClean="0"/>
              <a:pPr/>
              <a:t>9/20/2014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smtClean="0"/>
              <a:pPr/>
              <a:t>‹#›</a:t>
            </a:fld>
            <a:endParaRPr lang="en-US" dirty="0"/>
          </a:p>
        </p:txBody>
      </p:sp>
    </p:spTree>
    <p:extLst>
      <p:ext uri="{BB962C8B-B14F-4D97-AF65-F5344CB8AC3E}">
        <p14:creationId xmlns:p14="http://schemas.microsoft.com/office/powerpoint/2010/main" val="2163420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1AFBB1-8BD1-40A0-8D04-38A423C75FF8}" type="datetimeFigureOut">
              <a:rPr lang="en-GB" smtClean="0">
                <a:solidFill>
                  <a:prstClr val="black">
                    <a:tint val="75000"/>
                  </a:prstClr>
                </a:solidFill>
              </a:rPr>
              <a:pPr/>
              <a:t>20/09/2014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235353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1AFBB1-8BD1-40A0-8D04-38A423C75FF8}"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49949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1AFBB1-8BD1-40A0-8D04-38A423C75FF8}"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690463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946062-1B9C-4089-BC45-CD8D1E218B44}"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559553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946062-1B9C-4089-BC45-CD8D1E218B44}"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057715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946062-1B9C-4089-BC45-CD8D1E218B44}"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812310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946062-1B9C-4089-BC45-CD8D1E218B44}" type="datetimeFigureOut">
              <a:rPr lang="en-GB" smtClean="0">
                <a:solidFill>
                  <a:prstClr val="black">
                    <a:tint val="75000"/>
                  </a:prstClr>
                </a:solidFill>
              </a:rPr>
              <a:pPr/>
              <a:t>20/09/2014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49679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946062-1B9C-4089-BC45-CD8D1E218B44}" type="datetimeFigureOut">
              <a:rPr lang="en-GB" smtClean="0">
                <a:solidFill>
                  <a:prstClr val="black">
                    <a:tint val="75000"/>
                  </a:prstClr>
                </a:solidFill>
              </a:rPr>
              <a:pPr/>
              <a:t>20/09/2014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36006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8946062-1B9C-4089-BC45-CD8D1E218B44}" type="datetimeFigureOut">
              <a:rPr lang="en-GB" smtClean="0">
                <a:solidFill>
                  <a:prstClr val="black">
                    <a:tint val="75000"/>
                  </a:prstClr>
                </a:solidFill>
              </a:rPr>
              <a:pPr/>
              <a:t>20/09/2014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929000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946062-1B9C-4089-BC45-CD8D1E218B44}" type="datetimeFigureOut">
              <a:rPr lang="en-GB" smtClean="0">
                <a:solidFill>
                  <a:prstClr val="black">
                    <a:tint val="75000"/>
                  </a:prstClr>
                </a:solidFill>
              </a:rPr>
              <a:pPr/>
              <a:t>20/09/2014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72629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smtClean="0"/>
              <a:pPr/>
              <a:t>9/20/2014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44093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946062-1B9C-4089-BC45-CD8D1E218B44}" type="datetimeFigureOut">
              <a:rPr lang="en-GB" smtClean="0">
                <a:solidFill>
                  <a:prstClr val="black">
                    <a:tint val="75000"/>
                  </a:prstClr>
                </a:solidFill>
              </a:rPr>
              <a:pPr/>
              <a:t>20/09/2014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096056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946062-1B9C-4089-BC45-CD8D1E218B44}" type="datetimeFigureOut">
              <a:rPr lang="en-GB" smtClean="0">
                <a:solidFill>
                  <a:prstClr val="black">
                    <a:tint val="75000"/>
                  </a:prstClr>
                </a:solidFill>
              </a:rPr>
              <a:pPr/>
              <a:t>20/09/2014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295068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946062-1B9C-4089-BC45-CD8D1E218B44}"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016375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946062-1B9C-4089-BC45-CD8D1E218B44}"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080274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7E571A60-B585-4649-8B20-9223CE9C1144}" type="datetimeFigureOut">
              <a:rPr lang="en-GB">
                <a:solidFill>
                  <a:prstClr val="black">
                    <a:tint val="75000"/>
                  </a:prstClr>
                </a:solidFill>
              </a:rPr>
              <a:pPr>
                <a:def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BE0B6B2-C911-4103-96E6-19A800AE1D20}" type="slidenum">
              <a:rPr lang="en-GB"/>
              <a:pPr>
                <a:defRPr/>
              </a:pPr>
              <a:t>‹#›</a:t>
            </a:fld>
            <a:endParaRPr lang="en-GB"/>
          </a:p>
        </p:txBody>
      </p:sp>
    </p:spTree>
    <p:extLst>
      <p:ext uri="{BB962C8B-B14F-4D97-AF65-F5344CB8AC3E}">
        <p14:creationId xmlns:p14="http://schemas.microsoft.com/office/powerpoint/2010/main" val="33779211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491CA2E-A9A7-404A-9C6E-8FFBDC84CE8B}" type="datetimeFigureOut">
              <a:rPr lang="en-GB">
                <a:solidFill>
                  <a:prstClr val="black">
                    <a:tint val="75000"/>
                  </a:prstClr>
                </a:solidFill>
              </a:rPr>
              <a:pPr>
                <a:def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38AE6B4-1A00-49C4-ABC4-734C36599D2C}" type="slidenum">
              <a:rPr lang="en-GB"/>
              <a:pPr>
                <a:defRPr/>
              </a:pPr>
              <a:t>‹#›</a:t>
            </a:fld>
            <a:endParaRPr lang="en-GB"/>
          </a:p>
        </p:txBody>
      </p:sp>
    </p:spTree>
    <p:extLst>
      <p:ext uri="{BB962C8B-B14F-4D97-AF65-F5344CB8AC3E}">
        <p14:creationId xmlns:p14="http://schemas.microsoft.com/office/powerpoint/2010/main" val="10908185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9F97D73-082A-4B33-A765-97060F21DE65}" type="datetimeFigureOut">
              <a:rPr lang="en-GB">
                <a:solidFill>
                  <a:prstClr val="black">
                    <a:tint val="75000"/>
                  </a:prstClr>
                </a:solidFill>
              </a:rPr>
              <a:pPr>
                <a:def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CE8621C-C9A8-4729-AC24-DB9EA0820087}" type="slidenum">
              <a:rPr lang="en-GB"/>
              <a:pPr>
                <a:defRPr/>
              </a:pPr>
              <a:t>‹#›</a:t>
            </a:fld>
            <a:endParaRPr lang="en-GB"/>
          </a:p>
        </p:txBody>
      </p:sp>
    </p:spTree>
    <p:extLst>
      <p:ext uri="{BB962C8B-B14F-4D97-AF65-F5344CB8AC3E}">
        <p14:creationId xmlns:p14="http://schemas.microsoft.com/office/powerpoint/2010/main" val="41662369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1F508DAB-5D1B-43D6-8A40-2056CC2AEB76}" type="datetimeFigureOut">
              <a:rPr lang="en-GB">
                <a:solidFill>
                  <a:prstClr val="black">
                    <a:tint val="75000"/>
                  </a:prstClr>
                </a:solidFill>
              </a:rPr>
              <a:pPr>
                <a:defRPr/>
              </a:pPr>
              <a:t>20/09/2014</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49FABF2-69CE-4148-ACB1-C5F33FDE08EE}" type="slidenum">
              <a:rPr lang="en-GB"/>
              <a:pPr>
                <a:defRPr/>
              </a:pPr>
              <a:t>‹#›</a:t>
            </a:fld>
            <a:endParaRPr lang="en-GB"/>
          </a:p>
        </p:txBody>
      </p:sp>
    </p:spTree>
    <p:extLst>
      <p:ext uri="{BB962C8B-B14F-4D97-AF65-F5344CB8AC3E}">
        <p14:creationId xmlns:p14="http://schemas.microsoft.com/office/powerpoint/2010/main" val="17645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98AE7505-CEFD-4615-B5B4-DEE19EC4541C}" type="datetimeFigureOut">
              <a:rPr lang="en-GB">
                <a:solidFill>
                  <a:prstClr val="black">
                    <a:tint val="75000"/>
                  </a:prstClr>
                </a:solidFill>
              </a:rPr>
              <a:pPr>
                <a:defRPr/>
              </a:pPr>
              <a:t>20/09/2014</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828A7B1-C5F5-4642-B9DD-D40859A4A084}" type="slidenum">
              <a:rPr lang="en-GB"/>
              <a:pPr>
                <a:defRPr/>
              </a:pPr>
              <a:t>‹#›</a:t>
            </a:fld>
            <a:endParaRPr lang="en-GB"/>
          </a:p>
        </p:txBody>
      </p:sp>
    </p:spTree>
    <p:extLst>
      <p:ext uri="{BB962C8B-B14F-4D97-AF65-F5344CB8AC3E}">
        <p14:creationId xmlns:p14="http://schemas.microsoft.com/office/powerpoint/2010/main" val="11883895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70F9415F-EF99-407B-9D7F-0876A7055C7C}" type="datetimeFigureOut">
              <a:rPr lang="en-GB">
                <a:solidFill>
                  <a:prstClr val="black">
                    <a:tint val="75000"/>
                  </a:prstClr>
                </a:solidFill>
              </a:rPr>
              <a:pPr>
                <a:defRPr/>
              </a:pPr>
              <a:t>20/09/2014</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8DB18BB-2091-41C7-92CD-47174E4BD6D2}" type="slidenum">
              <a:rPr lang="en-GB"/>
              <a:pPr>
                <a:defRPr/>
              </a:pPr>
              <a:t>‹#›</a:t>
            </a:fld>
            <a:endParaRPr lang="en-GB"/>
          </a:p>
        </p:txBody>
      </p:sp>
    </p:spTree>
    <p:extLst>
      <p:ext uri="{BB962C8B-B14F-4D97-AF65-F5344CB8AC3E}">
        <p14:creationId xmlns:p14="http://schemas.microsoft.com/office/powerpoint/2010/main" val="3930433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smtClean="0"/>
              <a:pPr/>
              <a:t>9/20/2014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751133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C2F06A0-C851-4390-971C-115C373C399A}" type="datetimeFigureOut">
              <a:rPr lang="en-GB">
                <a:solidFill>
                  <a:prstClr val="black">
                    <a:tint val="75000"/>
                  </a:prstClr>
                </a:solidFill>
              </a:rPr>
              <a:pPr>
                <a:defRPr/>
              </a:pPr>
              <a:t>20/09/2014</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D9E3AB0-E3D1-41C1-8DE6-0B7B7F4572A6}" type="slidenum">
              <a:rPr lang="en-GB"/>
              <a:pPr>
                <a:defRPr/>
              </a:pPr>
              <a:t>‹#›</a:t>
            </a:fld>
            <a:endParaRPr lang="en-GB"/>
          </a:p>
        </p:txBody>
      </p:sp>
    </p:spTree>
    <p:extLst>
      <p:ext uri="{BB962C8B-B14F-4D97-AF65-F5344CB8AC3E}">
        <p14:creationId xmlns:p14="http://schemas.microsoft.com/office/powerpoint/2010/main" val="1369272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5EFABCB-8C62-487F-BDDF-32D6B0CD992F}" type="datetimeFigureOut">
              <a:rPr lang="en-GB">
                <a:solidFill>
                  <a:prstClr val="black">
                    <a:tint val="75000"/>
                  </a:prstClr>
                </a:solidFill>
              </a:rPr>
              <a:pPr>
                <a:defRPr/>
              </a:pPr>
              <a:t>20/09/2014</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1DDCBBA-199F-476F-8243-26CCD0F05A2C}" type="slidenum">
              <a:rPr lang="en-GB"/>
              <a:pPr>
                <a:defRPr/>
              </a:pPr>
              <a:t>‹#›</a:t>
            </a:fld>
            <a:endParaRPr lang="en-GB"/>
          </a:p>
        </p:txBody>
      </p:sp>
    </p:spTree>
    <p:extLst>
      <p:ext uri="{BB962C8B-B14F-4D97-AF65-F5344CB8AC3E}">
        <p14:creationId xmlns:p14="http://schemas.microsoft.com/office/powerpoint/2010/main" val="4093834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A8338F7-6C6E-46F7-BFAF-16ADFFEA58DF}" type="datetimeFigureOut">
              <a:rPr lang="en-GB">
                <a:solidFill>
                  <a:prstClr val="black">
                    <a:tint val="75000"/>
                  </a:prstClr>
                </a:solidFill>
              </a:rPr>
              <a:pPr>
                <a:defRPr/>
              </a:pPr>
              <a:t>20/09/2014</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27715B4-4728-4B0B-B3F3-DF365199C612}" type="slidenum">
              <a:rPr lang="en-GB"/>
              <a:pPr>
                <a:defRPr/>
              </a:pPr>
              <a:t>‹#›</a:t>
            </a:fld>
            <a:endParaRPr lang="en-GB"/>
          </a:p>
        </p:txBody>
      </p:sp>
    </p:spTree>
    <p:extLst>
      <p:ext uri="{BB962C8B-B14F-4D97-AF65-F5344CB8AC3E}">
        <p14:creationId xmlns:p14="http://schemas.microsoft.com/office/powerpoint/2010/main" val="36688739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3D38759-99F5-4EBB-9E9C-C4C42CABA0E0}" type="datetimeFigureOut">
              <a:rPr lang="en-GB">
                <a:solidFill>
                  <a:prstClr val="black">
                    <a:tint val="75000"/>
                  </a:prstClr>
                </a:solidFill>
              </a:rPr>
              <a:pPr>
                <a:def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CBC261A-5940-49F9-A5CF-66A89DCD61AF}" type="slidenum">
              <a:rPr lang="en-GB"/>
              <a:pPr>
                <a:defRPr/>
              </a:pPr>
              <a:t>‹#›</a:t>
            </a:fld>
            <a:endParaRPr lang="en-GB"/>
          </a:p>
        </p:txBody>
      </p:sp>
    </p:spTree>
    <p:extLst>
      <p:ext uri="{BB962C8B-B14F-4D97-AF65-F5344CB8AC3E}">
        <p14:creationId xmlns:p14="http://schemas.microsoft.com/office/powerpoint/2010/main" val="35554766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2198A91-A25D-4266-8B57-E30EFC46664D}" type="datetimeFigureOut">
              <a:rPr lang="en-GB">
                <a:solidFill>
                  <a:prstClr val="black">
                    <a:tint val="75000"/>
                  </a:prstClr>
                </a:solidFill>
              </a:rPr>
              <a:pPr>
                <a:def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38C2251-5894-46CA-B029-34485FC40D47}" type="slidenum">
              <a:rPr lang="en-GB"/>
              <a:pPr>
                <a:defRPr/>
              </a:pPr>
              <a:t>‹#›</a:t>
            </a:fld>
            <a:endParaRPr lang="en-GB"/>
          </a:p>
        </p:txBody>
      </p:sp>
    </p:spTree>
    <p:extLst>
      <p:ext uri="{BB962C8B-B14F-4D97-AF65-F5344CB8AC3E}">
        <p14:creationId xmlns:p14="http://schemas.microsoft.com/office/powerpoint/2010/main" val="8345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smtClean="0"/>
              <a:pPr/>
              <a:t>9/20/2014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29937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smtClean="0"/>
              <a:pPr/>
              <a:t>9/20/2014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47528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smtClean="0"/>
              <a:pPr/>
              <a:t>9/20/2014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54891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4271A48-F18A-45B3-BC05-1E27DA3F88AF}" type="datetimeFigureOut">
              <a:rPr lang="en-US" smtClean="0"/>
              <a:pPr/>
              <a:t>9/20/2014</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solidFill>
                <a:srgbClr val="455F51"/>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solidFill>
                  <a:srgbClr val="455F51"/>
                </a:solidFill>
              </a:rPr>
              <a:pPr/>
              <a:t>‹#›</a:t>
            </a:fld>
            <a:endParaRPr lang="en-US" dirty="0">
              <a:solidFill>
                <a:srgbClr val="455F51"/>
              </a:solidFill>
            </a:endParaRPr>
          </a:p>
        </p:txBody>
      </p:sp>
    </p:spTree>
    <p:extLst>
      <p:ext uri="{BB962C8B-B14F-4D97-AF65-F5344CB8AC3E}">
        <p14:creationId xmlns:p14="http://schemas.microsoft.com/office/powerpoint/2010/main" val="844955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smtClean="0"/>
              <a:pPr/>
              <a:t>9/20/2014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11296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defTabSz="457200"/>
            <a:fld id="{5DC5B261-8843-42D1-AAFC-05E20E2D9B97}" type="datetimeFigureOut">
              <a:rPr lang="en-US" smtClean="0"/>
              <a:pPr defTabSz="457200"/>
              <a:t>9/20/2014</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457200"/>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defTabSz="457200"/>
            <a:fld id="{4FAB73BC-B049-4115-A692-8D63A059BFB8}" type="slidenum">
              <a:rPr lang="en-US" smtClean="0"/>
              <a:pPr defTabSz="45720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3824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1AFBB1-8BD1-40A0-8D04-38A423C75FF8}"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446021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946062-1B9C-4089-BC45-CD8D1E218B44}"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2489020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D9B130A6-4DFF-4CE5-B61F-A673E38A5FE8}" type="datetimeFigureOut">
              <a:rPr lang="en-GB">
                <a:solidFill>
                  <a:prstClr val="black">
                    <a:tint val="75000"/>
                  </a:prstClr>
                </a:solidFill>
              </a:rPr>
              <a:pPr>
                <a:defRPr/>
              </a:pPr>
              <a:t>20/09/2014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fontAlgn="base">
              <a:spcBef>
                <a:spcPct val="0"/>
              </a:spcBef>
              <a:spcAft>
                <a:spcPct val="0"/>
              </a:spcAft>
              <a:defRPr/>
            </a:pPr>
            <a:fld id="{6B271C8F-F225-424B-AC32-7EA6903BCC12}" type="slidenum">
              <a:rPr lang="en-GB">
                <a:cs typeface="Arial" panose="020B0604020202020204" pitchFamily="34" charset="0"/>
              </a:rPr>
              <a:pPr fontAlgn="base">
                <a:spcBef>
                  <a:spcPct val="0"/>
                </a:spcBef>
                <a:spcAft>
                  <a:spcPct val="0"/>
                </a:spcAft>
                <a:defRPr/>
              </a:pPr>
              <a:t>‹#›</a:t>
            </a:fld>
            <a:endParaRPr lang="en-GB">
              <a:cs typeface="Arial" panose="020B0604020202020204" pitchFamily="34" charset="0"/>
            </a:endParaRPr>
          </a:p>
        </p:txBody>
      </p:sp>
    </p:spTree>
    <p:extLst>
      <p:ext uri="{BB962C8B-B14F-4D97-AF65-F5344CB8AC3E}">
        <p14:creationId xmlns:p14="http://schemas.microsoft.com/office/powerpoint/2010/main" val="159922139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12.gif"/><Relationship Id="rId4" Type="http://schemas.openxmlformats.org/officeDocument/2006/relationships/hyperlink" Target="http://www.tripadvisor.es/Hotel_Review-g664838-d518412-Reviews-Joyuda_Plaza_Hotel-Cabo_Rojo_Puerto_Rico.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www.senegazelle.fr/"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www.gov.uk/government/publications"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23.jpeg"/><Relationship Id="rId1" Type="http://schemas.openxmlformats.org/officeDocument/2006/relationships/slideLayout" Target="../slideLayouts/slideLayout40.xml"/><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slides/_rels/slide3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31.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8.gif"/><Relationship Id="rId5" Type="http://schemas.openxmlformats.org/officeDocument/2006/relationships/image" Target="../media/image7.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9444" y="1294169"/>
            <a:ext cx="8764556" cy="5632311"/>
          </a:xfrm>
          <a:prstGeom prst="rect">
            <a:avLst/>
          </a:prstGeom>
        </p:spPr>
        <p:txBody>
          <a:bodyPr wrap="square">
            <a:spAutoFit/>
          </a:bodyPr>
          <a:lstStyle/>
          <a:p>
            <a:pPr indent="-914400">
              <a:lnSpc>
                <a:spcPct val="150000"/>
              </a:lnSpc>
            </a:pPr>
            <a:r>
              <a:rPr lang="en-GB" sz="2400" dirty="0" smtClean="0">
                <a:latin typeface="Arial" panose="020B0604020202020204" pitchFamily="34" charset="0"/>
                <a:cs typeface="Arial" panose="020B0604020202020204" pitchFamily="34" charset="0"/>
              </a:rPr>
              <a:t>9.00</a:t>
            </a:r>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Curriculum 2014 at KS2 and KS3 </a:t>
            </a:r>
            <a:br>
              <a:rPr lang="en-GB" sz="2400" dirty="0" smtClean="0">
                <a:latin typeface="Arial" panose="020B0604020202020204" pitchFamily="34" charset="0"/>
                <a:cs typeface="Arial" panose="020B0604020202020204" pitchFamily="34" charset="0"/>
              </a:rPr>
            </a:br>
            <a:r>
              <a:rPr lang="en-GB" sz="2400" dirty="0" smtClean="0">
                <a:latin typeface="Arial" panose="020B0604020202020204" pitchFamily="34" charset="0"/>
                <a:cs typeface="Arial" panose="020B0604020202020204" pitchFamily="34" charset="0"/>
              </a:rPr>
              <a:t>		(and implications for GCSE in 2018)</a:t>
            </a:r>
            <a:endParaRPr lang="en-GB" sz="2400" dirty="0">
              <a:latin typeface="Arial" panose="020B0604020202020204" pitchFamily="34" charset="0"/>
              <a:cs typeface="Arial" panose="020B0604020202020204" pitchFamily="34" charset="0"/>
            </a:endParaRPr>
          </a:p>
          <a:p>
            <a:pPr>
              <a:lnSpc>
                <a:spcPct val="150000"/>
              </a:lnSpc>
            </a:pPr>
            <a:r>
              <a:rPr lang="en-GB" sz="2400" b="1" dirty="0" smtClean="0">
                <a:latin typeface="Arial" panose="020B0604020202020204" pitchFamily="34" charset="0"/>
                <a:cs typeface="Arial" panose="020B0604020202020204" pitchFamily="34" charset="0"/>
              </a:rPr>
              <a:t>09.45</a:t>
            </a:r>
            <a:r>
              <a:rPr lang="en-GB" sz="2400" b="1" dirty="0">
                <a:latin typeface="Arial" panose="020B0604020202020204" pitchFamily="34" charset="0"/>
                <a:cs typeface="Arial" panose="020B0604020202020204" pitchFamily="34" charset="0"/>
              </a:rPr>
              <a:t>		</a:t>
            </a:r>
            <a:r>
              <a:rPr lang="en-GB" sz="2400" b="1" dirty="0" smtClean="0">
                <a:latin typeface="Arial" panose="020B0604020202020204" pitchFamily="34" charset="0"/>
                <a:cs typeface="Arial" panose="020B0604020202020204" pitchFamily="34" charset="0"/>
              </a:rPr>
              <a:t>Translation from and into the foreign language</a:t>
            </a:r>
            <a:r>
              <a:rPr lang="en-GB" sz="2400" b="1" dirty="0">
                <a:latin typeface="Arial" panose="020B0604020202020204" pitchFamily="34" charset="0"/>
                <a:cs typeface="Arial" panose="020B0604020202020204" pitchFamily="34" charset="0"/>
              </a:rPr>
              <a:t/>
            </a:r>
            <a:br>
              <a:rPr lang="en-GB" sz="2400" b="1" dirty="0">
                <a:latin typeface="Arial" panose="020B0604020202020204" pitchFamily="34" charset="0"/>
                <a:cs typeface="Arial" panose="020B0604020202020204" pitchFamily="34" charset="0"/>
              </a:rPr>
            </a:br>
            <a:r>
              <a:rPr lang="en-GB" sz="2400" i="1" dirty="0" smtClean="0">
                <a:latin typeface="Arial" panose="020B0604020202020204" pitchFamily="34" charset="0"/>
                <a:cs typeface="Arial" panose="020B0604020202020204" pitchFamily="34" charset="0"/>
              </a:rPr>
              <a:t>10.45 </a:t>
            </a:r>
            <a:r>
              <a:rPr lang="en-GB" sz="2400" i="1" dirty="0">
                <a:latin typeface="Arial" panose="020B0604020202020204" pitchFamily="34" charset="0"/>
                <a:cs typeface="Arial" panose="020B0604020202020204" pitchFamily="34" charset="0"/>
              </a:rPr>
              <a:t>		</a:t>
            </a:r>
            <a:r>
              <a:rPr lang="en-GB" sz="2400" i="1" dirty="0" smtClean="0">
                <a:latin typeface="Arial" panose="020B0604020202020204" pitchFamily="34" charset="0"/>
                <a:cs typeface="Arial" panose="020B0604020202020204" pitchFamily="34" charset="0"/>
              </a:rPr>
              <a:t>Coffee</a:t>
            </a:r>
            <a:br>
              <a:rPr lang="en-GB" sz="2400" i="1" dirty="0" smtClean="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11.00		Using authentic material and literary texts</a:t>
            </a:r>
          </a:p>
          <a:p>
            <a:pPr>
              <a:lnSpc>
                <a:spcPct val="150000"/>
              </a:lnSpc>
            </a:pPr>
            <a:r>
              <a:rPr lang="en-GB" sz="2400" dirty="0" smtClean="0">
                <a:latin typeface="Arial" panose="020B0604020202020204" pitchFamily="34" charset="0"/>
                <a:cs typeface="Arial" panose="020B0604020202020204" pitchFamily="34" charset="0"/>
              </a:rPr>
              <a:t>11.45</a:t>
            </a:r>
            <a:r>
              <a:rPr lang="en-GB" sz="2400" dirty="0">
                <a:latin typeface="Arial" panose="020B0604020202020204" pitchFamily="34" charset="0"/>
                <a:cs typeface="Arial" panose="020B0604020202020204" pitchFamily="34" charset="0"/>
              </a:rPr>
              <a:t>		The sound-writing relationship</a:t>
            </a:r>
          </a:p>
          <a:p>
            <a:pPr>
              <a:lnSpc>
                <a:spcPct val="150000"/>
              </a:lnSpc>
            </a:pPr>
            <a:r>
              <a:rPr lang="en-GB" sz="2400" i="1" dirty="0" smtClean="0">
                <a:latin typeface="Arial" panose="020B0604020202020204" pitchFamily="34" charset="0"/>
                <a:cs typeface="Arial" panose="020B0604020202020204" pitchFamily="34" charset="0"/>
              </a:rPr>
              <a:t>12.30</a:t>
            </a:r>
            <a:r>
              <a:rPr lang="en-GB" sz="2400" i="1" dirty="0">
                <a:latin typeface="Arial" panose="020B0604020202020204" pitchFamily="34" charset="0"/>
                <a:cs typeface="Arial" panose="020B0604020202020204" pitchFamily="34" charset="0"/>
              </a:rPr>
              <a:t>		Lunch</a:t>
            </a:r>
          </a:p>
          <a:p>
            <a:pPr>
              <a:lnSpc>
                <a:spcPct val="150000"/>
              </a:lnSpc>
            </a:pPr>
            <a:r>
              <a:rPr lang="en-GB" sz="2400" dirty="0" smtClean="0">
                <a:latin typeface="Arial" panose="020B0604020202020204" pitchFamily="34" charset="0"/>
                <a:cs typeface="Arial" panose="020B0604020202020204" pitchFamily="34" charset="0"/>
              </a:rPr>
              <a:t>1.30</a:t>
            </a:r>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	Use </a:t>
            </a:r>
            <a:r>
              <a:rPr lang="en-GB" sz="2400" dirty="0">
                <a:latin typeface="Arial" panose="020B0604020202020204" pitchFamily="34" charset="0"/>
                <a:cs typeface="Arial" panose="020B0604020202020204" pitchFamily="34" charset="0"/>
              </a:rPr>
              <a:t>of the target language – spontaneity and </a:t>
            </a:r>
            <a:r>
              <a:rPr lang="en-GB" sz="2400" dirty="0" smtClean="0">
                <a:latin typeface="Arial" panose="020B0604020202020204" pitchFamily="34" charset="0"/>
                <a:cs typeface="Arial" panose="020B0604020202020204" pitchFamily="34" charset="0"/>
              </a:rPr>
              <a:t>			independent </a:t>
            </a:r>
            <a:r>
              <a:rPr lang="en-GB" sz="2400" dirty="0">
                <a:latin typeface="Arial" panose="020B0604020202020204" pitchFamily="34" charset="0"/>
                <a:cs typeface="Arial" panose="020B0604020202020204" pitchFamily="34" charset="0"/>
              </a:rPr>
              <a:t>use of language in speaking</a:t>
            </a:r>
          </a:p>
          <a:p>
            <a:pPr>
              <a:lnSpc>
                <a:spcPct val="150000"/>
              </a:lnSpc>
            </a:pPr>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3:15</a:t>
            </a:r>
            <a:r>
              <a:rPr lang="en-GB" sz="2400" dirty="0">
                <a:latin typeface="Arial" panose="020B0604020202020204" pitchFamily="34" charset="0"/>
                <a:cs typeface="Arial" panose="020B0604020202020204" pitchFamily="34" charset="0"/>
              </a:rPr>
              <a:t>              Conclusion to the day </a:t>
            </a:r>
          </a:p>
        </p:txBody>
      </p:sp>
      <p:sp>
        <p:nvSpPr>
          <p:cNvPr id="5" name="Title 1"/>
          <p:cNvSpPr txBox="1">
            <a:spLocks/>
          </p:cNvSpPr>
          <p:nvPr/>
        </p:nvSpPr>
        <p:spPr>
          <a:xfrm>
            <a:off x="572294" y="138469"/>
            <a:ext cx="8229600" cy="1143000"/>
          </a:xfrm>
          <a:prstGeom prst="rect">
            <a:avLst/>
          </a:prstGeom>
          <a:solidFill>
            <a:schemeClr val="accent2">
              <a:lumMod val="60000"/>
              <a:lumOff val="40000"/>
            </a:schemeClr>
          </a:solidFill>
          <a:ln w="38100" cap="flat" cmpd="sng" algn="ctr">
            <a:solidFill>
              <a:schemeClr val="accent2">
                <a:lumMod val="75000"/>
              </a:schemeClr>
            </a:solidFill>
            <a:prstDash val="solid"/>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b="1" dirty="0" smtClean="0">
                <a:solidFill>
                  <a:prstClr val="black"/>
                </a:solidFill>
                <a:latin typeface="Segoe Print" panose="02000600000000000000" pitchFamily="2" charset="0"/>
              </a:rPr>
              <a:t>Programme for the day</a:t>
            </a:r>
            <a:endParaRPr lang="en-GB" b="1" dirty="0">
              <a:solidFill>
                <a:prstClr val="black"/>
              </a:solidFill>
              <a:latin typeface="Segoe Print" panose="02000600000000000000" pitchFamily="2" charset="0"/>
            </a:endParaRPr>
          </a:p>
        </p:txBody>
      </p:sp>
    </p:spTree>
    <p:extLst>
      <p:ext uri="{BB962C8B-B14F-4D97-AF65-F5344CB8AC3E}">
        <p14:creationId xmlns:p14="http://schemas.microsoft.com/office/powerpoint/2010/main" val="724742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4786" name="Picture 2"/>
          <p:cNvPicPr>
            <a:picLocks noChangeAspect="1" noChangeArrowheads="1"/>
          </p:cNvPicPr>
          <p:nvPr/>
        </p:nvPicPr>
        <p:blipFill>
          <a:blip r:embed="rId3">
            <a:extLst>
              <a:ext uri="{28A0092B-C50C-407E-A947-70E740481C1C}">
                <a14:useLocalDpi xmlns:a14="http://schemas.microsoft.com/office/drawing/2010/main" val="0"/>
              </a:ext>
            </a:extLst>
          </a:blip>
          <a:srcRect l="15781" t="17593" r="34740" b="11205"/>
          <a:stretch>
            <a:fillRect/>
          </a:stretch>
        </p:blipFill>
        <p:spPr bwMode="auto">
          <a:xfrm>
            <a:off x="0" y="0"/>
            <a:ext cx="84724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6550025"/>
            <a:ext cx="9144000" cy="307975"/>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defRPr/>
            </a:pPr>
            <a:r>
              <a:rPr lang="en-GB" sz="1400" dirty="0">
                <a:solidFill>
                  <a:prstClr val="black"/>
                </a:solidFill>
                <a:hlinkClick r:id="rId4"/>
              </a:rPr>
              <a:t>www.tripadvisor.es/Hotel_Review-g664838-d518412-Reviews-Joyuda_Plaza_Hotel-Cabo_Rojo_Puerto_Rico.html</a:t>
            </a:r>
            <a:r>
              <a:rPr lang="en-GB" sz="1400" dirty="0">
                <a:solidFill>
                  <a:prstClr val="black"/>
                </a:solidFill>
              </a:rPr>
              <a:t> </a:t>
            </a:r>
          </a:p>
        </p:txBody>
      </p:sp>
      <p:pic>
        <p:nvPicPr>
          <p:cNvPr id="374788" name="Picture 4" descr="http://www.msn-emotions.org/emotions/animated_emoticons/flags/emoticon_puertoRicanFlag.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048500" y="179388"/>
            <a:ext cx="1066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1100008"/>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3757" y="332656"/>
            <a:ext cx="6084168" cy="19389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fr-FR" sz="2000" dirty="0">
                <a:solidFill>
                  <a:srgbClr val="FF0000"/>
                </a:solidFill>
                <a:latin typeface="Arial" charset="0"/>
                <a:cs typeface="Arial" charset="0"/>
              </a:rPr>
              <a:t>« </a:t>
            </a:r>
            <a:r>
              <a:rPr lang="fr-FR" sz="2000" dirty="0" err="1">
                <a:solidFill>
                  <a:srgbClr val="FF0000"/>
                </a:solidFill>
                <a:latin typeface="Arial" charset="0"/>
                <a:cs typeface="Arial" charset="0"/>
              </a:rPr>
              <a:t>Desagradable</a:t>
            </a:r>
            <a:r>
              <a:rPr lang="fr-FR" sz="2000" dirty="0">
                <a:solidFill>
                  <a:srgbClr val="FF0000"/>
                </a:solidFill>
                <a:latin typeface="Arial" charset="0"/>
                <a:cs typeface="Arial" charset="0"/>
              </a:rPr>
              <a:t> »</a:t>
            </a:r>
          </a:p>
          <a:p>
            <a:pPr eaLnBrk="0" fontAlgn="base" hangingPunct="0">
              <a:spcBef>
                <a:spcPct val="0"/>
              </a:spcBef>
              <a:spcAft>
                <a:spcPct val="0"/>
              </a:spcAft>
            </a:pP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Bueno</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cuando</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yo</a:t>
            </a:r>
            <a:r>
              <a:rPr lang="fr-FR" sz="2000" dirty="0">
                <a:solidFill>
                  <a:prstClr val="black"/>
                </a:solidFill>
                <a:latin typeface="Arial" charset="0"/>
                <a:cs typeface="Arial" charset="0"/>
              </a:rPr>
              <a:t> entré a mi </a:t>
            </a:r>
            <a:r>
              <a:rPr lang="fr-FR" sz="2000" dirty="0" err="1">
                <a:solidFill>
                  <a:prstClr val="black"/>
                </a:solidFill>
                <a:latin typeface="Arial" charset="0"/>
                <a:cs typeface="Arial" charset="0"/>
              </a:rPr>
              <a:t>habitación</a:t>
            </a:r>
            <a:r>
              <a:rPr lang="fr-FR" sz="2000" dirty="0">
                <a:solidFill>
                  <a:prstClr val="black"/>
                </a:solidFill>
                <a:latin typeface="Arial" charset="0"/>
                <a:cs typeface="Arial" charset="0"/>
              </a:rPr>
              <a:t>, las </a:t>
            </a:r>
            <a:r>
              <a:rPr lang="fr-FR" sz="2000" dirty="0" err="1">
                <a:solidFill>
                  <a:prstClr val="black"/>
                </a:solidFill>
                <a:latin typeface="Arial" charset="0"/>
                <a:cs typeface="Arial" charset="0"/>
              </a:rPr>
              <a:t>sábanas</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estaban</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sucias</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él</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piso</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del</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baño</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estába</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inundado</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Además</a:t>
            </a:r>
            <a:r>
              <a:rPr lang="fr-FR" sz="2000" dirty="0">
                <a:solidFill>
                  <a:prstClr val="black"/>
                </a:solidFill>
                <a:latin typeface="Arial" charset="0"/>
                <a:cs typeface="Arial" charset="0"/>
              </a:rPr>
              <a:t> no </a:t>
            </a:r>
            <a:r>
              <a:rPr lang="fr-FR" sz="2000" dirty="0" err="1">
                <a:solidFill>
                  <a:prstClr val="black"/>
                </a:solidFill>
                <a:latin typeface="Arial" charset="0"/>
                <a:cs typeface="Arial" charset="0"/>
              </a:rPr>
              <a:t>había</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papel</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higiénico</a:t>
            </a:r>
            <a:r>
              <a:rPr lang="fr-FR" sz="2000" dirty="0">
                <a:solidFill>
                  <a:prstClr val="black"/>
                </a:solidFill>
                <a:latin typeface="Arial" charset="0"/>
                <a:cs typeface="Arial" charset="0"/>
              </a:rPr>
              <a:t>, y el </a:t>
            </a:r>
            <a:r>
              <a:rPr lang="fr-FR" sz="2000" dirty="0" err="1">
                <a:solidFill>
                  <a:prstClr val="black"/>
                </a:solidFill>
                <a:latin typeface="Arial" charset="0"/>
                <a:cs typeface="Arial" charset="0"/>
              </a:rPr>
              <a:t>televisor</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era</a:t>
            </a:r>
            <a:r>
              <a:rPr lang="fr-FR" sz="2000" dirty="0">
                <a:solidFill>
                  <a:prstClr val="black"/>
                </a:solidFill>
                <a:latin typeface="Arial" charset="0"/>
                <a:cs typeface="Arial" charset="0"/>
              </a:rPr>
              <a:t> de </a:t>
            </a:r>
            <a:r>
              <a:rPr lang="fr-FR" sz="2000" dirty="0" err="1">
                <a:solidFill>
                  <a:prstClr val="black"/>
                </a:solidFill>
                <a:latin typeface="Arial" charset="0"/>
                <a:cs typeface="Arial" charset="0"/>
              </a:rPr>
              <a:t>hace</a:t>
            </a:r>
            <a:r>
              <a:rPr lang="fr-FR" sz="2000" dirty="0">
                <a:solidFill>
                  <a:prstClr val="black"/>
                </a:solidFill>
                <a:latin typeface="Arial" charset="0"/>
                <a:cs typeface="Arial" charset="0"/>
              </a:rPr>
              <a:t> 30 </a:t>
            </a:r>
            <a:r>
              <a:rPr lang="fr-FR" sz="2000" dirty="0" err="1">
                <a:solidFill>
                  <a:prstClr val="black"/>
                </a:solidFill>
                <a:latin typeface="Arial" charset="0"/>
                <a:cs typeface="Arial" charset="0"/>
              </a:rPr>
              <a:t>años</a:t>
            </a:r>
            <a:r>
              <a:rPr lang="fr-FR" sz="2000" dirty="0">
                <a:solidFill>
                  <a:prstClr val="black"/>
                </a:solidFill>
                <a:latin typeface="Arial" charset="0"/>
                <a:cs typeface="Arial" charset="0"/>
              </a:rPr>
              <a:t>.  No </a:t>
            </a:r>
            <a:r>
              <a:rPr lang="fr-FR" sz="2000" dirty="0" err="1">
                <a:solidFill>
                  <a:prstClr val="black"/>
                </a:solidFill>
                <a:latin typeface="Arial" charset="0"/>
                <a:cs typeface="Arial" charset="0"/>
              </a:rPr>
              <a:t>pude</a:t>
            </a:r>
            <a:r>
              <a:rPr lang="fr-FR" sz="2000" dirty="0">
                <a:solidFill>
                  <a:prstClr val="black"/>
                </a:solidFill>
                <a:latin typeface="Arial" charset="0"/>
                <a:cs typeface="Arial" charset="0"/>
              </a:rPr>
              <a:t> dormir porque </a:t>
            </a:r>
            <a:r>
              <a:rPr lang="fr-FR" sz="2000" dirty="0" err="1">
                <a:solidFill>
                  <a:prstClr val="black"/>
                </a:solidFill>
                <a:latin typeface="Arial" charset="0"/>
                <a:cs typeface="Arial" charset="0"/>
              </a:rPr>
              <a:t>había</a:t>
            </a:r>
            <a:r>
              <a:rPr lang="fr-FR" sz="2000" dirty="0">
                <a:solidFill>
                  <a:prstClr val="black"/>
                </a:solidFill>
                <a:latin typeface="Arial" charset="0"/>
                <a:cs typeface="Arial" charset="0"/>
              </a:rPr>
              <a:t> gente </a:t>
            </a:r>
            <a:r>
              <a:rPr lang="fr-FR" sz="2000" dirty="0" err="1">
                <a:solidFill>
                  <a:prstClr val="black"/>
                </a:solidFill>
                <a:latin typeface="Arial" charset="0"/>
                <a:cs typeface="Arial" charset="0"/>
              </a:rPr>
              <a:t>borracha</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gritando</a:t>
            </a:r>
            <a:r>
              <a:rPr lang="fr-FR" sz="2000" dirty="0">
                <a:solidFill>
                  <a:prstClr val="black"/>
                </a:solidFill>
                <a:latin typeface="Arial" charset="0"/>
                <a:cs typeface="Arial" charset="0"/>
              </a:rPr>
              <a:t> y </a:t>
            </a:r>
            <a:r>
              <a:rPr lang="fr-FR" sz="2000" dirty="0" err="1">
                <a:solidFill>
                  <a:prstClr val="black"/>
                </a:solidFill>
                <a:latin typeface="Arial" charset="0"/>
                <a:cs typeface="Arial" charset="0"/>
              </a:rPr>
              <a:t>hablando</a:t>
            </a:r>
            <a:r>
              <a:rPr lang="fr-FR" sz="2000" dirty="0">
                <a:solidFill>
                  <a:prstClr val="black"/>
                </a:solidFill>
                <a:latin typeface="Arial" charset="0"/>
                <a:cs typeface="Arial" charset="0"/>
              </a:rPr>
              <a:t>... </a:t>
            </a:r>
          </a:p>
        </p:txBody>
      </p:sp>
      <p:pic>
        <p:nvPicPr>
          <p:cNvPr id="1026" name="Picture 2" descr="1 de 5 estrell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823913"/>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4427984" y="2574776"/>
            <a:ext cx="4625672" cy="19389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fr-FR" sz="2000" dirty="0">
                <a:solidFill>
                  <a:srgbClr val="FF0000"/>
                </a:solidFill>
                <a:latin typeface="Arial" charset="0"/>
                <a:cs typeface="Arial" charset="0"/>
              </a:rPr>
              <a:t>« </a:t>
            </a:r>
            <a:r>
              <a:rPr lang="fr-FR" sz="2000" dirty="0" err="1">
                <a:solidFill>
                  <a:srgbClr val="FF0000"/>
                </a:solidFill>
                <a:latin typeface="Arial" charset="0"/>
                <a:cs typeface="Arial" charset="0"/>
              </a:rPr>
              <a:t>Nooooooooooooo</a:t>
            </a:r>
            <a:r>
              <a:rPr lang="fr-FR" sz="2000" dirty="0">
                <a:solidFill>
                  <a:srgbClr val="FF0000"/>
                </a:solidFill>
                <a:latin typeface="Arial" charset="0"/>
                <a:cs typeface="Arial" charset="0"/>
              </a:rPr>
              <a:t>! »</a:t>
            </a:r>
          </a:p>
          <a:p>
            <a:pPr eaLnBrk="0" fontAlgn="base" hangingPunct="0">
              <a:spcBef>
                <a:spcPct val="0"/>
              </a:spcBef>
              <a:spcAft>
                <a:spcPct val="0"/>
              </a:spcAft>
            </a:pPr>
            <a:r>
              <a:rPr lang="fr-FR" sz="2000" dirty="0">
                <a:solidFill>
                  <a:prstClr val="black"/>
                </a:solidFill>
                <a:latin typeface="Arial" charset="0"/>
                <a:cs typeface="Arial" charset="0"/>
              </a:rPr>
              <a:t>« La </a:t>
            </a:r>
            <a:r>
              <a:rPr lang="fr-FR" sz="2000" dirty="0" err="1">
                <a:solidFill>
                  <a:prstClr val="black"/>
                </a:solidFill>
                <a:latin typeface="Arial" charset="0"/>
                <a:cs typeface="Arial" charset="0"/>
              </a:rPr>
              <a:t>habitación</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era</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fea</a:t>
            </a:r>
            <a:r>
              <a:rPr lang="fr-FR" sz="2000" dirty="0">
                <a:solidFill>
                  <a:prstClr val="black"/>
                </a:solidFill>
                <a:latin typeface="Arial" charset="0"/>
                <a:cs typeface="Arial" charset="0"/>
              </a:rPr>
              <a:t> y la cama </a:t>
            </a:r>
            <a:r>
              <a:rPr lang="fr-FR" sz="2000" dirty="0" err="1">
                <a:solidFill>
                  <a:prstClr val="black"/>
                </a:solidFill>
                <a:latin typeface="Arial" charset="0"/>
                <a:cs typeface="Arial" charset="0"/>
              </a:rPr>
              <a:t>estaba</a:t>
            </a:r>
            <a:r>
              <a:rPr lang="fr-FR" sz="2000" dirty="0">
                <a:solidFill>
                  <a:prstClr val="black"/>
                </a:solidFill>
                <a:latin typeface="Arial" charset="0"/>
                <a:cs typeface="Arial" charset="0"/>
              </a:rPr>
              <a:t> fatal. Las </a:t>
            </a:r>
            <a:r>
              <a:rPr lang="fr-FR" sz="2000" dirty="0" err="1">
                <a:solidFill>
                  <a:prstClr val="black"/>
                </a:solidFill>
                <a:latin typeface="Arial" charset="0"/>
                <a:cs typeface="Arial" charset="0"/>
              </a:rPr>
              <a:t>habitaciones</a:t>
            </a:r>
            <a:r>
              <a:rPr lang="fr-FR" sz="2000" dirty="0">
                <a:solidFill>
                  <a:prstClr val="black"/>
                </a:solidFill>
                <a:latin typeface="Arial" charset="0"/>
                <a:cs typeface="Arial" charset="0"/>
              </a:rPr>
              <a:t> no </a:t>
            </a:r>
            <a:r>
              <a:rPr lang="fr-FR" sz="2000" dirty="0" err="1">
                <a:solidFill>
                  <a:prstClr val="black"/>
                </a:solidFill>
                <a:latin typeface="Arial" charset="0"/>
                <a:cs typeface="Arial" charset="0"/>
              </a:rPr>
              <a:t>tenían</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ventanas</a:t>
            </a:r>
            <a:r>
              <a:rPr lang="fr-FR" sz="2000" dirty="0">
                <a:solidFill>
                  <a:prstClr val="black"/>
                </a:solidFill>
                <a:latin typeface="Arial" charset="0"/>
                <a:cs typeface="Arial" charset="0"/>
              </a:rPr>
              <a:t>.  La </a:t>
            </a:r>
            <a:r>
              <a:rPr lang="fr-FR" sz="2000" dirty="0" err="1">
                <a:solidFill>
                  <a:prstClr val="black"/>
                </a:solidFill>
                <a:latin typeface="Arial" charset="0"/>
                <a:cs typeface="Arial" charset="0"/>
              </a:rPr>
              <a:t>piscina</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estaba</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sucia</a:t>
            </a:r>
            <a:r>
              <a:rPr lang="fr-FR" sz="2000" dirty="0">
                <a:solidFill>
                  <a:prstClr val="black"/>
                </a:solidFill>
                <a:latin typeface="Arial" charset="0"/>
                <a:cs typeface="Arial" charset="0"/>
              </a:rPr>
              <a:t>.  Los </a:t>
            </a:r>
            <a:r>
              <a:rPr lang="fr-FR" sz="2000" dirty="0" err="1">
                <a:solidFill>
                  <a:prstClr val="black"/>
                </a:solidFill>
                <a:latin typeface="Arial" charset="0"/>
                <a:cs typeface="Arial" charset="0"/>
              </a:rPr>
              <a:t>empleados</a:t>
            </a:r>
            <a:r>
              <a:rPr lang="fr-FR" sz="2000" dirty="0">
                <a:solidFill>
                  <a:prstClr val="black"/>
                </a:solidFill>
                <a:latin typeface="Arial" charset="0"/>
                <a:cs typeface="Arial" charset="0"/>
              </a:rPr>
              <a:t> no </a:t>
            </a:r>
            <a:r>
              <a:rPr lang="fr-FR" sz="2000" dirty="0" err="1">
                <a:solidFill>
                  <a:prstClr val="black"/>
                </a:solidFill>
                <a:latin typeface="Arial" charset="0"/>
                <a:cs typeface="Arial" charset="0"/>
              </a:rPr>
              <a:t>era</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agradables</a:t>
            </a:r>
            <a:r>
              <a:rPr lang="fr-FR" sz="2000" dirty="0">
                <a:solidFill>
                  <a:prstClr val="black"/>
                </a:solidFill>
                <a:latin typeface="Arial" charset="0"/>
                <a:cs typeface="Arial" charset="0"/>
              </a:rPr>
              <a:t>.  En fin, </a:t>
            </a:r>
            <a:r>
              <a:rPr lang="fr-FR" sz="2000" dirty="0">
                <a:solidFill>
                  <a:prstClr val="black"/>
                </a:solidFill>
                <a:cs typeface="Calibri"/>
              </a:rPr>
              <a:t>¡</a:t>
            </a:r>
            <a:r>
              <a:rPr lang="fr-FR" sz="2000" dirty="0">
                <a:solidFill>
                  <a:prstClr val="black"/>
                </a:solidFill>
                <a:latin typeface="Arial" charset="0"/>
                <a:cs typeface="Arial" charset="0"/>
              </a:rPr>
              <a:t>no </a:t>
            </a:r>
            <a:r>
              <a:rPr lang="fr-FR" sz="2000" dirty="0" err="1">
                <a:solidFill>
                  <a:prstClr val="black"/>
                </a:solidFill>
                <a:latin typeface="Arial" charset="0"/>
                <a:cs typeface="Arial" charset="0"/>
              </a:rPr>
              <a:t>lo</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recomiendo</a:t>
            </a:r>
            <a:r>
              <a:rPr lang="fr-FR" sz="2000" dirty="0">
                <a:solidFill>
                  <a:prstClr val="black"/>
                </a:solidFill>
                <a:latin typeface="Arial" charset="0"/>
                <a:cs typeface="Arial" charset="0"/>
              </a:rPr>
              <a:t>!</a:t>
            </a:r>
          </a:p>
        </p:txBody>
      </p:sp>
      <p:sp>
        <p:nvSpPr>
          <p:cNvPr id="5" name="Rectangle 4"/>
          <p:cNvSpPr>
            <a:spLocks noChangeArrowheads="1"/>
          </p:cNvSpPr>
          <p:nvPr/>
        </p:nvSpPr>
        <p:spPr bwMode="auto">
          <a:xfrm>
            <a:off x="196181" y="4797152"/>
            <a:ext cx="6084168" cy="19389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fr-FR" sz="2000" dirty="0">
                <a:solidFill>
                  <a:srgbClr val="FF0000"/>
                </a:solidFill>
                <a:latin typeface="Arial" pitchFamily="34" charset="0"/>
                <a:cs typeface="Arial" pitchFamily="34" charset="0"/>
              </a:rPr>
              <a:t>« ¡un </a:t>
            </a:r>
            <a:r>
              <a:rPr lang="fr-FR" sz="2000" dirty="0" err="1">
                <a:solidFill>
                  <a:srgbClr val="FF0000"/>
                </a:solidFill>
                <a:latin typeface="Arial" pitchFamily="34" charset="0"/>
                <a:cs typeface="Arial" pitchFamily="34" charset="0"/>
              </a:rPr>
              <a:t>lugar</a:t>
            </a:r>
            <a:r>
              <a:rPr lang="fr-FR" sz="2000" dirty="0">
                <a:solidFill>
                  <a:srgbClr val="FF0000"/>
                </a:solidFill>
                <a:latin typeface="Arial" pitchFamily="34" charset="0"/>
                <a:cs typeface="Arial" pitchFamily="34" charset="0"/>
              </a:rPr>
              <a:t> horrible! »</a:t>
            </a:r>
          </a:p>
          <a:p>
            <a:r>
              <a:rPr lang="es-ES" sz="2000" dirty="0">
                <a:solidFill>
                  <a:prstClr val="black"/>
                </a:solidFill>
                <a:latin typeface="Arial" pitchFamily="34" charset="0"/>
                <a:cs typeface="Arial" pitchFamily="34" charset="0"/>
              </a:rPr>
              <a:t>¡Este hotel es absolutamente horroroso! Las habitaciones eran muy pequeñas y mal diseñadas. Las sábanas estaban muy sucias e incluso tenían manchas. Las camas eran tan incómodas que no pudimos dormir.... </a:t>
            </a:r>
            <a:endParaRPr lang="fr-FR" sz="2000" dirty="0">
              <a:solidFill>
                <a:prstClr val="black"/>
              </a:solidFill>
              <a:latin typeface="Arial" pitchFamily="34" charset="0"/>
              <a:cs typeface="Arial" pitchFamily="34" charset="0"/>
            </a:endParaRPr>
          </a:p>
        </p:txBody>
      </p:sp>
      <p:sp>
        <p:nvSpPr>
          <p:cNvPr id="3" name="Rectangle 2"/>
          <p:cNvSpPr/>
          <p:nvPr/>
        </p:nvSpPr>
        <p:spPr>
          <a:xfrm>
            <a:off x="215907" y="2636912"/>
            <a:ext cx="3996053" cy="1938992"/>
          </a:xfrm>
          <a:prstGeom prst="rect">
            <a:avLst/>
          </a:prstGeom>
          <a:ln>
            <a:solidFill>
              <a:schemeClr val="tx1"/>
            </a:solidFill>
          </a:ln>
        </p:spPr>
        <p:txBody>
          <a:bodyPr wrap="square">
            <a:spAutoFit/>
          </a:bodyPr>
          <a:lstStyle/>
          <a:p>
            <a:r>
              <a:rPr lang="fr-FR" sz="2000" dirty="0">
                <a:solidFill>
                  <a:srgbClr val="FF0000"/>
                </a:solidFill>
                <a:latin typeface="Arial" pitchFamily="34" charset="0"/>
                <a:cs typeface="Arial" pitchFamily="34" charset="0"/>
              </a:rPr>
              <a:t>« ¡un </a:t>
            </a:r>
            <a:r>
              <a:rPr lang="fr-FR" sz="2000" dirty="0" err="1">
                <a:solidFill>
                  <a:srgbClr val="FF0000"/>
                </a:solidFill>
                <a:latin typeface="Arial" pitchFamily="34" charset="0"/>
                <a:cs typeface="Arial" pitchFamily="34" charset="0"/>
              </a:rPr>
              <a:t>lugar</a:t>
            </a:r>
            <a:r>
              <a:rPr lang="fr-FR" sz="2000" dirty="0">
                <a:solidFill>
                  <a:srgbClr val="FF0000"/>
                </a:solidFill>
                <a:latin typeface="Arial" pitchFamily="34" charset="0"/>
                <a:cs typeface="Arial" pitchFamily="34" charset="0"/>
              </a:rPr>
              <a:t> horrible! »</a:t>
            </a:r>
            <a:r>
              <a:rPr lang="es-ES" sz="2000" dirty="0">
                <a:solidFill>
                  <a:prstClr val="black"/>
                </a:solidFill>
                <a:latin typeface="Arial" pitchFamily="34" charset="0"/>
                <a:cs typeface="Arial" pitchFamily="34" charset="0"/>
              </a:rPr>
              <a:t/>
            </a:r>
            <a:br>
              <a:rPr lang="es-ES" sz="2000" dirty="0">
                <a:solidFill>
                  <a:prstClr val="black"/>
                </a:solidFill>
                <a:latin typeface="Arial" pitchFamily="34" charset="0"/>
                <a:cs typeface="Arial" pitchFamily="34" charset="0"/>
              </a:rPr>
            </a:br>
            <a:r>
              <a:rPr lang="es-ES" sz="2000" dirty="0">
                <a:solidFill>
                  <a:prstClr val="black"/>
                </a:solidFill>
                <a:latin typeface="Arial" pitchFamily="34" charset="0"/>
                <a:cs typeface="Arial" pitchFamily="34" charset="0"/>
              </a:rPr>
              <a:t>De verdad, la limpieza es pésima, En la cama había incluso cucarachitas. No había agua caliente en el baño. El personal no era nada servicial.</a:t>
            </a:r>
            <a:endParaRPr lang="fr-FR" sz="2000" dirty="0">
              <a:solidFill>
                <a:prstClr val="black"/>
              </a:solidFill>
              <a:latin typeface="Arial" pitchFamily="34" charset="0"/>
              <a:cs typeface="Arial"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2755" y="4986832"/>
            <a:ext cx="139065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444209" y="476672"/>
            <a:ext cx="2178046" cy="1569660"/>
          </a:xfrm>
          <a:prstGeom prst="rect">
            <a:avLst/>
          </a:prstGeom>
          <a:noFill/>
        </p:spPr>
        <p:txBody>
          <a:bodyPr wrap="square" rtlCol="0">
            <a:spAutoFit/>
          </a:bodyPr>
          <a:lstStyle/>
          <a:p>
            <a:r>
              <a:rPr lang="en-GB" sz="3200" b="1" dirty="0" err="1">
                <a:solidFill>
                  <a:prstClr val="black"/>
                </a:solidFill>
              </a:rPr>
              <a:t>Joyuda</a:t>
            </a:r>
            <a:r>
              <a:rPr lang="en-GB" sz="3200" b="1" dirty="0">
                <a:solidFill>
                  <a:prstClr val="black"/>
                </a:solidFill>
              </a:rPr>
              <a:t> Plaza Hotel, Puerto Rico</a:t>
            </a:r>
            <a:endParaRPr lang="fr-FR" sz="3200" b="1" dirty="0">
              <a:solidFill>
                <a:prstClr val="black"/>
              </a:solidFill>
            </a:endParaRPr>
          </a:p>
        </p:txBody>
      </p:sp>
      <p:sp>
        <p:nvSpPr>
          <p:cNvPr id="9" name="TextBox 8"/>
          <p:cNvSpPr txBox="1"/>
          <p:nvPr/>
        </p:nvSpPr>
        <p:spPr>
          <a:xfrm>
            <a:off x="5652120" y="332656"/>
            <a:ext cx="615805" cy="769441"/>
          </a:xfrm>
          <a:prstGeom prst="rect">
            <a:avLst/>
          </a:prstGeom>
          <a:noFill/>
        </p:spPr>
        <p:txBody>
          <a:bodyPr wrap="square" rtlCol="0">
            <a:spAutoFit/>
          </a:bodyPr>
          <a:lstStyle/>
          <a:p>
            <a:r>
              <a:rPr lang="en-GB" sz="4400" b="1" dirty="0">
                <a:solidFill>
                  <a:srgbClr val="0070C0"/>
                </a:solidFill>
              </a:rPr>
              <a:t>A</a:t>
            </a:r>
            <a:endParaRPr lang="fr-FR" sz="4400" b="1" dirty="0">
              <a:solidFill>
                <a:srgbClr val="0070C0"/>
              </a:solidFill>
            </a:endParaRPr>
          </a:p>
        </p:txBody>
      </p:sp>
      <p:sp>
        <p:nvSpPr>
          <p:cNvPr id="12" name="TextBox 11"/>
          <p:cNvSpPr txBox="1"/>
          <p:nvPr/>
        </p:nvSpPr>
        <p:spPr>
          <a:xfrm>
            <a:off x="3779912" y="3883695"/>
            <a:ext cx="615805" cy="769441"/>
          </a:xfrm>
          <a:prstGeom prst="rect">
            <a:avLst/>
          </a:prstGeom>
          <a:noFill/>
        </p:spPr>
        <p:txBody>
          <a:bodyPr wrap="square" rtlCol="0">
            <a:spAutoFit/>
          </a:bodyPr>
          <a:lstStyle/>
          <a:p>
            <a:r>
              <a:rPr lang="en-GB" sz="4400" b="1" dirty="0">
                <a:solidFill>
                  <a:srgbClr val="0070C0"/>
                </a:solidFill>
              </a:rPr>
              <a:t>B</a:t>
            </a:r>
            <a:endParaRPr lang="fr-FR" sz="4400" b="1" dirty="0">
              <a:solidFill>
                <a:srgbClr val="0070C0"/>
              </a:solidFill>
            </a:endParaRPr>
          </a:p>
        </p:txBody>
      </p:sp>
      <p:sp>
        <p:nvSpPr>
          <p:cNvPr id="13" name="TextBox 12"/>
          <p:cNvSpPr txBox="1"/>
          <p:nvPr/>
        </p:nvSpPr>
        <p:spPr>
          <a:xfrm>
            <a:off x="8564707" y="2492896"/>
            <a:ext cx="615805" cy="769441"/>
          </a:xfrm>
          <a:prstGeom prst="rect">
            <a:avLst/>
          </a:prstGeom>
          <a:noFill/>
        </p:spPr>
        <p:txBody>
          <a:bodyPr wrap="square" rtlCol="0">
            <a:spAutoFit/>
          </a:bodyPr>
          <a:lstStyle/>
          <a:p>
            <a:r>
              <a:rPr lang="en-GB" sz="4400" b="1" dirty="0">
                <a:solidFill>
                  <a:srgbClr val="0070C0"/>
                </a:solidFill>
              </a:rPr>
              <a:t>C</a:t>
            </a:r>
            <a:endParaRPr lang="fr-FR" sz="4400" b="1" dirty="0">
              <a:solidFill>
                <a:srgbClr val="0070C0"/>
              </a:solidFill>
            </a:endParaRPr>
          </a:p>
        </p:txBody>
      </p:sp>
      <p:sp>
        <p:nvSpPr>
          <p:cNvPr id="14" name="TextBox 13"/>
          <p:cNvSpPr txBox="1"/>
          <p:nvPr/>
        </p:nvSpPr>
        <p:spPr>
          <a:xfrm>
            <a:off x="5664544" y="4797152"/>
            <a:ext cx="615805" cy="769441"/>
          </a:xfrm>
          <a:prstGeom prst="rect">
            <a:avLst/>
          </a:prstGeom>
          <a:noFill/>
        </p:spPr>
        <p:txBody>
          <a:bodyPr wrap="square" rtlCol="0">
            <a:spAutoFit/>
          </a:bodyPr>
          <a:lstStyle/>
          <a:p>
            <a:r>
              <a:rPr lang="en-GB" sz="4400" b="1" dirty="0">
                <a:solidFill>
                  <a:srgbClr val="0070C0"/>
                </a:solidFill>
              </a:rPr>
              <a:t>D</a:t>
            </a:r>
            <a:endParaRPr lang="fr-FR" sz="4400" b="1" dirty="0">
              <a:solidFill>
                <a:srgbClr val="0070C0"/>
              </a:solidFill>
            </a:endParaRPr>
          </a:p>
        </p:txBody>
      </p:sp>
    </p:spTree>
    <p:extLst>
      <p:ext uri="{BB962C8B-B14F-4D97-AF65-F5344CB8AC3E}">
        <p14:creationId xmlns:p14="http://schemas.microsoft.com/office/powerpoint/2010/main" val="42668319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51520" y="260648"/>
          <a:ext cx="8640960" cy="6175695"/>
        </p:xfrm>
        <a:graphic>
          <a:graphicData uri="http://schemas.openxmlformats.org/drawingml/2006/table">
            <a:tbl>
              <a:tblPr firstRow="1" bandRow="1">
                <a:tableStyleId>{5940675A-B579-460E-94D1-54222C63F5DA}</a:tableStyleId>
              </a:tblPr>
              <a:tblGrid>
                <a:gridCol w="5760640"/>
                <a:gridCol w="648072"/>
                <a:gridCol w="720080"/>
                <a:gridCol w="792088"/>
                <a:gridCol w="720080"/>
              </a:tblGrid>
              <a:tr h="369041">
                <a:tc>
                  <a:txBody>
                    <a:bodyPr/>
                    <a:lstStyle/>
                    <a:p>
                      <a:endParaRPr lang="fr-FR" dirty="0"/>
                    </a:p>
                  </a:txBody>
                  <a:tcPr/>
                </a:tc>
                <a:tc>
                  <a:txBody>
                    <a:bodyPr/>
                    <a:lstStyle/>
                    <a:p>
                      <a:pPr algn="ctr"/>
                      <a:r>
                        <a:rPr lang="en-GB" dirty="0" smtClean="0"/>
                        <a:t>A</a:t>
                      </a:r>
                      <a:endParaRPr lang="fr-FR" dirty="0"/>
                    </a:p>
                  </a:txBody>
                  <a:tcPr anchor="ctr"/>
                </a:tc>
                <a:tc>
                  <a:txBody>
                    <a:bodyPr/>
                    <a:lstStyle/>
                    <a:p>
                      <a:pPr algn="ctr"/>
                      <a:r>
                        <a:rPr lang="en-GB" dirty="0" smtClean="0"/>
                        <a:t>B</a:t>
                      </a:r>
                      <a:endParaRPr lang="fr-FR" dirty="0"/>
                    </a:p>
                  </a:txBody>
                  <a:tcPr anchor="ctr"/>
                </a:tc>
                <a:tc>
                  <a:txBody>
                    <a:bodyPr/>
                    <a:lstStyle/>
                    <a:p>
                      <a:pPr algn="ctr"/>
                      <a:r>
                        <a:rPr lang="en-GB" dirty="0" smtClean="0"/>
                        <a:t>C</a:t>
                      </a:r>
                      <a:endParaRPr lang="fr-FR" dirty="0"/>
                    </a:p>
                  </a:txBody>
                  <a:tcPr anchor="ctr"/>
                </a:tc>
                <a:tc>
                  <a:txBody>
                    <a:bodyPr/>
                    <a:lstStyle/>
                    <a:p>
                      <a:pPr algn="ctr"/>
                      <a:r>
                        <a:rPr lang="en-GB" dirty="0" smtClean="0"/>
                        <a:t>D</a:t>
                      </a:r>
                      <a:endParaRPr lang="fr-FR" dirty="0"/>
                    </a:p>
                  </a:txBody>
                  <a:tcPr anchor="ctr"/>
                </a:tc>
              </a:tr>
              <a:tr h="369041">
                <a:tc>
                  <a:txBody>
                    <a:bodyPr/>
                    <a:lstStyle/>
                    <a:p>
                      <a:r>
                        <a:rPr lang="en-GB" dirty="0" smtClean="0"/>
                        <a:t>1  The room was ugly.</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r>
              <a:tr h="369041">
                <a:tc>
                  <a:txBody>
                    <a:bodyPr/>
                    <a:lstStyle/>
                    <a:p>
                      <a:r>
                        <a:rPr lang="en-GB" dirty="0" smtClean="0"/>
                        <a:t>2</a:t>
                      </a:r>
                      <a:r>
                        <a:rPr lang="en-GB" baseline="0" dirty="0" smtClean="0"/>
                        <a:t>  This hotel is absolutely horrible.</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r>
              <a:tr h="369041">
                <a:tc>
                  <a:txBody>
                    <a:bodyPr/>
                    <a:lstStyle/>
                    <a:p>
                      <a:r>
                        <a:rPr lang="en-GB" dirty="0" smtClean="0"/>
                        <a:t>3  The bathroom</a:t>
                      </a:r>
                      <a:r>
                        <a:rPr lang="en-GB" baseline="0" dirty="0" smtClean="0"/>
                        <a:t> floor was flooded.</a:t>
                      </a:r>
                      <a:endParaRPr lang="fr-FR" dirty="0"/>
                    </a:p>
                  </a:txBody>
                  <a:tcPr/>
                </a:tc>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tr>
              <a:tr h="369041">
                <a:tc>
                  <a:txBody>
                    <a:bodyPr/>
                    <a:lstStyle/>
                    <a:p>
                      <a:r>
                        <a:rPr lang="en-GB" dirty="0" smtClean="0"/>
                        <a:t>4  The pool was dirty.</a:t>
                      </a:r>
                      <a:endParaRPr lang="fr-FR" dirty="0"/>
                    </a:p>
                  </a:txBody>
                  <a:tcPr/>
                </a:tc>
                <a:tc>
                  <a:txBody>
                    <a:bodyPr/>
                    <a:lstStyle/>
                    <a:p>
                      <a:endParaRPr lang="fr-FR" dirty="0"/>
                    </a:p>
                  </a:txBody>
                  <a:tcPr/>
                </a:tc>
                <a:tc>
                  <a:txBody>
                    <a:bodyPr/>
                    <a:lstStyle/>
                    <a:p>
                      <a:endParaRPr lang="fr-FR" dirty="0"/>
                    </a:p>
                  </a:txBody>
                  <a:tcPr/>
                </a:tc>
                <a:tc>
                  <a:txBody>
                    <a:bodyPr/>
                    <a:lstStyle/>
                    <a:p>
                      <a:endParaRPr lang="fr-FR"/>
                    </a:p>
                  </a:txBody>
                  <a:tcPr/>
                </a:tc>
                <a:tc>
                  <a:txBody>
                    <a:bodyPr/>
                    <a:lstStyle/>
                    <a:p>
                      <a:endParaRPr lang="fr-FR"/>
                    </a:p>
                  </a:txBody>
                  <a:tcPr/>
                </a:tc>
              </a:tr>
              <a:tr h="369041">
                <a:tc>
                  <a:txBody>
                    <a:bodyPr/>
                    <a:lstStyle/>
                    <a:p>
                      <a:r>
                        <a:rPr lang="en-GB" dirty="0" smtClean="0"/>
                        <a:t>5  The sheets were dirty.</a:t>
                      </a:r>
                      <a:endParaRPr lang="fr-FR" dirty="0"/>
                    </a:p>
                  </a:txBody>
                  <a:tcPr/>
                </a:tc>
                <a:tc>
                  <a:txBody>
                    <a:bodyPr/>
                    <a:lstStyle/>
                    <a:p>
                      <a:endParaRPr lang="fr-FR"/>
                    </a:p>
                  </a:txBody>
                  <a:tcPr/>
                </a:tc>
                <a:tc>
                  <a:txBody>
                    <a:bodyPr/>
                    <a:lstStyle/>
                    <a:p>
                      <a:endParaRPr lang="fr-FR" dirty="0"/>
                    </a:p>
                  </a:txBody>
                  <a:tcPr/>
                </a:tc>
                <a:tc>
                  <a:txBody>
                    <a:bodyPr/>
                    <a:lstStyle/>
                    <a:p>
                      <a:endParaRPr lang="fr-FR" dirty="0"/>
                    </a:p>
                  </a:txBody>
                  <a:tcPr/>
                </a:tc>
                <a:tc>
                  <a:txBody>
                    <a:bodyPr/>
                    <a:lstStyle/>
                    <a:p>
                      <a:endParaRPr lang="fr-FR"/>
                    </a:p>
                  </a:txBody>
                  <a:tcPr/>
                </a:tc>
              </a:tr>
              <a:tr h="369041">
                <a:tc>
                  <a:txBody>
                    <a:bodyPr/>
                    <a:lstStyle/>
                    <a:p>
                      <a:r>
                        <a:rPr lang="en-GB" dirty="0" smtClean="0"/>
                        <a:t>6.  The sheets were dirty and even had stains!</a:t>
                      </a:r>
                      <a:endParaRPr lang="fr-FR" dirty="0"/>
                    </a:p>
                  </a:txBody>
                  <a:tcPr/>
                </a:tc>
                <a:tc>
                  <a:txBody>
                    <a:bodyPr/>
                    <a:lstStyle/>
                    <a:p>
                      <a:endParaRPr lang="fr-FR"/>
                    </a:p>
                  </a:txBody>
                  <a:tcPr/>
                </a:tc>
                <a:tc>
                  <a:txBody>
                    <a:bodyPr/>
                    <a:lstStyle/>
                    <a:p>
                      <a:endParaRPr lang="fr-FR"/>
                    </a:p>
                  </a:txBody>
                  <a:tcPr/>
                </a:tc>
                <a:tc>
                  <a:txBody>
                    <a:bodyPr/>
                    <a:lstStyle/>
                    <a:p>
                      <a:endParaRPr lang="fr-FR" dirty="0"/>
                    </a:p>
                  </a:txBody>
                  <a:tcPr/>
                </a:tc>
                <a:tc>
                  <a:txBody>
                    <a:bodyPr/>
                    <a:lstStyle/>
                    <a:p>
                      <a:endParaRPr lang="fr-FR" dirty="0"/>
                    </a:p>
                  </a:txBody>
                  <a:tcPr/>
                </a:tc>
              </a:tr>
              <a:tr h="369041">
                <a:tc>
                  <a:txBody>
                    <a:bodyPr/>
                    <a:lstStyle/>
                    <a:p>
                      <a:r>
                        <a:rPr lang="en-GB" dirty="0" smtClean="0"/>
                        <a:t>7  There was</a:t>
                      </a:r>
                      <a:r>
                        <a:rPr lang="en-GB" baseline="0" dirty="0" smtClean="0"/>
                        <a:t> no hot water in the bathroom.</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8.  There was no toilet paper</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9  The staff were not nice.</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10  The rooms were very small and badly designed.</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11  There were even little</a:t>
                      </a:r>
                      <a:r>
                        <a:rPr lang="en-GB" baseline="0" dirty="0" smtClean="0"/>
                        <a:t> cockroaches in the bed.</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12  The </a:t>
                      </a:r>
                      <a:r>
                        <a:rPr lang="en-GB" dirty="0" err="1" smtClean="0"/>
                        <a:t>tv</a:t>
                      </a:r>
                      <a:r>
                        <a:rPr lang="en-GB" dirty="0" smtClean="0"/>
                        <a:t> was 30 years old.</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13  The beds were so uncomfortable</a:t>
                      </a:r>
                      <a:r>
                        <a:rPr lang="en-GB" baseline="0" dirty="0" smtClean="0"/>
                        <a:t> that we couldn’t sleep.</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14  The staff were not at all helpful.</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15  I couldn’t sleep because there were drunk people shouting and talking…</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bl>
          </a:graphicData>
        </a:graphic>
      </p:graphicFrame>
    </p:spTree>
    <p:extLst>
      <p:ext uri="{BB962C8B-B14F-4D97-AF65-F5344CB8AC3E}">
        <p14:creationId xmlns:p14="http://schemas.microsoft.com/office/powerpoint/2010/main" val="17529653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to translate?</a:t>
            </a:r>
            <a:endParaRPr lang="en-GB" dirty="0"/>
          </a:p>
        </p:txBody>
      </p:sp>
      <p:sp>
        <p:nvSpPr>
          <p:cNvPr id="3" name="Content Placeholder 2"/>
          <p:cNvSpPr>
            <a:spLocks noGrp="1"/>
          </p:cNvSpPr>
          <p:nvPr>
            <p:ph idx="1"/>
          </p:nvPr>
        </p:nvSpPr>
        <p:spPr>
          <a:xfrm>
            <a:off x="822959" y="1845734"/>
            <a:ext cx="8022867" cy="4435796"/>
          </a:xfrm>
        </p:spPr>
        <p:txBody>
          <a:bodyPr>
            <a:noAutofit/>
          </a:bodyPr>
          <a:lstStyle/>
          <a:p>
            <a:pPr>
              <a:buFont typeface="Wingdings" panose="05000000000000000000" pitchFamily="2" charset="2"/>
              <a:buChar char="§"/>
            </a:pPr>
            <a:r>
              <a:rPr lang="en-GB" sz="2400" dirty="0"/>
              <a:t>  </a:t>
            </a:r>
            <a:r>
              <a:rPr lang="en-GB" sz="2400" dirty="0" smtClean="0"/>
              <a:t>Signs </a:t>
            </a:r>
            <a:r>
              <a:rPr lang="en-GB" sz="2400" dirty="0"/>
              <a:t>and notices (online </a:t>
            </a:r>
            <a:r>
              <a:rPr lang="en-GB" sz="2400" dirty="0" err="1" smtClean="0"/>
              <a:t>realia</a:t>
            </a:r>
            <a:r>
              <a:rPr lang="en-GB" sz="2400" dirty="0" smtClean="0"/>
              <a:t>)</a:t>
            </a:r>
            <a:endParaRPr lang="en-GB" sz="2400" dirty="0"/>
          </a:p>
          <a:p>
            <a:pPr>
              <a:buFont typeface="Wingdings" panose="05000000000000000000" pitchFamily="2" charset="2"/>
              <a:buChar char="§"/>
            </a:pPr>
            <a:r>
              <a:rPr lang="en-GB" sz="2400" dirty="0"/>
              <a:t> </a:t>
            </a:r>
            <a:r>
              <a:rPr lang="en-GB" sz="2400" dirty="0" smtClean="0"/>
              <a:t> Idioms  </a:t>
            </a:r>
            <a:r>
              <a:rPr lang="en-GB" sz="2400" dirty="0"/>
              <a:t>- relating to topic areas e.g. parts of the body, weather, food and drink, </a:t>
            </a:r>
            <a:r>
              <a:rPr lang="en-GB" sz="2400" dirty="0" smtClean="0"/>
              <a:t>animals</a:t>
            </a:r>
            <a:endParaRPr lang="en-GB" sz="2400" dirty="0"/>
          </a:p>
          <a:p>
            <a:pPr>
              <a:buFont typeface="Wingdings" panose="05000000000000000000" pitchFamily="2" charset="2"/>
              <a:buChar char="§"/>
            </a:pPr>
            <a:r>
              <a:rPr lang="en-GB" sz="2400" dirty="0"/>
              <a:t> </a:t>
            </a:r>
            <a:r>
              <a:rPr lang="en-GB" sz="2400" dirty="0" smtClean="0"/>
              <a:t> Sayings</a:t>
            </a:r>
            <a:r>
              <a:rPr lang="en-GB" sz="2400" dirty="0"/>
              <a:t>, proverbs, jokes </a:t>
            </a:r>
            <a:endParaRPr lang="en-GB" sz="2400" dirty="0" smtClean="0"/>
          </a:p>
          <a:p>
            <a:pPr>
              <a:buFont typeface="Wingdings" panose="05000000000000000000" pitchFamily="2" charset="2"/>
              <a:buChar char="§"/>
            </a:pPr>
            <a:r>
              <a:rPr lang="en-GB" sz="2400" dirty="0"/>
              <a:t> </a:t>
            </a:r>
            <a:r>
              <a:rPr lang="en-GB" sz="2400" dirty="0" smtClean="0"/>
              <a:t> Authentic </a:t>
            </a:r>
            <a:r>
              <a:rPr lang="en-GB" sz="2400" dirty="0"/>
              <a:t>texts – e.g. advert transcripts, film </a:t>
            </a:r>
            <a:r>
              <a:rPr lang="en-GB" sz="2400" dirty="0" smtClean="0"/>
              <a:t>reviews.</a:t>
            </a:r>
            <a:endParaRPr lang="en-GB" sz="2400" dirty="0"/>
          </a:p>
          <a:p>
            <a:pPr>
              <a:buFont typeface="Wingdings" panose="05000000000000000000" pitchFamily="2" charset="2"/>
              <a:buChar char="§"/>
            </a:pPr>
            <a:r>
              <a:rPr lang="en-GB" sz="2400" dirty="0"/>
              <a:t> </a:t>
            </a:r>
            <a:r>
              <a:rPr lang="en-GB" sz="2400" dirty="0" smtClean="0"/>
              <a:t> More </a:t>
            </a:r>
            <a:r>
              <a:rPr lang="en-GB" sz="2400" dirty="0"/>
              <a:t>challenging authentic texts – e.g. poetry, narrative extracts, news articles</a:t>
            </a:r>
            <a:br>
              <a:rPr lang="en-GB" sz="2400" dirty="0"/>
            </a:br>
            <a:endParaRPr lang="en-GB" sz="2400" dirty="0"/>
          </a:p>
        </p:txBody>
      </p:sp>
      <p:sp>
        <p:nvSpPr>
          <p:cNvPr id="4" name="TextBox 3"/>
          <p:cNvSpPr txBox="1"/>
          <p:nvPr/>
        </p:nvSpPr>
        <p:spPr>
          <a:xfrm>
            <a:off x="902471" y="5148470"/>
            <a:ext cx="7863841" cy="923330"/>
          </a:xfrm>
          <a:prstGeom prst="rect">
            <a:avLst/>
          </a:prstGeom>
          <a:solidFill>
            <a:schemeClr val="accent1">
              <a:lumMod val="40000"/>
              <a:lumOff val="60000"/>
            </a:schemeClr>
          </a:solidFill>
        </p:spPr>
        <p:txBody>
          <a:bodyPr wrap="square" rtlCol="0">
            <a:spAutoFit/>
          </a:bodyPr>
          <a:lstStyle/>
          <a:p>
            <a:pPr defTabSz="457200"/>
            <a:r>
              <a:rPr lang="en-GB" dirty="0">
                <a:solidFill>
                  <a:prstClr val="black"/>
                </a:solidFill>
              </a:rPr>
              <a:t>We should be wary of asking our students to translate texts made up only of familiar language.  This removes the opportunity for developing higher level thinking skills, and becomes an extended TL into English vocabulary test.</a:t>
            </a:r>
          </a:p>
        </p:txBody>
      </p:sp>
    </p:spTree>
    <p:extLst>
      <p:ext uri="{BB962C8B-B14F-4D97-AF65-F5344CB8AC3E}">
        <p14:creationId xmlns:p14="http://schemas.microsoft.com/office/powerpoint/2010/main" val="15212279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8052" y="756532"/>
            <a:ext cx="6559826" cy="5355312"/>
          </a:xfrm>
          <a:prstGeom prst="rect">
            <a:avLst/>
          </a:prstGeom>
        </p:spPr>
        <p:txBody>
          <a:bodyPr wrap="square">
            <a:spAutoFit/>
          </a:bodyPr>
          <a:lstStyle/>
          <a:p>
            <a:pPr defTabSz="457200"/>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1a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C’est</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un _________ de science-fiction.[film] </a:t>
            </a:r>
            <a:b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1b  Je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vais</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_________</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une</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conversation avec Johnny Depp.[film]</a:t>
            </a:r>
            <a:b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2a  On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doit</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__________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souvent</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de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l’eau</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.[drink]</a:t>
            </a:r>
            <a:b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2b  La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limonade</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c’est</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ma _____________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préférée</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[drink]</a:t>
            </a:r>
            <a:endParaRPr lang="en-GB" dirty="0">
              <a:solidFill>
                <a:prstClr val="black"/>
              </a:solidFill>
              <a:ea typeface="Times New Roman" panose="02020603050405020304" pitchFamily="18" charset="0"/>
              <a:cs typeface="Times New Roman" panose="02020603050405020304" pitchFamily="18" charset="0"/>
            </a:endParaRPr>
          </a:p>
          <a:p>
            <a:pPr defTabSz="457200"/>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en-GB" dirty="0">
              <a:solidFill>
                <a:prstClr val="black"/>
              </a:solidFill>
              <a:ea typeface="Times New Roman" panose="02020603050405020304" pitchFamily="18" charset="0"/>
              <a:cs typeface="Times New Roman" panose="02020603050405020304" pitchFamily="18" charset="0"/>
            </a:endParaRPr>
          </a:p>
          <a:p>
            <a:pPr defTabSz="457200"/>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3a  Je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fais</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mes</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devoirs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dans</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le __________ .[study]</a:t>
            </a:r>
            <a:b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3b  Je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dois</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__________ beaucoup au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collège</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[study]</a:t>
            </a:r>
            <a:b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4a  On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va</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réduire</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la  _______ de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l’éléctricité</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[use]</a:t>
            </a:r>
            <a:b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4b  Il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faut</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________ les transports en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commun</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[use]</a:t>
            </a:r>
            <a:b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endParaRPr lang="en-GB" dirty="0">
              <a:solidFill>
                <a:prstClr val="black"/>
              </a:solidFill>
              <a:ea typeface="Times New Roman" panose="02020603050405020304" pitchFamily="18" charset="0"/>
              <a:cs typeface="Times New Roman" panose="02020603050405020304" pitchFamily="18" charset="0"/>
            </a:endParaRPr>
          </a:p>
          <a:p>
            <a:pPr defTabSz="457200"/>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5a  On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va</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_________ la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télé</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[watch]</a:t>
            </a:r>
            <a:b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5b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Quelle</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heure</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est-il</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Tu</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as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une</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_________? [watch] </a:t>
            </a:r>
            <a:endParaRPr lang="en-GB" dirty="0">
              <a:solidFill>
                <a:prstClr val="black"/>
              </a:solidFill>
              <a:ea typeface="Times New Roman" panose="02020603050405020304" pitchFamily="18" charset="0"/>
              <a:cs typeface="Times New Roman" panose="02020603050405020304" pitchFamily="18" charset="0"/>
            </a:endParaRPr>
          </a:p>
          <a:p>
            <a:pPr defTabSz="457200"/>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en-GB" dirty="0">
              <a:solidFill>
                <a:prstClr val="black"/>
              </a:solidFill>
              <a:ea typeface="Times New Roman" panose="02020603050405020304" pitchFamily="18" charset="0"/>
              <a:cs typeface="Times New Roman" panose="02020603050405020304" pitchFamily="18" charset="0"/>
            </a:endParaRPr>
          </a:p>
          <a:p>
            <a:pPr defTabSz="457200"/>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6a  Je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vais</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__________</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demain</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[phone]</a:t>
            </a:r>
            <a:b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6b  Je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peux</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utiliser</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ton __________ ? [phone]</a:t>
            </a:r>
            <a:endParaRPr lang="en-GB" dirty="0">
              <a:solidFill>
                <a:prstClr val="black"/>
              </a:solidFill>
              <a:ea typeface="Times New Roman" panose="02020603050405020304" pitchFamily="18" charset="0"/>
              <a:cs typeface="Times New Roman" panose="02020603050405020304" pitchFamily="18" charset="0"/>
            </a:endParaRPr>
          </a:p>
          <a:p>
            <a:pPr defTabSz="457200"/>
            <a:r>
              <a:rPr lang="en-US" dirty="0">
                <a:solidFill>
                  <a:prstClr val="black"/>
                </a:solidFill>
                <a:ea typeface="Times New Roman" panose="02020603050405020304" pitchFamily="18" charset="0"/>
                <a:cs typeface="Times New Roman" panose="02020603050405020304" pitchFamily="18" charset="0"/>
              </a:rPr>
              <a:t> </a:t>
            </a:r>
            <a:endParaRPr lang="en-GB" dirty="0">
              <a:solidFill>
                <a:prstClr val="black"/>
              </a:solidFill>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50596" y="335860"/>
            <a:ext cx="2693404" cy="2506732"/>
          </a:xfrm>
          <a:prstGeom prst="rect">
            <a:avLst/>
          </a:prstGeom>
        </p:spPr>
      </p:pic>
    </p:spTree>
    <p:extLst>
      <p:ext uri="{BB962C8B-B14F-4D97-AF65-F5344CB8AC3E}">
        <p14:creationId xmlns:p14="http://schemas.microsoft.com/office/powerpoint/2010/main" val="10974452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8661" y="664052"/>
            <a:ext cx="4572000" cy="4154984"/>
          </a:xfrm>
          <a:prstGeom prst="rect">
            <a:avLst/>
          </a:prstGeom>
        </p:spPr>
        <p:txBody>
          <a:bodyPr>
            <a:spAutoFit/>
          </a:bodyPr>
          <a:lstStyle/>
          <a:p>
            <a:pPr defTabSz="457200"/>
            <a:r>
              <a:rPr lang="en-GB" sz="2400" dirty="0">
                <a:solidFill>
                  <a:prstClr val="black"/>
                </a:solidFill>
              </a:rPr>
              <a:t>Translation is best as the final step as part of a comprehension sequence, which could include:</a:t>
            </a:r>
            <a:br>
              <a:rPr lang="en-GB" sz="2400" dirty="0">
                <a:solidFill>
                  <a:prstClr val="black"/>
                </a:solidFill>
              </a:rPr>
            </a:br>
            <a:r>
              <a:rPr lang="en-GB" sz="2400" dirty="0">
                <a:solidFill>
                  <a:prstClr val="black"/>
                </a:solidFill>
              </a:rPr>
              <a:t/>
            </a:r>
            <a:br>
              <a:rPr lang="en-GB" sz="2400" dirty="0">
                <a:solidFill>
                  <a:prstClr val="black"/>
                </a:solidFill>
              </a:rPr>
            </a:br>
            <a:r>
              <a:rPr lang="en-GB" sz="2400" dirty="0">
                <a:solidFill>
                  <a:prstClr val="black"/>
                </a:solidFill>
              </a:rPr>
              <a:t>1) Multiple choice </a:t>
            </a:r>
            <a:br>
              <a:rPr lang="en-GB" sz="2400" dirty="0">
                <a:solidFill>
                  <a:prstClr val="black"/>
                </a:solidFill>
              </a:rPr>
            </a:br>
            <a:r>
              <a:rPr lang="en-GB" sz="2400" dirty="0">
                <a:solidFill>
                  <a:prstClr val="black"/>
                </a:solidFill>
              </a:rPr>
              <a:t>2) Find the English for </a:t>
            </a:r>
            <a:br>
              <a:rPr lang="en-GB" sz="2400" dirty="0">
                <a:solidFill>
                  <a:prstClr val="black"/>
                </a:solidFill>
              </a:rPr>
            </a:br>
            <a:r>
              <a:rPr lang="en-GB" sz="2400" dirty="0">
                <a:solidFill>
                  <a:prstClr val="black"/>
                </a:solidFill>
              </a:rPr>
              <a:t>3) True / False</a:t>
            </a:r>
            <a:br>
              <a:rPr lang="en-GB" sz="2400" dirty="0">
                <a:solidFill>
                  <a:prstClr val="black"/>
                </a:solidFill>
              </a:rPr>
            </a:br>
            <a:r>
              <a:rPr lang="en-GB" sz="2400" dirty="0">
                <a:solidFill>
                  <a:prstClr val="black"/>
                </a:solidFill>
              </a:rPr>
              <a:t>4) Picture sequencing </a:t>
            </a:r>
            <a:br>
              <a:rPr lang="en-GB" sz="2400" dirty="0">
                <a:solidFill>
                  <a:prstClr val="black"/>
                </a:solidFill>
              </a:rPr>
            </a:br>
            <a:r>
              <a:rPr lang="en-GB" sz="2400" dirty="0">
                <a:solidFill>
                  <a:prstClr val="black"/>
                </a:solidFill>
              </a:rPr>
              <a:t>5) Table / grid completion </a:t>
            </a:r>
            <a:br>
              <a:rPr lang="en-GB" sz="2400" dirty="0">
                <a:solidFill>
                  <a:prstClr val="black"/>
                </a:solidFill>
              </a:rPr>
            </a:br>
            <a:r>
              <a:rPr lang="en-GB" sz="2400" dirty="0">
                <a:solidFill>
                  <a:prstClr val="black"/>
                </a:solidFill>
              </a:rPr>
              <a:t>6) Cloze text</a:t>
            </a:r>
            <a:br>
              <a:rPr lang="en-GB" sz="2400" dirty="0">
                <a:solidFill>
                  <a:prstClr val="black"/>
                </a:solidFill>
              </a:rPr>
            </a:br>
            <a:r>
              <a:rPr lang="en-GB" sz="2400" dirty="0">
                <a:solidFill>
                  <a:prstClr val="black"/>
                </a:solidFill>
              </a:rPr>
              <a:t>7) Question / answer</a:t>
            </a:r>
          </a:p>
        </p:txBody>
      </p:sp>
      <p:sp>
        <p:nvSpPr>
          <p:cNvPr id="5" name="Rectangle 4"/>
          <p:cNvSpPr/>
          <p:nvPr/>
        </p:nvSpPr>
        <p:spPr>
          <a:xfrm>
            <a:off x="4572000" y="664052"/>
            <a:ext cx="4572000" cy="5632311"/>
          </a:xfrm>
          <a:prstGeom prst="rect">
            <a:avLst/>
          </a:prstGeom>
        </p:spPr>
        <p:txBody>
          <a:bodyPr>
            <a:spAutoFit/>
          </a:bodyPr>
          <a:lstStyle/>
          <a:p>
            <a:pPr defTabSz="457200"/>
            <a:r>
              <a:rPr lang="en-GB" sz="2400" dirty="0">
                <a:solidFill>
                  <a:prstClr val="black"/>
                </a:solidFill>
              </a:rPr>
              <a:t>Students need to:</a:t>
            </a:r>
            <a:br>
              <a:rPr lang="en-GB" sz="2400" dirty="0">
                <a:solidFill>
                  <a:prstClr val="black"/>
                </a:solidFill>
              </a:rPr>
            </a:br>
            <a:r>
              <a:rPr lang="en-GB" sz="2400" dirty="0">
                <a:solidFill>
                  <a:prstClr val="black"/>
                </a:solidFill>
              </a:rPr>
              <a:t>a) experience translation as a learning task not as a test</a:t>
            </a:r>
            <a:br>
              <a:rPr lang="en-GB" sz="2400" dirty="0">
                <a:solidFill>
                  <a:prstClr val="black"/>
                </a:solidFill>
              </a:rPr>
            </a:br>
            <a:r>
              <a:rPr lang="en-GB" sz="2400" dirty="0">
                <a:solidFill>
                  <a:prstClr val="black"/>
                </a:solidFill>
              </a:rPr>
              <a:t>b) continue to develop a range of skills, including the ability to read with good pronunciation</a:t>
            </a:r>
            <a:br>
              <a:rPr lang="en-GB" sz="2400" dirty="0">
                <a:solidFill>
                  <a:prstClr val="black"/>
                </a:solidFill>
              </a:rPr>
            </a:br>
            <a:r>
              <a:rPr lang="en-GB" sz="2400" dirty="0">
                <a:solidFill>
                  <a:prstClr val="black"/>
                </a:solidFill>
              </a:rPr>
              <a:t>c) use context, logic and grammatical knowledge to decode unfamiliar language</a:t>
            </a:r>
          </a:p>
          <a:p>
            <a:pPr defTabSz="457200"/>
            <a:r>
              <a:rPr lang="en-GB" sz="2400" dirty="0">
                <a:solidFill>
                  <a:prstClr val="black"/>
                </a:solidFill>
              </a:rPr>
              <a:t>d) practise strategies for translating when word-for-word translations don’t work</a:t>
            </a:r>
            <a:br>
              <a:rPr lang="en-GB" sz="2400" dirty="0">
                <a:solidFill>
                  <a:prstClr val="black"/>
                </a:solidFill>
              </a:rPr>
            </a:br>
            <a:r>
              <a:rPr lang="en-GB" sz="2400" dirty="0">
                <a:solidFill>
                  <a:prstClr val="black"/>
                </a:solidFill>
              </a:rPr>
              <a:t>e) develop their dictionary skills, including their grammatical knowledge of word types</a:t>
            </a:r>
          </a:p>
        </p:txBody>
      </p:sp>
    </p:spTree>
    <p:extLst>
      <p:ext uri="{BB962C8B-B14F-4D97-AF65-F5344CB8AC3E}">
        <p14:creationId xmlns:p14="http://schemas.microsoft.com/office/powerpoint/2010/main" val="27331037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539" y="1223096"/>
            <a:ext cx="7633252" cy="5262979"/>
          </a:xfrm>
          <a:prstGeom prst="rect">
            <a:avLst/>
          </a:prstGeom>
        </p:spPr>
        <p:txBody>
          <a:bodyPr wrap="square">
            <a:spAutoFit/>
          </a:bodyPr>
          <a:lstStyle/>
          <a:p>
            <a:pPr defTabSz="457200"/>
            <a:r>
              <a:rPr lang="en-US" sz="1600" dirty="0">
                <a:solidFill>
                  <a:prstClr val="black"/>
                </a:solidFill>
                <a:latin typeface="Arial" panose="020B0604020202020204" pitchFamily="34" charset="0"/>
                <a:ea typeface="MS ??"/>
                <a:cs typeface="Cambria" panose="02040503050406030204" pitchFamily="18" charset="0"/>
              </a:rPr>
              <a:t>La </a:t>
            </a:r>
            <a:r>
              <a:rPr lang="en-US" sz="1600" dirty="0" err="1">
                <a:solidFill>
                  <a:prstClr val="black"/>
                </a:solidFill>
                <a:latin typeface="Arial" panose="020B0604020202020204" pitchFamily="34" charset="0"/>
                <a:ea typeface="MS ??"/>
                <a:cs typeface="Cambria" panose="02040503050406030204" pitchFamily="18" charset="0"/>
              </a:rPr>
              <a:t>Sénégazelle</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est</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une</a:t>
            </a:r>
            <a:r>
              <a:rPr lang="en-US" sz="1600" dirty="0">
                <a:solidFill>
                  <a:prstClr val="black"/>
                </a:solidFill>
                <a:latin typeface="Arial" panose="020B0604020202020204" pitchFamily="34" charset="0"/>
                <a:ea typeface="MS ??"/>
                <a:cs typeface="Cambria" panose="02040503050406030204" pitchFamily="18" charset="0"/>
              </a:rPr>
              <a:t> course à pied </a:t>
            </a:r>
            <a:r>
              <a:rPr lang="en-US" sz="1600" dirty="0" err="1">
                <a:solidFill>
                  <a:prstClr val="black"/>
                </a:solidFill>
                <a:latin typeface="Arial" panose="020B0604020202020204" pitchFamily="34" charset="0"/>
                <a:ea typeface="MS ??"/>
                <a:cs typeface="Cambria" panose="02040503050406030204" pitchFamily="18" charset="0"/>
              </a:rPr>
              <a:t>humanitaire</a:t>
            </a:r>
            <a:r>
              <a:rPr lang="en-US" sz="1600" dirty="0">
                <a:solidFill>
                  <a:prstClr val="black"/>
                </a:solidFill>
                <a:latin typeface="Arial" panose="020B0604020202020204" pitchFamily="34" charset="0"/>
                <a:ea typeface="MS ??"/>
                <a:cs typeface="Cambria" panose="02040503050406030204" pitchFamily="18" charset="0"/>
              </a:rPr>
              <a:t>.  Son but </a:t>
            </a:r>
            <a:r>
              <a:rPr lang="en-US" sz="1600" dirty="0" err="1">
                <a:solidFill>
                  <a:prstClr val="black"/>
                </a:solidFill>
                <a:latin typeface="Arial" panose="020B0604020202020204" pitchFamily="34" charset="0"/>
                <a:ea typeface="MS ??"/>
                <a:cs typeface="Cambria" panose="02040503050406030204" pitchFamily="18" charset="0"/>
              </a:rPr>
              <a:t>est</a:t>
            </a:r>
            <a:r>
              <a:rPr lang="en-US" sz="1600" dirty="0">
                <a:solidFill>
                  <a:prstClr val="black"/>
                </a:solidFill>
                <a:latin typeface="Arial" panose="020B0604020202020204" pitchFamily="34" charset="0"/>
                <a:ea typeface="MS ??"/>
                <a:cs typeface="Cambria" panose="02040503050406030204" pitchFamily="18" charset="0"/>
              </a:rPr>
              <a:t> de </a:t>
            </a:r>
            <a:r>
              <a:rPr lang="en-US" sz="1600" dirty="0" err="1">
                <a:solidFill>
                  <a:prstClr val="black"/>
                </a:solidFill>
                <a:latin typeface="Arial" panose="020B0604020202020204" pitchFamily="34" charset="0"/>
                <a:ea typeface="MS ??"/>
                <a:cs typeface="Cambria" panose="02040503050406030204" pitchFamily="18" charset="0"/>
              </a:rPr>
              <a:t>distribuer</a:t>
            </a:r>
            <a:r>
              <a:rPr lang="en-US" sz="1600" dirty="0">
                <a:solidFill>
                  <a:prstClr val="black"/>
                </a:solidFill>
                <a:latin typeface="Arial" panose="020B0604020202020204" pitchFamily="34" charset="0"/>
                <a:ea typeface="MS ??"/>
                <a:cs typeface="Cambria" panose="02040503050406030204" pitchFamily="18" charset="0"/>
              </a:rPr>
              <a:t> du </a:t>
            </a:r>
            <a:r>
              <a:rPr lang="en-US" sz="1600" dirty="0" err="1">
                <a:solidFill>
                  <a:prstClr val="black"/>
                </a:solidFill>
                <a:latin typeface="Arial" panose="020B0604020202020204" pitchFamily="34" charset="0"/>
                <a:ea typeface="MS ??"/>
                <a:cs typeface="Cambria" panose="02040503050406030204" pitchFamily="18" charset="0"/>
              </a:rPr>
              <a:t>matériel</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scolaire</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dans</a:t>
            </a:r>
            <a:r>
              <a:rPr lang="en-US" sz="1600" dirty="0">
                <a:solidFill>
                  <a:prstClr val="black"/>
                </a:solidFill>
                <a:latin typeface="Arial" panose="020B0604020202020204" pitchFamily="34" charset="0"/>
                <a:ea typeface="MS ??"/>
                <a:cs typeface="Cambria" panose="02040503050406030204" pitchFamily="18" charset="0"/>
              </a:rPr>
              <a:t> des </a:t>
            </a:r>
            <a:r>
              <a:rPr lang="en-US" sz="1600" dirty="0" err="1">
                <a:solidFill>
                  <a:prstClr val="black"/>
                </a:solidFill>
                <a:latin typeface="Arial" panose="020B0604020202020204" pitchFamily="34" charset="0"/>
                <a:ea typeface="MS ??"/>
                <a:cs typeface="Cambria" panose="02040503050406030204" pitchFamily="18" charset="0"/>
              </a:rPr>
              <a:t>écoles</a:t>
            </a:r>
            <a:r>
              <a:rPr lang="en-US" sz="1600" dirty="0">
                <a:solidFill>
                  <a:prstClr val="black"/>
                </a:solidFill>
                <a:latin typeface="Arial" panose="020B0604020202020204" pitchFamily="34" charset="0"/>
                <a:ea typeface="MS ??"/>
                <a:cs typeface="Cambria" panose="02040503050406030204" pitchFamily="18" charset="0"/>
              </a:rPr>
              <a:t> du </a:t>
            </a:r>
            <a:r>
              <a:rPr lang="en-US" sz="1600" dirty="0" err="1">
                <a:solidFill>
                  <a:prstClr val="black"/>
                </a:solidFill>
                <a:latin typeface="Arial" panose="020B0604020202020204" pitchFamily="34" charset="0"/>
                <a:ea typeface="MS ??"/>
                <a:cs typeface="Cambria" panose="02040503050406030204" pitchFamily="18" charset="0"/>
              </a:rPr>
              <a:t>Sénégal</a:t>
            </a:r>
            <a:r>
              <a:rPr lang="en-US" sz="1600" dirty="0">
                <a:solidFill>
                  <a:prstClr val="black"/>
                </a:solidFill>
                <a:latin typeface="Arial" panose="020B0604020202020204" pitchFamily="34" charset="0"/>
                <a:ea typeface="MS ??"/>
                <a:cs typeface="Cambria" panose="02040503050406030204" pitchFamily="18" charset="0"/>
              </a:rPr>
              <a:t>, en </a:t>
            </a:r>
            <a:r>
              <a:rPr lang="en-US" sz="1600" dirty="0" err="1">
                <a:solidFill>
                  <a:prstClr val="black"/>
                </a:solidFill>
                <a:latin typeface="Arial" panose="020B0604020202020204" pitchFamily="34" charset="0"/>
                <a:ea typeface="MS ??"/>
                <a:cs typeface="Cambria" panose="02040503050406030204" pitchFamily="18" charset="0"/>
              </a:rPr>
              <a:t>Afrique</a:t>
            </a:r>
            <a:r>
              <a:rPr lang="en-US" sz="1600" dirty="0">
                <a:solidFill>
                  <a:prstClr val="black"/>
                </a:solidFill>
                <a:latin typeface="Arial" panose="020B0604020202020204" pitchFamily="34" charset="0"/>
                <a:ea typeface="MS ??"/>
                <a:cs typeface="Cambria" panose="02040503050406030204" pitchFamily="18" charset="0"/>
              </a:rPr>
              <a:t>.</a:t>
            </a:r>
            <a:br>
              <a:rPr lang="en-US" sz="1600" dirty="0">
                <a:solidFill>
                  <a:prstClr val="black"/>
                </a:solidFill>
                <a:latin typeface="Arial" panose="020B0604020202020204" pitchFamily="34" charset="0"/>
                <a:ea typeface="MS ??"/>
                <a:cs typeface="Cambria" panose="02040503050406030204" pitchFamily="18" charset="0"/>
              </a:rPr>
            </a:br>
            <a:r>
              <a:rPr lang="en-US" sz="1600" dirty="0">
                <a:solidFill>
                  <a:prstClr val="black"/>
                </a:solidFill>
                <a:latin typeface="Arial" panose="020B0604020202020204" pitchFamily="34" charset="0"/>
                <a:ea typeface="MS ??"/>
                <a:cs typeface="Cambria" panose="02040503050406030204" pitchFamily="18" charset="0"/>
              </a:rPr>
              <a:t/>
            </a:r>
            <a:br>
              <a:rPr lang="en-US" sz="1600" dirty="0">
                <a:solidFill>
                  <a:prstClr val="black"/>
                </a:solidFill>
                <a:latin typeface="Arial" panose="020B0604020202020204" pitchFamily="34" charset="0"/>
                <a:ea typeface="MS ??"/>
                <a:cs typeface="Cambria" panose="02040503050406030204" pitchFamily="18" charset="0"/>
              </a:rPr>
            </a:br>
            <a:r>
              <a:rPr lang="en-US" sz="1600" dirty="0" err="1">
                <a:solidFill>
                  <a:prstClr val="black"/>
                </a:solidFill>
                <a:latin typeface="Arial" panose="020B0604020202020204" pitchFamily="34" charset="0"/>
                <a:ea typeface="MS ??"/>
                <a:cs typeface="Cambria" panose="02040503050406030204" pitchFamily="18" charset="0"/>
              </a:rPr>
              <a:t>C’est</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aussi</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une</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épreuve</a:t>
            </a:r>
            <a:r>
              <a:rPr lang="en-US" sz="1600" dirty="0">
                <a:solidFill>
                  <a:prstClr val="black"/>
                </a:solidFill>
                <a:latin typeface="Arial" panose="020B0604020202020204" pitchFamily="34" charset="0"/>
                <a:ea typeface="MS ??"/>
                <a:cs typeface="Cambria" panose="02040503050406030204" pitchFamily="18" charset="0"/>
              </a:rPr>
              <a:t> sportive </a:t>
            </a:r>
            <a:r>
              <a:rPr lang="en-US" sz="1600" dirty="0" err="1">
                <a:solidFill>
                  <a:prstClr val="black"/>
                </a:solidFill>
                <a:latin typeface="Arial" panose="020B0604020202020204" pitchFamily="34" charset="0"/>
                <a:ea typeface="MS ??"/>
                <a:cs typeface="Cambria" panose="02040503050406030204" pitchFamily="18" charset="0"/>
              </a:rPr>
              <a:t>uniquement</a:t>
            </a:r>
            <a:r>
              <a:rPr lang="en-US" sz="1600" dirty="0">
                <a:solidFill>
                  <a:prstClr val="black"/>
                </a:solidFill>
                <a:latin typeface="Arial" panose="020B0604020202020204" pitchFamily="34" charset="0"/>
                <a:ea typeface="MS ??"/>
                <a:cs typeface="Cambria" panose="02040503050406030204" pitchFamily="18" charset="0"/>
              </a:rPr>
              <a:t> feminine.  </a:t>
            </a:r>
            <a:r>
              <a:rPr lang="en-US" sz="1600" dirty="0" err="1">
                <a:solidFill>
                  <a:prstClr val="black"/>
                </a:solidFill>
                <a:latin typeface="Arial" panose="020B0604020202020204" pitchFamily="34" charset="0"/>
                <a:ea typeface="MS ??"/>
                <a:cs typeface="Cambria" panose="02040503050406030204" pitchFamily="18" charset="0"/>
              </a:rPr>
              <a:t>Tous</a:t>
            </a:r>
            <a:r>
              <a:rPr lang="en-US" sz="1600" dirty="0">
                <a:solidFill>
                  <a:prstClr val="black"/>
                </a:solidFill>
                <a:latin typeface="Arial" panose="020B0604020202020204" pitchFamily="34" charset="0"/>
                <a:ea typeface="MS ??"/>
                <a:cs typeface="Cambria" panose="02040503050406030204" pitchFamily="18" charset="0"/>
              </a:rPr>
              <a:t> les </a:t>
            </a:r>
            <a:r>
              <a:rPr lang="en-US" sz="1600" dirty="0" err="1">
                <a:solidFill>
                  <a:prstClr val="black"/>
                </a:solidFill>
                <a:latin typeface="Arial" panose="020B0604020202020204" pitchFamily="34" charset="0"/>
                <a:ea typeface="MS ??"/>
                <a:cs typeface="Cambria" panose="02040503050406030204" pitchFamily="18" charset="0"/>
              </a:rPr>
              <a:t>ans</a:t>
            </a:r>
            <a:r>
              <a:rPr lang="en-US" sz="1600" dirty="0">
                <a:solidFill>
                  <a:prstClr val="black"/>
                </a:solidFill>
                <a:latin typeface="Arial" panose="020B0604020202020204" pitchFamily="34" charset="0"/>
                <a:ea typeface="MS ??"/>
                <a:cs typeface="Cambria" panose="02040503050406030204" pitchFamily="18" charset="0"/>
              </a:rPr>
              <a:t>, 40 “gazelles” participant à </a:t>
            </a:r>
            <a:r>
              <a:rPr lang="en-US" sz="1600" dirty="0" err="1">
                <a:solidFill>
                  <a:prstClr val="black"/>
                </a:solidFill>
                <a:latin typeface="Arial" panose="020B0604020202020204" pitchFamily="34" charset="0"/>
                <a:ea typeface="MS ??"/>
                <a:cs typeface="Cambria" panose="02040503050406030204" pitchFamily="18" charset="0"/>
              </a:rPr>
              <a:t>cette</a:t>
            </a:r>
            <a:r>
              <a:rPr lang="en-US" sz="1600" dirty="0">
                <a:solidFill>
                  <a:prstClr val="black"/>
                </a:solidFill>
                <a:latin typeface="Arial" panose="020B0604020202020204" pitchFamily="34" charset="0"/>
                <a:ea typeface="MS ??"/>
                <a:cs typeface="Cambria" panose="02040503050406030204" pitchFamily="18" charset="0"/>
              </a:rPr>
              <a:t> course extraordinaire.</a:t>
            </a:r>
            <a:br>
              <a:rPr lang="en-US" sz="1600" dirty="0">
                <a:solidFill>
                  <a:prstClr val="black"/>
                </a:solidFill>
                <a:latin typeface="Arial" panose="020B0604020202020204" pitchFamily="34" charset="0"/>
                <a:ea typeface="MS ??"/>
                <a:cs typeface="Cambria" panose="02040503050406030204" pitchFamily="18" charset="0"/>
              </a:rPr>
            </a:br>
            <a:r>
              <a:rPr lang="en-US" sz="1600" dirty="0">
                <a:solidFill>
                  <a:prstClr val="black"/>
                </a:solidFill>
                <a:latin typeface="Arial" panose="020B0604020202020204" pitchFamily="34" charset="0"/>
                <a:ea typeface="MS ??"/>
                <a:cs typeface="Cambria" panose="02040503050406030204" pitchFamily="18" charset="0"/>
              </a:rPr>
              <a:t/>
            </a:r>
            <a:br>
              <a:rPr lang="en-US" sz="1600" dirty="0">
                <a:solidFill>
                  <a:prstClr val="black"/>
                </a:solidFill>
                <a:latin typeface="Arial" panose="020B0604020202020204" pitchFamily="34" charset="0"/>
                <a:ea typeface="MS ??"/>
                <a:cs typeface="Cambria" panose="02040503050406030204" pitchFamily="18" charset="0"/>
              </a:rPr>
            </a:br>
            <a:r>
              <a:rPr lang="en-US" sz="1600" dirty="0">
                <a:solidFill>
                  <a:prstClr val="black"/>
                </a:solidFill>
                <a:latin typeface="Arial" panose="020B0604020202020204" pitchFamily="34" charset="0"/>
                <a:ea typeface="MS ??"/>
                <a:cs typeface="Cambria" panose="02040503050406030204" pitchFamily="18" charset="0"/>
              </a:rPr>
              <a:t>Avant de </a:t>
            </a:r>
            <a:r>
              <a:rPr lang="en-US" sz="1600" dirty="0" err="1">
                <a:solidFill>
                  <a:prstClr val="black"/>
                </a:solidFill>
                <a:latin typeface="Arial" panose="020B0604020202020204" pitchFamily="34" charset="0"/>
                <a:ea typeface="MS ??"/>
                <a:cs typeface="Cambria" panose="02040503050406030204" pitchFamily="18" charset="0"/>
              </a:rPr>
              <a:t>partir</a:t>
            </a:r>
            <a:r>
              <a:rPr lang="en-US" sz="1600" dirty="0">
                <a:solidFill>
                  <a:prstClr val="black"/>
                </a:solidFill>
                <a:latin typeface="Arial" panose="020B0604020202020204" pitchFamily="34" charset="0"/>
                <a:ea typeface="MS ??"/>
                <a:cs typeface="Cambria" panose="02040503050406030204" pitchFamily="18" charset="0"/>
              </a:rPr>
              <a:t> de la France, </a:t>
            </a:r>
            <a:r>
              <a:rPr lang="en-US" sz="1600" dirty="0" err="1">
                <a:solidFill>
                  <a:prstClr val="black"/>
                </a:solidFill>
                <a:latin typeface="Arial" panose="020B0604020202020204" pitchFamily="34" charset="0"/>
                <a:ea typeface="MS ??"/>
                <a:cs typeface="Cambria" panose="02040503050406030204" pitchFamily="18" charset="0"/>
              </a:rPr>
              <a:t>chaque</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participante</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doit</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rassembler</a:t>
            </a:r>
            <a:r>
              <a:rPr lang="en-US" sz="1600" dirty="0">
                <a:solidFill>
                  <a:prstClr val="black"/>
                </a:solidFill>
                <a:latin typeface="Arial" panose="020B0604020202020204" pitchFamily="34" charset="0"/>
                <a:ea typeface="MS ??"/>
                <a:cs typeface="Cambria" panose="02040503050406030204" pitchFamily="18" charset="0"/>
              </a:rPr>
              <a:t> les </a:t>
            </a:r>
            <a:r>
              <a:rPr lang="en-US" sz="1600" dirty="0" err="1">
                <a:solidFill>
                  <a:prstClr val="black"/>
                </a:solidFill>
                <a:latin typeface="Arial" panose="020B0604020202020204" pitchFamily="34" charset="0"/>
                <a:ea typeface="MS ??"/>
                <a:cs typeface="Cambria" panose="02040503050406030204" pitchFamily="18" charset="0"/>
              </a:rPr>
              <a:t>fournitures</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scolaires</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règles</a:t>
            </a:r>
            <a:r>
              <a:rPr lang="en-US" sz="1600" dirty="0">
                <a:solidFill>
                  <a:prstClr val="black"/>
                </a:solidFill>
                <a:latin typeface="Arial" panose="020B0604020202020204" pitchFamily="34" charset="0"/>
                <a:ea typeface="MS ??"/>
                <a:cs typeface="Cambria" panose="02040503050406030204" pitchFamily="18" charset="0"/>
              </a:rPr>
              <a:t>, cahiers, </a:t>
            </a:r>
            <a:r>
              <a:rPr lang="en-US" sz="1600" dirty="0" err="1">
                <a:solidFill>
                  <a:prstClr val="black"/>
                </a:solidFill>
                <a:latin typeface="Arial" panose="020B0604020202020204" pitchFamily="34" charset="0"/>
                <a:ea typeface="MS ??"/>
                <a:cs typeface="Cambria" panose="02040503050406030204" pitchFamily="18" charset="0"/>
              </a:rPr>
              <a:t>stylos</a:t>
            </a:r>
            <a:r>
              <a:rPr lang="en-US" sz="1600" dirty="0">
                <a:solidFill>
                  <a:prstClr val="black"/>
                </a:solidFill>
                <a:latin typeface="Arial" panose="020B0604020202020204" pitchFamily="34" charset="0"/>
                <a:ea typeface="MS ??"/>
                <a:cs typeface="Cambria" panose="02040503050406030204" pitchFamily="18" charset="0"/>
              </a:rPr>
              <a:t>, crayons – </a:t>
            </a:r>
            <a:r>
              <a:rPr lang="en-US" sz="1600" dirty="0" err="1">
                <a:solidFill>
                  <a:prstClr val="black"/>
                </a:solidFill>
                <a:latin typeface="Arial" panose="020B0604020202020204" pitchFamily="34" charset="0"/>
                <a:ea typeface="MS ??"/>
                <a:cs typeface="Cambria" panose="02040503050406030204" pitchFamily="18" charset="0"/>
              </a:rPr>
              <a:t>même</a:t>
            </a:r>
            <a:r>
              <a:rPr lang="en-US" sz="1600" dirty="0">
                <a:solidFill>
                  <a:prstClr val="black"/>
                </a:solidFill>
                <a:latin typeface="Arial" panose="020B0604020202020204" pitchFamily="34" charset="0"/>
                <a:ea typeface="MS ??"/>
                <a:cs typeface="Cambria" panose="02040503050406030204" pitchFamily="18" charset="0"/>
              </a:rPr>
              <a:t> des </a:t>
            </a:r>
            <a:r>
              <a:rPr lang="en-US" sz="1600" dirty="0" err="1">
                <a:solidFill>
                  <a:prstClr val="black"/>
                </a:solidFill>
                <a:latin typeface="Arial" panose="020B0604020202020204" pitchFamily="34" charset="0"/>
                <a:ea typeface="MS ??"/>
                <a:cs typeface="Cambria" panose="02040503050406030204" pitchFamily="18" charset="0"/>
              </a:rPr>
              <a:t>craies</a:t>
            </a:r>
            <a:r>
              <a:rPr lang="en-US" sz="1600" dirty="0">
                <a:solidFill>
                  <a:prstClr val="black"/>
                </a:solidFill>
                <a:latin typeface="Arial" panose="020B0604020202020204" pitchFamily="34" charset="0"/>
                <a:ea typeface="MS ??"/>
                <a:cs typeface="Cambria" panose="02040503050406030204" pitchFamily="18" charset="0"/>
              </a:rPr>
              <a:t> et des </a:t>
            </a:r>
            <a:r>
              <a:rPr lang="en-US" sz="1600" dirty="0" err="1">
                <a:solidFill>
                  <a:prstClr val="black"/>
                </a:solidFill>
                <a:latin typeface="Arial" panose="020B0604020202020204" pitchFamily="34" charset="0"/>
                <a:ea typeface="MS ??"/>
                <a:cs typeface="Cambria" panose="02040503050406030204" pitchFamily="18" charset="0"/>
              </a:rPr>
              <a:t>ardoises</a:t>
            </a:r>
            <a:r>
              <a:rPr lang="en-US" sz="1600" dirty="0">
                <a:solidFill>
                  <a:prstClr val="black"/>
                </a:solidFill>
                <a:latin typeface="Arial" panose="020B0604020202020204" pitchFamily="34" charset="0"/>
                <a:ea typeface="MS ??"/>
                <a:cs typeface="Cambria" panose="02040503050406030204" pitchFamily="18" charset="0"/>
              </a:rPr>
              <a:t> à </a:t>
            </a:r>
            <a:r>
              <a:rPr lang="en-US" sz="1600" dirty="0" err="1">
                <a:solidFill>
                  <a:prstClr val="black"/>
                </a:solidFill>
                <a:latin typeface="Arial" panose="020B0604020202020204" pitchFamily="34" charset="0"/>
                <a:ea typeface="MS ??"/>
                <a:cs typeface="Cambria" panose="02040503050406030204" pitchFamily="18" charset="0"/>
              </a:rPr>
              <a:t>l’ancienne</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qu’elle</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distribuera</a:t>
            </a:r>
            <a:r>
              <a:rPr lang="en-US" sz="1600" dirty="0">
                <a:solidFill>
                  <a:prstClr val="black"/>
                </a:solidFill>
                <a:latin typeface="Arial" panose="020B0604020202020204" pitchFamily="34" charset="0"/>
                <a:ea typeface="MS ??"/>
                <a:cs typeface="Cambria" panose="02040503050406030204" pitchFamily="18" charset="0"/>
              </a:rPr>
              <a:t> aux </a:t>
            </a:r>
            <a:r>
              <a:rPr lang="en-US" sz="1600" dirty="0" err="1">
                <a:solidFill>
                  <a:prstClr val="black"/>
                </a:solidFill>
                <a:latin typeface="Arial" panose="020B0604020202020204" pitchFamily="34" charset="0"/>
                <a:ea typeface="MS ??"/>
                <a:cs typeface="Cambria" panose="02040503050406030204" pitchFamily="18" charset="0"/>
              </a:rPr>
              <a:t>élèves</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sénégalais</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Normalement</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ce</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matériel</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est</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donné</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gratuitement</a:t>
            </a:r>
            <a:r>
              <a:rPr lang="en-US" sz="1600" dirty="0">
                <a:solidFill>
                  <a:prstClr val="black"/>
                </a:solidFill>
                <a:latin typeface="Arial" panose="020B0604020202020204" pitchFamily="34" charset="0"/>
                <a:ea typeface="MS ??"/>
                <a:cs typeface="Cambria" panose="02040503050406030204" pitchFamily="18" charset="0"/>
              </a:rPr>
              <a:t> par des </a:t>
            </a:r>
            <a:r>
              <a:rPr lang="en-US" sz="1600" dirty="0" err="1">
                <a:solidFill>
                  <a:prstClr val="black"/>
                </a:solidFill>
                <a:latin typeface="Arial" panose="020B0604020202020204" pitchFamily="34" charset="0"/>
                <a:ea typeface="MS ??"/>
                <a:cs typeface="Cambria" panose="02040503050406030204" pitchFamily="18" charset="0"/>
              </a:rPr>
              <a:t>collèges</a:t>
            </a:r>
            <a:r>
              <a:rPr lang="en-US" sz="1600" dirty="0">
                <a:solidFill>
                  <a:prstClr val="black"/>
                </a:solidFill>
                <a:latin typeface="Arial" panose="020B0604020202020204" pitchFamily="34" charset="0"/>
                <a:ea typeface="MS ??"/>
                <a:cs typeface="Cambria" panose="02040503050406030204" pitchFamily="18" charset="0"/>
              </a:rPr>
              <a:t> et des </a:t>
            </a:r>
            <a:r>
              <a:rPr lang="en-US" sz="1600" dirty="0" err="1">
                <a:solidFill>
                  <a:prstClr val="black"/>
                </a:solidFill>
                <a:latin typeface="Arial" panose="020B0604020202020204" pitchFamily="34" charset="0"/>
                <a:ea typeface="MS ??"/>
                <a:cs typeface="Cambria" panose="02040503050406030204" pitchFamily="18" charset="0"/>
              </a:rPr>
              <a:t>commerces</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locaux</a:t>
            </a:r>
            <a:r>
              <a:rPr lang="en-US" sz="1600" dirty="0">
                <a:solidFill>
                  <a:prstClr val="black"/>
                </a:solidFill>
                <a:latin typeface="Arial" panose="020B0604020202020204" pitchFamily="34" charset="0"/>
                <a:ea typeface="MS ??"/>
                <a:cs typeface="Cambria" panose="02040503050406030204" pitchFamily="18" charset="0"/>
              </a:rPr>
              <a:t>.  </a:t>
            </a:r>
            <a:br>
              <a:rPr lang="en-US" sz="1600" dirty="0">
                <a:solidFill>
                  <a:prstClr val="black"/>
                </a:solidFill>
                <a:latin typeface="Arial" panose="020B0604020202020204" pitchFamily="34" charset="0"/>
                <a:ea typeface="MS ??"/>
                <a:cs typeface="Cambria" panose="02040503050406030204" pitchFamily="18" charset="0"/>
              </a:rPr>
            </a:br>
            <a:r>
              <a:rPr lang="en-US" sz="1600" dirty="0">
                <a:solidFill>
                  <a:prstClr val="black"/>
                </a:solidFill>
                <a:latin typeface="Arial" panose="020B0604020202020204" pitchFamily="34" charset="0"/>
                <a:ea typeface="MS ??"/>
                <a:cs typeface="Cambria" panose="02040503050406030204" pitchFamily="18" charset="0"/>
              </a:rPr>
              <a:t/>
            </a:r>
            <a:br>
              <a:rPr lang="en-US" sz="1600" dirty="0">
                <a:solidFill>
                  <a:prstClr val="black"/>
                </a:solidFill>
                <a:latin typeface="Arial" panose="020B0604020202020204" pitchFamily="34" charset="0"/>
                <a:ea typeface="MS ??"/>
                <a:cs typeface="Cambria" panose="02040503050406030204" pitchFamily="18" charset="0"/>
              </a:rPr>
            </a:br>
            <a:r>
              <a:rPr lang="en-US" sz="1600" dirty="0">
                <a:solidFill>
                  <a:prstClr val="black"/>
                </a:solidFill>
                <a:latin typeface="Arial" panose="020B0604020202020204" pitchFamily="34" charset="0"/>
                <a:ea typeface="MS ??"/>
                <a:cs typeface="Cambria" panose="02040503050406030204" pitchFamily="18" charset="0"/>
              </a:rPr>
              <a:t>La course se </a:t>
            </a:r>
            <a:r>
              <a:rPr lang="en-US" sz="1600" dirty="0" err="1">
                <a:solidFill>
                  <a:prstClr val="black"/>
                </a:solidFill>
                <a:latin typeface="Arial" panose="020B0604020202020204" pitchFamily="34" charset="0"/>
                <a:ea typeface="MS ??"/>
                <a:cs typeface="Cambria" panose="02040503050406030204" pitchFamily="18" charset="0"/>
              </a:rPr>
              <a:t>déroule</a:t>
            </a:r>
            <a:r>
              <a:rPr lang="en-US" sz="1600" dirty="0">
                <a:solidFill>
                  <a:prstClr val="black"/>
                </a:solidFill>
                <a:latin typeface="Arial" panose="020B0604020202020204" pitchFamily="34" charset="0"/>
                <a:ea typeface="MS ??"/>
                <a:cs typeface="Cambria" panose="02040503050406030204" pitchFamily="18" charset="0"/>
              </a:rPr>
              <a:t> en </a:t>
            </a:r>
            <a:r>
              <a:rPr lang="en-US" sz="1600" dirty="0" err="1">
                <a:solidFill>
                  <a:prstClr val="black"/>
                </a:solidFill>
                <a:latin typeface="Arial" panose="020B0604020202020204" pitchFamily="34" charset="0"/>
                <a:ea typeface="MS ??"/>
                <a:cs typeface="Cambria" panose="02040503050406030204" pitchFamily="18" charset="0"/>
              </a:rPr>
              <a:t>cinq</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étapes</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Une</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fois</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arrivées</a:t>
            </a:r>
            <a:r>
              <a:rPr lang="en-US" sz="1600" dirty="0">
                <a:solidFill>
                  <a:prstClr val="black"/>
                </a:solidFill>
                <a:latin typeface="Arial" panose="020B0604020202020204" pitchFamily="34" charset="0"/>
                <a:ea typeface="MS ??"/>
                <a:cs typeface="Cambria" panose="02040503050406030204" pitchFamily="18" charset="0"/>
              </a:rPr>
              <a:t> au </a:t>
            </a:r>
            <a:r>
              <a:rPr lang="en-US" sz="1600" dirty="0" err="1">
                <a:solidFill>
                  <a:prstClr val="black"/>
                </a:solidFill>
                <a:latin typeface="Arial" panose="020B0604020202020204" pitchFamily="34" charset="0"/>
                <a:ea typeface="MS ??"/>
                <a:cs typeface="Cambria" panose="02040503050406030204" pitchFamily="18" charset="0"/>
              </a:rPr>
              <a:t>Sénégal</a:t>
            </a:r>
            <a:r>
              <a:rPr lang="en-US" sz="1600" dirty="0">
                <a:solidFill>
                  <a:prstClr val="black"/>
                </a:solidFill>
                <a:latin typeface="Arial" panose="020B0604020202020204" pitchFamily="34" charset="0"/>
                <a:ea typeface="MS ??"/>
                <a:cs typeface="Cambria" panose="02040503050406030204" pitchFamily="18" charset="0"/>
              </a:rPr>
              <a:t>, les gazelles </a:t>
            </a:r>
            <a:r>
              <a:rPr lang="en-US" sz="1600" dirty="0" err="1">
                <a:solidFill>
                  <a:prstClr val="black"/>
                </a:solidFill>
                <a:latin typeface="Arial" panose="020B0604020202020204" pitchFamily="34" charset="0"/>
                <a:ea typeface="MS ??"/>
                <a:cs typeface="Cambria" panose="02040503050406030204" pitchFamily="18" charset="0"/>
              </a:rPr>
              <a:t>doivent</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courir</a:t>
            </a:r>
            <a:r>
              <a:rPr lang="en-US" sz="1600" dirty="0">
                <a:solidFill>
                  <a:prstClr val="black"/>
                </a:solidFill>
                <a:latin typeface="Arial" panose="020B0604020202020204" pitchFamily="34" charset="0"/>
                <a:ea typeface="MS ??"/>
                <a:cs typeface="Cambria" panose="02040503050406030204" pitchFamily="18" charset="0"/>
              </a:rPr>
              <a:t> entre </a:t>
            </a:r>
            <a:r>
              <a:rPr lang="en-US" sz="1600" dirty="0" err="1">
                <a:solidFill>
                  <a:prstClr val="black"/>
                </a:solidFill>
                <a:latin typeface="Arial" panose="020B0604020202020204" pitchFamily="34" charset="0"/>
                <a:ea typeface="MS ??"/>
                <a:cs typeface="Cambria" panose="02040503050406030204" pitchFamily="18" charset="0"/>
              </a:rPr>
              <a:t>huit</a:t>
            </a:r>
            <a:r>
              <a:rPr lang="en-US" sz="1600" dirty="0">
                <a:solidFill>
                  <a:prstClr val="black"/>
                </a:solidFill>
                <a:latin typeface="Arial" panose="020B0604020202020204" pitchFamily="34" charset="0"/>
                <a:ea typeface="MS ??"/>
                <a:cs typeface="Cambria" panose="02040503050406030204" pitchFamily="18" charset="0"/>
              </a:rPr>
              <a:t> et </a:t>
            </a:r>
            <a:r>
              <a:rPr lang="en-US" sz="1600" dirty="0" err="1">
                <a:solidFill>
                  <a:prstClr val="black"/>
                </a:solidFill>
                <a:latin typeface="Arial" panose="020B0604020202020204" pitchFamily="34" charset="0"/>
                <a:ea typeface="MS ??"/>
                <a:cs typeface="Cambria" panose="02040503050406030204" pitchFamily="18" charset="0"/>
              </a:rPr>
              <a:t>treize</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kilomètres</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chaque</a:t>
            </a:r>
            <a:r>
              <a:rPr lang="en-US" sz="1600" dirty="0">
                <a:solidFill>
                  <a:prstClr val="black"/>
                </a:solidFill>
                <a:latin typeface="Arial" panose="020B0604020202020204" pitchFamily="34" charset="0"/>
                <a:ea typeface="MS ??"/>
                <a:cs typeface="Cambria" panose="02040503050406030204" pitchFamily="18" charset="0"/>
              </a:rPr>
              <a:t> jour, pour se </a:t>
            </a:r>
            <a:r>
              <a:rPr lang="en-US" sz="1600" dirty="0" err="1">
                <a:solidFill>
                  <a:prstClr val="black"/>
                </a:solidFill>
                <a:latin typeface="Arial" panose="020B0604020202020204" pitchFamily="34" charset="0"/>
                <a:ea typeface="MS ??"/>
                <a:cs typeface="Cambria" panose="02040503050406030204" pitchFamily="18" charset="0"/>
              </a:rPr>
              <a:t>rendre</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dans</a:t>
            </a:r>
            <a:r>
              <a:rPr lang="en-US" sz="1600" dirty="0">
                <a:solidFill>
                  <a:prstClr val="black"/>
                </a:solidFill>
                <a:latin typeface="Arial" panose="020B0604020202020204" pitchFamily="34" charset="0"/>
                <a:ea typeface="MS ??"/>
                <a:cs typeface="Cambria" panose="02040503050406030204" pitchFamily="18" charset="0"/>
              </a:rPr>
              <a:t> divers villages.</a:t>
            </a:r>
            <a:br>
              <a:rPr lang="en-US" sz="1600" dirty="0">
                <a:solidFill>
                  <a:prstClr val="black"/>
                </a:solidFill>
                <a:latin typeface="Arial" panose="020B0604020202020204" pitchFamily="34" charset="0"/>
                <a:ea typeface="MS ??"/>
                <a:cs typeface="Cambria" panose="02040503050406030204" pitchFamily="18" charset="0"/>
              </a:rPr>
            </a:br>
            <a:r>
              <a:rPr lang="en-US" sz="1600" dirty="0">
                <a:solidFill>
                  <a:prstClr val="black"/>
                </a:solidFill>
                <a:latin typeface="Arial" panose="020B0604020202020204" pitchFamily="34" charset="0"/>
                <a:ea typeface="MS ??"/>
                <a:cs typeface="Cambria" panose="02040503050406030204" pitchFamily="18" charset="0"/>
              </a:rPr>
              <a:t/>
            </a:r>
            <a:br>
              <a:rPr lang="en-US" sz="1600" dirty="0">
                <a:solidFill>
                  <a:prstClr val="black"/>
                </a:solidFill>
                <a:latin typeface="Arial" panose="020B0604020202020204" pitchFamily="34" charset="0"/>
                <a:ea typeface="MS ??"/>
                <a:cs typeface="Cambria" panose="02040503050406030204" pitchFamily="18" charset="0"/>
              </a:rPr>
            </a:br>
            <a:r>
              <a:rPr lang="en-US" sz="1600" dirty="0">
                <a:solidFill>
                  <a:prstClr val="black"/>
                </a:solidFill>
                <a:latin typeface="Arial" panose="020B0604020202020204" pitchFamily="34" charset="0"/>
                <a:ea typeface="MS ??"/>
                <a:cs typeface="Cambria" panose="02040503050406030204" pitchFamily="18" charset="0"/>
              </a:rPr>
              <a:t>Bien </a:t>
            </a:r>
            <a:r>
              <a:rPr lang="en-US" sz="1600" dirty="0" err="1">
                <a:solidFill>
                  <a:prstClr val="black"/>
                </a:solidFill>
                <a:latin typeface="Arial" panose="020B0604020202020204" pitchFamily="34" charset="0"/>
                <a:ea typeface="MS ??"/>
                <a:cs typeface="Cambria" panose="02040503050406030204" pitchFamily="18" charset="0"/>
              </a:rPr>
              <a:t>sûr</a:t>
            </a:r>
            <a:r>
              <a:rPr lang="en-US" sz="1600" dirty="0">
                <a:solidFill>
                  <a:prstClr val="black"/>
                </a:solidFill>
                <a:latin typeface="Arial" panose="020B0604020202020204" pitchFamily="34" charset="0"/>
                <a:ea typeface="MS ??"/>
                <a:cs typeface="Cambria" panose="02040503050406030204" pitchFamily="18" charset="0"/>
              </a:rPr>
              <a:t>, les </a:t>
            </a:r>
            <a:r>
              <a:rPr lang="en-US" sz="1600" dirty="0" err="1">
                <a:solidFill>
                  <a:prstClr val="black"/>
                </a:solidFill>
                <a:latin typeface="Arial" panose="020B0604020202020204" pitchFamily="34" charset="0"/>
                <a:ea typeface="MS ??"/>
                <a:cs typeface="Cambria" panose="02040503050406030204" pitchFamily="18" charset="0"/>
              </a:rPr>
              <a:t>coureuses</a:t>
            </a:r>
            <a:r>
              <a:rPr lang="en-US" sz="1600" dirty="0">
                <a:solidFill>
                  <a:prstClr val="black"/>
                </a:solidFill>
                <a:latin typeface="Arial" panose="020B0604020202020204" pitchFamily="34" charset="0"/>
                <a:ea typeface="MS ??"/>
                <a:cs typeface="Cambria" panose="02040503050406030204" pitchFamily="18" charset="0"/>
              </a:rPr>
              <a:t> se </a:t>
            </a:r>
            <a:r>
              <a:rPr lang="en-US" sz="1600" dirty="0" err="1">
                <a:solidFill>
                  <a:prstClr val="black"/>
                </a:solidFill>
                <a:latin typeface="Arial" panose="020B0604020202020204" pitchFamily="34" charset="0"/>
                <a:ea typeface="MS ??"/>
                <a:cs typeface="Cambria" panose="02040503050406030204" pitchFamily="18" charset="0"/>
              </a:rPr>
              <a:t>sont</a:t>
            </a:r>
            <a:r>
              <a:rPr lang="en-US" sz="1600" dirty="0">
                <a:solidFill>
                  <a:prstClr val="black"/>
                </a:solidFill>
                <a:latin typeface="Arial" panose="020B0604020202020204" pitchFamily="34" charset="0"/>
                <a:ea typeface="MS ??"/>
                <a:cs typeface="Cambria" panose="02040503050406030204" pitchFamily="18" charset="0"/>
              </a:rPr>
              <a:t> beaucoup </a:t>
            </a:r>
            <a:r>
              <a:rPr lang="en-US" sz="1600" dirty="0" err="1">
                <a:solidFill>
                  <a:prstClr val="black"/>
                </a:solidFill>
                <a:latin typeface="Arial" panose="020B0604020202020204" pitchFamily="34" charset="0"/>
                <a:ea typeface="MS ??"/>
                <a:cs typeface="Cambria" panose="02040503050406030204" pitchFamily="18" charset="0"/>
              </a:rPr>
              <a:t>entraînées</a:t>
            </a:r>
            <a:r>
              <a:rPr lang="en-US" sz="1600" dirty="0">
                <a:solidFill>
                  <a:prstClr val="black"/>
                </a:solidFill>
                <a:latin typeface="Arial" panose="020B0604020202020204" pitchFamily="34" charset="0"/>
                <a:ea typeface="MS ??"/>
                <a:cs typeface="Cambria" panose="02040503050406030204" pitchFamily="18" charset="0"/>
              </a:rPr>
              <a:t> pour </a:t>
            </a:r>
            <a:r>
              <a:rPr lang="en-US" sz="1600" dirty="0" err="1">
                <a:solidFill>
                  <a:prstClr val="black"/>
                </a:solidFill>
                <a:latin typeface="Arial" panose="020B0604020202020204" pitchFamily="34" charset="0"/>
                <a:ea typeface="MS ??"/>
                <a:cs typeface="Cambria" panose="02040503050406030204" pitchFamily="18" charset="0"/>
              </a:rPr>
              <a:t>ça</a:t>
            </a:r>
            <a:r>
              <a:rPr lang="en-US" sz="1600" dirty="0">
                <a:solidFill>
                  <a:prstClr val="black"/>
                </a:solidFill>
                <a:latin typeface="Arial" panose="020B0604020202020204" pitchFamily="34" charset="0"/>
                <a:ea typeface="MS ??"/>
                <a:cs typeface="Cambria" panose="02040503050406030204" pitchFamily="18" charset="0"/>
              </a:rPr>
              <a:t> en France, </a:t>
            </a:r>
            <a:r>
              <a:rPr lang="en-US" sz="1600" dirty="0" err="1">
                <a:solidFill>
                  <a:prstClr val="black"/>
                </a:solidFill>
                <a:latin typeface="Arial" panose="020B0604020202020204" pitchFamily="34" charset="0"/>
                <a:ea typeface="MS ??"/>
                <a:cs typeface="Cambria" panose="02040503050406030204" pitchFamily="18" charset="0"/>
              </a:rPr>
              <a:t>mais</a:t>
            </a:r>
            <a:r>
              <a:rPr lang="en-US" sz="1600" dirty="0">
                <a:solidFill>
                  <a:prstClr val="black"/>
                </a:solidFill>
                <a:latin typeface="Arial" panose="020B0604020202020204" pitchFamily="34" charset="0"/>
                <a:ea typeface="MS ??"/>
                <a:cs typeface="Cambria" panose="02040503050406030204" pitchFamily="18" charset="0"/>
              </a:rPr>
              <a:t> les conditions au </a:t>
            </a:r>
            <a:r>
              <a:rPr lang="en-US" sz="1600" dirty="0" err="1">
                <a:solidFill>
                  <a:prstClr val="black"/>
                </a:solidFill>
                <a:latin typeface="Arial" panose="020B0604020202020204" pitchFamily="34" charset="0"/>
                <a:ea typeface="MS ??"/>
                <a:cs typeface="Cambria" panose="02040503050406030204" pitchFamily="18" charset="0"/>
              </a:rPr>
              <a:t>Sénégal</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sont</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complètement</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différentes</a:t>
            </a:r>
            <a:r>
              <a:rPr lang="en-US" sz="1600" dirty="0">
                <a:solidFill>
                  <a:prstClr val="black"/>
                </a:solidFill>
                <a:latin typeface="Arial" panose="020B0604020202020204" pitchFamily="34" charset="0"/>
                <a:ea typeface="MS ??"/>
                <a:cs typeface="Cambria" panose="02040503050406030204" pitchFamily="18" charset="0"/>
              </a:rPr>
              <a:t> à cause de la </a:t>
            </a:r>
            <a:r>
              <a:rPr lang="en-US" sz="1600" dirty="0" err="1">
                <a:solidFill>
                  <a:prstClr val="black"/>
                </a:solidFill>
                <a:latin typeface="Arial" panose="020B0604020202020204" pitchFamily="34" charset="0"/>
                <a:ea typeface="MS ??"/>
                <a:cs typeface="Cambria" panose="02040503050406030204" pitchFamily="18" charset="0"/>
              </a:rPr>
              <a:t>chaleur</a:t>
            </a:r>
            <a:r>
              <a:rPr lang="en-US" sz="1600" dirty="0">
                <a:solidFill>
                  <a:prstClr val="black"/>
                </a:solidFill>
                <a:latin typeface="Arial" panose="020B0604020202020204" pitchFamily="34" charset="0"/>
                <a:ea typeface="MS ??"/>
                <a:cs typeface="Cambria" panose="02040503050406030204" pitchFamily="18" charset="0"/>
              </a:rPr>
              <a:t>.</a:t>
            </a:r>
            <a:br>
              <a:rPr lang="en-US" sz="1600" dirty="0">
                <a:solidFill>
                  <a:prstClr val="black"/>
                </a:solidFill>
                <a:latin typeface="Arial" panose="020B0604020202020204" pitchFamily="34" charset="0"/>
                <a:ea typeface="MS ??"/>
                <a:cs typeface="Cambria" panose="02040503050406030204" pitchFamily="18" charset="0"/>
              </a:rPr>
            </a:br>
            <a:r>
              <a:rPr lang="en-US" sz="1600" dirty="0">
                <a:solidFill>
                  <a:prstClr val="black"/>
                </a:solidFill>
                <a:latin typeface="Arial" panose="020B0604020202020204" pitchFamily="34" charset="0"/>
                <a:ea typeface="MS ??"/>
                <a:cs typeface="Cambria" panose="02040503050406030204" pitchFamily="18" charset="0"/>
              </a:rPr>
              <a:t/>
            </a:r>
            <a:br>
              <a:rPr lang="en-US" sz="1600" dirty="0">
                <a:solidFill>
                  <a:prstClr val="black"/>
                </a:solidFill>
                <a:latin typeface="Arial" panose="020B0604020202020204" pitchFamily="34" charset="0"/>
                <a:ea typeface="MS ??"/>
                <a:cs typeface="Cambria" panose="02040503050406030204" pitchFamily="18" charset="0"/>
              </a:rPr>
            </a:br>
            <a:r>
              <a:rPr lang="en-US" sz="1600" dirty="0" err="1">
                <a:solidFill>
                  <a:prstClr val="black"/>
                </a:solidFill>
                <a:latin typeface="Arial" panose="020B0604020202020204" pitchFamily="34" charset="0"/>
                <a:ea typeface="MS ??"/>
                <a:cs typeface="Cambria" panose="02040503050406030204" pitchFamily="18" charset="0"/>
              </a:rPr>
              <a:t>Néanmoins</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chaque</a:t>
            </a:r>
            <a:r>
              <a:rPr lang="en-US" sz="1600" dirty="0">
                <a:solidFill>
                  <a:prstClr val="black"/>
                </a:solidFill>
                <a:latin typeface="Arial" panose="020B0604020202020204" pitchFamily="34" charset="0"/>
                <a:ea typeface="MS ??"/>
                <a:cs typeface="Cambria" panose="02040503050406030204" pitchFamily="18" charset="0"/>
              </a:rPr>
              <a:t> gazelle </a:t>
            </a:r>
            <a:r>
              <a:rPr lang="en-US" sz="1600" dirty="0" err="1">
                <a:solidFill>
                  <a:prstClr val="black"/>
                </a:solidFill>
                <a:latin typeface="Arial" panose="020B0604020202020204" pitchFamily="34" charset="0"/>
                <a:ea typeface="MS ??"/>
                <a:cs typeface="Cambria" panose="02040503050406030204" pitchFamily="18" charset="0"/>
              </a:rPr>
              <a:t>est</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naturellement</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fière</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d’y</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avoir</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participé</a:t>
            </a:r>
            <a:r>
              <a:rPr lang="en-US" sz="1600" dirty="0">
                <a:solidFill>
                  <a:prstClr val="black"/>
                </a:solidFill>
                <a:latin typeface="Arial" panose="020B0604020202020204" pitchFamily="34" charset="0"/>
                <a:ea typeface="MS ??"/>
                <a:cs typeface="Cambria" panose="02040503050406030204" pitchFamily="18" charset="0"/>
              </a:rPr>
              <a:t> et </a:t>
            </a:r>
            <a:r>
              <a:rPr lang="en-US" sz="1600" dirty="0" err="1">
                <a:solidFill>
                  <a:prstClr val="black"/>
                </a:solidFill>
                <a:latin typeface="Arial" panose="020B0604020202020204" pitchFamily="34" charset="0"/>
                <a:ea typeface="MS ??"/>
                <a:cs typeface="Cambria" panose="02040503050406030204" pitchFamily="18" charset="0"/>
              </a:rPr>
              <a:t>dit</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que</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c’était</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une</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expérience</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inoubliable</a:t>
            </a:r>
            <a:r>
              <a:rPr lang="en-US" sz="1600" dirty="0">
                <a:solidFill>
                  <a:prstClr val="black"/>
                </a:solidFill>
                <a:latin typeface="Arial" panose="020B0604020202020204" pitchFamily="34" charset="0"/>
                <a:ea typeface="MS ??"/>
                <a:cs typeface="Cambria" panose="02040503050406030204" pitchFamily="18" charset="0"/>
              </a:rPr>
              <a:t>.</a:t>
            </a:r>
            <a:r>
              <a:rPr lang="en-US" sz="1600" dirty="0">
                <a:solidFill>
                  <a:srgbClr val="FF0000"/>
                </a:solidFill>
                <a:latin typeface="Arial" panose="020B0604020202020204" pitchFamily="34" charset="0"/>
                <a:ea typeface="MS ??"/>
                <a:cs typeface="Cambria" panose="02040503050406030204" pitchFamily="18" charset="0"/>
              </a:rPr>
              <a:t/>
            </a:r>
            <a:br>
              <a:rPr lang="en-US" sz="1600" dirty="0">
                <a:solidFill>
                  <a:srgbClr val="FF0000"/>
                </a:solidFill>
                <a:latin typeface="Arial" panose="020B0604020202020204" pitchFamily="34" charset="0"/>
                <a:ea typeface="MS ??"/>
                <a:cs typeface="Cambria" panose="02040503050406030204" pitchFamily="18" charset="0"/>
              </a:rPr>
            </a:br>
            <a:endParaRPr lang="en-GB" sz="1600" dirty="0">
              <a:solidFill>
                <a:prstClr val="black"/>
              </a:solidFill>
              <a:latin typeface="Cambria" panose="02040503050406030204" pitchFamily="18" charset="0"/>
              <a:ea typeface="MS ??"/>
              <a:cs typeface="Cambria" panose="02040503050406030204" pitchFamily="18" charset="0"/>
            </a:endParaRPr>
          </a:p>
        </p:txBody>
      </p:sp>
      <p:sp>
        <p:nvSpPr>
          <p:cNvPr id="3" name="TextBox 2"/>
          <p:cNvSpPr txBox="1"/>
          <p:nvPr/>
        </p:nvSpPr>
        <p:spPr>
          <a:xfrm rot="16200000">
            <a:off x="6639338" y="3896138"/>
            <a:ext cx="4492487" cy="369332"/>
          </a:xfrm>
          <a:prstGeom prst="rect">
            <a:avLst/>
          </a:prstGeom>
          <a:noFill/>
        </p:spPr>
        <p:txBody>
          <a:bodyPr wrap="square" rtlCol="0">
            <a:spAutoFit/>
          </a:bodyPr>
          <a:lstStyle/>
          <a:p>
            <a:pPr defTabSz="457200"/>
            <a:r>
              <a:rPr lang="en-GB" dirty="0">
                <a:solidFill>
                  <a:prstClr val="black"/>
                </a:solidFill>
              </a:rPr>
              <a:t>Studio 3 Rouge p.127</a:t>
            </a:r>
          </a:p>
        </p:txBody>
      </p:sp>
      <p:sp>
        <p:nvSpPr>
          <p:cNvPr id="4" name="Rectangle 3"/>
          <p:cNvSpPr/>
          <p:nvPr/>
        </p:nvSpPr>
        <p:spPr>
          <a:xfrm>
            <a:off x="238539" y="694737"/>
            <a:ext cx="1838965" cy="369332"/>
          </a:xfrm>
          <a:prstGeom prst="rect">
            <a:avLst/>
          </a:prstGeom>
        </p:spPr>
        <p:txBody>
          <a:bodyPr wrap="none">
            <a:spAutoFit/>
          </a:bodyPr>
          <a:lstStyle/>
          <a:p>
            <a:pPr defTabSz="457200"/>
            <a:r>
              <a:rPr lang="en-US" b="1" dirty="0">
                <a:solidFill>
                  <a:prstClr val="black"/>
                </a:solidFill>
                <a:latin typeface="Arial" panose="020B0604020202020204" pitchFamily="34" charset="0"/>
                <a:ea typeface="MS ??"/>
              </a:rPr>
              <a:t>La </a:t>
            </a:r>
            <a:r>
              <a:rPr lang="en-US" b="1" dirty="0" err="1">
                <a:solidFill>
                  <a:prstClr val="black"/>
                </a:solidFill>
                <a:latin typeface="Arial" panose="020B0604020202020204" pitchFamily="34" charset="0"/>
                <a:ea typeface="MS ??"/>
              </a:rPr>
              <a:t>Sénégazelle</a:t>
            </a:r>
            <a:endParaRPr lang="en-GB" b="1" dirty="0">
              <a:solidFill>
                <a:prstClr val="black"/>
              </a:solidFill>
            </a:endParaRPr>
          </a:p>
        </p:txBody>
      </p:sp>
      <p:pic>
        <p:nvPicPr>
          <p:cNvPr id="5" name="Picture 4"/>
          <p:cNvPicPr>
            <a:picLocks noChangeAspect="1"/>
          </p:cNvPicPr>
          <p:nvPr/>
        </p:nvPicPr>
        <p:blipFill>
          <a:blip r:embed="rId3"/>
          <a:stretch>
            <a:fillRect/>
          </a:stretch>
        </p:blipFill>
        <p:spPr>
          <a:xfrm>
            <a:off x="2077504" y="162150"/>
            <a:ext cx="5201478" cy="901919"/>
          </a:xfrm>
          <a:prstGeom prst="rect">
            <a:avLst/>
          </a:prstGeom>
        </p:spPr>
      </p:pic>
      <p:sp>
        <p:nvSpPr>
          <p:cNvPr id="6" name="Rectangle 5"/>
          <p:cNvSpPr/>
          <p:nvPr/>
        </p:nvSpPr>
        <p:spPr>
          <a:xfrm>
            <a:off x="6099497" y="5957716"/>
            <a:ext cx="2786084" cy="369332"/>
          </a:xfrm>
          <a:prstGeom prst="rect">
            <a:avLst/>
          </a:prstGeom>
        </p:spPr>
        <p:txBody>
          <a:bodyPr wrap="none">
            <a:spAutoFit/>
          </a:bodyPr>
          <a:lstStyle/>
          <a:p>
            <a:pPr defTabSz="457200"/>
            <a:r>
              <a:rPr lang="en-GB" dirty="0">
                <a:solidFill>
                  <a:prstClr val="black"/>
                </a:solidFill>
                <a:hlinkClick r:id="rId4"/>
              </a:rPr>
              <a:t>http://www.senegazelle.fr/</a:t>
            </a:r>
            <a:r>
              <a:rPr lang="en-GB" dirty="0">
                <a:solidFill>
                  <a:prstClr val="black"/>
                </a:solidFill>
              </a:rPr>
              <a:t> </a:t>
            </a:r>
          </a:p>
        </p:txBody>
      </p:sp>
      <p:pic>
        <p:nvPicPr>
          <p:cNvPr id="7" name="Picture 6"/>
          <p:cNvPicPr>
            <a:picLocks noChangeAspect="1"/>
          </p:cNvPicPr>
          <p:nvPr/>
        </p:nvPicPr>
        <p:blipFill>
          <a:blip r:embed="rId5"/>
          <a:stretch>
            <a:fillRect/>
          </a:stretch>
        </p:blipFill>
        <p:spPr>
          <a:xfrm>
            <a:off x="7591423" y="216023"/>
            <a:ext cx="1294158" cy="860859"/>
          </a:xfrm>
          <a:prstGeom prst="rect">
            <a:avLst/>
          </a:prstGeom>
        </p:spPr>
      </p:pic>
      <p:pic>
        <p:nvPicPr>
          <p:cNvPr id="8" name="Picture 7"/>
          <p:cNvPicPr>
            <a:picLocks noChangeAspect="1"/>
          </p:cNvPicPr>
          <p:nvPr/>
        </p:nvPicPr>
        <p:blipFill>
          <a:blip r:embed="rId6"/>
          <a:stretch>
            <a:fillRect/>
          </a:stretch>
        </p:blipFill>
        <p:spPr>
          <a:xfrm>
            <a:off x="7595469" y="1223096"/>
            <a:ext cx="1291686" cy="728041"/>
          </a:xfrm>
          <a:prstGeom prst="rect">
            <a:avLst/>
          </a:prstGeom>
        </p:spPr>
      </p:pic>
      <p:pic>
        <p:nvPicPr>
          <p:cNvPr id="9" name="Picture 8"/>
          <p:cNvPicPr>
            <a:picLocks noChangeAspect="1"/>
          </p:cNvPicPr>
          <p:nvPr/>
        </p:nvPicPr>
        <p:blipFill>
          <a:blip r:embed="rId7"/>
          <a:stretch>
            <a:fillRect/>
          </a:stretch>
        </p:blipFill>
        <p:spPr>
          <a:xfrm>
            <a:off x="7591423" y="2110164"/>
            <a:ext cx="1294158" cy="970619"/>
          </a:xfrm>
          <a:prstGeom prst="rect">
            <a:avLst/>
          </a:prstGeom>
        </p:spPr>
      </p:pic>
      <p:pic>
        <p:nvPicPr>
          <p:cNvPr id="10" name="Picture 9"/>
          <p:cNvPicPr>
            <a:picLocks noChangeAspect="1"/>
          </p:cNvPicPr>
          <p:nvPr/>
        </p:nvPicPr>
        <p:blipFill>
          <a:blip r:embed="rId8"/>
          <a:stretch>
            <a:fillRect/>
          </a:stretch>
        </p:blipFill>
        <p:spPr>
          <a:xfrm>
            <a:off x="7591422" y="3239810"/>
            <a:ext cx="1294159" cy="862773"/>
          </a:xfrm>
          <a:prstGeom prst="rect">
            <a:avLst/>
          </a:prstGeom>
        </p:spPr>
      </p:pic>
    </p:spTree>
    <p:extLst>
      <p:ext uri="{BB962C8B-B14F-4D97-AF65-F5344CB8AC3E}">
        <p14:creationId xmlns:p14="http://schemas.microsoft.com/office/powerpoint/2010/main" val="26196361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296" y="387052"/>
            <a:ext cx="4572000" cy="2862322"/>
          </a:xfrm>
          <a:prstGeom prst="rect">
            <a:avLst/>
          </a:prstGeom>
        </p:spPr>
        <p:txBody>
          <a:bodyPr>
            <a:spAutoFit/>
          </a:bodyPr>
          <a:lstStyle/>
          <a:p>
            <a:pPr defTabSz="457200"/>
            <a:r>
              <a:rPr lang="en-US" sz="2000" dirty="0">
                <a:solidFill>
                  <a:prstClr val="black"/>
                </a:solidFill>
                <a:latin typeface="Arial" panose="020B0604020202020204" pitchFamily="34" charset="0"/>
                <a:ea typeface="MS ??"/>
                <a:cs typeface="Cambria" panose="02040503050406030204" pitchFamily="18" charset="0"/>
              </a:rPr>
              <a:t>1 Lis le </a:t>
            </a:r>
            <a:r>
              <a:rPr lang="en-US" sz="2000" dirty="0" err="1">
                <a:solidFill>
                  <a:prstClr val="black"/>
                </a:solidFill>
                <a:latin typeface="Arial" panose="020B0604020202020204" pitchFamily="34" charset="0"/>
                <a:ea typeface="MS ??"/>
                <a:cs typeface="Cambria" panose="02040503050406030204" pitchFamily="18" charset="0"/>
              </a:rPr>
              <a:t>texte</a:t>
            </a:r>
            <a:r>
              <a:rPr lang="en-US" sz="2000" dirty="0">
                <a:solidFill>
                  <a:prstClr val="black"/>
                </a:solidFill>
                <a:latin typeface="Arial" panose="020B0604020202020204" pitchFamily="34" charset="0"/>
                <a:ea typeface="MS ??"/>
                <a:cs typeface="Cambria" panose="02040503050406030204" pitchFamily="18" charset="0"/>
              </a:rPr>
              <a:t>. Mets les </a:t>
            </a:r>
            <a:r>
              <a:rPr lang="en-US" sz="2000" dirty="0" err="1">
                <a:solidFill>
                  <a:prstClr val="black"/>
                </a:solidFill>
                <a:latin typeface="Arial" panose="020B0604020202020204" pitchFamily="34" charset="0"/>
                <a:ea typeface="MS ??"/>
                <a:cs typeface="Cambria" panose="02040503050406030204" pitchFamily="18" charset="0"/>
              </a:rPr>
              <a:t>titres</a:t>
            </a:r>
            <a:r>
              <a:rPr lang="en-US" sz="2000" dirty="0">
                <a:solidFill>
                  <a:prstClr val="black"/>
                </a:solidFill>
                <a:latin typeface="Arial" panose="020B0604020202020204" pitchFamily="34" charset="0"/>
                <a:ea typeface="MS ??"/>
                <a:cs typeface="Cambria" panose="02040503050406030204" pitchFamily="18" charset="0"/>
              </a:rPr>
              <a:t> </a:t>
            </a:r>
            <a:r>
              <a:rPr lang="en-US" sz="2000" dirty="0" err="1">
                <a:solidFill>
                  <a:prstClr val="black"/>
                </a:solidFill>
                <a:latin typeface="Arial" panose="020B0604020202020204" pitchFamily="34" charset="0"/>
                <a:ea typeface="MS ??"/>
                <a:cs typeface="Cambria" panose="02040503050406030204" pitchFamily="18" charset="0"/>
              </a:rPr>
              <a:t>dans</a:t>
            </a:r>
            <a:r>
              <a:rPr lang="en-US" sz="2000" dirty="0">
                <a:solidFill>
                  <a:prstClr val="black"/>
                </a:solidFill>
                <a:latin typeface="Arial" panose="020B0604020202020204" pitchFamily="34" charset="0"/>
                <a:ea typeface="MS ??"/>
                <a:cs typeface="Cambria" panose="02040503050406030204" pitchFamily="18" charset="0"/>
              </a:rPr>
              <a:t> </a:t>
            </a:r>
            <a:r>
              <a:rPr lang="en-US" sz="2000" dirty="0" err="1">
                <a:solidFill>
                  <a:prstClr val="black"/>
                </a:solidFill>
                <a:latin typeface="Arial" panose="020B0604020202020204" pitchFamily="34" charset="0"/>
                <a:ea typeface="MS ??"/>
                <a:cs typeface="Cambria" panose="02040503050406030204" pitchFamily="18" charset="0"/>
              </a:rPr>
              <a:t>l’ordre</a:t>
            </a:r>
            <a:r>
              <a:rPr lang="en-US" sz="2000" dirty="0">
                <a:solidFill>
                  <a:prstClr val="black"/>
                </a:solidFill>
                <a:latin typeface="Arial" panose="020B0604020202020204" pitchFamily="34" charset="0"/>
                <a:ea typeface="MS ??"/>
                <a:cs typeface="Cambria" panose="02040503050406030204" pitchFamily="18" charset="0"/>
              </a:rPr>
              <a:t> du </a:t>
            </a:r>
            <a:r>
              <a:rPr lang="en-US" sz="2000" dirty="0" err="1">
                <a:solidFill>
                  <a:prstClr val="black"/>
                </a:solidFill>
                <a:latin typeface="Arial" panose="020B0604020202020204" pitchFamily="34" charset="0"/>
                <a:ea typeface="MS ??"/>
                <a:cs typeface="Cambria" panose="02040503050406030204" pitchFamily="18" charset="0"/>
              </a:rPr>
              <a:t>texte</a:t>
            </a:r>
            <a:r>
              <a:rPr lang="en-US" sz="2000" dirty="0">
                <a:solidFill>
                  <a:prstClr val="black"/>
                </a:solidFill>
                <a:latin typeface="Arial" panose="020B0604020202020204" pitchFamily="34" charset="0"/>
                <a:ea typeface="MS ??"/>
                <a:cs typeface="Cambria" panose="02040503050406030204" pitchFamily="18" charset="0"/>
              </a:rPr>
              <a:t>.</a:t>
            </a:r>
            <a:endParaRPr lang="en-GB" sz="2000" dirty="0">
              <a:solidFill>
                <a:prstClr val="black"/>
              </a:solidFill>
              <a:latin typeface="Cambria" panose="02040503050406030204" pitchFamily="18" charset="0"/>
              <a:ea typeface="MS ??"/>
              <a:cs typeface="Cambria" panose="02040503050406030204" pitchFamily="18" charset="0"/>
            </a:endParaRPr>
          </a:p>
          <a:p>
            <a:pPr defTabSz="457200"/>
            <a:r>
              <a:rPr lang="fr-FR" sz="2000" dirty="0">
                <a:solidFill>
                  <a:srgbClr val="FF0000"/>
                </a:solidFill>
                <a:latin typeface="Arial" panose="020B0604020202020204" pitchFamily="34" charset="0"/>
                <a:ea typeface="MS ??"/>
                <a:cs typeface="Cambria" panose="02040503050406030204" pitchFamily="18" charset="0"/>
              </a:rPr>
              <a:t> </a:t>
            </a:r>
            <a:endParaRPr lang="en-GB" sz="2000" dirty="0">
              <a:solidFill>
                <a:prstClr val="black"/>
              </a:solidFill>
              <a:latin typeface="Cambria" panose="02040503050406030204" pitchFamily="18" charset="0"/>
              <a:ea typeface="MS ??"/>
              <a:cs typeface="Cambria" panose="02040503050406030204" pitchFamily="18" charset="0"/>
            </a:endParaRPr>
          </a:p>
          <a:p>
            <a:pPr defTabSz="457200"/>
            <a:r>
              <a:rPr lang="en-US" sz="2000" dirty="0">
                <a:solidFill>
                  <a:prstClr val="black"/>
                </a:solidFill>
                <a:latin typeface="Arial" panose="020B0604020202020204" pitchFamily="34" charset="0"/>
                <a:ea typeface="MS ??"/>
                <a:cs typeface="Cambria" panose="02040503050406030204" pitchFamily="18" charset="0"/>
              </a:rPr>
              <a:t>a Proud participants</a:t>
            </a:r>
            <a:endParaRPr lang="en-GB" sz="2000" dirty="0">
              <a:solidFill>
                <a:prstClr val="black"/>
              </a:solidFill>
              <a:latin typeface="Cambria" panose="02040503050406030204" pitchFamily="18" charset="0"/>
              <a:ea typeface="MS ??"/>
              <a:cs typeface="Cambria" panose="02040503050406030204" pitchFamily="18" charset="0"/>
            </a:endParaRPr>
          </a:p>
          <a:p>
            <a:pPr defTabSz="457200"/>
            <a:r>
              <a:rPr lang="en-US" sz="2000" dirty="0">
                <a:solidFill>
                  <a:prstClr val="black"/>
                </a:solidFill>
                <a:latin typeface="Arial" panose="020B0604020202020204" pitchFamily="34" charset="0"/>
                <a:ea typeface="MS ??"/>
                <a:cs typeface="Cambria" panose="02040503050406030204" pitchFamily="18" charset="0"/>
              </a:rPr>
              <a:t>b Feeling the heat!</a:t>
            </a:r>
            <a:endParaRPr lang="en-GB" sz="2000" dirty="0">
              <a:solidFill>
                <a:prstClr val="black"/>
              </a:solidFill>
              <a:latin typeface="Cambria" panose="02040503050406030204" pitchFamily="18" charset="0"/>
              <a:ea typeface="MS ??"/>
              <a:cs typeface="Cambria" panose="02040503050406030204" pitchFamily="18" charset="0"/>
            </a:endParaRPr>
          </a:p>
          <a:p>
            <a:pPr defTabSz="457200"/>
            <a:r>
              <a:rPr lang="en-US" sz="2000" dirty="0">
                <a:solidFill>
                  <a:prstClr val="black"/>
                </a:solidFill>
                <a:latin typeface="Arial" panose="020B0604020202020204" pitchFamily="34" charset="0"/>
                <a:ea typeface="MS ??"/>
                <a:cs typeface="Cambria" panose="02040503050406030204" pitchFamily="18" charset="0"/>
              </a:rPr>
              <a:t>c No boys allowed in this race</a:t>
            </a:r>
            <a:endParaRPr lang="en-GB" sz="2000" dirty="0">
              <a:solidFill>
                <a:prstClr val="black"/>
              </a:solidFill>
              <a:latin typeface="Cambria" panose="02040503050406030204" pitchFamily="18" charset="0"/>
              <a:ea typeface="MS ??"/>
              <a:cs typeface="Cambria" panose="02040503050406030204" pitchFamily="18" charset="0"/>
            </a:endParaRPr>
          </a:p>
          <a:p>
            <a:pPr defTabSz="457200"/>
            <a:r>
              <a:rPr lang="en-US" sz="2000" dirty="0">
                <a:solidFill>
                  <a:prstClr val="black"/>
                </a:solidFill>
                <a:latin typeface="Arial" panose="020B0604020202020204" pitchFamily="34" charset="0"/>
                <a:ea typeface="MS ??"/>
                <a:cs typeface="Cambria" panose="02040503050406030204" pitchFamily="18" charset="0"/>
              </a:rPr>
              <a:t>d The five stages</a:t>
            </a:r>
            <a:endParaRPr lang="en-GB" sz="2000" dirty="0">
              <a:solidFill>
                <a:prstClr val="black"/>
              </a:solidFill>
              <a:latin typeface="Cambria" panose="02040503050406030204" pitchFamily="18" charset="0"/>
              <a:ea typeface="MS ??"/>
              <a:cs typeface="Cambria" panose="02040503050406030204" pitchFamily="18" charset="0"/>
            </a:endParaRPr>
          </a:p>
          <a:p>
            <a:pPr defTabSz="457200"/>
            <a:r>
              <a:rPr lang="en-US" sz="2000" dirty="0">
                <a:solidFill>
                  <a:prstClr val="black"/>
                </a:solidFill>
                <a:latin typeface="Arial" panose="020B0604020202020204" pitchFamily="34" charset="0"/>
                <a:ea typeface="MS ??"/>
                <a:cs typeface="Cambria" panose="02040503050406030204" pitchFamily="18" charset="0"/>
              </a:rPr>
              <a:t>e A race with an educational purpose</a:t>
            </a:r>
            <a:endParaRPr lang="en-GB" sz="2000" dirty="0">
              <a:solidFill>
                <a:prstClr val="black"/>
              </a:solidFill>
              <a:latin typeface="Cambria" panose="02040503050406030204" pitchFamily="18" charset="0"/>
              <a:ea typeface="MS ??"/>
              <a:cs typeface="Cambria" panose="02040503050406030204" pitchFamily="18" charset="0"/>
            </a:endParaRPr>
          </a:p>
          <a:p>
            <a:pPr defTabSz="457200"/>
            <a:r>
              <a:rPr lang="en-US" sz="2000" dirty="0">
                <a:solidFill>
                  <a:prstClr val="black"/>
                </a:solidFill>
                <a:latin typeface="Arial" panose="020B0604020202020204" pitchFamily="34" charset="0"/>
                <a:ea typeface="MS ??"/>
              </a:rPr>
              <a:t>f  Schools and businesses lend a hand</a:t>
            </a:r>
            <a:endParaRPr lang="en-GB" sz="2000" dirty="0">
              <a:solidFill>
                <a:prstClr val="black"/>
              </a:solidFill>
            </a:endParaRPr>
          </a:p>
        </p:txBody>
      </p:sp>
      <p:sp>
        <p:nvSpPr>
          <p:cNvPr id="3" name="Rectangle 2"/>
          <p:cNvSpPr/>
          <p:nvPr/>
        </p:nvSpPr>
        <p:spPr>
          <a:xfrm>
            <a:off x="278296" y="3837325"/>
            <a:ext cx="8865704" cy="2246769"/>
          </a:xfrm>
          <a:prstGeom prst="rect">
            <a:avLst/>
          </a:prstGeom>
        </p:spPr>
        <p:txBody>
          <a:bodyPr wrap="square">
            <a:spAutoFit/>
          </a:bodyPr>
          <a:lstStyle/>
          <a:p>
            <a:pPr defTabSz="457200"/>
            <a:r>
              <a:rPr lang="en-US" sz="2000" dirty="0">
                <a:solidFill>
                  <a:prstClr val="black"/>
                </a:solidFill>
                <a:latin typeface="Arial" panose="020B0604020202020204" pitchFamily="34" charset="0"/>
                <a:ea typeface="MS ??"/>
                <a:cs typeface="Cambria" panose="02040503050406030204" pitchFamily="18" charset="0"/>
              </a:rPr>
              <a:t>2 </a:t>
            </a:r>
            <a:r>
              <a:rPr lang="en-US" sz="2000" dirty="0" err="1">
                <a:solidFill>
                  <a:prstClr val="black"/>
                </a:solidFill>
                <a:latin typeface="Arial" panose="020B0604020202020204" pitchFamily="34" charset="0"/>
                <a:ea typeface="MS ??"/>
                <a:cs typeface="Cambria" panose="02040503050406030204" pitchFamily="18" charset="0"/>
              </a:rPr>
              <a:t>Relis</a:t>
            </a:r>
            <a:r>
              <a:rPr lang="en-US" sz="2000" dirty="0">
                <a:solidFill>
                  <a:prstClr val="black"/>
                </a:solidFill>
                <a:latin typeface="Arial" panose="020B0604020202020204" pitchFamily="34" charset="0"/>
                <a:ea typeface="MS ??"/>
                <a:cs typeface="Cambria" panose="02040503050406030204" pitchFamily="18" charset="0"/>
              </a:rPr>
              <a:t> le </a:t>
            </a:r>
            <a:r>
              <a:rPr lang="en-US" sz="2000" dirty="0" err="1">
                <a:solidFill>
                  <a:prstClr val="black"/>
                </a:solidFill>
                <a:latin typeface="Arial" panose="020B0604020202020204" pitchFamily="34" charset="0"/>
                <a:ea typeface="MS ??"/>
                <a:cs typeface="Cambria" panose="02040503050406030204" pitchFamily="18" charset="0"/>
              </a:rPr>
              <a:t>texte</a:t>
            </a:r>
            <a:r>
              <a:rPr lang="en-US" sz="2000" dirty="0">
                <a:solidFill>
                  <a:prstClr val="black"/>
                </a:solidFill>
                <a:latin typeface="Arial" panose="020B0604020202020204" pitchFamily="34" charset="0"/>
                <a:ea typeface="MS ??"/>
                <a:cs typeface="Cambria" panose="02040503050406030204" pitchFamily="18" charset="0"/>
              </a:rPr>
              <a:t>. </a:t>
            </a:r>
            <a:r>
              <a:rPr lang="en-US" sz="2000" dirty="0" err="1">
                <a:solidFill>
                  <a:prstClr val="black"/>
                </a:solidFill>
                <a:latin typeface="Arial" panose="020B0604020202020204" pitchFamily="34" charset="0"/>
                <a:ea typeface="MS ??"/>
                <a:cs typeface="Cambria" panose="02040503050406030204" pitchFamily="18" charset="0"/>
              </a:rPr>
              <a:t>Complète</a:t>
            </a:r>
            <a:r>
              <a:rPr lang="en-US" sz="2000" dirty="0">
                <a:solidFill>
                  <a:prstClr val="black"/>
                </a:solidFill>
                <a:latin typeface="Arial" panose="020B0604020202020204" pitchFamily="34" charset="0"/>
                <a:ea typeface="MS ??"/>
                <a:cs typeface="Cambria" panose="02040503050406030204" pitchFamily="18" charset="0"/>
              </a:rPr>
              <a:t> the phrases en </a:t>
            </a:r>
            <a:r>
              <a:rPr lang="en-US" sz="2000" dirty="0" err="1">
                <a:solidFill>
                  <a:prstClr val="black"/>
                </a:solidFill>
                <a:latin typeface="Arial" panose="020B0604020202020204" pitchFamily="34" charset="0"/>
                <a:ea typeface="MS ??"/>
                <a:cs typeface="Cambria" panose="02040503050406030204" pitchFamily="18" charset="0"/>
              </a:rPr>
              <a:t>anglais</a:t>
            </a:r>
            <a:r>
              <a:rPr lang="en-US" sz="2000" dirty="0">
                <a:solidFill>
                  <a:prstClr val="black"/>
                </a:solidFill>
                <a:latin typeface="Arial" panose="020B0604020202020204" pitchFamily="34" charset="0"/>
                <a:ea typeface="MS ??"/>
                <a:cs typeface="Cambria" panose="02040503050406030204" pitchFamily="18" charset="0"/>
              </a:rPr>
              <a:t>.</a:t>
            </a:r>
            <a:br>
              <a:rPr lang="en-US" sz="2000" dirty="0">
                <a:solidFill>
                  <a:prstClr val="black"/>
                </a:solidFill>
                <a:latin typeface="Arial" panose="020B0604020202020204" pitchFamily="34" charset="0"/>
                <a:ea typeface="MS ??"/>
                <a:cs typeface="Cambria" panose="02040503050406030204" pitchFamily="18" charset="0"/>
              </a:rPr>
            </a:br>
            <a:r>
              <a:rPr lang="en-US" sz="2000" dirty="0">
                <a:solidFill>
                  <a:prstClr val="black"/>
                </a:solidFill>
                <a:latin typeface="Arial" panose="020B0604020202020204" pitchFamily="34" charset="0"/>
                <a:ea typeface="MS ??"/>
                <a:cs typeface="Cambria" panose="02040503050406030204" pitchFamily="18" charset="0"/>
              </a:rPr>
              <a:t/>
            </a:r>
            <a:br>
              <a:rPr lang="en-US" sz="2000" dirty="0">
                <a:solidFill>
                  <a:prstClr val="black"/>
                </a:solidFill>
                <a:latin typeface="Arial" panose="020B0604020202020204" pitchFamily="34" charset="0"/>
                <a:ea typeface="MS ??"/>
                <a:cs typeface="Cambria" panose="02040503050406030204" pitchFamily="18" charset="0"/>
              </a:rPr>
            </a:br>
            <a:r>
              <a:rPr lang="en-US" sz="2000" dirty="0">
                <a:solidFill>
                  <a:prstClr val="black"/>
                </a:solidFill>
                <a:latin typeface="Arial" panose="020B0604020202020204" pitchFamily="34" charset="0"/>
                <a:ea typeface="MS ??"/>
                <a:cs typeface="Cambria" panose="02040503050406030204" pitchFamily="18" charset="0"/>
              </a:rPr>
              <a:t>1  The </a:t>
            </a:r>
            <a:r>
              <a:rPr lang="en-US" sz="2000" dirty="0" err="1">
                <a:solidFill>
                  <a:prstClr val="black"/>
                </a:solidFill>
                <a:latin typeface="Arial" panose="020B0604020202020204" pitchFamily="34" charset="0"/>
                <a:ea typeface="MS ??"/>
                <a:cs typeface="Cambria" panose="02040503050406030204" pitchFamily="18" charset="0"/>
              </a:rPr>
              <a:t>Sénégazelle</a:t>
            </a:r>
            <a:r>
              <a:rPr lang="en-US" sz="2000" dirty="0">
                <a:solidFill>
                  <a:prstClr val="black"/>
                </a:solidFill>
                <a:latin typeface="Arial" panose="020B0604020202020204" pitchFamily="34" charset="0"/>
                <a:ea typeface="MS ??"/>
                <a:cs typeface="Cambria" panose="02040503050406030204" pitchFamily="18" charset="0"/>
              </a:rPr>
              <a:t> is a ________.</a:t>
            </a:r>
            <a:br>
              <a:rPr lang="en-US" sz="2000" dirty="0">
                <a:solidFill>
                  <a:prstClr val="black"/>
                </a:solidFill>
                <a:latin typeface="Arial" panose="020B0604020202020204" pitchFamily="34" charset="0"/>
                <a:ea typeface="MS ??"/>
                <a:cs typeface="Cambria" panose="02040503050406030204" pitchFamily="18" charset="0"/>
              </a:rPr>
            </a:br>
            <a:r>
              <a:rPr lang="en-US" sz="2000" dirty="0">
                <a:solidFill>
                  <a:prstClr val="black"/>
                </a:solidFill>
                <a:latin typeface="Arial" panose="020B0604020202020204" pitchFamily="34" charset="0"/>
                <a:ea typeface="MS ??"/>
                <a:cs typeface="Cambria" panose="02040503050406030204" pitchFamily="18" charset="0"/>
              </a:rPr>
              <a:t>2 Every year, 40 ‘gazelles’ ____________.</a:t>
            </a:r>
            <a:br>
              <a:rPr lang="en-US" sz="2000" dirty="0">
                <a:solidFill>
                  <a:prstClr val="black"/>
                </a:solidFill>
                <a:latin typeface="Arial" panose="020B0604020202020204" pitchFamily="34" charset="0"/>
                <a:ea typeface="MS ??"/>
                <a:cs typeface="Cambria" panose="02040503050406030204" pitchFamily="18" charset="0"/>
              </a:rPr>
            </a:br>
            <a:r>
              <a:rPr lang="en-US" sz="2000" dirty="0">
                <a:solidFill>
                  <a:prstClr val="black"/>
                </a:solidFill>
                <a:latin typeface="Arial" panose="020B0604020202020204" pitchFamily="34" charset="0"/>
                <a:ea typeface="MS ??"/>
                <a:cs typeface="Cambria" panose="02040503050406030204" pitchFamily="18" charset="0"/>
              </a:rPr>
              <a:t>3 Before leaving France, each participant has to _________.</a:t>
            </a:r>
            <a:br>
              <a:rPr lang="en-US" sz="2000" dirty="0">
                <a:solidFill>
                  <a:prstClr val="black"/>
                </a:solidFill>
                <a:latin typeface="Arial" panose="020B0604020202020204" pitchFamily="34" charset="0"/>
                <a:ea typeface="MS ??"/>
                <a:cs typeface="Cambria" panose="02040503050406030204" pitchFamily="18" charset="0"/>
              </a:rPr>
            </a:br>
            <a:r>
              <a:rPr lang="en-US" sz="2000" dirty="0">
                <a:solidFill>
                  <a:prstClr val="black"/>
                </a:solidFill>
                <a:latin typeface="Arial" panose="020B0604020202020204" pitchFamily="34" charset="0"/>
                <a:ea typeface="MS ??"/>
                <a:cs typeface="Cambria" panose="02040503050406030204" pitchFamily="18" charset="0"/>
              </a:rPr>
              <a:t>4 Every participant is proud to have taken part and says ____________.</a:t>
            </a:r>
            <a:br>
              <a:rPr lang="en-US" sz="2000" dirty="0">
                <a:solidFill>
                  <a:prstClr val="black"/>
                </a:solidFill>
                <a:latin typeface="Arial" panose="020B0604020202020204" pitchFamily="34" charset="0"/>
                <a:ea typeface="MS ??"/>
                <a:cs typeface="Cambria" panose="02040503050406030204" pitchFamily="18" charset="0"/>
              </a:rPr>
            </a:br>
            <a:endParaRPr lang="en-GB" sz="2000" dirty="0">
              <a:solidFill>
                <a:prstClr val="black"/>
              </a:solidFill>
              <a:latin typeface="Cambria" panose="02040503050406030204" pitchFamily="18" charset="0"/>
              <a:ea typeface="MS ??"/>
              <a:cs typeface="Cambria" panose="02040503050406030204" pitchFamily="18" charset="0"/>
            </a:endParaRPr>
          </a:p>
        </p:txBody>
      </p:sp>
    </p:spTree>
    <p:extLst>
      <p:ext uri="{BB962C8B-B14F-4D97-AF65-F5344CB8AC3E}">
        <p14:creationId xmlns:p14="http://schemas.microsoft.com/office/powerpoint/2010/main" val="40031846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52786322"/>
              </p:ext>
            </p:extLst>
          </p:nvPr>
        </p:nvGraphicFramePr>
        <p:xfrm>
          <a:off x="218660" y="2829165"/>
          <a:ext cx="8627166" cy="1296035"/>
        </p:xfrm>
        <a:graphic>
          <a:graphicData uri="http://schemas.openxmlformats.org/drawingml/2006/table">
            <a:tbl>
              <a:tblPr firstRow="1" firstCol="1" bandRow="1">
                <a:tableStyleId>{5C22544A-7EE6-4342-B048-85BDC9FD1C3A}</a:tableStyleId>
              </a:tblPr>
              <a:tblGrid>
                <a:gridCol w="2875722"/>
                <a:gridCol w="2875722"/>
                <a:gridCol w="2875722"/>
              </a:tblGrid>
              <a:tr h="168910">
                <a:tc>
                  <a:txBody>
                    <a:bodyPr/>
                    <a:lstStyle/>
                    <a:p>
                      <a:pPr algn="l">
                        <a:spcAft>
                          <a:spcPts val="0"/>
                        </a:spcAft>
                      </a:pPr>
                      <a:r>
                        <a:rPr lang="en-US" sz="2000" dirty="0">
                          <a:effectLst/>
                        </a:rPr>
                        <a:t> </a:t>
                      </a:r>
                      <a:endParaRPr lang="en-GB" sz="2000" dirty="0">
                        <a:effectLst/>
                        <a:latin typeface="Cambria" panose="02040503050406030204" pitchFamily="18" charset="0"/>
                        <a:ea typeface="MS ??"/>
                        <a:cs typeface="Cambria" panose="02040503050406030204" pitchFamily="18" charset="0"/>
                      </a:endParaRPr>
                    </a:p>
                  </a:txBody>
                  <a:tcPr marL="68580" marR="68580" marT="0" marB="0"/>
                </a:tc>
                <a:tc>
                  <a:txBody>
                    <a:bodyPr/>
                    <a:lstStyle/>
                    <a:p>
                      <a:pPr algn="ctr">
                        <a:spcAft>
                          <a:spcPts val="0"/>
                        </a:spcAft>
                      </a:pPr>
                      <a:r>
                        <a:rPr lang="en-US" sz="2000">
                          <a:effectLst/>
                        </a:rPr>
                        <a:t>infinitive</a:t>
                      </a:r>
                      <a:endParaRPr lang="en-GB" sz="2000">
                        <a:effectLst/>
                        <a:latin typeface="Cambria" panose="02040503050406030204" pitchFamily="18" charset="0"/>
                        <a:ea typeface="MS ??"/>
                        <a:cs typeface="Cambria" panose="02040503050406030204" pitchFamily="18" charset="0"/>
                      </a:endParaRPr>
                    </a:p>
                  </a:txBody>
                  <a:tcPr marL="68580" marR="68580" marT="0" marB="0"/>
                </a:tc>
                <a:tc>
                  <a:txBody>
                    <a:bodyPr/>
                    <a:lstStyle/>
                    <a:p>
                      <a:pPr algn="ctr">
                        <a:spcAft>
                          <a:spcPts val="0"/>
                        </a:spcAft>
                      </a:pPr>
                      <a:r>
                        <a:rPr lang="en-US" sz="2000">
                          <a:effectLst/>
                        </a:rPr>
                        <a:t>English meaning</a:t>
                      </a:r>
                      <a:endParaRPr lang="en-GB" sz="2000">
                        <a:effectLst/>
                        <a:latin typeface="Cambria" panose="02040503050406030204" pitchFamily="18" charset="0"/>
                        <a:ea typeface="MS ??"/>
                        <a:cs typeface="Cambria" panose="02040503050406030204" pitchFamily="18" charset="0"/>
                      </a:endParaRPr>
                    </a:p>
                  </a:txBody>
                  <a:tcPr marL="68580" marR="68580" marT="0" marB="0"/>
                </a:tc>
              </a:tr>
              <a:tr h="168910">
                <a:tc>
                  <a:txBody>
                    <a:bodyPr/>
                    <a:lstStyle/>
                    <a:p>
                      <a:pPr algn="l">
                        <a:spcAft>
                          <a:spcPts val="0"/>
                        </a:spcAft>
                      </a:pPr>
                      <a:r>
                        <a:rPr lang="en-US" sz="2000">
                          <a:effectLst/>
                        </a:rPr>
                        <a:t>distribuera (future)</a:t>
                      </a:r>
                      <a:endParaRPr lang="en-GB" sz="2000">
                        <a:effectLst/>
                        <a:latin typeface="Cambria" panose="02040503050406030204" pitchFamily="18" charset="0"/>
                        <a:ea typeface="MS ??"/>
                        <a:cs typeface="Cambria" panose="02040503050406030204" pitchFamily="18" charset="0"/>
                      </a:endParaRPr>
                    </a:p>
                  </a:txBody>
                  <a:tcPr marL="68580" marR="68580" marT="0" marB="0"/>
                </a:tc>
                <a:tc>
                  <a:txBody>
                    <a:bodyPr/>
                    <a:lstStyle/>
                    <a:p>
                      <a:pPr algn="ctr">
                        <a:spcAft>
                          <a:spcPts val="0"/>
                        </a:spcAft>
                      </a:pPr>
                      <a:r>
                        <a:rPr lang="en-US" sz="2000">
                          <a:effectLst/>
                        </a:rPr>
                        <a:t>distribuer</a:t>
                      </a:r>
                      <a:endParaRPr lang="en-GB" sz="2000">
                        <a:effectLst/>
                        <a:latin typeface="Cambria" panose="02040503050406030204" pitchFamily="18" charset="0"/>
                        <a:ea typeface="MS ??"/>
                        <a:cs typeface="Cambria" panose="02040503050406030204" pitchFamily="18" charset="0"/>
                      </a:endParaRPr>
                    </a:p>
                  </a:txBody>
                  <a:tcPr marL="68580" marR="68580" marT="0" marB="0"/>
                </a:tc>
                <a:tc>
                  <a:txBody>
                    <a:bodyPr/>
                    <a:lstStyle/>
                    <a:p>
                      <a:pPr algn="ctr">
                        <a:spcAft>
                          <a:spcPts val="0"/>
                        </a:spcAft>
                      </a:pPr>
                      <a:r>
                        <a:rPr lang="en-US" sz="2000">
                          <a:effectLst/>
                        </a:rPr>
                        <a:t>to distribute / give out</a:t>
                      </a:r>
                      <a:endParaRPr lang="en-GB" sz="2000">
                        <a:effectLst/>
                        <a:latin typeface="Cambria" panose="02040503050406030204" pitchFamily="18" charset="0"/>
                        <a:ea typeface="MS ??"/>
                        <a:cs typeface="Cambria" panose="02040503050406030204" pitchFamily="18" charset="0"/>
                      </a:endParaRPr>
                    </a:p>
                  </a:txBody>
                  <a:tcPr marL="68580" marR="68580" marT="0" marB="0"/>
                </a:tc>
              </a:tr>
              <a:tr h="347980">
                <a:tc>
                  <a:txBody>
                    <a:bodyPr/>
                    <a:lstStyle/>
                    <a:p>
                      <a:pPr algn="l">
                        <a:spcAft>
                          <a:spcPts val="0"/>
                        </a:spcAft>
                      </a:pPr>
                      <a:r>
                        <a:rPr lang="en-US" sz="2000">
                          <a:effectLst/>
                        </a:rPr>
                        <a:t>se déroule (present)</a:t>
                      </a:r>
                      <a:endParaRPr lang="en-GB" sz="2000">
                        <a:effectLst/>
                        <a:latin typeface="Cambria" panose="02040503050406030204" pitchFamily="18" charset="0"/>
                        <a:ea typeface="MS ??"/>
                        <a:cs typeface="Cambria" panose="02040503050406030204" pitchFamily="18" charset="0"/>
                      </a:endParaRPr>
                    </a:p>
                  </a:txBody>
                  <a:tcPr marL="68580" marR="68580" marT="0" marB="0"/>
                </a:tc>
                <a:tc>
                  <a:txBody>
                    <a:bodyPr/>
                    <a:lstStyle/>
                    <a:p>
                      <a:pPr algn="ctr">
                        <a:spcAft>
                          <a:spcPts val="0"/>
                        </a:spcAft>
                      </a:pPr>
                      <a:r>
                        <a:rPr lang="en-US" sz="2000">
                          <a:effectLst/>
                        </a:rPr>
                        <a:t>se dérouler</a:t>
                      </a:r>
                      <a:endParaRPr lang="en-GB" sz="2000">
                        <a:effectLst/>
                        <a:latin typeface="Cambria" panose="02040503050406030204" pitchFamily="18" charset="0"/>
                        <a:ea typeface="MS ??"/>
                        <a:cs typeface="Cambria" panose="02040503050406030204" pitchFamily="18" charset="0"/>
                      </a:endParaRPr>
                    </a:p>
                  </a:txBody>
                  <a:tcPr marL="68580" marR="68580" marT="0" marB="0"/>
                </a:tc>
                <a:tc>
                  <a:txBody>
                    <a:bodyPr/>
                    <a:lstStyle/>
                    <a:p>
                      <a:pPr algn="ctr">
                        <a:spcAft>
                          <a:spcPts val="0"/>
                        </a:spcAft>
                      </a:pPr>
                      <a:r>
                        <a:rPr lang="en-US" sz="2000">
                          <a:effectLst/>
                        </a:rPr>
                        <a:t>to take place</a:t>
                      </a:r>
                      <a:endParaRPr lang="en-GB" sz="2000">
                        <a:effectLst/>
                        <a:latin typeface="Cambria" panose="02040503050406030204" pitchFamily="18" charset="0"/>
                        <a:ea typeface="MS ??"/>
                        <a:cs typeface="Cambria" panose="02040503050406030204" pitchFamily="18" charset="0"/>
                      </a:endParaRPr>
                    </a:p>
                  </a:txBody>
                  <a:tcPr marL="68580" marR="68580" marT="0" marB="0"/>
                </a:tc>
              </a:tr>
              <a:tr h="338455">
                <a:tc>
                  <a:txBody>
                    <a:bodyPr/>
                    <a:lstStyle/>
                    <a:p>
                      <a:pPr algn="l">
                        <a:spcAft>
                          <a:spcPts val="0"/>
                        </a:spcAft>
                      </a:pPr>
                      <a:r>
                        <a:rPr lang="en-US" sz="2000">
                          <a:effectLst/>
                        </a:rPr>
                        <a:t>se rendre (infinitive)</a:t>
                      </a:r>
                      <a:endParaRPr lang="en-GB" sz="2000">
                        <a:effectLst/>
                        <a:latin typeface="Cambria" panose="02040503050406030204" pitchFamily="18" charset="0"/>
                        <a:ea typeface="MS ??"/>
                        <a:cs typeface="Cambria" panose="02040503050406030204" pitchFamily="18" charset="0"/>
                      </a:endParaRPr>
                    </a:p>
                  </a:txBody>
                  <a:tcPr marL="68580" marR="68580" marT="0" marB="0"/>
                </a:tc>
                <a:tc>
                  <a:txBody>
                    <a:bodyPr/>
                    <a:lstStyle/>
                    <a:p>
                      <a:pPr algn="ctr">
                        <a:spcAft>
                          <a:spcPts val="0"/>
                        </a:spcAft>
                      </a:pPr>
                      <a:r>
                        <a:rPr lang="en-US" sz="2000" dirty="0">
                          <a:effectLst/>
                        </a:rPr>
                        <a:t>se </a:t>
                      </a:r>
                      <a:r>
                        <a:rPr lang="en-US" sz="2000" dirty="0" err="1">
                          <a:effectLst/>
                        </a:rPr>
                        <a:t>rendre</a:t>
                      </a:r>
                      <a:endParaRPr lang="en-GB" sz="2000" dirty="0">
                        <a:effectLst/>
                        <a:latin typeface="Cambria" panose="02040503050406030204" pitchFamily="18" charset="0"/>
                        <a:ea typeface="MS ??"/>
                        <a:cs typeface="Cambria" panose="02040503050406030204" pitchFamily="18" charset="0"/>
                      </a:endParaRPr>
                    </a:p>
                  </a:txBody>
                  <a:tcPr marL="68580" marR="68580" marT="0" marB="0"/>
                </a:tc>
                <a:tc>
                  <a:txBody>
                    <a:bodyPr/>
                    <a:lstStyle/>
                    <a:p>
                      <a:pPr algn="ctr">
                        <a:spcAft>
                          <a:spcPts val="0"/>
                        </a:spcAft>
                      </a:pPr>
                      <a:r>
                        <a:rPr lang="en-US" sz="2000" dirty="0">
                          <a:effectLst/>
                        </a:rPr>
                        <a:t>to go</a:t>
                      </a:r>
                      <a:endParaRPr lang="en-GB" sz="2000" dirty="0">
                        <a:effectLst/>
                        <a:latin typeface="Cambria" panose="02040503050406030204" pitchFamily="18" charset="0"/>
                        <a:ea typeface="MS ??"/>
                        <a:cs typeface="Cambria" panose="02040503050406030204" pitchFamily="18" charset="0"/>
                      </a:endParaRPr>
                    </a:p>
                  </a:txBody>
                  <a:tcPr marL="68580" marR="68580" marT="0" marB="0"/>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96957389"/>
              </p:ext>
            </p:extLst>
          </p:nvPr>
        </p:nvGraphicFramePr>
        <p:xfrm>
          <a:off x="218659" y="4261898"/>
          <a:ext cx="8647044" cy="1828800"/>
        </p:xfrm>
        <a:graphic>
          <a:graphicData uri="http://schemas.openxmlformats.org/drawingml/2006/table">
            <a:tbl>
              <a:tblPr firstRow="1" firstCol="1" bandRow="1">
                <a:tableStyleId>{5C22544A-7EE6-4342-B048-85BDC9FD1C3A}</a:tableStyleId>
              </a:tblPr>
              <a:tblGrid>
                <a:gridCol w="2882028"/>
                <a:gridCol w="2882028"/>
                <a:gridCol w="2882988"/>
              </a:tblGrid>
              <a:tr h="0">
                <a:tc>
                  <a:txBody>
                    <a:bodyPr/>
                    <a:lstStyle/>
                    <a:p>
                      <a:pPr>
                        <a:spcAft>
                          <a:spcPts val="0"/>
                        </a:spcAft>
                      </a:pPr>
                      <a:r>
                        <a:rPr lang="en-US" sz="2000">
                          <a:effectLst/>
                        </a:rPr>
                        <a:t>dérouler </a:t>
                      </a:r>
                      <a:r>
                        <a:rPr lang="en-US" sz="2000">
                          <a:effectLst/>
                          <a:sym typeface="Wingdings" panose="05000000000000000000" pitchFamily="2" charset="2"/>
                        </a:rPr>
                        <a:t></a:t>
                      </a:r>
                      <a:r>
                        <a:rPr lang="en-US" sz="2000">
                          <a:effectLst/>
                        </a:rPr>
                        <a:t> vtr</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(mettre à plat) carpet</a:t>
                      </a:r>
                      <a:br>
                        <a:rPr lang="en-US" sz="2000">
                          <a:effectLst/>
                        </a:rPr>
                      </a:br>
                      <a:r>
                        <a:rPr lang="en-US" sz="2000">
                          <a:effectLst/>
                        </a:rPr>
                        <a:t>cable, reel</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roll out vtr + adv</a:t>
                      </a:r>
                      <a:br>
                        <a:rPr lang="en-US" sz="2000">
                          <a:effectLst/>
                        </a:rPr>
                      </a:br>
                      <a:r>
                        <a:rPr lang="en-US" sz="2000">
                          <a:effectLst/>
                        </a:rPr>
                        <a:t>uncoil, unwind vtr</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r>
              <a:tr h="0">
                <a:tc>
                  <a:txBody>
                    <a:bodyPr/>
                    <a:lstStyle/>
                    <a:p>
                      <a:pPr>
                        <a:spcAft>
                          <a:spcPts val="0"/>
                        </a:spcAft>
                      </a:pPr>
                      <a:r>
                        <a:rPr lang="en-US" sz="2000">
                          <a:effectLst/>
                        </a:rPr>
                        <a:t>dérouler vtr</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(exécuter point à point)</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run through, work through vtr+adv</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r>
              <a:tr h="0">
                <a:tc>
                  <a:txBody>
                    <a:bodyPr/>
                    <a:lstStyle/>
                    <a:p>
                      <a:pPr>
                        <a:spcAft>
                          <a:spcPts val="0"/>
                        </a:spcAft>
                      </a:pPr>
                      <a:r>
                        <a:rPr lang="en-US" sz="2000">
                          <a:effectLst/>
                        </a:rPr>
                        <a:t>se dérouler </a:t>
                      </a:r>
                      <a:r>
                        <a:rPr lang="en-US" sz="2000">
                          <a:effectLst/>
                          <a:sym typeface="Wingdings" panose="05000000000000000000" pitchFamily="2" charset="2"/>
                        </a:rPr>
                        <a:t></a:t>
                      </a:r>
                      <a:r>
                        <a:rPr lang="en-US" sz="2000">
                          <a:effectLst/>
                        </a:rPr>
                        <a:t> v pron</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(se passer)</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take place v expr</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r>
              <a:tr h="0">
                <a:tc>
                  <a:txBody>
                    <a:bodyPr/>
                    <a:lstStyle/>
                    <a:p>
                      <a:pPr>
                        <a:spcAft>
                          <a:spcPts val="0"/>
                        </a:spcAft>
                      </a:pPr>
                      <a:r>
                        <a:rPr lang="en-US" sz="2000">
                          <a:effectLst/>
                        </a:rPr>
                        <a:t>se dérouler </a:t>
                      </a:r>
                      <a:r>
                        <a:rPr lang="en-US" sz="2000">
                          <a:effectLst/>
                          <a:sym typeface="Wingdings" panose="05000000000000000000" pitchFamily="2" charset="2"/>
                        </a:rPr>
                        <a:t></a:t>
                      </a:r>
                      <a:r>
                        <a:rPr lang="en-US" sz="2000">
                          <a:effectLst/>
                        </a:rPr>
                        <a:t> v pron</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(se détendre)</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dirty="0">
                          <a:effectLst/>
                        </a:rPr>
                        <a:t>uncoil</a:t>
                      </a:r>
                      <a:endParaRPr lang="en-GB" sz="2000" dirty="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r>
            </a:tbl>
          </a:graphicData>
        </a:graphic>
      </p:graphicFrame>
      <p:sp>
        <p:nvSpPr>
          <p:cNvPr id="5" name="Rectangle 1"/>
          <p:cNvSpPr>
            <a:spLocks noChangeArrowheads="1"/>
          </p:cNvSpPr>
          <p:nvPr/>
        </p:nvSpPr>
        <p:spPr bwMode="auto">
          <a:xfrm>
            <a:off x="178904" y="170411"/>
            <a:ext cx="8965096" cy="349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sz="1700" dirty="0">
                <a:solidFill>
                  <a:prstClr val="black"/>
                </a:solidFill>
                <a:latin typeface="Arial" panose="020B0604020202020204" pitchFamily="34" charset="0"/>
                <a:ea typeface="MS ??"/>
                <a:cs typeface="Arial" panose="020B0604020202020204" pitchFamily="34" charset="0"/>
              </a:rPr>
              <a:t>Some students may benefit from some guidance with verbs and tenses, particularly in cases where they want to look up the infinitives of unfamiliar verbs.</a:t>
            </a:r>
            <a:r>
              <a:rPr lang="en-GB" sz="1700" dirty="0">
                <a:solidFill>
                  <a:prstClr val="black"/>
                </a:solidFill>
              </a:rPr>
              <a:t>  </a:t>
            </a:r>
            <a:r>
              <a:rPr lang="en-US" sz="1700" dirty="0">
                <a:solidFill>
                  <a:prstClr val="black"/>
                </a:solidFill>
                <a:latin typeface="Arial" panose="020B0604020202020204" pitchFamily="34" charset="0"/>
                <a:ea typeface="MS ??"/>
                <a:cs typeface="Arial" panose="020B0604020202020204" pitchFamily="34" charset="0"/>
              </a:rPr>
              <a:t>When students encounter a conjugated verb in French and want to arrive at its infinitive form, they could do worse than assume it is an –</a:t>
            </a:r>
            <a:r>
              <a:rPr lang="en-US" sz="1700" dirty="0" err="1">
                <a:solidFill>
                  <a:prstClr val="black"/>
                </a:solidFill>
                <a:latin typeface="Arial" panose="020B0604020202020204" pitchFamily="34" charset="0"/>
                <a:ea typeface="MS ??"/>
                <a:cs typeface="Arial" panose="020B0604020202020204" pitchFamily="34" charset="0"/>
              </a:rPr>
              <a:t>er</a:t>
            </a:r>
            <a:r>
              <a:rPr lang="en-US" sz="1700" dirty="0">
                <a:solidFill>
                  <a:prstClr val="black"/>
                </a:solidFill>
                <a:latin typeface="Arial" panose="020B0604020202020204" pitchFamily="34" charset="0"/>
                <a:ea typeface="MS ??"/>
                <a:cs typeface="Arial" panose="020B0604020202020204" pitchFamily="34" charset="0"/>
              </a:rPr>
              <a:t> verb, and look it up accordingly.  89% verbs are –</a:t>
            </a:r>
            <a:r>
              <a:rPr lang="en-US" sz="1700" dirty="0" err="1">
                <a:solidFill>
                  <a:prstClr val="black"/>
                </a:solidFill>
                <a:latin typeface="Arial" panose="020B0604020202020204" pitchFamily="34" charset="0"/>
                <a:ea typeface="MS ??"/>
                <a:cs typeface="Arial" panose="020B0604020202020204" pitchFamily="34" charset="0"/>
              </a:rPr>
              <a:t>er</a:t>
            </a:r>
            <a:r>
              <a:rPr lang="en-US" sz="1700" dirty="0">
                <a:solidFill>
                  <a:prstClr val="black"/>
                </a:solidFill>
                <a:latin typeface="Arial" panose="020B0604020202020204" pitchFamily="34" charset="0"/>
                <a:ea typeface="MS ??"/>
                <a:cs typeface="Arial" panose="020B0604020202020204" pitchFamily="34" charset="0"/>
              </a:rPr>
              <a:t> verbs.</a:t>
            </a:r>
            <a:br>
              <a:rPr lang="en-US" sz="1700" dirty="0">
                <a:solidFill>
                  <a:prstClr val="black"/>
                </a:solidFill>
                <a:latin typeface="Arial" panose="020B0604020202020204" pitchFamily="34" charset="0"/>
                <a:ea typeface="MS ??"/>
                <a:cs typeface="Arial" panose="020B0604020202020204" pitchFamily="34" charset="0"/>
              </a:rPr>
            </a:br>
            <a:r>
              <a:rPr lang="en-US" sz="1700" dirty="0">
                <a:solidFill>
                  <a:prstClr val="black"/>
                </a:solidFill>
                <a:latin typeface="Arial" panose="020B0604020202020204" pitchFamily="34" charset="0"/>
                <a:ea typeface="MS ??"/>
                <a:cs typeface="Arial" panose="020B0604020202020204" pitchFamily="34" charset="0"/>
              </a:rPr>
              <a:t/>
            </a:r>
            <a:br>
              <a:rPr lang="en-US" sz="1700" dirty="0">
                <a:solidFill>
                  <a:prstClr val="black"/>
                </a:solidFill>
                <a:latin typeface="Arial" panose="020B0604020202020204" pitchFamily="34" charset="0"/>
                <a:ea typeface="MS ??"/>
                <a:cs typeface="Arial" panose="020B0604020202020204" pitchFamily="34" charset="0"/>
              </a:rPr>
            </a:br>
            <a:r>
              <a:rPr lang="en-US" sz="1700" dirty="0">
                <a:solidFill>
                  <a:prstClr val="black"/>
                </a:solidFill>
                <a:latin typeface="Arial" panose="020B0604020202020204" pitchFamily="34" charset="0"/>
                <a:ea typeface="MS ??"/>
                <a:cs typeface="Arial" panose="020B0604020202020204" pitchFamily="34" charset="0"/>
              </a:rPr>
              <a:t>Direct students to these 3 verbs in the text and ask them to look them up.  The first will give one, unequivocal meaning. </a:t>
            </a:r>
            <a:r>
              <a:rPr lang="en-US" sz="1700" dirty="0" err="1">
                <a:solidFill>
                  <a:prstClr val="black"/>
                </a:solidFill>
                <a:latin typeface="Arial" panose="020B0604020202020204" pitchFamily="34" charset="0"/>
                <a:ea typeface="MS ??"/>
                <a:cs typeface="Arial" panose="020B0604020202020204" pitchFamily="34" charset="0"/>
              </a:rPr>
              <a:t>distribuer</a:t>
            </a:r>
            <a:r>
              <a:rPr lang="en-US" sz="1700" dirty="0">
                <a:solidFill>
                  <a:prstClr val="black"/>
                </a:solidFill>
                <a:latin typeface="Arial" panose="020B0604020202020204" pitchFamily="34" charset="0"/>
                <a:ea typeface="MS ??"/>
                <a:cs typeface="Arial" panose="020B0604020202020204" pitchFamily="34" charset="0"/>
              </a:rPr>
              <a:t> </a:t>
            </a:r>
            <a:r>
              <a:rPr lang="en-US" sz="1700" dirty="0">
                <a:solidFill>
                  <a:prstClr val="black"/>
                </a:solidFill>
                <a:latin typeface="Arial" panose="020B0604020202020204" pitchFamily="34" charset="0"/>
                <a:ea typeface="MS ??"/>
                <a:cs typeface="Arial" panose="020B0604020202020204" pitchFamily="34" charset="0"/>
                <a:sym typeface="Wingdings" panose="05000000000000000000" pitchFamily="2" charset="2"/>
              </a:rPr>
              <a:t></a:t>
            </a:r>
            <a:r>
              <a:rPr lang="en-US" sz="1700" dirty="0">
                <a:solidFill>
                  <a:prstClr val="black"/>
                </a:solidFill>
                <a:latin typeface="Arial" panose="020B0604020202020204" pitchFamily="34" charset="0"/>
                <a:ea typeface="MS ??"/>
                <a:cs typeface="Arial" panose="020B0604020202020204" pitchFamily="34" charset="0"/>
              </a:rPr>
              <a:t> to distribute / give out / hand out.</a:t>
            </a:r>
            <a:br>
              <a:rPr lang="en-US" sz="1700" dirty="0">
                <a:solidFill>
                  <a:prstClr val="black"/>
                </a:solidFill>
                <a:latin typeface="Arial" panose="020B0604020202020204" pitchFamily="34" charset="0"/>
                <a:ea typeface="MS ??"/>
                <a:cs typeface="Arial" panose="020B0604020202020204" pitchFamily="34" charset="0"/>
              </a:rPr>
            </a:br>
            <a:r>
              <a:rPr lang="en-US" sz="1700" dirty="0">
                <a:solidFill>
                  <a:prstClr val="black"/>
                </a:solidFill>
                <a:latin typeface="Arial" panose="020B0604020202020204" pitchFamily="34" charset="0"/>
                <a:ea typeface="MS ??"/>
                <a:cs typeface="Arial" panose="020B0604020202020204" pitchFamily="34" charset="0"/>
              </a:rPr>
              <a:t>Se </a:t>
            </a:r>
            <a:r>
              <a:rPr lang="en-US" sz="1700" dirty="0" err="1">
                <a:solidFill>
                  <a:prstClr val="black"/>
                </a:solidFill>
                <a:latin typeface="Arial" panose="020B0604020202020204" pitchFamily="34" charset="0"/>
                <a:ea typeface="MS ??"/>
                <a:cs typeface="Arial" panose="020B0604020202020204" pitchFamily="34" charset="0"/>
              </a:rPr>
              <a:t>dérouler</a:t>
            </a:r>
            <a:r>
              <a:rPr lang="en-US" sz="1700" dirty="0">
                <a:solidFill>
                  <a:prstClr val="black"/>
                </a:solidFill>
                <a:latin typeface="Arial" panose="020B0604020202020204" pitchFamily="34" charset="0"/>
                <a:ea typeface="MS ??"/>
                <a:cs typeface="Arial" panose="020B0604020202020204" pitchFamily="34" charset="0"/>
              </a:rPr>
              <a:t> gives several meanings and students need to return to the text so see which meaning best fits the context:</a:t>
            </a:r>
            <a:br>
              <a:rPr lang="en-US" sz="1700" dirty="0">
                <a:solidFill>
                  <a:prstClr val="black"/>
                </a:solidFill>
                <a:latin typeface="Arial" panose="020B0604020202020204" pitchFamily="34" charset="0"/>
                <a:ea typeface="MS ??"/>
                <a:cs typeface="Arial" panose="020B0604020202020204" pitchFamily="34" charset="0"/>
              </a:rPr>
            </a:br>
            <a:r>
              <a:rPr lang="en-US" sz="1700" dirty="0">
                <a:solidFill>
                  <a:prstClr val="black"/>
                </a:solidFill>
                <a:latin typeface="Arial" panose="020B0604020202020204" pitchFamily="34" charset="0"/>
                <a:ea typeface="MS ??"/>
                <a:cs typeface="Arial" panose="020B0604020202020204" pitchFamily="34" charset="0"/>
              </a:rPr>
              <a:t/>
            </a:r>
            <a:br>
              <a:rPr lang="en-US" sz="1700" dirty="0">
                <a:solidFill>
                  <a:prstClr val="black"/>
                </a:solidFill>
                <a:latin typeface="Arial" panose="020B0604020202020204" pitchFamily="34" charset="0"/>
                <a:ea typeface="MS ??"/>
                <a:cs typeface="Arial" panose="020B0604020202020204" pitchFamily="34" charset="0"/>
              </a:rPr>
            </a:br>
            <a:r>
              <a:rPr lang="en-US" sz="1700" dirty="0">
                <a:solidFill>
                  <a:prstClr val="black"/>
                </a:solidFill>
                <a:latin typeface="Arial" panose="020B0604020202020204" pitchFamily="34" charset="0"/>
                <a:ea typeface="MS ??"/>
                <a:cs typeface="Arial" panose="020B0604020202020204" pitchFamily="34" charset="0"/>
              </a:rPr>
              <a:t/>
            </a:r>
            <a:br>
              <a:rPr lang="en-US" sz="1700" dirty="0">
                <a:solidFill>
                  <a:prstClr val="black"/>
                </a:solidFill>
                <a:latin typeface="Arial" panose="020B0604020202020204" pitchFamily="34" charset="0"/>
                <a:ea typeface="MS ??"/>
                <a:cs typeface="Arial" panose="020B0604020202020204" pitchFamily="34" charset="0"/>
              </a:rPr>
            </a:br>
            <a:endParaRPr lang="en-GB" sz="1700" dirty="0">
              <a:solidFill>
                <a:prstClr val="black"/>
              </a:solidFill>
              <a:sym typeface="Wingdings" panose="05000000000000000000" pitchFamily="2" charset="2"/>
            </a:endParaRPr>
          </a:p>
          <a:p>
            <a:pPr eaLnBrk="0" fontAlgn="base" hangingPunct="0">
              <a:spcBef>
                <a:spcPct val="0"/>
              </a:spcBef>
              <a:spcAft>
                <a:spcPct val="0"/>
              </a:spcAft>
            </a:pPr>
            <a:endParaRPr lang="en-GB" sz="1700" dirty="0">
              <a:solidFill>
                <a:prstClr val="black"/>
              </a:solidFill>
              <a:latin typeface="Arial" panose="020B0604020202020204" pitchFamily="34" charset="0"/>
              <a:ea typeface="MS ??"/>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1775989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05522325"/>
              </p:ext>
            </p:extLst>
          </p:nvPr>
        </p:nvGraphicFramePr>
        <p:xfrm>
          <a:off x="181141" y="235806"/>
          <a:ext cx="8724320" cy="1828800"/>
        </p:xfrm>
        <a:graphic>
          <a:graphicData uri="http://schemas.openxmlformats.org/drawingml/2006/table">
            <a:tbl>
              <a:tblPr firstRow="1" firstCol="1" bandRow="1">
                <a:tableStyleId>{5C22544A-7EE6-4342-B048-85BDC9FD1C3A}</a:tableStyleId>
              </a:tblPr>
              <a:tblGrid>
                <a:gridCol w="2907784"/>
                <a:gridCol w="2907784"/>
                <a:gridCol w="2908752"/>
              </a:tblGrid>
              <a:tr h="0">
                <a:tc>
                  <a:txBody>
                    <a:bodyPr/>
                    <a:lstStyle/>
                    <a:p>
                      <a:pPr>
                        <a:spcAft>
                          <a:spcPts val="0"/>
                        </a:spcAft>
                      </a:pPr>
                      <a:r>
                        <a:rPr lang="en-US" sz="2000" dirty="0">
                          <a:effectLst/>
                        </a:rPr>
                        <a:t>se </a:t>
                      </a:r>
                      <a:r>
                        <a:rPr lang="en-US" sz="2000" dirty="0" err="1">
                          <a:effectLst/>
                        </a:rPr>
                        <a:t>rendre</a:t>
                      </a:r>
                      <a:r>
                        <a:rPr lang="en-US" sz="2000" dirty="0">
                          <a:effectLst/>
                        </a:rPr>
                        <a:t> </a:t>
                      </a:r>
                      <a:r>
                        <a:rPr lang="en-US" sz="2000" dirty="0">
                          <a:effectLst/>
                          <a:sym typeface="Wingdings" panose="05000000000000000000" pitchFamily="2" charset="2"/>
                        </a:rPr>
                        <a:t></a:t>
                      </a:r>
                      <a:r>
                        <a:rPr lang="en-US" sz="2000" dirty="0">
                          <a:effectLst/>
                        </a:rPr>
                        <a:t> v </a:t>
                      </a:r>
                      <a:r>
                        <a:rPr lang="en-US" sz="2000" dirty="0" err="1">
                          <a:effectLst/>
                        </a:rPr>
                        <a:t>pron</a:t>
                      </a:r>
                      <a:endParaRPr lang="en-GB" sz="2000" dirty="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(aller quelque part)</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go vi</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r>
              <a:tr h="0">
                <a:tc>
                  <a:txBody>
                    <a:bodyPr/>
                    <a:lstStyle/>
                    <a:p>
                      <a:pPr>
                        <a:spcAft>
                          <a:spcPts val="0"/>
                        </a:spcAft>
                      </a:pPr>
                      <a:r>
                        <a:rPr lang="en-US" sz="2000">
                          <a:effectLst/>
                        </a:rPr>
                        <a:t>se rendre </a:t>
                      </a:r>
                      <a:r>
                        <a:rPr lang="en-US" sz="2000">
                          <a:effectLst/>
                          <a:sym typeface="Wingdings" panose="05000000000000000000" pitchFamily="2" charset="2"/>
                        </a:rPr>
                        <a:t></a:t>
                      </a:r>
                      <a:r>
                        <a:rPr lang="en-US" sz="2000">
                          <a:effectLst/>
                        </a:rPr>
                        <a:t> v pron</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(cesser le combat)</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dirty="0">
                          <a:effectLst/>
                        </a:rPr>
                        <a:t>yield, surrender vi</a:t>
                      </a:r>
                      <a:br>
                        <a:rPr lang="en-US" sz="2000" dirty="0">
                          <a:effectLst/>
                        </a:rPr>
                      </a:br>
                      <a:r>
                        <a:rPr lang="en-US" sz="2000" dirty="0">
                          <a:effectLst/>
                        </a:rPr>
                        <a:t>give in, give up vi phrasal</a:t>
                      </a:r>
                      <a:endParaRPr lang="en-GB" sz="2000" dirty="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r>
              <a:tr h="0">
                <a:tc>
                  <a:txBody>
                    <a:bodyPr/>
                    <a:lstStyle/>
                    <a:p>
                      <a:pPr>
                        <a:spcAft>
                          <a:spcPts val="0"/>
                        </a:spcAft>
                      </a:pPr>
                      <a:r>
                        <a:rPr lang="en-US" sz="2000">
                          <a:effectLst/>
                        </a:rPr>
                        <a:t>se rendre + adjective </a:t>
                      </a:r>
                      <a:r>
                        <a:rPr lang="en-US" sz="2000">
                          <a:effectLst/>
                          <a:sym typeface="Wingdings" panose="05000000000000000000" pitchFamily="2" charset="2"/>
                        </a:rPr>
                        <a:t></a:t>
                      </a:r>
                      <a:r>
                        <a:rPr lang="en-US" sz="2000">
                          <a:effectLst/>
                        </a:rPr>
                        <a:t>v</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(se passer)</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take place v expr</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r>
              <a:tr h="0">
                <a:tc>
                  <a:txBody>
                    <a:bodyPr/>
                    <a:lstStyle/>
                    <a:p>
                      <a:pPr>
                        <a:spcAft>
                          <a:spcPts val="0"/>
                        </a:spcAft>
                      </a:pPr>
                      <a:r>
                        <a:rPr lang="en-US" sz="2000" dirty="0">
                          <a:effectLst/>
                        </a:rPr>
                        <a:t>se </a:t>
                      </a:r>
                      <a:r>
                        <a:rPr lang="en-US" sz="2000" dirty="0" err="1">
                          <a:effectLst/>
                        </a:rPr>
                        <a:t>dérouler</a:t>
                      </a:r>
                      <a:r>
                        <a:rPr lang="en-US" sz="2000" dirty="0">
                          <a:effectLst/>
                        </a:rPr>
                        <a:t> </a:t>
                      </a:r>
                      <a:r>
                        <a:rPr lang="en-US" sz="2000" dirty="0">
                          <a:effectLst/>
                          <a:sym typeface="Wingdings" panose="05000000000000000000" pitchFamily="2" charset="2"/>
                        </a:rPr>
                        <a:t></a:t>
                      </a:r>
                      <a:r>
                        <a:rPr lang="en-US" sz="2000" dirty="0">
                          <a:effectLst/>
                        </a:rPr>
                        <a:t> v </a:t>
                      </a:r>
                      <a:r>
                        <a:rPr lang="en-US" sz="2000" dirty="0" err="1">
                          <a:effectLst/>
                        </a:rPr>
                        <a:t>pron</a:t>
                      </a:r>
                      <a:endParaRPr lang="en-GB" sz="2000" dirty="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(agir de façon à être)</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dirty="0">
                          <a:effectLst/>
                        </a:rPr>
                        <a:t>make yourself + </a:t>
                      </a:r>
                      <a:r>
                        <a:rPr lang="en-US" sz="2000" dirty="0" smtClean="0">
                          <a:effectLst/>
                        </a:rPr>
                        <a:t>adjectives </a:t>
                      </a:r>
                      <a:r>
                        <a:rPr lang="en-US" sz="2000" dirty="0" err="1">
                          <a:effectLst/>
                        </a:rPr>
                        <a:t>vtr+refl</a:t>
                      </a:r>
                      <a:endParaRPr lang="en-GB" sz="2000" dirty="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r>
            </a:tbl>
          </a:graphicData>
        </a:graphic>
      </p:graphicFrame>
      <p:sp>
        <p:nvSpPr>
          <p:cNvPr id="3" name="Rectangle 2"/>
          <p:cNvSpPr/>
          <p:nvPr/>
        </p:nvSpPr>
        <p:spPr>
          <a:xfrm>
            <a:off x="218662" y="2496741"/>
            <a:ext cx="8527774" cy="2246769"/>
          </a:xfrm>
          <a:prstGeom prst="rect">
            <a:avLst/>
          </a:prstGeom>
        </p:spPr>
        <p:txBody>
          <a:bodyPr wrap="square">
            <a:spAutoFit/>
          </a:bodyPr>
          <a:lstStyle/>
          <a:p>
            <a:pPr defTabSz="457200"/>
            <a:r>
              <a:rPr lang="en-US" sz="2000" dirty="0">
                <a:solidFill>
                  <a:srgbClr val="000000"/>
                </a:solidFill>
                <a:latin typeface="Arial" panose="020B0604020202020204" pitchFamily="34" charset="0"/>
                <a:ea typeface="MS ??"/>
                <a:cs typeface="Cambria" panose="02040503050406030204" pitchFamily="18" charset="0"/>
              </a:rPr>
              <a:t>Translating</a:t>
            </a:r>
            <a:endParaRPr lang="en-GB" sz="2000" dirty="0">
              <a:solidFill>
                <a:prstClr val="black"/>
              </a:solidFill>
              <a:latin typeface="Cambria" panose="02040503050406030204" pitchFamily="18" charset="0"/>
              <a:ea typeface="MS ??"/>
              <a:cs typeface="Cambria" panose="02040503050406030204" pitchFamily="18" charset="0"/>
            </a:endParaRPr>
          </a:p>
          <a:p>
            <a:pPr marL="342900" indent="-342900" defTabSz="457200">
              <a:buFont typeface="Symbol" panose="05050102010706020507" pitchFamily="18" charset="2"/>
              <a:buChar char=""/>
            </a:pPr>
            <a:r>
              <a:rPr lang="en-US" sz="2000" dirty="0">
                <a:solidFill>
                  <a:srgbClr val="000000"/>
                </a:solidFill>
                <a:latin typeface="Arial" panose="020B0604020202020204" pitchFamily="34" charset="0"/>
                <a:ea typeface="MS ??"/>
                <a:cs typeface="Cambria" panose="02040503050406030204" pitchFamily="18" charset="0"/>
              </a:rPr>
              <a:t>You cannot always translate word-for-word. </a:t>
            </a:r>
            <a:endParaRPr lang="en-GB" sz="2000" dirty="0">
              <a:solidFill>
                <a:srgbClr val="000000"/>
              </a:solidFill>
              <a:latin typeface="Cambria" panose="02040503050406030204" pitchFamily="18" charset="0"/>
              <a:ea typeface="MS ??"/>
              <a:cs typeface="Cambria" panose="02040503050406030204" pitchFamily="18" charset="0"/>
            </a:endParaRPr>
          </a:p>
          <a:p>
            <a:pPr marL="342900" indent="-342900" defTabSz="457200">
              <a:buFont typeface="Symbol" panose="05050102010706020507" pitchFamily="18" charset="2"/>
              <a:buChar char=""/>
            </a:pPr>
            <a:r>
              <a:rPr lang="en-US" sz="2000" dirty="0">
                <a:solidFill>
                  <a:srgbClr val="000000"/>
                </a:solidFill>
                <a:latin typeface="Arial" panose="020B0604020202020204" pitchFamily="34" charset="0"/>
                <a:ea typeface="MS ??"/>
                <a:cs typeface="Cambria" panose="02040503050406030204" pitchFamily="18" charset="0"/>
              </a:rPr>
              <a:t>Once you have the meaning of the sentence in your head, play with the word order until you have English that sounds natural when you read it.</a:t>
            </a:r>
            <a:endParaRPr lang="en-GB" sz="2000" dirty="0">
              <a:solidFill>
                <a:srgbClr val="000000"/>
              </a:solidFill>
              <a:latin typeface="Cambria" panose="02040503050406030204" pitchFamily="18" charset="0"/>
              <a:ea typeface="MS ??"/>
              <a:cs typeface="Cambria" panose="02040503050406030204" pitchFamily="18" charset="0"/>
            </a:endParaRPr>
          </a:p>
          <a:p>
            <a:pPr marL="342900" indent="-342900" defTabSz="457200">
              <a:buFont typeface="Symbol" panose="05050102010706020507" pitchFamily="18" charset="2"/>
              <a:buChar char=""/>
            </a:pPr>
            <a:r>
              <a:rPr lang="en-US" sz="2000" dirty="0">
                <a:solidFill>
                  <a:srgbClr val="000000"/>
                </a:solidFill>
                <a:latin typeface="Arial" panose="020B0604020202020204" pitchFamily="34" charset="0"/>
                <a:ea typeface="MS ??"/>
                <a:cs typeface="Cambria" panose="02040503050406030204" pitchFamily="18" charset="0"/>
              </a:rPr>
              <a:t>If you look up a word in a dictionary, don’t accept the first definition you find. Try different possibilities in context and see which one fits best.</a:t>
            </a:r>
            <a:endParaRPr lang="en-GB" sz="2000" dirty="0">
              <a:solidFill>
                <a:srgbClr val="000000"/>
              </a:solidFill>
              <a:latin typeface="Cambria" panose="02040503050406030204" pitchFamily="18" charset="0"/>
              <a:ea typeface="MS ??"/>
              <a:cs typeface="Cambria" panose="02040503050406030204" pitchFamily="18" charset="0"/>
            </a:endParaRPr>
          </a:p>
          <a:p>
            <a:pPr marL="342900" indent="-342900" defTabSz="457200">
              <a:buFont typeface="Symbol" panose="05050102010706020507" pitchFamily="18" charset="2"/>
              <a:buChar char=""/>
            </a:pPr>
            <a:r>
              <a:rPr lang="en-US" sz="2000" dirty="0">
                <a:solidFill>
                  <a:srgbClr val="000000"/>
                </a:solidFill>
                <a:latin typeface="Arial" panose="020B0604020202020204" pitchFamily="34" charset="0"/>
                <a:ea typeface="MS ??"/>
                <a:cs typeface="Cambria" panose="02040503050406030204" pitchFamily="18" charset="0"/>
              </a:rPr>
              <a:t>Read aloud what you have written. Make sure it sounds right to you.  </a:t>
            </a:r>
            <a:endParaRPr lang="en-GB" sz="2000" dirty="0">
              <a:solidFill>
                <a:srgbClr val="000000"/>
              </a:solidFill>
              <a:latin typeface="Cambria" panose="02040503050406030204" pitchFamily="18" charset="0"/>
              <a:ea typeface="MS ??"/>
              <a:cs typeface="Cambria" panose="02040503050406030204" pitchFamily="18" charset="0"/>
            </a:endParaRPr>
          </a:p>
        </p:txBody>
      </p:sp>
    </p:spTree>
    <p:extLst>
      <p:ext uri="{BB962C8B-B14F-4D97-AF65-F5344CB8AC3E}">
        <p14:creationId xmlns:p14="http://schemas.microsoft.com/office/powerpoint/2010/main" val="22213958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6104" y="758952"/>
            <a:ext cx="7732734" cy="3566160"/>
          </a:xfrm>
        </p:spPr>
        <p:txBody>
          <a:bodyPr/>
          <a:lstStyle/>
          <a:p>
            <a:r>
              <a:rPr lang="en-GB" dirty="0" smtClean="0"/>
              <a:t>Lost in translation?</a:t>
            </a:r>
            <a:endParaRPr lang="en-GB" dirty="0"/>
          </a:p>
        </p:txBody>
      </p:sp>
      <p:sp>
        <p:nvSpPr>
          <p:cNvPr id="3" name="Subtitle 2"/>
          <p:cNvSpPr>
            <a:spLocks noGrp="1"/>
          </p:cNvSpPr>
          <p:nvPr>
            <p:ph type="subTitle" idx="1"/>
          </p:nvPr>
        </p:nvSpPr>
        <p:spPr>
          <a:xfrm>
            <a:off x="636104" y="5310386"/>
            <a:ext cx="8010939" cy="1547614"/>
          </a:xfrm>
        </p:spPr>
        <p:txBody>
          <a:bodyPr>
            <a:normAutofit/>
          </a:bodyPr>
          <a:lstStyle/>
          <a:p>
            <a:r>
              <a:rPr lang="en-GB" dirty="0" smtClean="0"/>
              <a:t>Imaginative and coherent integration of translation skills</a:t>
            </a:r>
            <a:endParaRPr lang="en-GB" dirty="0"/>
          </a:p>
        </p:txBody>
      </p:sp>
    </p:spTree>
    <p:extLst>
      <p:ext uri="{BB962C8B-B14F-4D97-AF65-F5344CB8AC3E}">
        <p14:creationId xmlns:p14="http://schemas.microsoft.com/office/powerpoint/2010/main" val="17385723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7932" y="1305079"/>
            <a:ext cx="6559826" cy="5012334"/>
          </a:xfrm>
          <a:prstGeom prst="rect">
            <a:avLst/>
          </a:prstGeom>
        </p:spPr>
        <p:txBody>
          <a:bodyPr wrap="square">
            <a:spAutoFit/>
          </a:bodyPr>
          <a:lstStyle/>
          <a:p>
            <a:pPr defTabSz="457200">
              <a:lnSpc>
                <a:spcPct val="107000"/>
              </a:lnSpc>
              <a:spcAft>
                <a:spcPts val="800"/>
              </a:spcAft>
            </a:pPr>
            <a:r>
              <a:rPr lang="es-ES_tradnl" dirty="0">
                <a:solidFill>
                  <a:prstClr val="black"/>
                </a:solidFill>
                <a:latin typeface="Arial" panose="020B0604020202020204" pitchFamily="34" charset="0"/>
                <a:ea typeface="Calibri" panose="020F0502020204030204" pitchFamily="34" charset="0"/>
                <a:cs typeface="Times New Roman" panose="02020603050405020304" pitchFamily="18" charset="0"/>
              </a:rPr>
              <a:t>De visita en Comillas</a:t>
            </a:r>
            <a:r>
              <a:rPr lang="en-GB" sz="1050" dirty="0">
                <a:solidFill>
                  <a:prstClr val="black"/>
                </a:solidFill>
                <a:ea typeface="Calibri" panose="020F0502020204030204" pitchFamily="34" charset="0"/>
                <a:cs typeface="Times New Roman" panose="02020603050405020304" pitchFamily="18" charset="0"/>
              </a:rPr>
              <a:t> </a:t>
            </a:r>
            <a:endParaRPr lang="en-GB" sz="1600" dirty="0">
              <a:solidFill>
                <a:prstClr val="black"/>
              </a:solidFill>
              <a:ea typeface="Calibri" panose="020F0502020204030204" pitchFamily="34" charset="0"/>
              <a:cs typeface="Times New Roman" panose="02020603050405020304" pitchFamily="18" charset="0"/>
            </a:endParaRPr>
          </a:p>
          <a:p>
            <a:pPr defTabSz="457200">
              <a:lnSpc>
                <a:spcPct val="107000"/>
              </a:lnSpc>
              <a:spcAft>
                <a:spcPts val="800"/>
              </a:spcAft>
            </a:pPr>
            <a:r>
              <a:rPr lang="es-ES_tradnl" sz="16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endParaRPr lang="en-GB" sz="1600" dirty="0">
              <a:solidFill>
                <a:prstClr val="black"/>
              </a:solidFill>
              <a:ea typeface="Calibri" panose="020F0502020204030204" pitchFamily="34" charset="0"/>
              <a:cs typeface="Times New Roman" panose="02020603050405020304" pitchFamily="18" charset="0"/>
            </a:endParaRPr>
          </a:p>
          <a:p>
            <a:pPr defTabSz="457200">
              <a:lnSpc>
                <a:spcPct val="150000"/>
              </a:lnSpc>
              <a:spcAft>
                <a:spcPts val="800"/>
              </a:spcAft>
            </a:pPr>
            <a:r>
              <a:rPr lang="es-ES_tradnl" dirty="0">
                <a:solidFill>
                  <a:prstClr val="black"/>
                </a:solidFill>
                <a:latin typeface="Arial" panose="020B0604020202020204" pitchFamily="34" charset="0"/>
                <a:ea typeface="Calibri" panose="020F0502020204030204" pitchFamily="34" charset="0"/>
                <a:cs typeface="Times New Roman" panose="02020603050405020304" pitchFamily="18" charset="0"/>
              </a:rPr>
              <a:t>La semana pasada nuestro pueblo de Comillas recibió visita de un grupo de 40 visitantes de una escuela primaria del pueblo de </a:t>
            </a:r>
            <a:r>
              <a:rPr lang="es-ES_tradnl"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Barton</a:t>
            </a:r>
            <a:r>
              <a:rPr lang="es-ES_tradnl" dirty="0">
                <a:solidFill>
                  <a:prstClr val="black"/>
                </a:solidFill>
                <a:latin typeface="Arial" panose="020B0604020202020204" pitchFamily="34" charset="0"/>
                <a:ea typeface="Calibri" panose="020F0502020204030204" pitchFamily="34" charset="0"/>
                <a:cs typeface="Times New Roman" panose="02020603050405020304" pitchFamily="18" charset="0"/>
              </a:rPr>
              <a:t> en Inglaterra.  Los visitantes, todos alumnos entre siete y diez años de la escuela </a:t>
            </a:r>
            <a:r>
              <a:rPr lang="es-ES_tradnl"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Barton</a:t>
            </a:r>
            <a:r>
              <a:rPr lang="es-ES_tradnl"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s-ES_tradnl" dirty="0" err="1">
                <a:solidFill>
                  <a:prstClr val="black"/>
                </a:solidFill>
                <a:latin typeface="Arial" panose="020B0604020202020204" pitchFamily="34" charset="0"/>
                <a:ea typeface="Calibri" panose="020F0502020204030204" pitchFamily="34" charset="0"/>
                <a:cs typeface="Times New Roman" panose="02020603050405020304" pitchFamily="18" charset="0"/>
              </a:rPr>
              <a:t>Primary</a:t>
            </a:r>
            <a:r>
              <a:rPr lang="es-ES_tradnl" dirty="0">
                <a:solidFill>
                  <a:prstClr val="black"/>
                </a:solidFill>
                <a:latin typeface="Arial" panose="020B0604020202020204" pitchFamily="34" charset="0"/>
                <a:ea typeface="Calibri" panose="020F0502020204030204" pitchFamily="34" charset="0"/>
                <a:cs typeface="Times New Roman" panose="02020603050405020304" pitchFamily="18" charset="0"/>
              </a:rPr>
              <a:t>, hicieron un programa de visitas turístico y educativo.  Visitaron una escuela primaria de Comillas donde participaron en un día creativo con varias actividades del arte, de la música y del teatro.  También fueron al museo famoso de Altamira, al zoo en Santillana y visitaron el centro ciudad de Santander con su catedral y la famosa Playa del Sardinero.</a:t>
            </a:r>
            <a:endParaRPr lang="en-GB" sz="1600" dirty="0">
              <a:solidFill>
                <a:prstClr val="black"/>
              </a:solidFill>
              <a:ea typeface="Calibri" panose="020F0502020204030204" pitchFamily="34" charset="0"/>
              <a:cs typeface="Times New Roman" panose="02020603050405020304" pitchFamily="18" charset="0"/>
            </a:endParaRPr>
          </a:p>
        </p:txBody>
      </p:sp>
      <p:pic>
        <p:nvPicPr>
          <p:cNvPr id="3" name="Picture 2" descr="http://www.ctv.es/USERS/donporfi/paisaje.gif"/>
          <p:cNvPicPr/>
          <p:nvPr/>
        </p:nvPicPr>
        <p:blipFill>
          <a:blip r:embed="rId2">
            <a:extLst>
              <a:ext uri="{28A0092B-C50C-407E-A947-70E740481C1C}">
                <a14:useLocalDpi xmlns:a14="http://schemas.microsoft.com/office/drawing/2010/main" val="0"/>
              </a:ext>
            </a:extLst>
          </a:blip>
          <a:srcRect/>
          <a:stretch>
            <a:fillRect/>
          </a:stretch>
        </p:blipFill>
        <p:spPr bwMode="auto">
          <a:xfrm>
            <a:off x="5850008" y="89451"/>
            <a:ext cx="3009900" cy="1990725"/>
          </a:xfrm>
          <a:prstGeom prst="rect">
            <a:avLst/>
          </a:prstGeom>
          <a:noFill/>
          <a:ln>
            <a:noFill/>
          </a:ln>
        </p:spPr>
      </p:pic>
    </p:spTree>
    <p:extLst>
      <p:ext uri="{BB962C8B-B14F-4D97-AF65-F5344CB8AC3E}">
        <p14:creationId xmlns:p14="http://schemas.microsoft.com/office/powerpoint/2010/main" val="21132790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77694768"/>
              </p:ext>
            </p:extLst>
          </p:nvPr>
        </p:nvGraphicFramePr>
        <p:xfrm>
          <a:off x="377686" y="1492457"/>
          <a:ext cx="8110331" cy="3261360"/>
        </p:xfrm>
        <a:graphic>
          <a:graphicData uri="http://schemas.openxmlformats.org/drawingml/2006/table">
            <a:tbl>
              <a:tblPr firstRow="1" firstCol="1" lastRow="1" lastCol="1" bandRow="1" bandCol="1">
                <a:tableStyleId>{5940675A-B579-460E-94D1-54222C63F5DA}</a:tableStyleId>
              </a:tblPr>
              <a:tblGrid>
                <a:gridCol w="472736"/>
                <a:gridCol w="5286354"/>
                <a:gridCol w="705787"/>
                <a:gridCol w="822727"/>
                <a:gridCol w="822727"/>
              </a:tblGrid>
              <a:tr h="288290">
                <a:tc>
                  <a:txBody>
                    <a:bodyPr/>
                    <a:lstStyle/>
                    <a:p>
                      <a:pPr algn="ctr">
                        <a:lnSpc>
                          <a:spcPct val="107000"/>
                        </a:lnSpc>
                        <a:spcAft>
                          <a:spcPts val="800"/>
                        </a:spcAft>
                      </a:pPr>
                      <a:r>
                        <a:rPr lang="es-ES_tradnl" sz="20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s-ES_tradnl"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s-ES_tradnl" sz="2000">
                          <a:effectLst/>
                        </a:rPr>
                        <a:t>True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_tradnl" sz="2000">
                          <a:effectLst/>
                        </a:rPr>
                        <a:t>False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_tradnl" sz="2000">
                          <a:effectLst/>
                        </a:rPr>
                        <a:t>Not in text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8290">
                <a:tc>
                  <a:txBody>
                    <a:bodyPr/>
                    <a:lstStyle/>
                    <a:p>
                      <a:pPr algn="ctr">
                        <a:lnSpc>
                          <a:spcPct val="107000"/>
                        </a:lnSpc>
                        <a:spcAft>
                          <a:spcPts val="800"/>
                        </a:spcAft>
                      </a:pPr>
                      <a:r>
                        <a:rPr lang="en-GB" sz="2000">
                          <a:effectLst/>
                        </a:rPr>
                        <a:t>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2000">
                          <a:effectLst/>
                        </a:rPr>
                        <a:t>The visit to the village of Comillas took place last week.</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sym typeface="Wingdings" panose="05000000000000000000" pitchFamily="2" charset="2"/>
                        </a:rPr>
                        <a: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8290">
                <a:tc>
                  <a:txBody>
                    <a:bodyPr/>
                    <a:lstStyle/>
                    <a:p>
                      <a:pPr algn="ctr">
                        <a:lnSpc>
                          <a:spcPct val="107000"/>
                        </a:lnSpc>
                        <a:spcAft>
                          <a:spcPts val="800"/>
                        </a:spcAft>
                      </a:pPr>
                      <a:r>
                        <a:rPr lang="en-GB" sz="2000">
                          <a:effectLst/>
                        </a:rPr>
                        <a:t>2</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2000">
                          <a:effectLst/>
                        </a:rPr>
                        <a:t>Barton is a village in the north of England.</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8290">
                <a:tc>
                  <a:txBody>
                    <a:bodyPr/>
                    <a:lstStyle/>
                    <a:p>
                      <a:pPr algn="ctr">
                        <a:lnSpc>
                          <a:spcPct val="107000"/>
                        </a:lnSpc>
                        <a:spcAft>
                          <a:spcPts val="800"/>
                        </a:spcAft>
                      </a:pPr>
                      <a:r>
                        <a:rPr lang="en-GB" sz="2000">
                          <a:effectLst/>
                        </a:rPr>
                        <a:t>3</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2000">
                          <a:effectLst/>
                        </a:rPr>
                        <a:t>The pupils were all between the ages of 7 and 14.</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8290">
                <a:tc>
                  <a:txBody>
                    <a:bodyPr/>
                    <a:lstStyle/>
                    <a:p>
                      <a:pPr algn="ctr">
                        <a:lnSpc>
                          <a:spcPct val="107000"/>
                        </a:lnSpc>
                        <a:spcAft>
                          <a:spcPts val="800"/>
                        </a:spcAft>
                      </a:pPr>
                      <a:r>
                        <a:rPr lang="en-GB" sz="2000">
                          <a:effectLst/>
                        </a:rPr>
                        <a:t>4</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2000">
                          <a:effectLst/>
                        </a:rPr>
                        <a:t>During their stay the pupils visited the primary school in Comillas.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8290">
                <a:tc>
                  <a:txBody>
                    <a:bodyPr/>
                    <a:lstStyle/>
                    <a:p>
                      <a:pPr algn="ctr">
                        <a:lnSpc>
                          <a:spcPct val="107000"/>
                        </a:lnSpc>
                        <a:spcAft>
                          <a:spcPts val="800"/>
                        </a:spcAft>
                      </a:pPr>
                      <a:r>
                        <a:rPr lang="en-GB" sz="2000">
                          <a:effectLst/>
                        </a:rPr>
                        <a:t>5</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2000">
                          <a:effectLst/>
                        </a:rPr>
                        <a:t>The pupils said they really enjoyed their visit.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8290">
                <a:tc>
                  <a:txBody>
                    <a:bodyPr/>
                    <a:lstStyle/>
                    <a:p>
                      <a:pPr algn="ctr">
                        <a:lnSpc>
                          <a:spcPct val="107000"/>
                        </a:lnSpc>
                        <a:spcAft>
                          <a:spcPts val="800"/>
                        </a:spcAft>
                      </a:pPr>
                      <a:r>
                        <a:rPr lang="en-GB" sz="2000">
                          <a:effectLst/>
                        </a:rPr>
                        <a:t>6</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2000" dirty="0">
                          <a:effectLst/>
                        </a:rPr>
                        <a:t>One of the visits was to a museum.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3" name="Rectangle 1"/>
          <p:cNvSpPr>
            <a:spLocks noChangeArrowheads="1"/>
          </p:cNvSpPr>
          <p:nvPr/>
        </p:nvSpPr>
        <p:spPr bwMode="auto">
          <a:xfrm>
            <a:off x="0" y="239194"/>
            <a:ext cx="502573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ES_tradnl" altLang="en-US" sz="2400" dirty="0">
                <a:solidFill>
                  <a:prstClr val="black"/>
                </a:solidFill>
                <a:latin typeface="Arial" panose="020B0604020202020204" pitchFamily="34" charset="0"/>
                <a:ea typeface="Calibri" panose="020F0502020204030204" pitchFamily="34" charset="0"/>
                <a:cs typeface="Arial" panose="020B0604020202020204" pitchFamily="34" charset="0"/>
              </a:rPr>
              <a:t>1  Lee el texto y completa la tabla.  </a:t>
            </a:r>
            <a:endParaRPr lang="en-GB" altLang="en-US" sz="1050" dirty="0">
              <a:solidFill>
                <a:prstClr val="black"/>
              </a:solidFill>
            </a:endParaRPr>
          </a:p>
          <a:p>
            <a:pPr eaLnBrk="0" fontAlgn="base" hangingPunct="0">
              <a:spcBef>
                <a:spcPct val="0"/>
              </a:spcBef>
              <a:spcAft>
                <a:spcPct val="0"/>
              </a:spcAft>
            </a:pPr>
            <a:endParaRPr lang="en-GB" altLang="en-US" sz="3600" dirty="0">
              <a:solidFill>
                <a:prstClr val="black"/>
              </a:solidFill>
              <a:latin typeface="Arial" panose="020B0604020202020204" pitchFamily="34" charset="0"/>
            </a:endParaRPr>
          </a:p>
        </p:txBody>
      </p:sp>
    </p:spTree>
    <p:extLst>
      <p:ext uri="{BB962C8B-B14F-4D97-AF65-F5344CB8AC3E}">
        <p14:creationId xmlns:p14="http://schemas.microsoft.com/office/powerpoint/2010/main" val="41522667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6347" y="851512"/>
            <a:ext cx="7871791" cy="4578689"/>
          </a:xfrm>
          <a:prstGeom prst="rect">
            <a:avLst/>
          </a:prstGeom>
        </p:spPr>
        <p:txBody>
          <a:bodyPr wrap="square">
            <a:spAutoFit/>
          </a:bodyPr>
          <a:lstStyle/>
          <a:p>
            <a:pPr defTabSz="457200">
              <a:lnSpc>
                <a:spcPct val="107000"/>
              </a:lnSpc>
              <a:spcAft>
                <a:spcPts val="800"/>
              </a:spcAft>
            </a:pPr>
            <a:r>
              <a:rPr lang="en-GB"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2  Con </a:t>
            </a:r>
            <a:r>
              <a:rPr lang="en-GB" sz="2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tu</a:t>
            </a:r>
            <a:r>
              <a:rPr lang="en-GB"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GB" sz="2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compañero</a:t>
            </a:r>
            <a:r>
              <a:rPr lang="en-GB"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/a traduce el </a:t>
            </a:r>
            <a:r>
              <a:rPr lang="en-GB" sz="2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texto</a:t>
            </a:r>
            <a:r>
              <a:rPr lang="en-GB"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 al </a:t>
            </a:r>
            <a:r>
              <a:rPr lang="en-GB" sz="2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inglés</a:t>
            </a:r>
            <a:r>
              <a:rPr lang="en-GB"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GB" dirty="0">
              <a:solidFill>
                <a:prstClr val="black"/>
              </a:solidFill>
              <a:ea typeface="Calibri" panose="020F0502020204030204" pitchFamily="34" charset="0"/>
              <a:cs typeface="Times New Roman" panose="02020603050405020304" pitchFamily="18" charset="0"/>
            </a:endParaRPr>
          </a:p>
          <a:p>
            <a:pPr defTabSz="457200">
              <a:lnSpc>
                <a:spcPct val="107000"/>
              </a:lnSpc>
              <a:spcAft>
                <a:spcPts val="800"/>
              </a:spcAft>
            </a:pPr>
            <a:r>
              <a:rPr lang="en-GB"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Translating</a:t>
            </a:r>
            <a:endParaRPr lang="en-GB" dirty="0">
              <a:solidFill>
                <a:prstClr val="black"/>
              </a:solidFill>
              <a:ea typeface="Calibri" panose="020F0502020204030204" pitchFamily="34" charset="0"/>
              <a:cs typeface="Times New Roman" panose="02020603050405020304" pitchFamily="18" charset="0"/>
            </a:endParaRPr>
          </a:p>
          <a:p>
            <a:pPr marL="342900" indent="-342900" defTabSz="457200">
              <a:lnSpc>
                <a:spcPct val="107000"/>
              </a:lnSpc>
              <a:buFont typeface="Symbol" panose="05050102010706020507" pitchFamily="18" charset="2"/>
              <a:buChar char=""/>
            </a:pPr>
            <a:r>
              <a:rPr lang="en-GB"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You cannot always translate word-for-word. Sometimes you need to paraphrase, i.e. find a phrase that has the same meaning but uses different words.</a:t>
            </a:r>
            <a:endParaRPr lang="en-GB" dirty="0">
              <a:solidFill>
                <a:srgbClr val="000000"/>
              </a:solidFill>
              <a:ea typeface="Calibri" panose="020F0502020204030204" pitchFamily="34" charset="0"/>
              <a:cs typeface="Times New Roman" panose="02020603050405020304" pitchFamily="18" charset="0"/>
            </a:endParaRPr>
          </a:p>
          <a:p>
            <a:pPr marL="342900" indent="-342900" defTabSz="457200">
              <a:lnSpc>
                <a:spcPct val="107000"/>
              </a:lnSpc>
              <a:buFont typeface="Symbol" panose="05050102010706020507" pitchFamily="18" charset="2"/>
              <a:buChar char=""/>
            </a:pPr>
            <a:r>
              <a:rPr lang="en-GB"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Once you have the meaning of the sentence in your head, play with the word order until you have English that sounds natural when you read it.</a:t>
            </a:r>
            <a:endParaRPr lang="en-GB" dirty="0">
              <a:solidFill>
                <a:srgbClr val="000000"/>
              </a:solidFill>
              <a:ea typeface="Calibri" panose="020F0502020204030204" pitchFamily="34" charset="0"/>
              <a:cs typeface="Times New Roman" panose="02020603050405020304" pitchFamily="18" charset="0"/>
            </a:endParaRPr>
          </a:p>
          <a:p>
            <a:pPr marL="342900" indent="-342900" defTabSz="457200">
              <a:lnSpc>
                <a:spcPct val="107000"/>
              </a:lnSpc>
              <a:buFont typeface="Symbol" panose="05050102010706020507" pitchFamily="18" charset="2"/>
              <a:buChar char=""/>
            </a:pPr>
            <a:r>
              <a:rPr lang="en-GB"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If you look up a word in a dictionary, don’t accept the first definition you find. Try different possibilities in context and see which one fits best.</a:t>
            </a:r>
            <a:endParaRPr lang="en-GB" dirty="0">
              <a:solidFill>
                <a:srgbClr val="000000"/>
              </a:solidFill>
              <a:ea typeface="Calibri" panose="020F0502020204030204" pitchFamily="34" charset="0"/>
              <a:cs typeface="Times New Roman" panose="02020603050405020304" pitchFamily="18" charset="0"/>
            </a:endParaRPr>
          </a:p>
          <a:p>
            <a:pPr marL="342900" indent="-342900" defTabSz="457200">
              <a:lnSpc>
                <a:spcPct val="107000"/>
              </a:lnSpc>
              <a:buFont typeface="Symbol" panose="05050102010706020507" pitchFamily="18" charset="2"/>
              <a:buChar char=""/>
            </a:pPr>
            <a:r>
              <a:rPr lang="en-GB"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Read aloud what you have written. Make sure it sounds right to you.  </a:t>
            </a:r>
            <a:endParaRPr lang="en-GB" dirty="0">
              <a:solidFill>
                <a:srgbClr val="00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89986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6600" dirty="0" smtClean="0"/>
              <a:t>2</a:t>
            </a:r>
            <a:r>
              <a:rPr lang="en-GB" dirty="0" smtClean="0"/>
              <a:t> Translation into the FL</a:t>
            </a:r>
            <a:endParaRPr lang="en-GB" dirty="0"/>
          </a:p>
        </p:txBody>
      </p:sp>
      <p:sp>
        <p:nvSpPr>
          <p:cNvPr id="3" name="Content Placeholder 2"/>
          <p:cNvSpPr>
            <a:spLocks noGrp="1"/>
          </p:cNvSpPr>
          <p:nvPr>
            <p:ph idx="1"/>
          </p:nvPr>
        </p:nvSpPr>
        <p:spPr>
          <a:xfrm>
            <a:off x="822959" y="1845733"/>
            <a:ext cx="7543801" cy="4515309"/>
          </a:xfrm>
        </p:spPr>
        <p:txBody>
          <a:bodyPr>
            <a:noAutofit/>
          </a:bodyPr>
          <a:lstStyle/>
          <a:p>
            <a:pPr>
              <a:lnSpc>
                <a:spcPct val="100000"/>
              </a:lnSpc>
              <a:buFont typeface="Wingdings" panose="05000000000000000000" pitchFamily="2" charset="2"/>
              <a:buChar char="§"/>
            </a:pPr>
            <a:r>
              <a:rPr lang="en-GB" sz="2400" dirty="0"/>
              <a:t>  W</a:t>
            </a:r>
            <a:r>
              <a:rPr lang="en-GB" sz="2400" dirty="0" smtClean="0"/>
              <a:t>ord level translation is about vocabulary knowledge, long-term memory, speed of recall, accuracy and spelling.</a:t>
            </a:r>
          </a:p>
          <a:p>
            <a:pPr>
              <a:lnSpc>
                <a:spcPct val="100000"/>
              </a:lnSpc>
              <a:buFont typeface="Wingdings" panose="05000000000000000000" pitchFamily="2" charset="2"/>
              <a:buChar char="§"/>
            </a:pPr>
            <a:r>
              <a:rPr lang="en-GB" sz="2400" dirty="0"/>
              <a:t> S</a:t>
            </a:r>
            <a:r>
              <a:rPr lang="en-GB" sz="2400" dirty="0" smtClean="0"/>
              <a:t>entence and short text translation are about vocabulary and grammar knowledge in use.</a:t>
            </a:r>
          </a:p>
          <a:p>
            <a:pPr>
              <a:lnSpc>
                <a:spcPct val="100000"/>
              </a:lnSpc>
              <a:buFont typeface="Wingdings" panose="05000000000000000000" pitchFamily="2" charset="2"/>
              <a:buChar char="§"/>
            </a:pPr>
            <a:r>
              <a:rPr lang="en-GB" sz="2400" dirty="0"/>
              <a:t> A</a:t>
            </a:r>
            <a:r>
              <a:rPr lang="en-GB" sz="2400" dirty="0" smtClean="0"/>
              <a:t>t its best it can be integrated into a learning cycle which includes formative assessment, individual analysis, target-setting, and follow-up tasks.</a:t>
            </a:r>
            <a:endParaRPr lang="en-GB" sz="2400" dirty="0"/>
          </a:p>
          <a:p>
            <a:pPr>
              <a:lnSpc>
                <a:spcPct val="100000"/>
              </a:lnSpc>
              <a:buFont typeface="Wingdings" panose="05000000000000000000" pitchFamily="2" charset="2"/>
              <a:buChar char="§"/>
            </a:pPr>
            <a:r>
              <a:rPr lang="en-GB" sz="2400" dirty="0"/>
              <a:t> </a:t>
            </a:r>
            <a:r>
              <a:rPr lang="en-GB" sz="2400" dirty="0" smtClean="0"/>
              <a:t> ‘Mind the gap’ activities develop a sensitivity to the limitations for word-for-word translation.</a:t>
            </a:r>
            <a:endParaRPr lang="en-GB" sz="2400" dirty="0"/>
          </a:p>
        </p:txBody>
      </p:sp>
    </p:spTree>
    <p:extLst>
      <p:ext uri="{BB962C8B-B14F-4D97-AF65-F5344CB8AC3E}">
        <p14:creationId xmlns:p14="http://schemas.microsoft.com/office/powerpoint/2010/main" val="3161798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173352"/>
            <a:ext cx="9006773" cy="6568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0667" y="173352"/>
            <a:ext cx="5901493" cy="954107"/>
          </a:xfrm>
          <a:prstGeom prst="rect">
            <a:avLst/>
          </a:prstGeom>
          <a:noFill/>
        </p:spPr>
        <p:txBody>
          <a:bodyPr wrap="square" rtlCol="0">
            <a:spAutoFit/>
          </a:bodyPr>
          <a:lstStyle/>
          <a:p>
            <a:r>
              <a:rPr lang="en-GB" sz="2800" b="1" dirty="0">
                <a:solidFill>
                  <a:srgbClr val="0070C0"/>
                </a:solidFill>
                <a:latin typeface="Segoe Print" pitchFamily="2" charset="0"/>
              </a:rPr>
              <a:t>The good thing is that I have lots of friends there.</a:t>
            </a:r>
            <a:endParaRPr lang="fr-FR" sz="2800" b="1" dirty="0">
              <a:solidFill>
                <a:srgbClr val="0070C0"/>
              </a:solidFill>
              <a:latin typeface="Segoe Print" pitchFamily="2" charset="0"/>
            </a:endParaRPr>
          </a:p>
        </p:txBody>
      </p:sp>
      <p:sp>
        <p:nvSpPr>
          <p:cNvPr id="6" name="TextBox 5"/>
          <p:cNvSpPr txBox="1"/>
          <p:nvPr/>
        </p:nvSpPr>
        <p:spPr>
          <a:xfrm>
            <a:off x="4427984" y="4808944"/>
            <a:ext cx="5231285" cy="1077218"/>
          </a:xfrm>
          <a:prstGeom prst="rect">
            <a:avLst/>
          </a:prstGeom>
          <a:noFill/>
        </p:spPr>
        <p:txBody>
          <a:bodyPr wrap="square" rtlCol="0">
            <a:spAutoFit/>
          </a:bodyPr>
          <a:lstStyle/>
          <a:p>
            <a:r>
              <a:rPr lang="en-GB" sz="3200" b="1" dirty="0">
                <a:solidFill>
                  <a:srgbClr val="0070C0"/>
                </a:solidFill>
                <a:latin typeface="Segoe Print" pitchFamily="2" charset="0"/>
              </a:rPr>
              <a:t>Lo </a:t>
            </a:r>
            <a:r>
              <a:rPr lang="en-GB" sz="3200" b="1" dirty="0" err="1">
                <a:solidFill>
                  <a:srgbClr val="0070C0"/>
                </a:solidFill>
                <a:latin typeface="Segoe Print" pitchFamily="2" charset="0"/>
              </a:rPr>
              <a:t>bueno</a:t>
            </a:r>
            <a:r>
              <a:rPr lang="en-GB" sz="3200" b="1" dirty="0">
                <a:solidFill>
                  <a:srgbClr val="0070C0"/>
                </a:solidFill>
                <a:latin typeface="Segoe Print" pitchFamily="2" charset="0"/>
              </a:rPr>
              <a:t> </a:t>
            </a:r>
            <a:r>
              <a:rPr lang="en-GB" sz="3200" b="1" dirty="0" err="1">
                <a:solidFill>
                  <a:srgbClr val="0070C0"/>
                </a:solidFill>
                <a:latin typeface="Segoe Print" pitchFamily="2" charset="0"/>
              </a:rPr>
              <a:t>es</a:t>
            </a:r>
            <a:r>
              <a:rPr lang="en-GB" sz="3200" b="1" dirty="0">
                <a:solidFill>
                  <a:srgbClr val="0070C0"/>
                </a:solidFill>
                <a:latin typeface="Segoe Print" pitchFamily="2" charset="0"/>
              </a:rPr>
              <a:t> </a:t>
            </a:r>
            <a:r>
              <a:rPr lang="en-GB" sz="3200" b="1" dirty="0" err="1">
                <a:solidFill>
                  <a:srgbClr val="0070C0"/>
                </a:solidFill>
                <a:latin typeface="Segoe Print" pitchFamily="2" charset="0"/>
              </a:rPr>
              <a:t>que</a:t>
            </a:r>
            <a:r>
              <a:rPr lang="en-GB" sz="3200" b="1" dirty="0">
                <a:solidFill>
                  <a:srgbClr val="0070C0"/>
                </a:solidFill>
                <a:latin typeface="Segoe Print" pitchFamily="2" charset="0"/>
              </a:rPr>
              <a:t> </a:t>
            </a:r>
            <a:r>
              <a:rPr lang="en-GB" sz="3200" b="1" dirty="0" err="1">
                <a:solidFill>
                  <a:srgbClr val="0070C0"/>
                </a:solidFill>
                <a:latin typeface="Segoe Print" pitchFamily="2" charset="0"/>
              </a:rPr>
              <a:t>tengo</a:t>
            </a:r>
            <a:r>
              <a:rPr lang="en-GB" sz="3200" b="1" dirty="0">
                <a:solidFill>
                  <a:srgbClr val="0070C0"/>
                </a:solidFill>
                <a:latin typeface="Segoe Print" pitchFamily="2" charset="0"/>
              </a:rPr>
              <a:t> </a:t>
            </a:r>
            <a:r>
              <a:rPr lang="en-GB" sz="3200" b="1" dirty="0" err="1">
                <a:solidFill>
                  <a:srgbClr val="0070C0"/>
                </a:solidFill>
                <a:latin typeface="Segoe Print" pitchFamily="2" charset="0"/>
              </a:rPr>
              <a:t>muchos</a:t>
            </a:r>
            <a:r>
              <a:rPr lang="en-GB" sz="3200" b="1" dirty="0">
                <a:solidFill>
                  <a:srgbClr val="0070C0"/>
                </a:solidFill>
                <a:latin typeface="Segoe Print" pitchFamily="2" charset="0"/>
              </a:rPr>
              <a:t> amigos </a:t>
            </a:r>
            <a:r>
              <a:rPr lang="en-GB" sz="3200" b="1" dirty="0" err="1">
                <a:solidFill>
                  <a:srgbClr val="0070C0"/>
                </a:solidFill>
                <a:latin typeface="Segoe Print" pitchFamily="2" charset="0"/>
              </a:rPr>
              <a:t>allí</a:t>
            </a:r>
            <a:r>
              <a:rPr lang="en-GB" sz="3200" b="1" dirty="0">
                <a:solidFill>
                  <a:srgbClr val="0070C0"/>
                </a:solidFill>
                <a:latin typeface="Segoe Print" pitchFamily="2" charset="0"/>
              </a:rPr>
              <a:t>.</a:t>
            </a:r>
            <a:endParaRPr lang="fr-FR" sz="3200" b="1" dirty="0">
              <a:solidFill>
                <a:srgbClr val="0070C0"/>
              </a:solidFill>
              <a:latin typeface="Segoe Print" pitchFamily="2" charset="0"/>
            </a:endParaRPr>
          </a:p>
        </p:txBody>
      </p:sp>
    </p:spTree>
    <p:extLst>
      <p:ext uri="{BB962C8B-B14F-4D97-AF65-F5344CB8AC3E}">
        <p14:creationId xmlns:p14="http://schemas.microsoft.com/office/powerpoint/2010/main" val="225863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3968" y="175523"/>
            <a:ext cx="8641615" cy="6247864"/>
          </a:xfrm>
          <a:prstGeom prst="rect">
            <a:avLst/>
          </a:prstGeom>
        </p:spPr>
        <p:txBody>
          <a:bodyPr wrap="square">
            <a:spAutoFit/>
          </a:bodyPr>
          <a:lstStyle/>
          <a:p>
            <a:pPr defTabSz="457200"/>
            <a:r>
              <a:rPr lang="en-US" sz="2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Me </a:t>
            </a:r>
            <a:r>
              <a:rPr lang="en-US" sz="2000" b="1"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presento</a:t>
            </a:r>
            <a:r>
              <a:rPr lang="en-US" sz="2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Completa</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las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frases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en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español</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con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las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palabras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apropiadas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1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Hola</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 _________? [How are you?]</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2 Me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llamo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Cara y ________ en Murcia. [I live]</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3  Soy ________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seria</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pero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muy</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_____________. [quite, nice]</a:t>
            </a:r>
            <a:endParaRPr lang="en-GB" sz="2000" dirty="0">
              <a:solidFill>
                <a:prstClr val="black"/>
              </a:solidFill>
              <a:ea typeface="Times New Roman" panose="02020603050405020304" pitchFamily="18" charset="0"/>
              <a:cs typeface="Times New Roman" panose="02020603050405020304" pitchFamily="18" charset="0"/>
            </a:endParaRPr>
          </a:p>
          <a:p>
            <a:pPr defTabSz="457200"/>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en-GB" sz="2000" dirty="0">
              <a:solidFill>
                <a:prstClr val="black"/>
              </a:solidFill>
              <a:ea typeface="Times New Roman" panose="02020603050405020304" pitchFamily="18" charset="0"/>
              <a:cs typeface="Times New Roman" panose="02020603050405020304" pitchFamily="18" charset="0"/>
            </a:endParaRPr>
          </a:p>
          <a:p>
            <a:pPr defTabSz="457200"/>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4  ______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cuatro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personas ____ mi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familia</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mis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padres, mi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abuela</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y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yo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[there are, in]</a:t>
            </a:r>
            <a:endParaRPr lang="en-GB" sz="2000" dirty="0">
              <a:solidFill>
                <a:prstClr val="black"/>
              </a:solidFill>
              <a:ea typeface="Times New Roman" panose="02020603050405020304" pitchFamily="18" charset="0"/>
              <a:cs typeface="Times New Roman" panose="02020603050405020304" pitchFamily="18" charset="0"/>
            </a:endParaRPr>
          </a:p>
          <a:p>
            <a:pPr defTabSz="457200"/>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en-GB" sz="2000" dirty="0">
              <a:solidFill>
                <a:prstClr val="black"/>
              </a:solidFill>
              <a:ea typeface="Times New Roman" panose="02020603050405020304" pitchFamily="18" charset="0"/>
              <a:cs typeface="Times New Roman" panose="02020603050405020304" pitchFamily="18" charset="0"/>
            </a:endParaRPr>
          </a:p>
          <a:p>
            <a:pPr defTabSz="457200"/>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5  ___ _________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hermanos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tengo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tres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___________; [I don’t have, but, pets]</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6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tengo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dos _______ y ___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tortuga</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[dogs, a]</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7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Mi</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pasión</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_______ el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fútbol</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[is]</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8  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héroe</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es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Cristiano Ronaldo.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Es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genial! [my]</a:t>
            </a:r>
            <a:endParaRPr lang="en-GB" sz="2000" dirty="0">
              <a:solidFill>
                <a:prstClr val="black"/>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06073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300729" y="784854"/>
          <a:ext cx="8584854" cy="5573359"/>
        </p:xfrm>
        <a:graphic>
          <a:graphicData uri="http://schemas.openxmlformats.org/drawingml/2006/table">
            <a:tbl>
              <a:tblPr firstRow="1" firstCol="1" bandRow="1">
                <a:tableStyleId>{5940675A-B579-460E-94D1-54222C63F5DA}</a:tableStyleId>
              </a:tblPr>
              <a:tblGrid>
                <a:gridCol w="4292427"/>
                <a:gridCol w="4292427"/>
              </a:tblGrid>
              <a:tr h="413647">
                <a:tc>
                  <a:txBody>
                    <a:bodyPr/>
                    <a:lstStyle/>
                    <a:p>
                      <a:pPr>
                        <a:spcAft>
                          <a:spcPts val="0"/>
                        </a:spcAft>
                      </a:pPr>
                      <a:r>
                        <a:rPr lang="en-US" sz="2000" dirty="0">
                          <a:effectLst/>
                          <a:latin typeface="Arial" panose="020B0604020202020204" pitchFamily="34" charset="0"/>
                          <a:cs typeface="Arial" panose="020B0604020202020204" pitchFamily="34" charset="0"/>
                        </a:rPr>
                        <a:t>1 ¡</a:t>
                      </a:r>
                      <a:r>
                        <a:rPr lang="en-US" sz="2000" dirty="0" err="1">
                          <a:effectLst/>
                          <a:latin typeface="Arial" panose="020B0604020202020204" pitchFamily="34" charset="0"/>
                          <a:cs typeface="Arial" panose="020B0604020202020204" pitchFamily="34" charset="0"/>
                        </a:rPr>
                        <a:t>Hola</a:t>
                      </a:r>
                      <a:r>
                        <a:rPr lang="en-US" sz="2000" dirty="0">
                          <a:effectLst/>
                          <a:latin typeface="Arial" panose="020B0604020202020204" pitchFamily="34" charset="0"/>
                          <a:cs typeface="Arial" panose="020B0604020202020204" pitchFamily="34" charset="0"/>
                        </a:rPr>
                        <a:t>!  ¿_____ _________?</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a:effectLst/>
                          <a:latin typeface="Arial" panose="020B0604020202020204" pitchFamily="34" charset="0"/>
                          <a:cs typeface="Arial" panose="020B0604020202020204" pitchFamily="34" charset="0"/>
                        </a:rPr>
                        <a:t>1 _________ ! How are you?</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827293">
                <a:tc>
                  <a:txBody>
                    <a:bodyPr/>
                    <a:lstStyle/>
                    <a:p>
                      <a:pPr>
                        <a:spcAft>
                          <a:spcPts val="0"/>
                        </a:spcAft>
                      </a:pPr>
                      <a:r>
                        <a:rPr lang="en-US" sz="2000" dirty="0">
                          <a:effectLst/>
                          <a:latin typeface="Arial" panose="020B0604020202020204" pitchFamily="34" charset="0"/>
                          <a:cs typeface="Arial" panose="020B0604020202020204" pitchFamily="34" charset="0"/>
                        </a:rPr>
                        <a:t>2 Me </a:t>
                      </a:r>
                      <a:r>
                        <a:rPr lang="en-US" sz="2000" dirty="0" err="1">
                          <a:effectLst/>
                          <a:latin typeface="Arial" panose="020B0604020202020204" pitchFamily="34" charset="0"/>
                          <a:cs typeface="Arial" panose="020B0604020202020204" pitchFamily="34" charset="0"/>
                        </a:rPr>
                        <a:t>llamo</a:t>
                      </a:r>
                      <a:r>
                        <a:rPr lang="en-US" sz="2000" dirty="0">
                          <a:effectLst/>
                          <a:latin typeface="Arial" panose="020B0604020202020204" pitchFamily="34" charset="0"/>
                          <a:cs typeface="Arial" panose="020B0604020202020204" pitchFamily="34" charset="0"/>
                        </a:rPr>
                        <a:t> </a:t>
                      </a:r>
                      <a:r>
                        <a:rPr lang="en-US" sz="2000" dirty="0" smtClean="0">
                          <a:effectLst/>
                          <a:latin typeface="Arial" panose="020B0604020202020204" pitchFamily="34" charset="0"/>
                          <a:cs typeface="Arial" panose="020B0604020202020204" pitchFamily="34" charset="0"/>
                        </a:rPr>
                        <a:t>Cara </a:t>
                      </a:r>
                      <a:r>
                        <a:rPr lang="en-US" sz="2000" dirty="0">
                          <a:effectLst/>
                          <a:latin typeface="Arial" panose="020B0604020202020204" pitchFamily="34" charset="0"/>
                          <a:cs typeface="Arial" panose="020B0604020202020204" pitchFamily="34" charset="0"/>
                        </a:rPr>
                        <a:t>y ________ en </a:t>
                      </a:r>
                      <a:r>
                        <a:rPr lang="en-US" sz="2000" dirty="0" smtClean="0">
                          <a:effectLst/>
                          <a:latin typeface="Arial" panose="020B0604020202020204" pitchFamily="34" charset="0"/>
                          <a:cs typeface="Arial" panose="020B0604020202020204" pitchFamily="34" charset="0"/>
                        </a:rPr>
                        <a:t>Murcia.</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a:effectLst/>
                          <a:latin typeface="Arial" panose="020B0604020202020204" pitchFamily="34" charset="0"/>
                          <a:cs typeface="Arial" panose="020B0604020202020204" pitchFamily="34" charset="0"/>
                        </a:rPr>
                        <a:t>2 ________________________ I live ________________.</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827293">
                <a:tc>
                  <a:txBody>
                    <a:bodyPr/>
                    <a:lstStyle/>
                    <a:p>
                      <a:pPr>
                        <a:spcAft>
                          <a:spcPts val="0"/>
                        </a:spcAft>
                      </a:pPr>
                      <a:r>
                        <a:rPr lang="en-US" sz="2000" dirty="0">
                          <a:effectLst/>
                          <a:latin typeface="Arial" panose="020B0604020202020204" pitchFamily="34" charset="0"/>
                          <a:cs typeface="Arial" panose="020B0604020202020204" pitchFamily="34" charset="0"/>
                        </a:rPr>
                        <a:t>3 </a:t>
                      </a:r>
                      <a:r>
                        <a:rPr lang="en-US" sz="2000" dirty="0" smtClean="0">
                          <a:latin typeface="Arial" panose="020B0604020202020204" pitchFamily="34" charset="0"/>
                          <a:ea typeface="Times New Roman" panose="02020603050405020304" pitchFamily="18" charset="0"/>
                          <a:cs typeface="Arial" panose="020B0604020202020204" pitchFamily="34" charset="0"/>
                        </a:rPr>
                        <a:t>Soy ________ </a:t>
                      </a:r>
                      <a:r>
                        <a:rPr lang="en-US" sz="2000" dirty="0" err="1" smtClean="0">
                          <a:latin typeface="Arial" panose="020B0604020202020204" pitchFamily="34" charset="0"/>
                          <a:ea typeface="Times New Roman" panose="02020603050405020304" pitchFamily="18" charset="0"/>
                          <a:cs typeface="Arial" panose="020B0604020202020204" pitchFamily="34" charset="0"/>
                        </a:rPr>
                        <a:t>seria</a:t>
                      </a:r>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en-US" sz="2000" dirty="0" err="1" smtClean="0">
                          <a:latin typeface="Arial" panose="020B0604020202020204" pitchFamily="34" charset="0"/>
                          <a:ea typeface="Times New Roman" panose="02020603050405020304" pitchFamily="18" charset="0"/>
                          <a:cs typeface="Arial" panose="020B0604020202020204" pitchFamily="34" charset="0"/>
                        </a:rPr>
                        <a:t>pero</a:t>
                      </a:r>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en-US" sz="2000" dirty="0" err="1" smtClean="0">
                          <a:latin typeface="Arial" panose="020B0604020202020204" pitchFamily="34" charset="0"/>
                          <a:ea typeface="Times New Roman" panose="02020603050405020304" pitchFamily="18" charset="0"/>
                          <a:cs typeface="Arial" panose="020B0604020202020204" pitchFamily="34" charset="0"/>
                        </a:rPr>
                        <a:t>muy</a:t>
                      </a:r>
                      <a:r>
                        <a:rPr lang="en-US" sz="2000" dirty="0" smtClean="0">
                          <a:latin typeface="Arial" panose="020B0604020202020204" pitchFamily="34" charset="0"/>
                          <a:ea typeface="Times New Roman" panose="02020603050405020304" pitchFamily="18" charset="0"/>
                          <a:cs typeface="Arial" panose="020B0604020202020204" pitchFamily="34" charset="0"/>
                        </a:rPr>
                        <a:t> _____________. </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dirty="0">
                          <a:effectLst/>
                          <a:latin typeface="Arial" panose="020B0604020202020204" pitchFamily="34" charset="0"/>
                          <a:cs typeface="Arial" panose="020B0604020202020204" pitchFamily="34" charset="0"/>
                        </a:rPr>
                        <a:t>3 </a:t>
                      </a:r>
                      <a:r>
                        <a:rPr lang="en-US" sz="2000" dirty="0" smtClean="0">
                          <a:effectLst/>
                          <a:latin typeface="Arial" panose="020B0604020202020204" pitchFamily="34" charset="0"/>
                          <a:cs typeface="Arial" panose="020B0604020202020204" pitchFamily="34" charset="0"/>
                        </a:rPr>
                        <a:t>_____</a:t>
                      </a:r>
                      <a:r>
                        <a:rPr lang="en-US" sz="2000" baseline="0" dirty="0" smtClean="0">
                          <a:effectLst/>
                          <a:latin typeface="Arial" panose="020B0604020202020204" pitchFamily="34" charset="0"/>
                          <a:cs typeface="Arial" panose="020B0604020202020204" pitchFamily="34" charset="0"/>
                        </a:rPr>
                        <a:t> quite </a:t>
                      </a:r>
                      <a:r>
                        <a:rPr lang="en-US" sz="2000" dirty="0" smtClean="0">
                          <a:effectLst/>
                          <a:latin typeface="Arial" panose="020B0604020202020204" pitchFamily="34" charset="0"/>
                          <a:cs typeface="Arial" panose="020B0604020202020204" pitchFamily="34" charset="0"/>
                        </a:rPr>
                        <a:t>______________ nice.</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827293">
                <a:tc>
                  <a:txBody>
                    <a:bodyPr/>
                    <a:lstStyle/>
                    <a:p>
                      <a:pPr>
                        <a:spcAft>
                          <a:spcPts val="0"/>
                        </a:spcAft>
                      </a:pPr>
                      <a:r>
                        <a:rPr lang="en-US" sz="2000" dirty="0">
                          <a:effectLst/>
                          <a:latin typeface="Arial" panose="020B0604020202020204" pitchFamily="34" charset="0"/>
                          <a:cs typeface="Arial" panose="020B0604020202020204" pitchFamily="34" charset="0"/>
                        </a:rPr>
                        <a:t>4 ______ </a:t>
                      </a:r>
                      <a:r>
                        <a:rPr lang="en-US" sz="2000" dirty="0" err="1" smtClean="0">
                          <a:effectLst/>
                          <a:latin typeface="Arial" panose="020B0604020202020204" pitchFamily="34" charset="0"/>
                          <a:cs typeface="Arial" panose="020B0604020202020204" pitchFamily="34" charset="0"/>
                        </a:rPr>
                        <a:t>cuatro</a:t>
                      </a:r>
                      <a:r>
                        <a:rPr lang="en-US" sz="2000" dirty="0" smtClean="0">
                          <a:effectLst/>
                          <a:latin typeface="Arial" panose="020B0604020202020204" pitchFamily="34" charset="0"/>
                          <a:cs typeface="Arial" panose="020B0604020202020204" pitchFamily="34" charset="0"/>
                        </a:rPr>
                        <a:t> </a:t>
                      </a:r>
                      <a:r>
                        <a:rPr lang="en-US" sz="2000" dirty="0">
                          <a:effectLst/>
                          <a:latin typeface="Arial" panose="020B0604020202020204" pitchFamily="34" charset="0"/>
                          <a:cs typeface="Arial" panose="020B0604020202020204" pitchFamily="34" charset="0"/>
                        </a:rPr>
                        <a:t>personas ____ mi </a:t>
                      </a:r>
                      <a:r>
                        <a:rPr lang="en-US" sz="2000" dirty="0" err="1" smtClean="0">
                          <a:effectLst/>
                          <a:latin typeface="Arial" panose="020B0604020202020204" pitchFamily="34" charset="0"/>
                          <a:cs typeface="Arial" panose="020B0604020202020204" pitchFamily="34" charset="0"/>
                        </a:rPr>
                        <a:t>familia</a:t>
                      </a:r>
                      <a:r>
                        <a:rPr lang="en-US" sz="2000" dirty="0" smtClean="0">
                          <a:effectLst/>
                          <a:latin typeface="Arial" panose="020B0604020202020204" pitchFamily="34" charset="0"/>
                          <a:cs typeface="Arial" panose="020B0604020202020204" pitchFamily="34" charset="0"/>
                        </a:rPr>
                        <a:t>;</a:t>
                      </a:r>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en-US" sz="2000" dirty="0" err="1" smtClean="0">
                          <a:latin typeface="Arial" panose="020B0604020202020204" pitchFamily="34" charset="0"/>
                          <a:ea typeface="Times New Roman" panose="02020603050405020304" pitchFamily="18" charset="0"/>
                          <a:cs typeface="Arial" panose="020B0604020202020204" pitchFamily="34" charset="0"/>
                        </a:rPr>
                        <a:t>mis</a:t>
                      </a:r>
                      <a:r>
                        <a:rPr lang="en-US" sz="2000" dirty="0" smtClean="0">
                          <a:latin typeface="Arial" panose="020B0604020202020204" pitchFamily="34" charset="0"/>
                          <a:ea typeface="Times New Roman" panose="02020603050405020304" pitchFamily="18" charset="0"/>
                          <a:cs typeface="Arial" panose="020B0604020202020204" pitchFamily="34" charset="0"/>
                        </a:rPr>
                        <a:t> padres, mi </a:t>
                      </a:r>
                      <a:r>
                        <a:rPr lang="en-US" sz="2000" dirty="0" err="1" smtClean="0">
                          <a:latin typeface="Arial" panose="020B0604020202020204" pitchFamily="34" charset="0"/>
                          <a:ea typeface="Times New Roman" panose="02020603050405020304" pitchFamily="18" charset="0"/>
                          <a:cs typeface="Arial" panose="020B0604020202020204" pitchFamily="34" charset="0"/>
                        </a:rPr>
                        <a:t>abuela</a:t>
                      </a:r>
                      <a:r>
                        <a:rPr lang="en-US" sz="2000" dirty="0" smtClean="0">
                          <a:latin typeface="Arial" panose="020B0604020202020204" pitchFamily="34" charset="0"/>
                          <a:ea typeface="Times New Roman" panose="02020603050405020304" pitchFamily="18" charset="0"/>
                          <a:cs typeface="Arial" panose="020B0604020202020204" pitchFamily="34" charset="0"/>
                        </a:rPr>
                        <a:t> y </a:t>
                      </a:r>
                      <a:r>
                        <a:rPr lang="en-US" sz="2000" dirty="0" err="1" smtClean="0">
                          <a:latin typeface="Arial" panose="020B0604020202020204" pitchFamily="34" charset="0"/>
                          <a:ea typeface="Times New Roman" panose="02020603050405020304" pitchFamily="18" charset="0"/>
                          <a:cs typeface="Arial" panose="020B0604020202020204" pitchFamily="34" charset="0"/>
                        </a:rPr>
                        <a:t>yo</a:t>
                      </a:r>
                      <a:r>
                        <a:rPr lang="en-US" sz="2000" dirty="0" smtClean="0">
                          <a:latin typeface="Arial" panose="020B0604020202020204" pitchFamily="34" charset="0"/>
                          <a:ea typeface="Times New Roman" panose="02020603050405020304" pitchFamily="18" charset="0"/>
                          <a:cs typeface="Arial" panose="020B0604020202020204" pitchFamily="34" charset="0"/>
                        </a:rPr>
                        <a:t>.</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dirty="0">
                          <a:effectLst/>
                          <a:latin typeface="Arial" panose="020B0604020202020204" pitchFamily="34" charset="0"/>
                          <a:cs typeface="Arial" panose="020B0604020202020204" pitchFamily="34" charset="0"/>
                        </a:rPr>
                        <a:t>4 There are ____________ in </a:t>
                      </a:r>
                      <a:r>
                        <a:rPr lang="en-US" sz="2000" dirty="0" smtClean="0">
                          <a:effectLst/>
                          <a:latin typeface="Arial" panose="020B0604020202020204" pitchFamily="34" charset="0"/>
                          <a:cs typeface="Arial" panose="020B0604020202020204" pitchFamily="34" charset="0"/>
                        </a:rPr>
                        <a:t>_______________;__________.</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827293">
                <a:tc>
                  <a:txBody>
                    <a:bodyPr/>
                    <a:lstStyle/>
                    <a:p>
                      <a:pPr>
                        <a:spcAft>
                          <a:spcPts val="0"/>
                        </a:spcAft>
                      </a:pPr>
                      <a:r>
                        <a:rPr lang="en-US" sz="2000">
                          <a:effectLst/>
                          <a:latin typeface="Arial" panose="020B0604020202020204" pitchFamily="34" charset="0"/>
                          <a:cs typeface="Arial" panose="020B0604020202020204" pitchFamily="34" charset="0"/>
                        </a:rPr>
                        <a:t>5 ___ _________ hermanos _____ tengo tres ___________;</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a:effectLst/>
                          <a:latin typeface="Arial" panose="020B0604020202020204" pitchFamily="34" charset="0"/>
                          <a:cs typeface="Arial" panose="020B0604020202020204" pitchFamily="34" charset="0"/>
                        </a:rPr>
                        <a:t>5 I don’t have _____________ but _____________ pets.</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413647">
                <a:tc>
                  <a:txBody>
                    <a:bodyPr/>
                    <a:lstStyle/>
                    <a:p>
                      <a:pPr>
                        <a:spcAft>
                          <a:spcPts val="0"/>
                        </a:spcAft>
                      </a:pPr>
                      <a:r>
                        <a:rPr lang="en-US" sz="2000" dirty="0">
                          <a:effectLst/>
                          <a:latin typeface="Arial" panose="020B0604020202020204" pitchFamily="34" charset="0"/>
                          <a:cs typeface="Arial" panose="020B0604020202020204" pitchFamily="34" charset="0"/>
                        </a:rPr>
                        <a:t>6 </a:t>
                      </a:r>
                      <a:r>
                        <a:rPr lang="en-US" sz="2000" dirty="0" err="1">
                          <a:effectLst/>
                          <a:latin typeface="Arial" panose="020B0604020202020204" pitchFamily="34" charset="0"/>
                          <a:cs typeface="Arial" panose="020B0604020202020204" pitchFamily="34" charset="0"/>
                        </a:rPr>
                        <a:t>tengo</a:t>
                      </a:r>
                      <a:r>
                        <a:rPr lang="en-US" sz="2000" dirty="0">
                          <a:effectLst/>
                          <a:latin typeface="Arial" panose="020B0604020202020204" pitchFamily="34" charset="0"/>
                          <a:cs typeface="Arial" panose="020B0604020202020204" pitchFamily="34" charset="0"/>
                        </a:rPr>
                        <a:t> dos _______ y __ </a:t>
                      </a:r>
                      <a:r>
                        <a:rPr lang="en-US" sz="2000" dirty="0" err="1" smtClean="0">
                          <a:effectLst/>
                          <a:latin typeface="Arial" panose="020B0604020202020204" pitchFamily="34" charset="0"/>
                          <a:cs typeface="Arial" panose="020B0604020202020204" pitchFamily="34" charset="0"/>
                        </a:rPr>
                        <a:t>tortuga</a:t>
                      </a:r>
                      <a:r>
                        <a:rPr lang="en-US" sz="2000" dirty="0" smtClean="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dirty="0">
                          <a:effectLst/>
                          <a:latin typeface="Arial" panose="020B0604020202020204" pitchFamily="34" charset="0"/>
                          <a:cs typeface="Arial" panose="020B0604020202020204" pitchFamily="34" charset="0"/>
                        </a:rPr>
                        <a:t>6 ____________ dogs </a:t>
                      </a:r>
                      <a:r>
                        <a:rPr lang="en-US" sz="2000" dirty="0" smtClean="0">
                          <a:effectLst/>
                          <a:latin typeface="Arial" panose="020B0604020202020204" pitchFamily="34" charset="0"/>
                          <a:cs typeface="Arial" panose="020B0604020202020204" pitchFamily="34" charset="0"/>
                        </a:rPr>
                        <a:t>____ </a:t>
                      </a:r>
                      <a:r>
                        <a:rPr lang="en-US" sz="2000" dirty="0">
                          <a:effectLst/>
                          <a:latin typeface="Arial" panose="020B0604020202020204" pitchFamily="34" charset="0"/>
                          <a:cs typeface="Arial" panose="020B0604020202020204" pitchFamily="34" charset="0"/>
                        </a:rPr>
                        <a:t>a ________.</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413647">
                <a:tc>
                  <a:txBody>
                    <a:bodyPr/>
                    <a:lstStyle/>
                    <a:p>
                      <a:pPr>
                        <a:spcAft>
                          <a:spcPts val="0"/>
                        </a:spcAft>
                      </a:pPr>
                      <a:r>
                        <a:rPr lang="en-US" sz="2000">
                          <a:effectLst/>
                          <a:latin typeface="Arial" panose="020B0604020202020204" pitchFamily="34" charset="0"/>
                          <a:cs typeface="Arial" panose="020B0604020202020204" pitchFamily="34" charset="0"/>
                        </a:rPr>
                        <a:t>7 Mi pasión _______ el fútbol.</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a:effectLst/>
                          <a:latin typeface="Arial" panose="020B0604020202020204" pitchFamily="34" charset="0"/>
                          <a:cs typeface="Arial" panose="020B0604020202020204" pitchFamily="34" charset="0"/>
                        </a:rPr>
                        <a:t>7 __________ is ____________.</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827293">
                <a:tc>
                  <a:txBody>
                    <a:bodyPr/>
                    <a:lstStyle/>
                    <a:p>
                      <a:pPr>
                        <a:spcAft>
                          <a:spcPts val="0"/>
                        </a:spcAft>
                      </a:pPr>
                      <a:r>
                        <a:rPr lang="en-US" sz="2000" dirty="0">
                          <a:effectLst/>
                          <a:latin typeface="Arial" panose="020B0604020202020204" pitchFamily="34" charset="0"/>
                          <a:cs typeface="Arial" panose="020B0604020202020204" pitchFamily="34" charset="0"/>
                        </a:rPr>
                        <a:t>8 __ </a:t>
                      </a:r>
                      <a:r>
                        <a:rPr lang="en-US" sz="2000" dirty="0" err="1">
                          <a:effectLst/>
                          <a:latin typeface="Arial" panose="020B0604020202020204" pitchFamily="34" charset="0"/>
                          <a:cs typeface="Arial" panose="020B0604020202020204" pitchFamily="34" charset="0"/>
                        </a:rPr>
                        <a:t>héroe</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es</a:t>
                      </a:r>
                      <a:r>
                        <a:rPr lang="en-US" sz="2000" dirty="0">
                          <a:effectLst/>
                          <a:latin typeface="Arial" panose="020B0604020202020204" pitchFamily="34" charset="0"/>
                          <a:cs typeface="Arial" panose="020B0604020202020204" pitchFamily="34" charset="0"/>
                        </a:rPr>
                        <a:t> </a:t>
                      </a:r>
                      <a:r>
                        <a:rPr lang="en-US" sz="2000" dirty="0" smtClean="0">
                          <a:effectLst/>
                          <a:latin typeface="Arial" panose="020B0604020202020204" pitchFamily="34" charset="0"/>
                          <a:cs typeface="Arial" panose="020B0604020202020204" pitchFamily="34" charset="0"/>
                        </a:rPr>
                        <a:t>Cristiano Ronaldo.  </a:t>
                      </a:r>
                      <a:r>
                        <a:rPr lang="en-US" sz="2000" dirty="0">
                          <a:effectLst/>
                          <a:latin typeface="Arial" panose="020B0604020202020204" pitchFamily="34" charset="0"/>
                          <a:cs typeface="Arial" panose="020B0604020202020204" pitchFamily="34" charset="0"/>
                        </a:rPr>
                        <a:t>¡</a:t>
                      </a:r>
                      <a:r>
                        <a:rPr lang="en-US" sz="2000" dirty="0" err="1">
                          <a:effectLst/>
                          <a:latin typeface="Arial" panose="020B0604020202020204" pitchFamily="34" charset="0"/>
                          <a:cs typeface="Arial" panose="020B0604020202020204" pitchFamily="34" charset="0"/>
                        </a:rPr>
                        <a:t>Es</a:t>
                      </a:r>
                      <a:r>
                        <a:rPr lang="en-US" sz="2000" dirty="0">
                          <a:effectLst/>
                          <a:latin typeface="Arial" panose="020B0604020202020204" pitchFamily="34" charset="0"/>
                          <a:cs typeface="Arial" panose="020B0604020202020204" pitchFamily="34" charset="0"/>
                        </a:rPr>
                        <a:t> </a:t>
                      </a:r>
                      <a:r>
                        <a:rPr lang="en-US" sz="2000" dirty="0" smtClean="0">
                          <a:effectLst/>
                          <a:latin typeface="Arial" panose="020B0604020202020204" pitchFamily="34" charset="0"/>
                          <a:cs typeface="Arial" panose="020B0604020202020204" pitchFamily="34" charset="0"/>
                        </a:rPr>
                        <a:t>genial!</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dirty="0">
                          <a:effectLst/>
                          <a:latin typeface="Arial" panose="020B0604020202020204" pitchFamily="34" charset="0"/>
                          <a:cs typeface="Arial" panose="020B0604020202020204" pitchFamily="34" charset="0"/>
                        </a:rPr>
                        <a:t>8 My ___________________. _______________!</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bl>
          </a:graphicData>
        </a:graphic>
      </p:graphicFrame>
      <p:sp>
        <p:nvSpPr>
          <p:cNvPr id="3" name="Rectangle 1"/>
          <p:cNvSpPr>
            <a:spLocks noChangeArrowheads="1"/>
          </p:cNvSpPr>
          <p:nvPr/>
        </p:nvSpPr>
        <p:spPr bwMode="auto">
          <a:xfrm>
            <a:off x="300729" y="138523"/>
            <a:ext cx="494237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b="1" dirty="0">
                <a:solidFill>
                  <a:prstClr val="black"/>
                </a:solidFill>
                <a:latin typeface="Arial" panose="020B0604020202020204" pitchFamily="34" charset="0"/>
                <a:ea typeface="Times New Roman" panose="02020603050405020304" pitchFamily="18" charset="0"/>
                <a:cs typeface="Arial" panose="020B0604020202020204" pitchFamily="34" charset="0"/>
              </a:rPr>
              <a:t>Me </a:t>
            </a:r>
            <a:r>
              <a:rPr lang="en-US" b="1" dirty="0" err="1">
                <a:solidFill>
                  <a:prstClr val="black"/>
                </a:solidFill>
                <a:latin typeface="Arial" panose="020B0604020202020204" pitchFamily="34" charset="0"/>
                <a:ea typeface="Times New Roman" panose="02020603050405020304" pitchFamily="18" charset="0"/>
                <a:cs typeface="Arial" panose="020B0604020202020204" pitchFamily="34" charset="0"/>
              </a:rPr>
              <a:t>presento</a:t>
            </a:r>
            <a:r>
              <a:rPr lang="en-US" b="1" dirty="0">
                <a:solidFill>
                  <a:prstClr val="black"/>
                </a:solidFill>
                <a:latin typeface="Arial" panose="020B0604020202020204" pitchFamily="34" charset="0"/>
                <a:ea typeface="Times New Roman" panose="02020603050405020304" pitchFamily="18" charset="0"/>
                <a:cs typeface="Arial" panose="020B0604020202020204" pitchFamily="34" charset="0"/>
              </a:rPr>
              <a:t> [B]</a:t>
            </a:r>
            <a:endParaRPr lang="en-GB" sz="900" dirty="0">
              <a:solidFill>
                <a:prstClr val="black"/>
              </a:solidFill>
            </a:endParaRPr>
          </a:p>
          <a:p>
            <a:pPr eaLnBrk="0" fontAlgn="base" hangingPunct="0">
              <a:spcBef>
                <a:spcPct val="0"/>
              </a:spcBef>
              <a:spcAft>
                <a:spcPct val="0"/>
              </a:spcAft>
            </a:pPr>
            <a:r>
              <a:rPr lang="en-US" dirty="0" err="1">
                <a:solidFill>
                  <a:prstClr val="black"/>
                </a:solidFill>
                <a:latin typeface="Arial" panose="020B0604020202020204" pitchFamily="34" charset="0"/>
                <a:ea typeface="Times New Roman" panose="02020603050405020304" pitchFamily="18" charset="0"/>
                <a:cs typeface="Arial" panose="020B0604020202020204" pitchFamily="34" charset="0"/>
              </a:rPr>
              <a:t>Completa</a:t>
            </a:r>
            <a:r>
              <a:rPr lang="en-US" dirty="0">
                <a:solidFill>
                  <a:prstClr val="black"/>
                </a:solidFill>
                <a:latin typeface="Arial" panose="020B0604020202020204" pitchFamily="34" charset="0"/>
                <a:ea typeface="Times New Roman" panose="02020603050405020304" pitchFamily="18" charset="0"/>
                <a:cs typeface="Arial" panose="020B0604020202020204" pitchFamily="34" charset="0"/>
              </a:rPr>
              <a:t> la </a:t>
            </a:r>
            <a:r>
              <a:rPr lang="en-US" dirty="0" err="1">
                <a:solidFill>
                  <a:prstClr val="black"/>
                </a:solidFill>
                <a:latin typeface="Arial" panose="020B0604020202020204" pitchFamily="34" charset="0"/>
                <a:ea typeface="Times New Roman" panose="02020603050405020304" pitchFamily="18" charset="0"/>
                <a:cs typeface="Arial" panose="020B0604020202020204" pitchFamily="34" charset="0"/>
              </a:rPr>
              <a:t>traducci</a:t>
            </a:r>
            <a:r>
              <a:rPr lang="en-US" dirty="0" err="1">
                <a:solidFill>
                  <a:prstClr val="black"/>
                </a:solidFill>
                <a:ea typeface="Times New Roman" panose="02020603050405020304" pitchFamily="18" charset="0"/>
                <a:cs typeface="Arial" panose="020B0604020202020204" pitchFamily="34" charset="0"/>
              </a:rPr>
              <a:t>ó</a:t>
            </a:r>
            <a:r>
              <a:rPr lang="en-US" dirty="0" err="1">
                <a:solidFill>
                  <a:prstClr val="black"/>
                </a:solidFill>
                <a:latin typeface="Arial" panose="020B0604020202020204" pitchFamily="34" charset="0"/>
                <a:ea typeface="Times New Roman" panose="02020603050405020304" pitchFamily="18" charset="0"/>
                <a:cs typeface="Arial" panose="020B0604020202020204" pitchFamily="34" charset="0"/>
              </a:rPr>
              <a:t>n</a:t>
            </a:r>
            <a:r>
              <a:rPr lang="en-US" dirty="0">
                <a:solidFill>
                  <a:prstClr val="black"/>
                </a:solidFill>
                <a:latin typeface="Arial" panose="020B0604020202020204" pitchFamily="34" charset="0"/>
                <a:ea typeface="Times New Roman" panose="02020603050405020304" pitchFamily="18" charset="0"/>
                <a:cs typeface="Arial" panose="020B0604020202020204" pitchFamily="34" charset="0"/>
              </a:rPr>
              <a:t> en </a:t>
            </a:r>
            <a:r>
              <a:rPr lang="en-US" dirty="0" err="1">
                <a:solidFill>
                  <a:prstClr val="black"/>
                </a:solidFill>
                <a:latin typeface="Arial" panose="020B0604020202020204" pitchFamily="34" charset="0"/>
                <a:ea typeface="Times New Roman" panose="02020603050405020304" pitchFamily="18" charset="0"/>
                <a:cs typeface="Arial" panose="020B0604020202020204" pitchFamily="34" charset="0"/>
              </a:rPr>
              <a:t>espa</a:t>
            </a:r>
            <a:r>
              <a:rPr lang="en-US" dirty="0" err="1">
                <a:solidFill>
                  <a:prstClr val="black"/>
                </a:solidFill>
                <a:ea typeface="Times New Roman" panose="02020603050405020304" pitchFamily="18" charset="0"/>
                <a:cs typeface="Arial" panose="020B0604020202020204" pitchFamily="34" charset="0"/>
              </a:rPr>
              <a:t>ñ</a:t>
            </a:r>
            <a:r>
              <a:rPr lang="en-US" dirty="0" err="1">
                <a:solidFill>
                  <a:prstClr val="black"/>
                </a:solidFill>
                <a:latin typeface="Arial" panose="020B0604020202020204" pitchFamily="34" charset="0"/>
                <a:ea typeface="Times New Roman" panose="02020603050405020304" pitchFamily="18" charset="0"/>
                <a:cs typeface="Arial" panose="020B0604020202020204" pitchFamily="34" charset="0"/>
              </a:rPr>
              <a:t>ol</a:t>
            </a:r>
            <a:r>
              <a:rPr lang="en-US" dirty="0">
                <a:solidFill>
                  <a:prstClr val="black"/>
                </a:solidFill>
                <a:latin typeface="Arial" panose="020B0604020202020204" pitchFamily="34" charset="0"/>
                <a:ea typeface="Times New Roman" panose="02020603050405020304" pitchFamily="18" charset="0"/>
                <a:cs typeface="Arial" panose="020B0604020202020204" pitchFamily="34" charset="0"/>
              </a:rPr>
              <a:t> y en </a:t>
            </a:r>
            <a:r>
              <a:rPr lang="en-US" dirty="0" err="1">
                <a:solidFill>
                  <a:prstClr val="black"/>
                </a:solidFill>
                <a:latin typeface="Arial" panose="020B0604020202020204" pitchFamily="34" charset="0"/>
                <a:ea typeface="Times New Roman" panose="02020603050405020304" pitchFamily="18" charset="0"/>
                <a:cs typeface="Arial" panose="020B0604020202020204" pitchFamily="34" charset="0"/>
              </a:rPr>
              <a:t>ingl</a:t>
            </a:r>
            <a:r>
              <a:rPr lang="en-US" dirty="0" err="1">
                <a:solidFill>
                  <a:prstClr val="black"/>
                </a:solidFill>
                <a:ea typeface="Times New Roman" panose="02020603050405020304" pitchFamily="18" charset="0"/>
                <a:cs typeface="Arial" panose="020B0604020202020204" pitchFamily="34" charset="0"/>
              </a:rPr>
              <a:t>é</a:t>
            </a:r>
            <a:r>
              <a:rPr lang="en-US" dirty="0" err="1">
                <a:solidFill>
                  <a:prstClr val="black"/>
                </a:solidFill>
                <a:latin typeface="Arial" panose="020B0604020202020204" pitchFamily="34" charset="0"/>
                <a:ea typeface="Times New Roman" panose="02020603050405020304" pitchFamily="18" charset="0"/>
                <a:cs typeface="Arial" panose="020B0604020202020204" pitchFamily="34" charset="0"/>
              </a:rPr>
              <a:t>s</a:t>
            </a:r>
            <a:r>
              <a:rPr lang="en-US"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2800" dirty="0">
              <a:solidFill>
                <a:prstClr val="black"/>
              </a:solidFill>
              <a:latin typeface="Arial" panose="020B0604020202020204" pitchFamily="34" charset="0"/>
            </a:endParaRPr>
          </a:p>
        </p:txBody>
      </p:sp>
    </p:spTree>
    <p:extLst>
      <p:ext uri="{BB962C8B-B14F-4D97-AF65-F5344CB8AC3E}">
        <p14:creationId xmlns:p14="http://schemas.microsoft.com/office/powerpoint/2010/main" val="7456211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199" y="536573"/>
            <a:ext cx="8328991" cy="5170646"/>
          </a:xfrm>
          <a:prstGeom prst="rect">
            <a:avLst/>
          </a:prstGeom>
        </p:spPr>
        <p:txBody>
          <a:bodyPr wrap="square">
            <a:spAutoFit/>
          </a:bodyPr>
          <a:lstStyle/>
          <a:p>
            <a:pPr defTabSz="457200"/>
            <a:r>
              <a:rPr lang="en-US" sz="2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Me </a:t>
            </a:r>
            <a:r>
              <a:rPr lang="en-US" sz="2000" b="1"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presento</a:t>
            </a:r>
            <a:r>
              <a:rPr lang="en-US" sz="2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[C]</a:t>
            </a:r>
            <a:endParaRPr lang="en-GB" sz="2000" dirty="0">
              <a:solidFill>
                <a:prstClr val="black"/>
              </a:solidFill>
              <a:ea typeface="Times New Roman" panose="02020603050405020304" pitchFamily="18" charset="0"/>
              <a:cs typeface="Times New Roman" panose="02020603050405020304" pitchFamily="18" charset="0"/>
            </a:endParaRPr>
          </a:p>
          <a:p>
            <a:pPr defTabSz="457200"/>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Completa</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el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texto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en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español</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con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las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palabras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apropiadas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endParaRPr lang="en-GB" sz="2000" dirty="0">
              <a:solidFill>
                <a:prstClr val="black"/>
              </a:solidFill>
              <a:ea typeface="Times New Roman" panose="02020603050405020304" pitchFamily="18" charset="0"/>
              <a:cs typeface="Times New Roman" panose="02020603050405020304" pitchFamily="18" charset="0"/>
            </a:endParaRPr>
          </a:p>
          <a:p>
            <a:pPr defTabSz="457200">
              <a:lnSpc>
                <a:spcPct val="150000"/>
              </a:lnSpc>
            </a:pP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Hola</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 _________? Me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llamo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Maya y ________ en Mallorca. Soy ________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pero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simpática</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tres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personas ____ mi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familia</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 _________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hermanos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tengo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tres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___________;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tengo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dos _______ y 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gato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Mi</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pasión</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_______ el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fútbol</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héroe</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es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Lionel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Messi</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Es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fenomenal</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en-GB" sz="2000" dirty="0">
              <a:solidFill>
                <a:prstClr val="black"/>
              </a:solidFill>
              <a:ea typeface="Times New Roman" panose="02020603050405020304" pitchFamily="18" charset="0"/>
              <a:cs typeface="Times New Roman" panose="02020603050405020304" pitchFamily="18" charset="0"/>
            </a:endParaRPr>
          </a:p>
          <a:p>
            <a:pPr defTabSz="457200"/>
            <a:r>
              <a:rPr lang="en-US" sz="20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 </a:t>
            </a:r>
            <a:endParaRPr lang="en-GB" sz="2000" dirty="0">
              <a:solidFill>
                <a:prstClr val="black"/>
              </a:solidFill>
              <a:ea typeface="Times New Roman" panose="02020603050405020304" pitchFamily="18" charset="0"/>
              <a:cs typeface="Times New Roman" panose="02020603050405020304" pitchFamily="18" charset="0"/>
            </a:endParaRPr>
          </a:p>
          <a:p>
            <a:pPr defTabSz="457200"/>
            <a:r>
              <a:rPr lang="en-US" sz="2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en-GB" sz="2000" dirty="0">
              <a:solidFill>
                <a:prstClr val="black"/>
              </a:solidFill>
              <a:ea typeface="Times New Roman" panose="02020603050405020304" pitchFamily="18" charset="0"/>
              <a:cs typeface="Times New Roman" panose="02020603050405020304" pitchFamily="18" charset="0"/>
            </a:endParaRPr>
          </a:p>
          <a:p>
            <a:pPr defTabSz="457200"/>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Hello! How are you? I am called Maya and I live in Mallorca. I am serious but very nice. There are three people in my family.  I don’t have brothers and sisters but I have three pets; I have two dogs and a cat.  My passion is football.  My hero is Lionel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Messi</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He’s amazing!</a:t>
            </a:r>
            <a:endParaRPr lang="en-GB" sz="2000" dirty="0">
              <a:solidFill>
                <a:prstClr val="black"/>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57091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295" y="0"/>
            <a:ext cx="6380922" cy="6247864"/>
          </a:xfrm>
          <a:prstGeom prst="rect">
            <a:avLst/>
          </a:prstGeom>
        </p:spPr>
        <p:txBody>
          <a:bodyPr wrap="square">
            <a:spAutoFit/>
          </a:bodyPr>
          <a:lstStyle/>
          <a:p>
            <a:pPr defTabSz="457200"/>
            <a:r>
              <a:rPr lang="en-US" sz="2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en-GB" sz="2000" dirty="0">
              <a:solidFill>
                <a:prstClr val="black"/>
              </a:solidFill>
              <a:ea typeface="Times New Roman" panose="02020603050405020304" pitchFamily="18" charset="0"/>
              <a:cs typeface="Times New Roman" panose="02020603050405020304" pitchFamily="18" charset="0"/>
            </a:endParaRPr>
          </a:p>
          <a:p>
            <a:pPr defTabSz="457200"/>
            <a:r>
              <a:rPr lang="en-US" sz="2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Me </a:t>
            </a:r>
            <a:r>
              <a:rPr lang="en-US" sz="2000" b="1"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presento</a:t>
            </a:r>
            <a:r>
              <a:rPr lang="en-US" sz="2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[D]</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Traduce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las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frases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al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español</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endParaRPr lang="en-GB" sz="2000" dirty="0">
              <a:solidFill>
                <a:prstClr val="black"/>
              </a:solidFill>
              <a:ea typeface="Times New Roman" panose="02020603050405020304" pitchFamily="18" charset="0"/>
              <a:cs typeface="Times New Roman" panose="02020603050405020304" pitchFamily="18" charset="0"/>
            </a:endParaRPr>
          </a:p>
          <a:p>
            <a:pPr defTabSz="457200"/>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1  Hello! How are you?</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2 I am called Maya and I live in Mallorca.</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3 I am serious but very nice.</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4 There are three people in my family.</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5  I don’t have brothers and sisters but I have three pets;</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6  I have two dogs and a cat.</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7  My passion is football.</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8  My hero is Lionel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Messi</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He’s amazing!</a:t>
            </a:r>
            <a:endParaRPr lang="en-GB" sz="2000" dirty="0">
              <a:solidFill>
                <a:prstClr val="black"/>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8291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660" y="634321"/>
            <a:ext cx="8627165" cy="5246564"/>
          </a:xfrm>
          <a:prstGeom prst="rect">
            <a:avLst/>
          </a:prstGeom>
        </p:spPr>
        <p:txBody>
          <a:bodyPr wrap="square">
            <a:spAutoFit/>
          </a:bodyPr>
          <a:lstStyle/>
          <a:p>
            <a:pPr defTabSz="457200">
              <a:lnSpc>
                <a:spcPct val="115000"/>
              </a:lnSpc>
              <a:spcAft>
                <a:spcPts val="1000"/>
              </a:spcAft>
            </a:pPr>
            <a:r>
              <a:rPr lang="en-GB" sz="2000" dirty="0">
                <a:solidFill>
                  <a:prstClr val="black"/>
                </a:solidFill>
                <a:ea typeface="SimSun" panose="02010600030101010101" pitchFamily="2" charset="-122"/>
                <a:cs typeface="Times New Roman" panose="02020603050405020304" pitchFamily="18" charset="0"/>
              </a:rPr>
              <a:t>NAME:____________________________________________________________</a:t>
            </a:r>
            <a:br>
              <a:rPr lang="en-GB" sz="2000" dirty="0">
                <a:solidFill>
                  <a:prstClr val="black"/>
                </a:solidFill>
                <a:ea typeface="SimSun" panose="02010600030101010101" pitchFamily="2" charset="-122"/>
                <a:cs typeface="Times New Roman" panose="02020603050405020304" pitchFamily="18" charset="0"/>
              </a:rPr>
            </a:br>
            <a:r>
              <a:rPr lang="en-GB" sz="2000" b="1" dirty="0">
                <a:solidFill>
                  <a:prstClr val="black"/>
                </a:solidFill>
                <a:ea typeface="SimSun" panose="02010600030101010101" pitchFamily="2" charset="-122"/>
                <a:cs typeface="Times New Roman" panose="02020603050405020304" pitchFamily="18" charset="0"/>
              </a:rPr>
              <a:t>Translate into German and write your text in the lined space provided below:</a:t>
            </a:r>
            <a:r>
              <a:rPr lang="en-GB" sz="2000" dirty="0">
                <a:solidFill>
                  <a:prstClr val="black"/>
                </a:solidFill>
                <a:ea typeface="SimSun" panose="02010600030101010101" pitchFamily="2" charset="-122"/>
                <a:cs typeface="Times New Roman" panose="02020603050405020304" pitchFamily="18" charset="0"/>
              </a:rPr>
              <a:t/>
            </a:r>
            <a:br>
              <a:rPr lang="en-GB" sz="2000" dirty="0">
                <a:solidFill>
                  <a:prstClr val="black"/>
                </a:solidFill>
                <a:ea typeface="SimSun" panose="02010600030101010101" pitchFamily="2" charset="-122"/>
                <a:cs typeface="Times New Roman" panose="02020603050405020304" pitchFamily="18" charset="0"/>
              </a:rPr>
            </a:br>
            <a:r>
              <a:rPr lang="en-GB" sz="2000" dirty="0">
                <a:solidFill>
                  <a:prstClr val="black"/>
                </a:solidFill>
                <a:ea typeface="SimSun" panose="02010600030101010101" pitchFamily="2" charset="-122"/>
                <a:cs typeface="Times New Roman" panose="02020603050405020304" pitchFamily="18" charset="0"/>
              </a:rPr>
              <a:t> Hello. What is your name? (3) My name is Tina. (3) I live in France (3) but I learn German in school (3). Where do you live? (3)</a:t>
            </a:r>
            <a:br>
              <a:rPr lang="en-GB" sz="2000" dirty="0">
                <a:solidFill>
                  <a:prstClr val="black"/>
                </a:solidFill>
                <a:ea typeface="SimSun" panose="02010600030101010101" pitchFamily="2" charset="-122"/>
                <a:cs typeface="Times New Roman" panose="02020603050405020304" pitchFamily="18" charset="0"/>
              </a:rPr>
            </a:br>
            <a:r>
              <a:rPr lang="en-GB" sz="2000" dirty="0">
                <a:solidFill>
                  <a:prstClr val="black"/>
                </a:solidFill>
                <a:ea typeface="SimSun" panose="02010600030101010101" pitchFamily="2" charset="-122"/>
                <a:cs typeface="Times New Roman" panose="02020603050405020304" pitchFamily="18" charset="0"/>
              </a:rPr>
              <a:t>I am 12 years old (3) and my birthday is on the 3</a:t>
            </a:r>
            <a:r>
              <a:rPr lang="en-GB" sz="2000" baseline="30000" dirty="0">
                <a:solidFill>
                  <a:prstClr val="black"/>
                </a:solidFill>
                <a:ea typeface="SimSun" panose="02010600030101010101" pitchFamily="2" charset="-122"/>
                <a:cs typeface="Times New Roman" panose="02020603050405020304" pitchFamily="18" charset="0"/>
              </a:rPr>
              <a:t>rd</a:t>
            </a:r>
            <a:r>
              <a:rPr lang="en-GB" sz="2000" dirty="0">
                <a:solidFill>
                  <a:prstClr val="black"/>
                </a:solidFill>
                <a:ea typeface="SimSun" panose="02010600030101010101" pitchFamily="2" charset="-122"/>
                <a:cs typeface="Times New Roman" panose="02020603050405020304" pitchFamily="18" charset="0"/>
              </a:rPr>
              <a:t> March. (3) How old are you? (3)</a:t>
            </a:r>
            <a:br>
              <a:rPr lang="en-GB" sz="2000" dirty="0">
                <a:solidFill>
                  <a:prstClr val="black"/>
                </a:solidFill>
                <a:ea typeface="SimSun" panose="02010600030101010101" pitchFamily="2" charset="-122"/>
                <a:cs typeface="Times New Roman" panose="02020603050405020304" pitchFamily="18" charset="0"/>
              </a:rPr>
            </a:br>
            <a:r>
              <a:rPr lang="en-GB" sz="2000" dirty="0">
                <a:solidFill>
                  <a:prstClr val="black"/>
                </a:solidFill>
                <a:ea typeface="SimSun" panose="02010600030101010101" pitchFamily="2" charset="-122"/>
                <a:cs typeface="Times New Roman" panose="02020603050405020304" pitchFamily="18" charset="0"/>
              </a:rPr>
              <a:t>My favourite subjects are German and History (3). What is your favourite subject? (3) I don’t like Science. (3) It is boring. (3)</a:t>
            </a:r>
          </a:p>
          <a:p>
            <a:pPr defTabSz="457200">
              <a:lnSpc>
                <a:spcPct val="115000"/>
              </a:lnSpc>
              <a:spcAft>
                <a:spcPts val="1000"/>
              </a:spcAft>
            </a:pPr>
            <a:r>
              <a:rPr lang="en-GB" dirty="0">
                <a:solidFill>
                  <a:prstClr val="black"/>
                </a:solidFill>
                <a:ea typeface="SimSun" panose="02010600030101010101" pitchFamily="2" charset="-122"/>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0594649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63902" y="316475"/>
            <a:ext cx="4572000" cy="6247864"/>
          </a:xfrm>
          <a:prstGeom prst="rect">
            <a:avLst/>
          </a:prstGeom>
        </p:spPr>
        <p:txBody>
          <a:bodyPr>
            <a:spAutoFit/>
          </a:bodyPr>
          <a:lstStyle/>
          <a:p>
            <a:pPr defTabSz="457200"/>
            <a:r>
              <a:rPr lang="en-GB" sz="2000" dirty="0">
                <a:solidFill>
                  <a:srgbClr val="000000"/>
                </a:solidFill>
                <a:ea typeface="Calibri" panose="020F0502020204030204" pitchFamily="34" charset="0"/>
              </a:rPr>
              <a:t>The new GCSE, with first teaching from September 2016 and first examination from June 2018, will include elements of both forms of translation. </a:t>
            </a:r>
            <a:br>
              <a:rPr lang="en-GB" sz="2000" dirty="0">
                <a:solidFill>
                  <a:srgbClr val="000000"/>
                </a:solidFill>
                <a:ea typeface="Calibri" panose="020F0502020204030204" pitchFamily="34" charset="0"/>
              </a:rPr>
            </a:br>
            <a:r>
              <a:rPr lang="en-GB" sz="2000" dirty="0">
                <a:solidFill>
                  <a:srgbClr val="000000"/>
                </a:solidFill>
                <a:ea typeface="Calibri" panose="020F0502020204030204" pitchFamily="34" charset="0"/>
              </a:rPr>
              <a:t/>
            </a:r>
            <a:br>
              <a:rPr lang="en-GB" sz="2000" dirty="0">
                <a:solidFill>
                  <a:srgbClr val="000000"/>
                </a:solidFill>
                <a:ea typeface="Calibri" panose="020F0502020204030204" pitchFamily="34" charset="0"/>
              </a:rPr>
            </a:br>
            <a:r>
              <a:rPr lang="en-GB" sz="2000" dirty="0">
                <a:solidFill>
                  <a:srgbClr val="000000"/>
                </a:solidFill>
                <a:ea typeface="Calibri" panose="020F0502020204030204" pitchFamily="34" charset="0"/>
              </a:rPr>
              <a:t>“GCSE specifications in modern languages must require students to:</a:t>
            </a:r>
          </a:p>
          <a:p>
            <a:pPr defTabSz="457200"/>
            <a:r>
              <a:rPr lang="en-GB" sz="2000" dirty="0">
                <a:solidFill>
                  <a:srgbClr val="000000"/>
                </a:solidFill>
                <a:ea typeface="Calibri" panose="020F0502020204030204" pitchFamily="34" charset="0"/>
              </a:rPr>
              <a:t> </a:t>
            </a:r>
            <a:r>
              <a:rPr lang="en-GB" sz="2000" b="1" dirty="0">
                <a:solidFill>
                  <a:srgbClr val="000000"/>
                </a:solidFill>
                <a:ea typeface="Calibri" panose="020F0502020204030204" pitchFamily="34" charset="0"/>
              </a:rPr>
              <a:t>translate a short passage from the assessed language into English </a:t>
            </a:r>
            <a:r>
              <a:rPr lang="en-GB" sz="2000" dirty="0">
                <a:solidFill>
                  <a:srgbClr val="000000"/>
                </a:solidFill>
                <a:ea typeface="Calibri" panose="020F0502020204030204" pitchFamily="34" charset="0"/>
              </a:rPr>
              <a:t>(p.6)</a:t>
            </a:r>
          </a:p>
          <a:p>
            <a:pPr defTabSz="457200"/>
            <a:r>
              <a:rPr lang="en-GB" sz="2000" dirty="0">
                <a:solidFill>
                  <a:srgbClr val="000000"/>
                </a:solidFill>
                <a:ea typeface="Calibri" panose="020F0502020204030204" pitchFamily="34" charset="0"/>
              </a:rPr>
              <a:t> AND</a:t>
            </a:r>
            <a:br>
              <a:rPr lang="en-GB" sz="2000" dirty="0">
                <a:solidFill>
                  <a:srgbClr val="000000"/>
                </a:solidFill>
                <a:ea typeface="Calibri" panose="020F0502020204030204" pitchFamily="34" charset="0"/>
              </a:rPr>
            </a:br>
            <a:r>
              <a:rPr lang="en-GB" sz="2000" b="1" dirty="0">
                <a:solidFill>
                  <a:srgbClr val="000000"/>
                </a:solidFill>
                <a:ea typeface="Calibri" panose="020F0502020204030204" pitchFamily="34" charset="0"/>
              </a:rPr>
              <a:t>translate sentences and short texts from English into the assessed language </a:t>
            </a:r>
            <a:r>
              <a:rPr lang="en-GB" sz="2000" dirty="0">
                <a:solidFill>
                  <a:srgbClr val="000000"/>
                </a:solidFill>
                <a:ea typeface="Calibri" panose="020F0502020204030204" pitchFamily="34" charset="0"/>
              </a:rPr>
              <a:t>to convey key messages accurately and to apply grammatical knowledge of language and structures in context.” (p.7)</a:t>
            </a:r>
          </a:p>
          <a:p>
            <a:pPr defTabSz="457200"/>
            <a:r>
              <a:rPr lang="en-GB" sz="2000" dirty="0">
                <a:solidFill>
                  <a:srgbClr val="000000"/>
                </a:solidFill>
                <a:ea typeface="Calibri" panose="020F0502020204030204" pitchFamily="34" charset="0"/>
              </a:rPr>
              <a:t> </a:t>
            </a:r>
          </a:p>
          <a:p>
            <a:pPr defTabSz="457200"/>
            <a:r>
              <a:rPr lang="en-GB" sz="1600" dirty="0">
                <a:solidFill>
                  <a:srgbClr val="000000"/>
                </a:solidFill>
                <a:ea typeface="Calibri" panose="020F0502020204030204" pitchFamily="34" charset="0"/>
              </a:rPr>
              <a:t>Reference: DFE-00348-2014</a:t>
            </a:r>
            <a:br>
              <a:rPr lang="en-GB" sz="1600" dirty="0">
                <a:solidFill>
                  <a:srgbClr val="000000"/>
                </a:solidFill>
                <a:ea typeface="Calibri" panose="020F0502020204030204" pitchFamily="34" charset="0"/>
              </a:rPr>
            </a:br>
            <a:r>
              <a:rPr lang="en-GB" sz="1600" dirty="0">
                <a:solidFill>
                  <a:srgbClr val="000000"/>
                </a:solidFill>
                <a:ea typeface="Calibri" panose="020F0502020204030204" pitchFamily="34" charset="0"/>
              </a:rPr>
              <a:t>Modern languages GCSE subject content (DFE, 2014) </a:t>
            </a:r>
            <a:r>
              <a:rPr lang="en-GB" sz="1600" u="sng" dirty="0">
                <a:solidFill>
                  <a:srgbClr val="000000"/>
                </a:solidFill>
                <a:ea typeface="Calibri" panose="020F0502020204030204" pitchFamily="34" charset="0"/>
                <a:hlinkClick r:id="rId2"/>
              </a:rPr>
              <a:t>www.gov.uk/government/publications</a:t>
            </a:r>
            <a:r>
              <a:rPr lang="en-GB" sz="1600" dirty="0">
                <a:solidFill>
                  <a:srgbClr val="000000"/>
                </a:solidFill>
                <a:ea typeface="Calibri" panose="020F0502020204030204" pitchFamily="34" charset="0"/>
              </a:rPr>
              <a:t> </a:t>
            </a:r>
          </a:p>
          <a:p>
            <a:pPr defTabSz="457200"/>
            <a:r>
              <a:rPr lang="en-GB" sz="1600" dirty="0">
                <a:solidFill>
                  <a:prstClr val="black"/>
                </a:solidFill>
                <a:ea typeface="Calibri" panose="020F0502020204030204" pitchFamily="34" charset="0"/>
              </a:rPr>
              <a:t/>
            </a:r>
            <a:br>
              <a:rPr lang="en-GB" sz="1600" dirty="0">
                <a:solidFill>
                  <a:prstClr val="black"/>
                </a:solidFill>
                <a:ea typeface="Calibri" panose="020F0502020204030204" pitchFamily="34" charset="0"/>
              </a:rPr>
            </a:br>
            <a:endParaRPr lang="en-GB" sz="1600" dirty="0">
              <a:solidFill>
                <a:prstClr val="black"/>
              </a:solidFill>
            </a:endParaRPr>
          </a:p>
        </p:txBody>
      </p:sp>
      <p:sp>
        <p:nvSpPr>
          <p:cNvPr id="3" name="Rectangle 2"/>
          <p:cNvSpPr/>
          <p:nvPr/>
        </p:nvSpPr>
        <p:spPr>
          <a:xfrm>
            <a:off x="397580" y="4124572"/>
            <a:ext cx="4066322" cy="2246769"/>
          </a:xfrm>
          <a:prstGeom prst="rect">
            <a:avLst/>
          </a:prstGeom>
        </p:spPr>
        <p:txBody>
          <a:bodyPr wrap="square">
            <a:spAutoFit/>
          </a:bodyPr>
          <a:lstStyle/>
          <a:p>
            <a:pPr marL="171450" indent="-171450" defTabSz="457200">
              <a:buFont typeface="Wingdings" pitchFamily="2" charset="2"/>
              <a:buChar char="§"/>
            </a:pPr>
            <a:r>
              <a:rPr lang="en-GB" sz="2000" b="1" dirty="0">
                <a:solidFill>
                  <a:prstClr val="black"/>
                </a:solidFill>
              </a:rPr>
              <a:t> </a:t>
            </a:r>
            <a:r>
              <a:rPr lang="en-GB" sz="2000" dirty="0">
                <a:solidFill>
                  <a:prstClr val="black"/>
                </a:solidFill>
              </a:rPr>
              <a:t>write prose using an increasingly wide range of grammar and vocabulary, write creatively to express their own ideas and opinions, and </a:t>
            </a:r>
            <a:r>
              <a:rPr lang="en-GB" sz="2000" b="1" dirty="0">
                <a:solidFill>
                  <a:prstClr val="black"/>
                </a:solidFill>
              </a:rPr>
              <a:t>translate short written text accurately into the foreign language.</a:t>
            </a:r>
          </a:p>
        </p:txBody>
      </p:sp>
      <p:sp>
        <p:nvSpPr>
          <p:cNvPr id="4" name="Rectangle 3"/>
          <p:cNvSpPr/>
          <p:nvPr/>
        </p:nvSpPr>
        <p:spPr>
          <a:xfrm>
            <a:off x="397580" y="1726513"/>
            <a:ext cx="3819710" cy="2862322"/>
          </a:xfrm>
          <a:prstGeom prst="rect">
            <a:avLst/>
          </a:prstGeom>
        </p:spPr>
        <p:txBody>
          <a:bodyPr wrap="square">
            <a:spAutoFit/>
          </a:bodyPr>
          <a:lstStyle/>
          <a:p>
            <a:pPr marL="171450" indent="-171450" defTabSz="457200">
              <a:buFont typeface="Wingdings" pitchFamily="2" charset="2"/>
              <a:buChar char="§"/>
            </a:pPr>
            <a:r>
              <a:rPr lang="en-GB" sz="2000">
                <a:solidFill>
                  <a:prstClr val="black"/>
                </a:solidFill>
              </a:rPr>
              <a:t> read and show comprehension of original and adapted materials from a range of different sources, understanding the purpose, important ideas and details, </a:t>
            </a:r>
            <a:r>
              <a:rPr lang="en-GB" sz="2000" b="1">
                <a:solidFill>
                  <a:prstClr val="black"/>
                </a:solidFill>
              </a:rPr>
              <a:t>and provide an accurate English translation of short, suitable material. </a:t>
            </a:r>
          </a:p>
          <a:p>
            <a:pPr defTabSz="457200"/>
            <a:endParaRPr lang="en-GB" sz="2000" b="1" dirty="0">
              <a:solidFill>
                <a:prstClr val="black"/>
              </a:solidFill>
            </a:endParaRPr>
          </a:p>
        </p:txBody>
      </p:sp>
      <p:sp>
        <p:nvSpPr>
          <p:cNvPr id="5" name="Rectangle 4"/>
          <p:cNvSpPr/>
          <p:nvPr/>
        </p:nvSpPr>
        <p:spPr>
          <a:xfrm>
            <a:off x="308113" y="41402"/>
            <a:ext cx="3279552" cy="923330"/>
          </a:xfrm>
          <a:prstGeom prst="rect">
            <a:avLst/>
          </a:prstGeom>
          <a:noFill/>
        </p:spPr>
        <p:txBody>
          <a:bodyPr wrap="none" lIns="91440" tIns="45720" rIns="91440" bIns="45720">
            <a:spAutoFit/>
          </a:bodyPr>
          <a:lstStyle/>
          <a:p>
            <a:pPr algn="ctr" defTabSz="457200"/>
            <a:r>
              <a:rPr lang="en-US" sz="5400" b="1" dirty="0">
                <a:ln w="6600">
                  <a:solidFill>
                    <a:srgbClr val="63A537"/>
                  </a:solidFill>
                  <a:prstDash val="solid"/>
                </a:ln>
                <a:solidFill>
                  <a:srgbClr val="FFFFFF"/>
                </a:solidFill>
                <a:effectLst>
                  <a:outerShdw dist="38100" dir="2700000" algn="tl" rotWithShape="0">
                    <a:srgbClr val="63A537"/>
                  </a:outerShdw>
                </a:effectLst>
              </a:rPr>
              <a:t>KS3 </a:t>
            </a:r>
            <a:r>
              <a:rPr lang="en-US" sz="5400" b="1" dirty="0">
                <a:ln w="6600">
                  <a:solidFill>
                    <a:srgbClr val="63A537"/>
                  </a:solidFill>
                  <a:prstDash val="solid"/>
                </a:ln>
                <a:solidFill>
                  <a:srgbClr val="FFFFFF"/>
                </a:solidFill>
                <a:effectLst>
                  <a:outerShdw dist="38100" dir="2700000" algn="tl" rotWithShape="0">
                    <a:srgbClr val="63A537"/>
                  </a:outerShdw>
                </a:effectLst>
                <a:sym typeface="Wingdings" panose="05000000000000000000" pitchFamily="2" charset="2"/>
              </a:rPr>
              <a:t> KS4</a:t>
            </a:r>
            <a:endParaRPr lang="en-US" sz="5400" b="1" dirty="0">
              <a:ln w="6600">
                <a:solidFill>
                  <a:srgbClr val="63A537"/>
                </a:solidFill>
                <a:prstDash val="solid"/>
              </a:ln>
              <a:solidFill>
                <a:srgbClr val="FFFFFF"/>
              </a:solidFill>
              <a:effectLst>
                <a:outerShdw dist="38100" dir="2700000" algn="tl" rotWithShape="0">
                  <a:srgbClr val="63A537"/>
                </a:outerShdw>
              </a:effectLst>
            </a:endParaRPr>
          </a:p>
        </p:txBody>
      </p:sp>
      <p:sp>
        <p:nvSpPr>
          <p:cNvPr id="6" name="Rectangle 5"/>
          <p:cNvSpPr/>
          <p:nvPr/>
        </p:nvSpPr>
        <p:spPr>
          <a:xfrm>
            <a:off x="397580" y="883958"/>
            <a:ext cx="4066322" cy="923330"/>
          </a:xfrm>
          <a:prstGeom prst="rect">
            <a:avLst/>
          </a:prstGeom>
        </p:spPr>
        <p:txBody>
          <a:bodyPr wrap="square">
            <a:spAutoFit/>
          </a:bodyPr>
          <a:lstStyle/>
          <a:p>
            <a:pPr marL="171450" indent="-171450" defTabSz="457200">
              <a:buFont typeface="Wingdings" pitchFamily="2" charset="2"/>
              <a:buChar char="§"/>
            </a:pPr>
            <a:r>
              <a:rPr lang="en-GB" dirty="0">
                <a:solidFill>
                  <a:prstClr val="black"/>
                </a:solidFill>
                <a:cs typeface="Arial" panose="020B0604020202020204" pitchFamily="34" charset="0"/>
              </a:rPr>
              <a:t>listen to </a:t>
            </a:r>
            <a:r>
              <a:rPr lang="en-GB" b="1" dirty="0">
                <a:solidFill>
                  <a:prstClr val="black"/>
                </a:solidFill>
                <a:cs typeface="Arial" panose="020B0604020202020204" pitchFamily="34" charset="0"/>
              </a:rPr>
              <a:t>a variety of forms of spoken language </a:t>
            </a:r>
            <a:r>
              <a:rPr lang="en-GB" dirty="0">
                <a:solidFill>
                  <a:prstClr val="black"/>
                </a:solidFill>
                <a:cs typeface="Arial" panose="020B0604020202020204" pitchFamily="34" charset="0"/>
              </a:rPr>
              <a:t>to obtain information and respond appropriately </a:t>
            </a:r>
          </a:p>
        </p:txBody>
      </p:sp>
    </p:spTree>
    <p:extLst>
      <p:ext uri="{BB962C8B-B14F-4D97-AF65-F5344CB8AC3E}">
        <p14:creationId xmlns:p14="http://schemas.microsoft.com/office/powerpoint/2010/main" val="26557641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Box 1"/>
          <p:cNvSpPr txBox="1">
            <a:spLocks noChangeArrowheads="1"/>
          </p:cNvSpPr>
          <p:nvPr/>
        </p:nvSpPr>
        <p:spPr bwMode="auto">
          <a:xfrm>
            <a:off x="250825" y="260350"/>
            <a:ext cx="4752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457200"/>
            <a:r>
              <a:rPr lang="en-GB" sz="2400" b="1">
                <a:solidFill>
                  <a:prstClr val="black"/>
                </a:solidFill>
                <a:latin typeface="Arial" panose="020B0604020202020204" pitchFamily="34" charset="0"/>
              </a:rPr>
              <a:t>Y8 German vocabulary test</a:t>
            </a:r>
          </a:p>
        </p:txBody>
      </p:sp>
      <p:graphicFrame>
        <p:nvGraphicFramePr>
          <p:cNvPr id="2" name="Table 1"/>
          <p:cNvGraphicFramePr>
            <a:graphicFrameLocks noGrp="1"/>
          </p:cNvGraphicFramePr>
          <p:nvPr>
            <p:extLst/>
          </p:nvPr>
        </p:nvGraphicFramePr>
        <p:xfrm>
          <a:off x="390939" y="1098826"/>
          <a:ext cx="7878418" cy="3962400"/>
        </p:xfrm>
        <a:graphic>
          <a:graphicData uri="http://schemas.openxmlformats.org/drawingml/2006/table">
            <a:tbl>
              <a:tblPr firstRow="1" bandRow="1">
                <a:tableStyleId>{5940675A-B579-460E-94D1-54222C63F5DA}</a:tableStyleId>
              </a:tblPr>
              <a:tblGrid>
                <a:gridCol w="702207"/>
                <a:gridCol w="7176211"/>
              </a:tblGrid>
              <a:tr h="370840">
                <a:tc>
                  <a:txBody>
                    <a:bodyPr/>
                    <a:lstStyle/>
                    <a:p>
                      <a:pPr algn="ctr"/>
                      <a:r>
                        <a:rPr lang="en-GB" sz="2000" dirty="0" smtClean="0"/>
                        <a:t>1</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I eat chocolate.</a:t>
                      </a:r>
                    </a:p>
                  </a:txBody>
                  <a:tcPr/>
                </a:tc>
              </a:tr>
              <a:tr h="370840">
                <a:tc>
                  <a:txBody>
                    <a:bodyPr/>
                    <a:lstStyle/>
                    <a:p>
                      <a:pPr algn="ctr"/>
                      <a:r>
                        <a:rPr lang="en-GB" sz="2000" dirty="0" smtClean="0"/>
                        <a:t>2</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At break time I eat an apple.</a:t>
                      </a:r>
                    </a:p>
                  </a:txBody>
                  <a:tcPr/>
                </a:tc>
              </a:tr>
              <a:tr h="370840">
                <a:tc>
                  <a:txBody>
                    <a:bodyPr/>
                    <a:lstStyle/>
                    <a:p>
                      <a:pPr algn="ctr"/>
                      <a:r>
                        <a:rPr lang="en-GB" sz="2000" dirty="0" smtClean="0"/>
                        <a:t>3</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I drink coke at 10 o’clock.</a:t>
                      </a:r>
                      <a:r>
                        <a:rPr lang="en-GB" altLang="en-US" sz="2000" dirty="0" smtClean="0">
                          <a:latin typeface="+mn-lt"/>
                        </a:rPr>
                        <a:t>.</a:t>
                      </a:r>
                      <a:endParaRPr lang="en-GB" altLang="en-US" sz="2000" dirty="0" smtClean="0">
                        <a:latin typeface="Arial" panose="020B0604020202020204" pitchFamily="34" charset="0"/>
                      </a:endParaRPr>
                    </a:p>
                  </a:txBody>
                  <a:tcPr/>
                </a:tc>
              </a:tr>
              <a:tr h="370840">
                <a:tc>
                  <a:txBody>
                    <a:bodyPr/>
                    <a:lstStyle/>
                    <a:p>
                      <a:pPr algn="ctr"/>
                      <a:r>
                        <a:rPr lang="en-GB" sz="2000" dirty="0" smtClean="0"/>
                        <a:t>4</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At 10 o’clock I drink coke.</a:t>
                      </a:r>
                    </a:p>
                  </a:txBody>
                  <a:tcPr/>
                </a:tc>
              </a:tr>
              <a:tr h="370840">
                <a:tc>
                  <a:txBody>
                    <a:bodyPr/>
                    <a:lstStyle/>
                    <a:p>
                      <a:pPr algn="ctr"/>
                      <a:r>
                        <a:rPr lang="en-GB" sz="2000" dirty="0" smtClean="0"/>
                        <a:t>5</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She eats a sandwich.</a:t>
                      </a:r>
                    </a:p>
                  </a:txBody>
                  <a:tcPr/>
                </a:tc>
              </a:tr>
              <a:tr h="370840">
                <a:tc>
                  <a:txBody>
                    <a:bodyPr/>
                    <a:lstStyle/>
                    <a:p>
                      <a:pPr algn="ctr"/>
                      <a:r>
                        <a:rPr lang="en-GB" sz="2000" dirty="0" smtClean="0"/>
                        <a:t>6</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They drink water at break time and they eat biscuits.</a:t>
                      </a:r>
                    </a:p>
                  </a:txBody>
                  <a:tcPr/>
                </a:tc>
              </a:tr>
              <a:tr h="370840">
                <a:tc>
                  <a:txBody>
                    <a:bodyPr/>
                    <a:lstStyle/>
                    <a:p>
                      <a:pPr algn="ctr"/>
                      <a:r>
                        <a:rPr lang="en-GB" sz="2000" dirty="0" smtClean="0"/>
                        <a:t>7</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We eat crisps.</a:t>
                      </a:r>
                    </a:p>
                  </a:txBody>
                  <a:tcPr/>
                </a:tc>
              </a:tr>
              <a:tr h="370840">
                <a:tc>
                  <a:txBody>
                    <a:bodyPr/>
                    <a:lstStyle/>
                    <a:p>
                      <a:pPr algn="ctr"/>
                      <a:r>
                        <a:rPr lang="en-GB" sz="2000" dirty="0" smtClean="0"/>
                        <a:t>8</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They drink orange juice.</a:t>
                      </a:r>
                    </a:p>
                  </a:txBody>
                  <a:tcPr/>
                </a:tc>
              </a:tr>
              <a:tr h="370840">
                <a:tc>
                  <a:txBody>
                    <a:bodyPr/>
                    <a:lstStyle/>
                    <a:p>
                      <a:pPr algn="ctr"/>
                      <a:r>
                        <a:rPr lang="en-GB" sz="2000" dirty="0" smtClean="0"/>
                        <a:t>9</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I eat a piece of cake.</a:t>
                      </a:r>
                    </a:p>
                  </a:txBody>
                  <a:tcPr/>
                </a:tc>
              </a:tr>
              <a:tr h="370840">
                <a:tc>
                  <a:txBody>
                    <a:bodyPr/>
                    <a:lstStyle/>
                    <a:p>
                      <a:pPr algn="ctr"/>
                      <a:r>
                        <a:rPr lang="en-GB" sz="2000" dirty="0" smtClean="0"/>
                        <a:t>10</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At break time you eat a piece of cake.</a:t>
                      </a:r>
                    </a:p>
                  </a:txBody>
                  <a:tcPr/>
                </a:tc>
              </a:tr>
            </a:tbl>
          </a:graphicData>
        </a:graphic>
      </p:graphicFrame>
    </p:spTree>
    <p:extLst>
      <p:ext uri="{BB962C8B-B14F-4D97-AF65-F5344CB8AC3E}">
        <p14:creationId xmlns:p14="http://schemas.microsoft.com/office/powerpoint/2010/main" val="1717278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50825" y="228671"/>
          <a:ext cx="8569326" cy="5968055"/>
        </p:xfrm>
        <a:graphic>
          <a:graphicData uri="http://schemas.openxmlformats.org/drawingml/2006/table">
            <a:tbl>
              <a:tblPr firstRow="1" bandRow="1">
                <a:tableStyleId>{5940675A-B579-460E-94D1-54222C63F5DA}</a:tableStyleId>
              </a:tblPr>
              <a:tblGrid>
                <a:gridCol w="3807383"/>
                <a:gridCol w="2700966"/>
                <a:gridCol w="2060977"/>
              </a:tblGrid>
              <a:tr h="571023">
                <a:tc>
                  <a:txBody>
                    <a:bodyPr/>
                    <a:lstStyle/>
                    <a:p>
                      <a:r>
                        <a:rPr lang="en-GB" sz="1800" b="1" dirty="0" smtClean="0">
                          <a:latin typeface="Arial" panose="020B0604020202020204" pitchFamily="34" charset="0"/>
                          <a:cs typeface="Arial" panose="020B0604020202020204" pitchFamily="34" charset="0"/>
                        </a:rPr>
                        <a:t>Target</a:t>
                      </a:r>
                      <a:r>
                        <a:rPr lang="en-GB" sz="1800" b="1" baseline="0" dirty="0" smtClean="0">
                          <a:latin typeface="Arial" panose="020B0604020202020204" pitchFamily="34" charset="0"/>
                          <a:cs typeface="Arial" panose="020B0604020202020204" pitchFamily="34" charset="0"/>
                        </a:rPr>
                        <a:t>  / Problem area</a:t>
                      </a:r>
                      <a:endParaRPr lang="en-GB" sz="1800" b="1"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b="1" dirty="0" smtClean="0">
                          <a:latin typeface="Arial" panose="020B0604020202020204" pitchFamily="34" charset="0"/>
                          <a:cs typeface="Arial" panose="020B0604020202020204" pitchFamily="34" charset="0"/>
                        </a:rPr>
                        <a:t>Action</a:t>
                      </a:r>
                      <a:endParaRPr lang="en-GB" sz="1800" b="1"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b="1" dirty="0" smtClean="0">
                          <a:latin typeface="Arial" panose="020B0604020202020204" pitchFamily="34" charset="0"/>
                          <a:cs typeface="Arial" panose="020B0604020202020204" pitchFamily="34" charset="0"/>
                        </a:rPr>
                        <a:t>Action 2</a:t>
                      </a:r>
                      <a:endParaRPr lang="en-GB" sz="1800" b="1" dirty="0">
                        <a:latin typeface="Arial" panose="020B0604020202020204" pitchFamily="34" charset="0"/>
                        <a:cs typeface="Arial" panose="020B0604020202020204" pitchFamily="34" charset="0"/>
                      </a:endParaRPr>
                    </a:p>
                  </a:txBody>
                  <a:tcPr marL="91444" marR="91444" marT="45714" marB="45714" anchor="ctr"/>
                </a:tc>
              </a:tr>
              <a:tr h="571023">
                <a:tc>
                  <a:txBody>
                    <a:bodyPr/>
                    <a:lstStyle/>
                    <a:p>
                      <a:r>
                        <a:rPr lang="en-GB" sz="1800" dirty="0" smtClean="0">
                          <a:latin typeface="Arial" panose="020B0604020202020204" pitchFamily="34" charset="0"/>
                          <a:cs typeface="Arial" panose="020B0604020202020204" pitchFamily="34" charset="0"/>
                        </a:rPr>
                        <a:t>1 Word Order 2</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a:t>
                      </a:r>
                      <a:r>
                        <a:rPr lang="en-GB" sz="1800" baseline="0" dirty="0" smtClean="0">
                          <a:latin typeface="Arial" panose="020B0604020202020204" pitchFamily="34" charset="0"/>
                          <a:cs typeface="Arial" panose="020B0604020202020204" pitchFamily="34" charset="0"/>
                        </a:rPr>
                        <a:t> A</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I &amp; J</a:t>
                      </a:r>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2 Capital letters</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a:t>
                      </a:r>
                      <a:r>
                        <a:rPr lang="en-GB" sz="1800" baseline="0" dirty="0" smtClean="0">
                          <a:latin typeface="Arial" panose="020B0604020202020204" pitchFamily="34" charset="0"/>
                          <a:cs typeface="Arial" panose="020B0604020202020204" pitchFamily="34" charset="0"/>
                        </a:rPr>
                        <a:t> B</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3 Spelling</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a:t>
                      </a:r>
                      <a:r>
                        <a:rPr lang="en-GB" sz="1800" baseline="0" dirty="0" smtClean="0">
                          <a:latin typeface="Arial" panose="020B0604020202020204" pitchFamily="34" charset="0"/>
                          <a:cs typeface="Arial" panose="020B0604020202020204" pitchFamily="34" charset="0"/>
                        </a:rPr>
                        <a:t> C and H</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4 Pronouns</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a:t>
                      </a:r>
                      <a:r>
                        <a:rPr lang="en-GB" sz="1800" baseline="0" dirty="0" smtClean="0">
                          <a:latin typeface="Arial" panose="020B0604020202020204" pitchFamily="34" charset="0"/>
                          <a:cs typeface="Arial" panose="020B0604020202020204" pitchFamily="34" charset="0"/>
                        </a:rPr>
                        <a:t> D and E</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5 Verb endings</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 D and E</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6 Irregular verb ‘</a:t>
                      </a:r>
                      <a:r>
                        <a:rPr lang="en-GB" sz="1800" dirty="0" err="1" smtClean="0">
                          <a:latin typeface="Arial" panose="020B0604020202020204" pitchFamily="34" charset="0"/>
                          <a:cs typeface="Arial" panose="020B0604020202020204" pitchFamily="34" charset="0"/>
                        </a:rPr>
                        <a:t>essen</a:t>
                      </a:r>
                      <a:r>
                        <a:rPr lang="en-GB" sz="1800" dirty="0" smtClean="0">
                          <a:latin typeface="Arial" panose="020B0604020202020204" pitchFamily="34" charset="0"/>
                          <a:cs typeface="Arial" panose="020B0604020202020204" pitchFamily="34" charset="0"/>
                        </a:rPr>
                        <a:t>’</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ex E and F</a:t>
                      </a:r>
                    </a:p>
                    <a:p>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985601">
                <a:tc>
                  <a:txBody>
                    <a:bodyPr/>
                    <a:lstStyle/>
                    <a:p>
                      <a:r>
                        <a:rPr lang="en-GB" sz="1800" dirty="0" smtClean="0">
                          <a:latin typeface="Arial" panose="020B0604020202020204" pitchFamily="34" charset="0"/>
                          <a:cs typeface="Arial" panose="020B0604020202020204" pitchFamily="34" charset="0"/>
                        </a:rPr>
                        <a:t>7 Articles (‘a’ and ‘the’) – choice and spelling</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 G &amp; H</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8 Vocabulary</a:t>
                      </a:r>
                      <a:r>
                        <a:rPr lang="en-GB" sz="1800" baseline="0" dirty="0" smtClean="0">
                          <a:latin typeface="Arial" panose="020B0604020202020204" pitchFamily="34" charset="0"/>
                          <a:cs typeface="Arial" panose="020B0604020202020204" pitchFamily="34" charset="0"/>
                        </a:rPr>
                        <a:t> not known</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 H</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bl>
          </a:graphicData>
        </a:graphic>
      </p:graphicFrame>
    </p:spTree>
    <p:extLst>
      <p:ext uri="{BB962C8B-B14F-4D97-AF65-F5344CB8AC3E}">
        <p14:creationId xmlns:p14="http://schemas.microsoft.com/office/powerpoint/2010/main" val="24047429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0" y="115888"/>
            <a:ext cx="4752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GB" sz="1400" b="1" smtClean="0">
                <a:solidFill>
                  <a:prstClr val="black"/>
                </a:solidFill>
                <a:latin typeface="Arial" panose="020B0604020202020204" pitchFamily="34" charset="0"/>
              </a:rPr>
              <a:t>Y8 Zielübungen</a:t>
            </a:r>
          </a:p>
        </p:txBody>
      </p:sp>
      <p:pic>
        <p:nvPicPr>
          <p:cNvPr id="409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41275"/>
            <a:ext cx="36512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3"/>
          <p:cNvSpPr txBox="1">
            <a:spLocks noChangeArrowheads="1"/>
          </p:cNvSpPr>
          <p:nvPr/>
        </p:nvSpPr>
        <p:spPr bwMode="auto">
          <a:xfrm>
            <a:off x="30163" y="511175"/>
            <a:ext cx="2952750" cy="23082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GB" sz="1200" b="1" smtClean="0">
                <a:solidFill>
                  <a:prstClr val="black"/>
                </a:solidFill>
                <a:latin typeface="Arial" panose="020B0604020202020204" pitchFamily="34" charset="0"/>
              </a:rPr>
              <a:t>A </a:t>
            </a:r>
            <a:r>
              <a:rPr lang="en-GB" sz="1200" smtClean="0">
                <a:solidFill>
                  <a:prstClr val="black"/>
                </a:solidFill>
                <a:latin typeface="Arial" panose="020B0604020202020204" pitchFamily="34" charset="0"/>
              </a:rPr>
              <a:t>Was ist die richtige Ordnung? Schreib die Sätze auf. Beginn mit den </a:t>
            </a:r>
            <a:r>
              <a:rPr lang="en-GB" sz="1200" u="sng" smtClean="0">
                <a:solidFill>
                  <a:prstClr val="black"/>
                </a:solidFill>
                <a:latin typeface="Arial" panose="020B0604020202020204" pitchFamily="34" charset="0"/>
              </a:rPr>
              <a:t>unterstrichenen Wörtern</a:t>
            </a:r>
            <a:r>
              <a:rPr lang="en-GB" sz="1200" smtClean="0">
                <a:solidFill>
                  <a:prstClr val="black"/>
                </a:solidFill>
                <a:latin typeface="Arial" panose="020B0604020202020204" pitchFamily="34" charset="0"/>
              </a:rPr>
              <a:t>.</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1  ich / ein / esse / Butterbrot / </a:t>
            </a:r>
            <a:r>
              <a:rPr lang="en-GB" sz="1200" u="sng" smtClean="0">
                <a:solidFill>
                  <a:prstClr val="black"/>
                </a:solidFill>
                <a:latin typeface="Arial" panose="020B0604020202020204" pitchFamily="34" charset="0"/>
              </a:rPr>
              <a:t>in der Pause</a:t>
            </a:r>
            <a:r>
              <a:rPr lang="en-GB" sz="1200" smtClean="0">
                <a:solidFill>
                  <a:prstClr val="black"/>
                </a:solidFill>
                <a:latin typeface="Arial" panose="020B0604020202020204" pitchFamily="34" charset="0"/>
              </a:rPr>
              <a:t>.</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2  </a:t>
            </a:r>
            <a:r>
              <a:rPr lang="en-GB" sz="1200" u="sng" smtClean="0">
                <a:solidFill>
                  <a:prstClr val="black"/>
                </a:solidFill>
                <a:latin typeface="Arial" panose="020B0604020202020204" pitchFamily="34" charset="0"/>
              </a:rPr>
              <a:t>Ich</a:t>
            </a:r>
            <a:r>
              <a:rPr lang="en-GB" sz="1200" smtClean="0">
                <a:solidFill>
                  <a:prstClr val="black"/>
                </a:solidFill>
                <a:latin typeface="Arial" panose="020B0604020202020204" pitchFamily="34" charset="0"/>
              </a:rPr>
              <a:t>  / um / Cola / trinke / Uhr / zehn</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3  wir / </a:t>
            </a:r>
            <a:r>
              <a:rPr lang="en-GB" sz="1200" u="sng" smtClean="0">
                <a:solidFill>
                  <a:prstClr val="black"/>
                </a:solidFill>
                <a:latin typeface="Arial" panose="020B0604020202020204" pitchFamily="34" charset="0"/>
              </a:rPr>
              <a:t>Montags</a:t>
            </a:r>
            <a:r>
              <a:rPr lang="en-GB" sz="1200" smtClean="0">
                <a:solidFill>
                  <a:prstClr val="black"/>
                </a:solidFill>
                <a:latin typeface="Arial" panose="020B0604020202020204" pitchFamily="34" charset="0"/>
              </a:rPr>
              <a:t> / Stück / ein / essen / Kuchen</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4  lerne / viele / </a:t>
            </a:r>
            <a:r>
              <a:rPr lang="en-GB" sz="1200" u="sng" smtClean="0">
                <a:solidFill>
                  <a:prstClr val="black"/>
                </a:solidFill>
                <a:latin typeface="Arial" panose="020B0604020202020204" pitchFamily="34" charset="0"/>
              </a:rPr>
              <a:t>in der Schule </a:t>
            </a:r>
            <a:r>
              <a:rPr lang="en-GB" sz="1200" smtClean="0">
                <a:solidFill>
                  <a:prstClr val="black"/>
                </a:solidFill>
                <a:latin typeface="Arial" panose="020B0604020202020204" pitchFamily="34" charset="0"/>
              </a:rPr>
              <a:t>/ ich / Fächer</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5 isst / Chips / </a:t>
            </a:r>
            <a:r>
              <a:rPr lang="en-GB" sz="1200" u="sng" smtClean="0">
                <a:solidFill>
                  <a:prstClr val="black"/>
                </a:solidFill>
                <a:latin typeface="Arial" panose="020B0604020202020204" pitchFamily="34" charset="0"/>
              </a:rPr>
              <a:t>er</a:t>
            </a:r>
            <a:r>
              <a:rPr lang="en-GB" sz="1200" smtClean="0">
                <a:solidFill>
                  <a:prstClr val="black"/>
                </a:solidFill>
                <a:latin typeface="Arial" panose="020B0604020202020204" pitchFamily="34" charset="0"/>
              </a:rPr>
              <a:t> / Orangensaft / wir / aber / trinken / </a:t>
            </a:r>
          </a:p>
        </p:txBody>
      </p:sp>
      <p:sp>
        <p:nvSpPr>
          <p:cNvPr id="4101" name="TextBox 4"/>
          <p:cNvSpPr txBox="1">
            <a:spLocks noChangeArrowheads="1"/>
          </p:cNvSpPr>
          <p:nvPr/>
        </p:nvSpPr>
        <p:spPr bwMode="auto">
          <a:xfrm>
            <a:off x="3109913" y="115888"/>
            <a:ext cx="2951162"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GB" sz="1200" b="1" smtClean="0">
                <a:solidFill>
                  <a:prstClr val="black"/>
                </a:solidFill>
                <a:latin typeface="Arial" panose="020B0604020202020204" pitchFamily="34" charset="0"/>
              </a:rPr>
              <a:t>B </a:t>
            </a:r>
            <a:r>
              <a:rPr lang="en-GB" sz="1200" smtClean="0">
                <a:solidFill>
                  <a:prstClr val="black"/>
                </a:solidFill>
                <a:latin typeface="Arial" panose="020B0604020202020204" pitchFamily="34" charset="0"/>
              </a:rPr>
              <a:t>Korrigiere den Text. Welche Wörter schreibt man groß?</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hallo john!  Ich schreibe über meine schule.  sie heißt comberton village college und hier lerne ich viele fächer. mein  lieblingsfach ist deutsch –natürlich. um zehn uhr zwanzig ist die erste pause. in der pause esse ich eine banane und ich trinke orangensaft.  in der schule trage ich ein graues polohemd, eine schwarze hose und schwarze schuhe. ich finde die uniform langweilig. ich mache gern sport hier.  ich spiele fußball im winter und tennis im sommer. tschüs!</a:t>
            </a:r>
          </a:p>
        </p:txBody>
      </p:sp>
      <p:sp>
        <p:nvSpPr>
          <p:cNvPr id="4102" name="TextBox 5"/>
          <p:cNvSpPr txBox="1">
            <a:spLocks noChangeArrowheads="1"/>
          </p:cNvSpPr>
          <p:nvPr/>
        </p:nvSpPr>
        <p:spPr bwMode="auto">
          <a:xfrm>
            <a:off x="6084888" y="84138"/>
            <a:ext cx="2951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GB" sz="1200" b="1" smtClean="0">
                <a:solidFill>
                  <a:prstClr val="black"/>
                </a:solidFill>
                <a:latin typeface="Arial" panose="020B0604020202020204" pitchFamily="34" charset="0"/>
              </a:rPr>
              <a:t>C </a:t>
            </a:r>
            <a:r>
              <a:rPr lang="en-GB" sz="1200" smtClean="0">
                <a:solidFill>
                  <a:prstClr val="black"/>
                </a:solidFill>
                <a:latin typeface="Arial" panose="020B0604020202020204" pitchFamily="34" charset="0"/>
              </a:rPr>
              <a:t>Wie heißt das auf Deutsch? Schreib jedes Wort dreimal. Ist es M, F oder N?</a:t>
            </a:r>
          </a:p>
        </p:txBody>
      </p:sp>
      <p:sp>
        <p:nvSpPr>
          <p:cNvPr id="7" name="Rounded Rectangle 6"/>
          <p:cNvSpPr/>
          <p:nvPr/>
        </p:nvSpPr>
        <p:spPr>
          <a:xfrm>
            <a:off x="3089275" y="574675"/>
            <a:ext cx="2922588" cy="244792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graphicFrame>
        <p:nvGraphicFramePr>
          <p:cNvPr id="8" name="Table 7"/>
          <p:cNvGraphicFramePr>
            <a:graphicFrameLocks noGrp="1"/>
          </p:cNvGraphicFramePr>
          <p:nvPr/>
        </p:nvGraphicFramePr>
        <p:xfrm>
          <a:off x="6096000" y="568325"/>
          <a:ext cx="2940050" cy="1931990"/>
        </p:xfrm>
        <a:graphic>
          <a:graphicData uri="http://schemas.openxmlformats.org/drawingml/2006/table">
            <a:tbl>
              <a:tblPr firstRow="1" bandRow="1">
                <a:tableStyleId>{5940675A-B579-460E-94D1-54222C63F5DA}</a:tableStyleId>
              </a:tblPr>
              <a:tblGrid>
                <a:gridCol w="996129"/>
                <a:gridCol w="1943921"/>
              </a:tblGrid>
              <a:tr h="457432">
                <a:tc>
                  <a:txBody>
                    <a:bodyPr/>
                    <a:lstStyle/>
                    <a:p>
                      <a:r>
                        <a:rPr lang="en-GB" sz="1200" dirty="0" smtClean="0">
                          <a:latin typeface="Arial" panose="020B0604020202020204" pitchFamily="34" charset="0"/>
                          <a:cs typeface="Arial" panose="020B0604020202020204" pitchFamily="34" charset="0"/>
                        </a:rPr>
                        <a:t>1 chocolate</a:t>
                      </a:r>
                      <a:endParaRPr lang="en-GB" sz="1200" dirty="0">
                        <a:latin typeface="Arial" panose="020B0604020202020204" pitchFamily="34" charset="0"/>
                        <a:cs typeface="Arial" panose="020B0604020202020204" pitchFamily="34" charset="0"/>
                      </a:endParaRPr>
                    </a:p>
                  </a:txBody>
                  <a:tcPr marL="91426" marR="91426" marT="45743" marB="45743" anchor="ctr"/>
                </a:tc>
                <a:tc>
                  <a:txBody>
                    <a:bodyPr/>
                    <a:lstStyle/>
                    <a:p>
                      <a:r>
                        <a:rPr lang="en-GB" sz="1200" dirty="0" err="1" smtClean="0">
                          <a:latin typeface="Arial" panose="020B0604020202020204" pitchFamily="34" charset="0"/>
                          <a:cs typeface="Arial" panose="020B0604020202020204" pitchFamily="34" charset="0"/>
                        </a:rPr>
                        <a:t>Schokolade</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Schokolade</a:t>
                      </a:r>
                      <a:r>
                        <a:rPr lang="en-GB" sz="1200" dirty="0" smtClean="0">
                          <a:latin typeface="Arial" panose="020B0604020202020204" pitchFamily="34" charset="0"/>
                          <a:cs typeface="Arial" panose="020B0604020202020204" pitchFamily="34" charset="0"/>
                        </a:rPr>
                        <a:t>,</a:t>
                      </a:r>
                      <a:r>
                        <a:rPr lang="en-GB" sz="1200" baseline="0" dirty="0" smtClean="0">
                          <a:latin typeface="Arial" panose="020B0604020202020204" pitchFamily="34" charset="0"/>
                          <a:cs typeface="Arial" panose="020B0604020202020204" pitchFamily="34" charset="0"/>
                        </a:rPr>
                        <a:t> </a:t>
                      </a:r>
                      <a:r>
                        <a:rPr lang="en-GB" sz="1200" baseline="0" dirty="0" err="1" smtClean="0">
                          <a:latin typeface="Arial" panose="020B0604020202020204" pitchFamily="34" charset="0"/>
                          <a:cs typeface="Arial" panose="020B0604020202020204" pitchFamily="34" charset="0"/>
                        </a:rPr>
                        <a:t>Schokolade</a:t>
                      </a:r>
                      <a:r>
                        <a:rPr lang="en-GB" sz="1200" baseline="0" dirty="0" smtClean="0">
                          <a:latin typeface="Arial" panose="020B0604020202020204" pitchFamily="34" charset="0"/>
                          <a:cs typeface="Arial" panose="020B0604020202020204" pitchFamily="34" charset="0"/>
                        </a:rPr>
                        <a:t> (F)</a:t>
                      </a:r>
                      <a:endParaRPr lang="en-GB" sz="1200" dirty="0">
                        <a:latin typeface="Arial" panose="020B0604020202020204" pitchFamily="34" charset="0"/>
                        <a:cs typeface="Arial" panose="020B0604020202020204" pitchFamily="34" charset="0"/>
                      </a:endParaRPr>
                    </a:p>
                  </a:txBody>
                  <a:tcPr marL="91426" marR="91426" marT="45743" marB="45743"/>
                </a:tc>
              </a:tr>
              <a:tr h="279847">
                <a:tc>
                  <a:txBody>
                    <a:bodyPr/>
                    <a:lstStyle/>
                    <a:p>
                      <a:r>
                        <a:rPr lang="en-GB" sz="1200" dirty="0" smtClean="0">
                          <a:latin typeface="Arial" panose="020B0604020202020204" pitchFamily="34" charset="0"/>
                          <a:cs typeface="Arial" panose="020B0604020202020204" pitchFamily="34" charset="0"/>
                        </a:rPr>
                        <a:t>2 sandwich</a:t>
                      </a:r>
                      <a:endParaRPr lang="en-GB" sz="1200" dirty="0">
                        <a:latin typeface="Arial" panose="020B0604020202020204" pitchFamily="34" charset="0"/>
                        <a:cs typeface="Arial" panose="020B0604020202020204" pitchFamily="34" charset="0"/>
                      </a:endParaRPr>
                    </a:p>
                  </a:txBody>
                  <a:tcPr marL="91426" marR="91426" marT="45743" marB="45743" anchor="ctr"/>
                </a:tc>
                <a:tc>
                  <a:txBody>
                    <a:bodyPr/>
                    <a:lstStyle/>
                    <a:p>
                      <a:endParaRPr lang="en-GB" sz="1200">
                        <a:latin typeface="Arial" panose="020B0604020202020204" pitchFamily="34" charset="0"/>
                        <a:cs typeface="Arial" panose="020B0604020202020204" pitchFamily="34" charset="0"/>
                      </a:endParaRPr>
                    </a:p>
                  </a:txBody>
                  <a:tcPr marL="91426" marR="91426" marT="45743" marB="45743"/>
                </a:tc>
              </a:tr>
              <a:tr h="279847">
                <a:tc>
                  <a:txBody>
                    <a:bodyPr/>
                    <a:lstStyle/>
                    <a:p>
                      <a:r>
                        <a:rPr lang="en-GB" sz="1200" dirty="0" smtClean="0">
                          <a:latin typeface="Arial" panose="020B0604020202020204" pitchFamily="34" charset="0"/>
                          <a:cs typeface="Arial" panose="020B0604020202020204" pitchFamily="34" charset="0"/>
                        </a:rPr>
                        <a:t>3 biscuits</a:t>
                      </a:r>
                      <a:endParaRPr lang="en-GB" sz="1200" dirty="0">
                        <a:latin typeface="Arial" panose="020B0604020202020204" pitchFamily="34" charset="0"/>
                        <a:cs typeface="Arial" panose="020B0604020202020204" pitchFamily="34" charset="0"/>
                      </a:endParaRPr>
                    </a:p>
                  </a:txBody>
                  <a:tcPr marL="91426" marR="91426" marT="45743" marB="45743" anchor="ctr"/>
                </a:tc>
                <a:tc>
                  <a:txBody>
                    <a:bodyPr/>
                    <a:lstStyle/>
                    <a:p>
                      <a:endParaRPr lang="en-GB" sz="1200" dirty="0">
                        <a:latin typeface="Arial" panose="020B0604020202020204" pitchFamily="34" charset="0"/>
                        <a:cs typeface="Arial" panose="020B0604020202020204" pitchFamily="34" charset="0"/>
                      </a:endParaRPr>
                    </a:p>
                  </a:txBody>
                  <a:tcPr marL="91426" marR="91426" marT="45743" marB="45743"/>
                </a:tc>
              </a:tr>
              <a:tr h="457432">
                <a:tc>
                  <a:txBody>
                    <a:bodyPr/>
                    <a:lstStyle/>
                    <a:p>
                      <a:r>
                        <a:rPr lang="en-GB" sz="1200" dirty="0" smtClean="0">
                          <a:latin typeface="Arial" panose="020B0604020202020204" pitchFamily="34" charset="0"/>
                          <a:cs typeface="Arial" panose="020B0604020202020204" pitchFamily="34" charset="0"/>
                        </a:rPr>
                        <a:t>4 a piece of cake</a:t>
                      </a:r>
                      <a:endParaRPr lang="en-GB" sz="1200" dirty="0">
                        <a:latin typeface="Arial" panose="020B0604020202020204" pitchFamily="34" charset="0"/>
                        <a:cs typeface="Arial" panose="020B0604020202020204" pitchFamily="34" charset="0"/>
                      </a:endParaRPr>
                    </a:p>
                  </a:txBody>
                  <a:tcPr marL="91426" marR="91426" marT="45743" marB="45743" anchor="ctr"/>
                </a:tc>
                <a:tc>
                  <a:txBody>
                    <a:bodyPr/>
                    <a:lstStyle/>
                    <a:p>
                      <a:endParaRPr lang="en-GB" sz="1200" dirty="0">
                        <a:latin typeface="Arial" panose="020B0604020202020204" pitchFamily="34" charset="0"/>
                        <a:cs typeface="Arial" panose="020B0604020202020204" pitchFamily="34" charset="0"/>
                      </a:endParaRPr>
                    </a:p>
                  </a:txBody>
                  <a:tcPr marL="91426" marR="91426" marT="45743" marB="45743"/>
                </a:tc>
              </a:tr>
              <a:tr h="457432">
                <a:tc>
                  <a:txBody>
                    <a:bodyPr/>
                    <a:lstStyle/>
                    <a:p>
                      <a:r>
                        <a:rPr lang="en-GB" sz="1200" dirty="0" smtClean="0">
                          <a:latin typeface="Arial" panose="020B0604020202020204" pitchFamily="34" charset="0"/>
                          <a:cs typeface="Arial" panose="020B0604020202020204" pitchFamily="34" charset="0"/>
                        </a:rPr>
                        <a:t>5 orange</a:t>
                      </a:r>
                      <a:r>
                        <a:rPr lang="en-GB" sz="1200" baseline="0" dirty="0" smtClean="0">
                          <a:latin typeface="Arial" panose="020B0604020202020204" pitchFamily="34" charset="0"/>
                          <a:cs typeface="Arial" panose="020B0604020202020204" pitchFamily="34" charset="0"/>
                        </a:rPr>
                        <a:t> juice</a:t>
                      </a:r>
                      <a:endParaRPr lang="en-GB" sz="1200" dirty="0">
                        <a:latin typeface="Arial" panose="020B0604020202020204" pitchFamily="34" charset="0"/>
                        <a:cs typeface="Arial" panose="020B0604020202020204" pitchFamily="34" charset="0"/>
                      </a:endParaRPr>
                    </a:p>
                  </a:txBody>
                  <a:tcPr marL="91426" marR="91426" marT="45743" marB="45743" anchor="ctr"/>
                </a:tc>
                <a:tc>
                  <a:txBody>
                    <a:bodyPr/>
                    <a:lstStyle/>
                    <a:p>
                      <a:endParaRPr lang="en-GB" sz="1200" dirty="0">
                        <a:latin typeface="Arial" panose="020B0604020202020204" pitchFamily="34" charset="0"/>
                        <a:cs typeface="Arial" panose="020B0604020202020204" pitchFamily="34" charset="0"/>
                      </a:endParaRPr>
                    </a:p>
                  </a:txBody>
                  <a:tcPr marL="91426" marR="91426" marT="45743" marB="45743"/>
                </a:tc>
              </a:tr>
            </a:tbl>
          </a:graphicData>
        </a:graphic>
      </p:graphicFrame>
      <p:sp>
        <p:nvSpPr>
          <p:cNvPr id="4124" name="TextBox 8"/>
          <p:cNvSpPr txBox="1">
            <a:spLocks noChangeArrowheads="1"/>
          </p:cNvSpPr>
          <p:nvPr/>
        </p:nvSpPr>
        <p:spPr bwMode="auto">
          <a:xfrm>
            <a:off x="3175" y="2935288"/>
            <a:ext cx="3086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GB" sz="1200" b="1" smtClean="0">
                <a:solidFill>
                  <a:prstClr val="black"/>
                </a:solidFill>
                <a:latin typeface="Arial" panose="020B0604020202020204" pitchFamily="34" charset="0"/>
              </a:rPr>
              <a:t>D </a:t>
            </a:r>
            <a:r>
              <a:rPr lang="en-GB" sz="1200" smtClean="0">
                <a:solidFill>
                  <a:prstClr val="black"/>
                </a:solidFill>
                <a:latin typeface="Arial" panose="020B0604020202020204" pitchFamily="34" charset="0"/>
              </a:rPr>
              <a:t>Wie heißt das auf Englisch. Dann schreib die deutschen Pronomen </a:t>
            </a:r>
            <a:r>
              <a:rPr lang="en-GB" sz="1200" b="1" smtClean="0">
                <a:solidFill>
                  <a:prstClr val="black"/>
                </a:solidFill>
                <a:latin typeface="Arial" panose="020B0604020202020204" pitchFamily="34" charset="0"/>
              </a:rPr>
              <a:t>dreimal</a:t>
            </a:r>
            <a:r>
              <a:rPr lang="en-GB" sz="1200" smtClean="0">
                <a:solidFill>
                  <a:prstClr val="black"/>
                </a:solidFill>
                <a:latin typeface="Arial" panose="020B0604020202020204" pitchFamily="34" charset="0"/>
              </a:rPr>
              <a:t>.</a:t>
            </a:r>
          </a:p>
        </p:txBody>
      </p:sp>
      <p:graphicFrame>
        <p:nvGraphicFramePr>
          <p:cNvPr id="10" name="Table 9"/>
          <p:cNvGraphicFramePr>
            <a:graphicFrameLocks noGrp="1"/>
          </p:cNvGraphicFramePr>
          <p:nvPr/>
        </p:nvGraphicFramePr>
        <p:xfrm>
          <a:off x="84138" y="3395663"/>
          <a:ext cx="455612" cy="2195512"/>
        </p:xfrm>
        <a:graphic>
          <a:graphicData uri="http://schemas.openxmlformats.org/drawingml/2006/table">
            <a:tbl>
              <a:tblPr firstRow="1" bandRow="1">
                <a:tableStyleId>{5940675A-B579-460E-94D1-54222C63F5DA}</a:tableStyleId>
              </a:tblPr>
              <a:tblGrid>
                <a:gridCol w="455612"/>
              </a:tblGrid>
              <a:tr h="274439">
                <a:tc>
                  <a:txBody>
                    <a:bodyPr/>
                    <a:lstStyle/>
                    <a:p>
                      <a:r>
                        <a:rPr lang="en-GB" sz="1200" dirty="0" err="1" smtClean="0">
                          <a:latin typeface="Arial" panose="020B0604020202020204" pitchFamily="34" charset="0"/>
                          <a:cs typeface="Arial" panose="020B0604020202020204" pitchFamily="34" charset="0"/>
                        </a:rPr>
                        <a:t>ich</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smtClean="0">
                          <a:latin typeface="Arial" panose="020B0604020202020204" pitchFamily="34" charset="0"/>
                          <a:cs typeface="Arial" panose="020B0604020202020204" pitchFamily="34" charset="0"/>
                        </a:rPr>
                        <a:t>du</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err="1" smtClean="0">
                          <a:latin typeface="Arial" panose="020B0604020202020204" pitchFamily="34" charset="0"/>
                          <a:cs typeface="Arial" panose="020B0604020202020204" pitchFamily="34" charset="0"/>
                        </a:rPr>
                        <a:t>er</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err="1" smtClean="0">
                          <a:latin typeface="Arial" panose="020B0604020202020204" pitchFamily="34" charset="0"/>
                          <a:cs typeface="Arial" panose="020B0604020202020204" pitchFamily="34" charset="0"/>
                        </a:rPr>
                        <a:t>sie</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err="1" smtClean="0">
                          <a:latin typeface="Arial" panose="020B0604020202020204" pitchFamily="34" charset="0"/>
                          <a:cs typeface="Arial" panose="020B0604020202020204" pitchFamily="34" charset="0"/>
                        </a:rPr>
                        <a:t>wir</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err="1" smtClean="0">
                          <a:latin typeface="Arial" panose="020B0604020202020204" pitchFamily="34" charset="0"/>
                          <a:cs typeface="Arial" panose="020B0604020202020204" pitchFamily="34" charset="0"/>
                        </a:rPr>
                        <a:t>ihr</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smtClean="0">
                          <a:latin typeface="Arial" panose="020B0604020202020204" pitchFamily="34" charset="0"/>
                          <a:cs typeface="Arial" panose="020B0604020202020204" pitchFamily="34" charset="0"/>
                        </a:rPr>
                        <a:t>Sie</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err="1" smtClean="0">
                          <a:latin typeface="Arial" panose="020B0604020202020204" pitchFamily="34" charset="0"/>
                          <a:cs typeface="Arial" panose="020B0604020202020204" pitchFamily="34" charset="0"/>
                        </a:rPr>
                        <a:t>sie</a:t>
                      </a:r>
                      <a:endParaRPr lang="en-GB" sz="1200" dirty="0">
                        <a:latin typeface="Arial" panose="020B0604020202020204" pitchFamily="34" charset="0"/>
                        <a:cs typeface="Arial" panose="020B0604020202020204" pitchFamily="34" charset="0"/>
                      </a:endParaRPr>
                    </a:p>
                  </a:txBody>
                  <a:tcPr marL="91420" marR="91420" marT="45740" marB="45740"/>
                </a:tc>
              </a:tr>
            </a:tbl>
          </a:graphicData>
        </a:graphic>
      </p:graphicFrame>
      <p:graphicFrame>
        <p:nvGraphicFramePr>
          <p:cNvPr id="11" name="Table 10"/>
          <p:cNvGraphicFramePr>
            <a:graphicFrameLocks noGrp="1"/>
          </p:cNvGraphicFramePr>
          <p:nvPr/>
        </p:nvGraphicFramePr>
        <p:xfrm>
          <a:off x="684213" y="3395663"/>
          <a:ext cx="455612" cy="2195512"/>
        </p:xfrm>
        <a:graphic>
          <a:graphicData uri="http://schemas.openxmlformats.org/drawingml/2006/table">
            <a:tbl>
              <a:tblPr firstRow="1" bandRow="1">
                <a:tableStyleId>{5940675A-B579-460E-94D1-54222C63F5DA}</a:tableStyleId>
              </a:tblPr>
              <a:tblGrid>
                <a:gridCol w="455612"/>
              </a:tblGrid>
              <a:tr h="274439">
                <a:tc>
                  <a:txBody>
                    <a:bodyPr/>
                    <a:lstStyle/>
                    <a:p>
                      <a:pPr algn="ctr"/>
                      <a:r>
                        <a:rPr lang="en-GB" sz="1200" dirty="0" smtClean="0">
                          <a:latin typeface="Arial" panose="020B0604020202020204" pitchFamily="34" charset="0"/>
                          <a:cs typeface="Arial" panose="020B0604020202020204" pitchFamily="34" charset="0"/>
                        </a:rPr>
                        <a:t>I</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bl>
          </a:graphicData>
        </a:graphic>
      </p:graphicFrame>
      <p:sp>
        <p:nvSpPr>
          <p:cNvPr id="4165" name="TextBox 11"/>
          <p:cNvSpPr txBox="1">
            <a:spLocks noChangeArrowheads="1"/>
          </p:cNvSpPr>
          <p:nvPr/>
        </p:nvSpPr>
        <p:spPr bwMode="auto">
          <a:xfrm>
            <a:off x="1187450" y="3395663"/>
            <a:ext cx="26638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GB" sz="1200" b="1" smtClean="0">
                <a:solidFill>
                  <a:prstClr val="black"/>
                </a:solidFill>
                <a:latin typeface="Arial" panose="020B0604020202020204" pitchFamily="34" charset="0"/>
              </a:rPr>
              <a:t>E </a:t>
            </a:r>
            <a:r>
              <a:rPr lang="en-GB" sz="1200" smtClean="0">
                <a:solidFill>
                  <a:prstClr val="black"/>
                </a:solidFill>
                <a:latin typeface="Arial" panose="020B0604020202020204" pitchFamily="34" charset="0"/>
              </a:rPr>
              <a:t>Vervollständige das Verb ‘wohnen’ mit den richtigen Endungen. Wie heißt das auf Englisch?</a:t>
            </a:r>
          </a:p>
        </p:txBody>
      </p:sp>
      <p:graphicFrame>
        <p:nvGraphicFramePr>
          <p:cNvPr id="13" name="Table 12"/>
          <p:cNvGraphicFramePr>
            <a:graphicFrameLocks noGrp="1"/>
          </p:cNvGraphicFramePr>
          <p:nvPr/>
        </p:nvGraphicFramePr>
        <p:xfrm>
          <a:off x="1212850" y="4043363"/>
          <a:ext cx="2089150" cy="1645500"/>
        </p:xfrm>
        <a:graphic>
          <a:graphicData uri="http://schemas.openxmlformats.org/drawingml/2006/table">
            <a:tbl>
              <a:tblPr firstRow="1" bandRow="1">
                <a:tableStyleId>{5940675A-B579-460E-94D1-54222C63F5DA}</a:tableStyleId>
              </a:tblPr>
              <a:tblGrid>
                <a:gridCol w="1512833"/>
                <a:gridCol w="576317"/>
              </a:tblGrid>
              <a:tr h="274108">
                <a:tc>
                  <a:txBody>
                    <a:bodyPr/>
                    <a:lstStyle/>
                    <a:p>
                      <a:r>
                        <a:rPr lang="en-GB" sz="1200" dirty="0" err="1" smtClean="0">
                          <a:latin typeface="Arial" panose="020B0604020202020204" pitchFamily="34" charset="0"/>
                          <a:cs typeface="Arial" panose="020B0604020202020204" pitchFamily="34" charset="0"/>
                        </a:rPr>
                        <a:t>ich</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r>
                        <a:rPr lang="en-GB" sz="1200" i="1" dirty="0" smtClean="0">
                          <a:latin typeface="Arial" panose="020B0604020202020204" pitchFamily="34" charset="0"/>
                          <a:cs typeface="Arial" panose="020B0604020202020204" pitchFamily="34" charset="0"/>
                        </a:rPr>
                        <a:t>I live</a:t>
                      </a:r>
                      <a:endParaRPr lang="en-GB" sz="1200" i="1" dirty="0">
                        <a:latin typeface="Arial" panose="020B0604020202020204" pitchFamily="34" charset="0"/>
                        <a:cs typeface="Arial" panose="020B0604020202020204" pitchFamily="34" charset="0"/>
                      </a:endParaRPr>
                    </a:p>
                  </a:txBody>
                  <a:tcPr marL="91480" marR="91480" marT="45685" marB="45685" anchor="ctr"/>
                </a:tc>
              </a:tr>
              <a:tr h="274108">
                <a:tc>
                  <a:txBody>
                    <a:bodyPr/>
                    <a:lstStyle/>
                    <a:p>
                      <a:r>
                        <a:rPr lang="en-GB" sz="1200" dirty="0" smtClean="0">
                          <a:latin typeface="Arial" panose="020B0604020202020204" pitchFamily="34" charset="0"/>
                          <a:cs typeface="Arial" panose="020B0604020202020204" pitchFamily="34" charset="0"/>
                        </a:rPr>
                        <a:t>du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endParaRPr lang="en-GB" sz="1200">
                        <a:latin typeface="Arial" panose="020B0604020202020204" pitchFamily="34" charset="0"/>
                        <a:cs typeface="Arial" panose="020B0604020202020204" pitchFamily="34" charset="0"/>
                      </a:endParaRPr>
                    </a:p>
                  </a:txBody>
                  <a:tcPr marL="91480" marR="91480" marT="45685" marB="45685" anchor="ctr"/>
                </a:tc>
              </a:tr>
              <a:tr h="274108">
                <a:tc>
                  <a:txBody>
                    <a:bodyPr/>
                    <a:lstStyle/>
                    <a:p>
                      <a:r>
                        <a:rPr lang="en-GB" sz="1200" dirty="0" err="1" smtClean="0">
                          <a:latin typeface="Arial" panose="020B0604020202020204" pitchFamily="34" charset="0"/>
                          <a:cs typeface="Arial" panose="020B0604020202020204" pitchFamily="34" charset="0"/>
                        </a:rPr>
                        <a:t>er</a:t>
                      </a:r>
                      <a:r>
                        <a:rPr lang="en-GB" sz="1200" dirty="0" smtClean="0">
                          <a:latin typeface="Arial" panose="020B0604020202020204" pitchFamily="34" charset="0"/>
                          <a:cs typeface="Arial" panose="020B0604020202020204" pitchFamily="34" charset="0"/>
                        </a:rPr>
                        <a:t> / </a:t>
                      </a:r>
                      <a:r>
                        <a:rPr lang="en-GB" sz="1200" dirty="0" err="1" smtClean="0">
                          <a:latin typeface="Arial" panose="020B0604020202020204" pitchFamily="34" charset="0"/>
                          <a:cs typeface="Arial" panose="020B0604020202020204" pitchFamily="34" charset="0"/>
                        </a:rPr>
                        <a:t>sie</a:t>
                      </a:r>
                      <a:r>
                        <a:rPr lang="en-GB" sz="1200" dirty="0" smtClean="0">
                          <a:latin typeface="Arial" panose="020B0604020202020204" pitchFamily="34" charset="0"/>
                          <a:cs typeface="Arial" panose="020B0604020202020204" pitchFamily="34" charset="0"/>
                        </a:rPr>
                        <a:t> / </a:t>
                      </a:r>
                      <a:r>
                        <a:rPr lang="en-GB" sz="1200" dirty="0" err="1" smtClean="0">
                          <a:latin typeface="Arial" panose="020B0604020202020204" pitchFamily="34" charset="0"/>
                          <a:cs typeface="Arial" panose="020B0604020202020204" pitchFamily="34" charset="0"/>
                        </a:rPr>
                        <a:t>es</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endParaRPr lang="en-GB" sz="1200" dirty="0">
                        <a:latin typeface="Arial" panose="020B0604020202020204" pitchFamily="34" charset="0"/>
                        <a:cs typeface="Arial" panose="020B0604020202020204" pitchFamily="34" charset="0"/>
                      </a:endParaRPr>
                    </a:p>
                  </a:txBody>
                  <a:tcPr marL="91480" marR="91480" marT="45685" marB="45685" anchor="ctr"/>
                </a:tc>
              </a:tr>
              <a:tr h="274108">
                <a:tc>
                  <a:txBody>
                    <a:bodyPr/>
                    <a:lstStyle/>
                    <a:p>
                      <a:r>
                        <a:rPr lang="en-GB" sz="1200" dirty="0" err="1" smtClean="0">
                          <a:latin typeface="Arial" panose="020B0604020202020204" pitchFamily="34" charset="0"/>
                          <a:cs typeface="Arial" panose="020B0604020202020204" pitchFamily="34" charset="0"/>
                        </a:rPr>
                        <a:t>wir</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endParaRPr lang="en-GB" sz="1200" dirty="0">
                        <a:latin typeface="Arial" panose="020B0604020202020204" pitchFamily="34" charset="0"/>
                        <a:cs typeface="Arial" panose="020B0604020202020204" pitchFamily="34" charset="0"/>
                      </a:endParaRPr>
                    </a:p>
                  </a:txBody>
                  <a:tcPr marL="91480" marR="91480" marT="45685" marB="45685" anchor="ctr"/>
                </a:tc>
              </a:tr>
              <a:tr h="274108">
                <a:tc>
                  <a:txBody>
                    <a:bodyPr/>
                    <a:lstStyle/>
                    <a:p>
                      <a:r>
                        <a:rPr lang="en-GB" sz="1200" dirty="0" err="1" smtClean="0">
                          <a:latin typeface="Arial" panose="020B0604020202020204" pitchFamily="34" charset="0"/>
                          <a:cs typeface="Arial" panose="020B0604020202020204" pitchFamily="34" charset="0"/>
                        </a:rPr>
                        <a:t>ihr</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endParaRPr lang="en-GB" sz="1200" dirty="0">
                        <a:latin typeface="Arial" panose="020B0604020202020204" pitchFamily="34" charset="0"/>
                        <a:cs typeface="Arial" panose="020B0604020202020204" pitchFamily="34" charset="0"/>
                      </a:endParaRPr>
                    </a:p>
                  </a:txBody>
                  <a:tcPr marL="91480" marR="91480" marT="45685" marB="45685" anchor="ctr"/>
                </a:tc>
              </a:tr>
              <a:tr h="274108">
                <a:tc>
                  <a:txBody>
                    <a:bodyPr/>
                    <a:lstStyle/>
                    <a:p>
                      <a:r>
                        <a:rPr lang="en-GB" sz="1200" dirty="0" smtClean="0">
                          <a:latin typeface="Arial" panose="020B0604020202020204" pitchFamily="34" charset="0"/>
                          <a:cs typeface="Arial" panose="020B0604020202020204" pitchFamily="34" charset="0"/>
                        </a:rPr>
                        <a:t>Sie / </a:t>
                      </a:r>
                      <a:r>
                        <a:rPr lang="en-GB" sz="1200" dirty="0" err="1" smtClean="0">
                          <a:latin typeface="Arial" panose="020B0604020202020204" pitchFamily="34" charset="0"/>
                          <a:cs typeface="Arial" panose="020B0604020202020204" pitchFamily="34" charset="0"/>
                        </a:rPr>
                        <a:t>sie</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endParaRPr lang="en-GB" sz="1200" dirty="0">
                        <a:latin typeface="Arial" panose="020B0604020202020204" pitchFamily="34" charset="0"/>
                        <a:cs typeface="Arial" panose="020B0604020202020204" pitchFamily="34" charset="0"/>
                      </a:endParaRPr>
                    </a:p>
                  </a:txBody>
                  <a:tcPr marL="91480" marR="91480" marT="45685" marB="45685" anchor="ctr"/>
                </a:tc>
              </a:tr>
            </a:tbl>
          </a:graphicData>
        </a:graphic>
      </p:graphicFrame>
      <p:sp>
        <p:nvSpPr>
          <p:cNvPr id="4189" name="TextBox 13"/>
          <p:cNvSpPr txBox="1">
            <a:spLocks noChangeArrowheads="1"/>
          </p:cNvSpPr>
          <p:nvPr/>
        </p:nvSpPr>
        <p:spPr bwMode="auto">
          <a:xfrm>
            <a:off x="3703638" y="3067050"/>
            <a:ext cx="2665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GB" sz="1200" b="1" smtClean="0">
                <a:solidFill>
                  <a:prstClr val="black"/>
                </a:solidFill>
                <a:latin typeface="Arial" panose="020B0604020202020204" pitchFamily="34" charset="0"/>
              </a:rPr>
              <a:t>F </a:t>
            </a:r>
            <a:r>
              <a:rPr lang="en-GB" sz="1200" smtClean="0">
                <a:solidFill>
                  <a:prstClr val="black"/>
                </a:solidFill>
                <a:latin typeface="Arial" panose="020B0604020202020204" pitchFamily="34" charset="0"/>
              </a:rPr>
              <a:t>Schreib diese Verbtabelle ab und füll sie aus.</a:t>
            </a:r>
          </a:p>
        </p:txBody>
      </p:sp>
      <p:graphicFrame>
        <p:nvGraphicFramePr>
          <p:cNvPr id="15" name="Table 14"/>
          <p:cNvGraphicFramePr>
            <a:graphicFrameLocks noGrp="1"/>
          </p:cNvGraphicFramePr>
          <p:nvPr/>
        </p:nvGraphicFramePr>
        <p:xfrm>
          <a:off x="3763963" y="3621088"/>
          <a:ext cx="2506662" cy="1952644"/>
        </p:xfrm>
        <a:graphic>
          <a:graphicData uri="http://schemas.openxmlformats.org/drawingml/2006/table">
            <a:tbl>
              <a:tblPr firstRow="1" bandRow="1">
                <a:tableStyleId>{5940675A-B579-460E-94D1-54222C63F5DA}</a:tableStyleId>
              </a:tblPr>
              <a:tblGrid>
                <a:gridCol w="1282607"/>
                <a:gridCol w="1224055"/>
              </a:tblGrid>
              <a:tr h="274312">
                <a:tc>
                  <a:txBody>
                    <a:bodyPr/>
                    <a:lstStyle/>
                    <a:p>
                      <a:r>
                        <a:rPr lang="en-GB" sz="1200" dirty="0" err="1" smtClean="0">
                          <a:latin typeface="Arial" panose="020B0604020202020204" pitchFamily="34" charset="0"/>
                          <a:cs typeface="Arial" panose="020B0604020202020204" pitchFamily="34" charset="0"/>
                        </a:rPr>
                        <a:t>ich</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esse</a:t>
                      </a:r>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i="1" dirty="0" smtClean="0">
                          <a:latin typeface="Arial" panose="020B0604020202020204" pitchFamily="34" charset="0"/>
                          <a:cs typeface="Arial" panose="020B0604020202020204" pitchFamily="34" charset="0"/>
                        </a:rPr>
                        <a:t>I eat</a:t>
                      </a:r>
                      <a:endParaRPr lang="en-GB" sz="1000" i="1" dirty="0">
                        <a:latin typeface="Arial" panose="020B0604020202020204" pitchFamily="34" charset="0"/>
                        <a:cs typeface="Arial" panose="020B0604020202020204" pitchFamily="34" charset="0"/>
                      </a:endParaRPr>
                    </a:p>
                  </a:txBody>
                  <a:tcPr marL="91434" marR="91434" marT="45719" marB="45719" anchor="ctr"/>
                </a:tc>
              </a:tr>
              <a:tr h="359111">
                <a:tc>
                  <a:txBody>
                    <a:bodyPr/>
                    <a:lstStyle/>
                    <a:p>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dirty="0" smtClean="0">
                          <a:latin typeface="Arial" panose="020B0604020202020204" pitchFamily="34" charset="0"/>
                          <a:cs typeface="Arial" panose="020B0604020202020204" pitchFamily="34" charset="0"/>
                        </a:rPr>
                        <a:t>you (singular) eat</a:t>
                      </a:r>
                      <a:endParaRPr lang="en-GB" sz="1000" dirty="0">
                        <a:latin typeface="Arial" panose="020B0604020202020204" pitchFamily="34" charset="0"/>
                        <a:cs typeface="Arial" panose="020B0604020202020204" pitchFamily="34" charset="0"/>
                      </a:endParaRPr>
                    </a:p>
                  </a:txBody>
                  <a:tcPr marL="91434" marR="91434" marT="45719" marB="45719" anchor="ctr"/>
                </a:tc>
              </a:tr>
              <a:tr h="274312">
                <a:tc>
                  <a:txBody>
                    <a:bodyPr/>
                    <a:lstStyle/>
                    <a:p>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dirty="0" smtClean="0">
                          <a:latin typeface="Arial" panose="020B0604020202020204" pitchFamily="34" charset="0"/>
                          <a:cs typeface="Arial" panose="020B0604020202020204" pitchFamily="34" charset="0"/>
                        </a:rPr>
                        <a:t>s/he</a:t>
                      </a:r>
                      <a:r>
                        <a:rPr lang="en-GB" sz="1000" baseline="0" dirty="0" smtClean="0">
                          <a:latin typeface="Arial" panose="020B0604020202020204" pitchFamily="34" charset="0"/>
                          <a:cs typeface="Arial" panose="020B0604020202020204" pitchFamily="34" charset="0"/>
                        </a:rPr>
                        <a:t>/it eats</a:t>
                      </a:r>
                      <a:endParaRPr lang="en-GB" sz="1000" dirty="0">
                        <a:latin typeface="Arial" panose="020B0604020202020204" pitchFamily="34" charset="0"/>
                        <a:cs typeface="Arial" panose="020B0604020202020204" pitchFamily="34" charset="0"/>
                      </a:endParaRPr>
                    </a:p>
                  </a:txBody>
                  <a:tcPr marL="91434" marR="91434" marT="45719" marB="45719" anchor="ctr"/>
                </a:tc>
              </a:tr>
              <a:tr h="274312">
                <a:tc>
                  <a:txBody>
                    <a:bodyPr/>
                    <a:lstStyle/>
                    <a:p>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dirty="0" smtClean="0">
                          <a:latin typeface="Arial" panose="020B0604020202020204" pitchFamily="34" charset="0"/>
                          <a:cs typeface="Arial" panose="020B0604020202020204" pitchFamily="34" charset="0"/>
                        </a:rPr>
                        <a:t>we eat</a:t>
                      </a:r>
                      <a:endParaRPr lang="en-GB" sz="1000" dirty="0">
                        <a:latin typeface="Arial" panose="020B0604020202020204" pitchFamily="34" charset="0"/>
                        <a:cs typeface="Arial" panose="020B0604020202020204" pitchFamily="34" charset="0"/>
                      </a:endParaRPr>
                    </a:p>
                  </a:txBody>
                  <a:tcPr marL="91434" marR="91434" marT="45719" marB="45719" anchor="ctr"/>
                </a:tc>
              </a:tr>
              <a:tr h="359111">
                <a:tc>
                  <a:txBody>
                    <a:bodyPr/>
                    <a:lstStyle/>
                    <a:p>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dirty="0" smtClean="0">
                          <a:latin typeface="Arial" panose="020B0604020202020204" pitchFamily="34" charset="0"/>
                          <a:cs typeface="Arial" panose="020B0604020202020204" pitchFamily="34" charset="0"/>
                        </a:rPr>
                        <a:t>you (plural) eat</a:t>
                      </a:r>
                      <a:endParaRPr lang="en-GB" sz="1000" dirty="0">
                        <a:latin typeface="Arial" panose="020B0604020202020204" pitchFamily="34" charset="0"/>
                        <a:cs typeface="Arial" panose="020B0604020202020204" pitchFamily="34" charset="0"/>
                      </a:endParaRPr>
                    </a:p>
                  </a:txBody>
                  <a:tcPr marL="91434" marR="91434" marT="45719" marB="45719" anchor="ctr"/>
                </a:tc>
              </a:tr>
              <a:tr h="411468">
                <a:tc>
                  <a:txBody>
                    <a:bodyPr/>
                    <a:lstStyle/>
                    <a:p>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dirty="0" smtClean="0">
                          <a:latin typeface="Arial" panose="020B0604020202020204" pitchFamily="34" charset="0"/>
                          <a:cs typeface="Arial" panose="020B0604020202020204" pitchFamily="34" charset="0"/>
                        </a:rPr>
                        <a:t>you (polite)</a:t>
                      </a:r>
                      <a:r>
                        <a:rPr lang="en-GB" sz="1000" baseline="0" dirty="0" smtClean="0">
                          <a:latin typeface="Arial" panose="020B0604020202020204" pitchFamily="34" charset="0"/>
                          <a:cs typeface="Arial" panose="020B0604020202020204" pitchFamily="34" charset="0"/>
                        </a:rPr>
                        <a:t> / they eat</a:t>
                      </a:r>
                      <a:endParaRPr lang="en-GB" sz="1000" dirty="0">
                        <a:latin typeface="Arial" panose="020B0604020202020204" pitchFamily="34" charset="0"/>
                        <a:cs typeface="Arial" panose="020B0604020202020204" pitchFamily="34" charset="0"/>
                      </a:endParaRPr>
                    </a:p>
                  </a:txBody>
                  <a:tcPr marL="91434" marR="91434" marT="45719" marB="45719" anchor="ctr"/>
                </a:tc>
              </a:tr>
            </a:tbl>
          </a:graphicData>
        </a:graphic>
      </p:graphicFrame>
      <p:sp>
        <p:nvSpPr>
          <p:cNvPr id="4213" name="TextBox 15"/>
          <p:cNvSpPr txBox="1">
            <a:spLocks noChangeArrowheads="1"/>
          </p:cNvSpPr>
          <p:nvPr/>
        </p:nvSpPr>
        <p:spPr bwMode="auto">
          <a:xfrm>
            <a:off x="6369050" y="2519363"/>
            <a:ext cx="26638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GB" sz="1200" b="1" smtClean="0">
                <a:solidFill>
                  <a:prstClr val="black"/>
                </a:solidFill>
                <a:latin typeface="Arial" panose="020B0604020202020204" pitchFamily="34" charset="0"/>
              </a:rPr>
              <a:t>G </a:t>
            </a:r>
            <a:r>
              <a:rPr lang="en-GB" sz="1200" smtClean="0">
                <a:solidFill>
                  <a:prstClr val="black"/>
                </a:solidFill>
                <a:latin typeface="Arial" panose="020B0604020202020204" pitchFamily="34" charset="0"/>
              </a:rPr>
              <a:t>Schreib diese Sätze auf Deutsch.</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1  She eats a sandwich.</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2  I have a brother.</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3  The polo shirt is grey.</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4  The shoes are black.</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5  He drinks a bottle of water.</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6  I eat an apple.</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7  The uniform is awful.</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8  I read a book.</a:t>
            </a:r>
          </a:p>
        </p:txBody>
      </p:sp>
      <p:sp>
        <p:nvSpPr>
          <p:cNvPr id="4214" name="TextBox 16"/>
          <p:cNvSpPr txBox="1">
            <a:spLocks noChangeArrowheads="1"/>
          </p:cNvSpPr>
          <p:nvPr/>
        </p:nvSpPr>
        <p:spPr bwMode="auto">
          <a:xfrm>
            <a:off x="6369050" y="4230688"/>
            <a:ext cx="26638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GB" sz="1200" b="1" smtClean="0">
                <a:solidFill>
                  <a:prstClr val="black"/>
                </a:solidFill>
                <a:latin typeface="Arial" panose="020B0604020202020204" pitchFamily="34" charset="0"/>
              </a:rPr>
              <a:t>H </a:t>
            </a:r>
            <a:r>
              <a:rPr lang="en-GB" sz="1200" smtClean="0">
                <a:solidFill>
                  <a:prstClr val="black"/>
                </a:solidFill>
                <a:latin typeface="Arial" panose="020B0604020202020204" pitchFamily="34" charset="0"/>
              </a:rPr>
              <a:t>Wie heißt das auf Deutsch? Schreib der / die / das (ein / eine / ein).</a:t>
            </a:r>
          </a:p>
          <a:p>
            <a:pPr fontAlgn="base">
              <a:spcBef>
                <a:spcPct val="0"/>
              </a:spcBef>
              <a:spcAft>
                <a:spcPct val="0"/>
              </a:spcAft>
            </a:pPr>
            <a:endParaRPr lang="en-GB" sz="1200" smtClean="0">
              <a:solidFill>
                <a:prstClr val="black"/>
              </a:solidFill>
              <a:latin typeface="Arial" panose="020B0604020202020204" pitchFamily="34" charset="0"/>
            </a:endParaRPr>
          </a:p>
          <a:p>
            <a:pPr fontAlgn="base">
              <a:spcBef>
                <a:spcPct val="0"/>
              </a:spcBef>
              <a:spcAft>
                <a:spcPct val="0"/>
              </a:spcAft>
            </a:pPr>
            <a:r>
              <a:rPr lang="en-GB" sz="1200" smtClean="0">
                <a:solidFill>
                  <a:prstClr val="black"/>
                </a:solidFill>
                <a:latin typeface="Arial" panose="020B0604020202020204" pitchFamily="34" charset="0"/>
              </a:rPr>
              <a:t>1	2	3</a:t>
            </a:r>
          </a:p>
          <a:p>
            <a:pPr fontAlgn="base">
              <a:spcBef>
                <a:spcPct val="0"/>
              </a:spcBef>
              <a:spcAft>
                <a:spcPct val="0"/>
              </a:spcAft>
            </a:pPr>
            <a:endParaRPr lang="en-GB" sz="1200" smtClean="0">
              <a:solidFill>
                <a:prstClr val="black"/>
              </a:solidFill>
              <a:latin typeface="Arial" panose="020B0604020202020204" pitchFamily="34" charset="0"/>
            </a:endParaRPr>
          </a:p>
          <a:p>
            <a:pPr fontAlgn="base">
              <a:spcBef>
                <a:spcPct val="0"/>
              </a:spcBef>
              <a:spcAft>
                <a:spcPct val="0"/>
              </a:spcAft>
            </a:pPr>
            <a:r>
              <a:rPr lang="en-GB" sz="1200" smtClean="0">
                <a:solidFill>
                  <a:prstClr val="black"/>
                </a:solidFill>
                <a:latin typeface="Arial" panose="020B0604020202020204" pitchFamily="34" charset="0"/>
              </a:rPr>
              <a:t>4	5	6</a:t>
            </a:r>
            <a:br>
              <a:rPr lang="en-GB" sz="1200" smtClean="0">
                <a:solidFill>
                  <a:prstClr val="black"/>
                </a:solidFill>
                <a:latin typeface="Arial" panose="020B0604020202020204" pitchFamily="34" charset="0"/>
              </a:rPr>
            </a:br>
            <a:endParaRPr lang="en-GB" sz="1200" smtClean="0">
              <a:solidFill>
                <a:prstClr val="black"/>
              </a:solidFill>
              <a:latin typeface="Arial" panose="020B0604020202020204" pitchFamily="34" charset="0"/>
            </a:endParaRPr>
          </a:p>
        </p:txBody>
      </p:sp>
      <p:sp>
        <p:nvSpPr>
          <p:cNvPr id="4215" name="TextBox 17"/>
          <p:cNvSpPr txBox="1">
            <a:spLocks noChangeArrowheads="1"/>
          </p:cNvSpPr>
          <p:nvPr/>
        </p:nvSpPr>
        <p:spPr bwMode="auto">
          <a:xfrm>
            <a:off x="31750" y="5673725"/>
            <a:ext cx="61991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GB" sz="1200" b="1" smtClean="0">
                <a:solidFill>
                  <a:prstClr val="black"/>
                </a:solidFill>
                <a:latin typeface="Arial" panose="020B0604020202020204" pitchFamily="34" charset="0"/>
              </a:rPr>
              <a:t>I </a:t>
            </a:r>
            <a:r>
              <a:rPr lang="en-GB" sz="1200" smtClean="0">
                <a:solidFill>
                  <a:prstClr val="black"/>
                </a:solidFill>
                <a:latin typeface="Arial" panose="020B0604020202020204" pitchFamily="34" charset="0"/>
              </a:rPr>
              <a:t>Schreib diese Sätze auf Deutsch.</a:t>
            </a:r>
          </a:p>
        </p:txBody>
      </p:sp>
      <p:graphicFrame>
        <p:nvGraphicFramePr>
          <p:cNvPr id="19" name="Table 18"/>
          <p:cNvGraphicFramePr>
            <a:graphicFrameLocks noGrp="1"/>
          </p:cNvGraphicFramePr>
          <p:nvPr/>
        </p:nvGraphicFramePr>
        <p:xfrm>
          <a:off x="122238" y="5949950"/>
          <a:ext cx="8856662" cy="868748"/>
        </p:xfrm>
        <a:graphic>
          <a:graphicData uri="http://schemas.openxmlformats.org/drawingml/2006/table">
            <a:tbl>
              <a:tblPr firstRow="1" bandRow="1">
                <a:tableStyleId>{5940675A-B579-460E-94D1-54222C63F5DA}</a:tableStyleId>
              </a:tblPr>
              <a:tblGrid>
                <a:gridCol w="3240242"/>
                <a:gridCol w="2664199"/>
                <a:gridCol w="2952221"/>
              </a:tblGrid>
              <a:tr h="274031">
                <a:tc>
                  <a:txBody>
                    <a:bodyPr/>
                    <a:lstStyle/>
                    <a:p>
                      <a:r>
                        <a:rPr lang="en-GB" sz="1200" dirty="0" smtClean="0">
                          <a:latin typeface="Arial" panose="020B0604020202020204" pitchFamily="34" charset="0"/>
                          <a:cs typeface="Arial" panose="020B0604020202020204" pitchFamily="34" charset="0"/>
                        </a:rPr>
                        <a:t>1 No, I don’t like rugby.</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4  ICT is really</a:t>
                      </a:r>
                      <a:r>
                        <a:rPr lang="en-GB" sz="1200" baseline="0" dirty="0" smtClean="0">
                          <a:latin typeface="Arial" panose="020B0604020202020204" pitchFamily="34" charset="0"/>
                          <a:cs typeface="Arial" panose="020B0604020202020204" pitchFamily="34" charset="0"/>
                        </a:rPr>
                        <a:t> boring.</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7 In my school bag I have a pencil case.</a:t>
                      </a:r>
                      <a:endParaRPr lang="en-GB" sz="1200" dirty="0">
                        <a:latin typeface="Arial" panose="020B0604020202020204" pitchFamily="34" charset="0"/>
                        <a:cs typeface="Arial" panose="020B0604020202020204" pitchFamily="34" charset="0"/>
                      </a:endParaRPr>
                    </a:p>
                  </a:txBody>
                  <a:tcPr marL="91437" marR="91437" marT="45672" marB="45672" anchor="ctr"/>
                </a:tc>
              </a:tr>
              <a:tr h="320300">
                <a:tc>
                  <a:txBody>
                    <a:bodyPr/>
                    <a:lstStyle/>
                    <a:p>
                      <a:r>
                        <a:rPr lang="en-GB" sz="1200" dirty="0" smtClean="0">
                          <a:latin typeface="Arial" panose="020B0604020202020204" pitchFamily="34" charset="0"/>
                          <a:cs typeface="Arial" panose="020B0604020202020204" pitchFamily="34" charset="0"/>
                        </a:rPr>
                        <a:t>2 My favourite subjects are English and art.</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5 In school I wear a</a:t>
                      </a:r>
                      <a:r>
                        <a:rPr lang="en-GB" sz="1200" baseline="0" dirty="0" smtClean="0">
                          <a:latin typeface="Arial" panose="020B0604020202020204" pitchFamily="34" charset="0"/>
                          <a:cs typeface="Arial" panose="020B0604020202020204" pitchFamily="34" charset="0"/>
                        </a:rPr>
                        <a:t> uniform.</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8 My birthday is on</a:t>
                      </a:r>
                      <a:r>
                        <a:rPr lang="en-GB" sz="1200" baseline="0" dirty="0" smtClean="0">
                          <a:latin typeface="Arial" panose="020B0604020202020204" pitchFamily="34" charset="0"/>
                          <a:cs typeface="Arial" panose="020B0604020202020204" pitchFamily="34" charset="0"/>
                        </a:rPr>
                        <a:t> the 14</a:t>
                      </a:r>
                      <a:r>
                        <a:rPr lang="en-GB" sz="1200" baseline="30000" dirty="0" smtClean="0">
                          <a:latin typeface="Arial" panose="020B0604020202020204" pitchFamily="34" charset="0"/>
                          <a:cs typeface="Arial" panose="020B0604020202020204" pitchFamily="34" charset="0"/>
                        </a:rPr>
                        <a:t>th</a:t>
                      </a:r>
                      <a:r>
                        <a:rPr lang="en-GB" sz="1200" baseline="0" dirty="0" smtClean="0">
                          <a:latin typeface="Arial" panose="020B0604020202020204" pitchFamily="34" charset="0"/>
                          <a:cs typeface="Arial" panose="020B0604020202020204" pitchFamily="34" charset="0"/>
                        </a:rPr>
                        <a:t> March.</a:t>
                      </a:r>
                      <a:endParaRPr lang="en-GB" sz="1200" dirty="0">
                        <a:latin typeface="Arial" panose="020B0604020202020204" pitchFamily="34" charset="0"/>
                        <a:cs typeface="Arial" panose="020B0604020202020204" pitchFamily="34" charset="0"/>
                      </a:endParaRPr>
                    </a:p>
                  </a:txBody>
                  <a:tcPr marL="91437" marR="91437" marT="45672" marB="45672" anchor="ctr"/>
                </a:tc>
              </a:tr>
              <a:tr h="274031">
                <a:tc>
                  <a:txBody>
                    <a:bodyPr/>
                    <a:lstStyle/>
                    <a:p>
                      <a:r>
                        <a:rPr lang="en-GB" sz="1200" dirty="0" smtClean="0">
                          <a:latin typeface="Arial" panose="020B0604020202020204" pitchFamily="34" charset="0"/>
                          <a:cs typeface="Arial" panose="020B0604020202020204" pitchFamily="34" charset="0"/>
                        </a:rPr>
                        <a:t>3 Sciences are great.</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6 I</a:t>
                      </a:r>
                      <a:r>
                        <a:rPr lang="en-GB" sz="1200" baseline="0" dirty="0" smtClean="0">
                          <a:latin typeface="Arial" panose="020B0604020202020204" pitchFamily="34" charset="0"/>
                          <a:cs typeface="Arial" panose="020B0604020202020204" pitchFamily="34" charset="0"/>
                        </a:rPr>
                        <a:t> live in </a:t>
                      </a:r>
                      <a:r>
                        <a:rPr lang="en-GB" sz="1200" baseline="0" dirty="0" err="1" smtClean="0">
                          <a:latin typeface="Arial" panose="020B0604020202020204" pitchFamily="34" charset="0"/>
                          <a:cs typeface="Arial" panose="020B0604020202020204" pitchFamily="34" charset="0"/>
                        </a:rPr>
                        <a:t>Cambourne</a:t>
                      </a:r>
                      <a:r>
                        <a:rPr lang="en-GB" sz="1200" baseline="0" dirty="0" smtClean="0">
                          <a:latin typeface="Arial" panose="020B0604020202020204" pitchFamily="34" charset="0"/>
                          <a:cs typeface="Arial" panose="020B0604020202020204" pitchFamily="34" charset="0"/>
                        </a:rPr>
                        <a:t>.</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9 At break time I eat a sandwich.</a:t>
                      </a:r>
                      <a:endParaRPr lang="en-GB" sz="1200" dirty="0">
                        <a:latin typeface="Arial" panose="020B0604020202020204" pitchFamily="34" charset="0"/>
                        <a:cs typeface="Arial" panose="020B0604020202020204" pitchFamily="34" charset="0"/>
                      </a:endParaRPr>
                    </a:p>
                  </a:txBody>
                  <a:tcPr marL="91437" marR="91437" marT="45672" marB="45672" anchor="ctr"/>
                </a:tc>
              </a:tr>
            </a:tbl>
          </a:graphicData>
        </a:graphic>
      </p:graphicFrame>
      <p:sp>
        <p:nvSpPr>
          <p:cNvPr id="4234" name="TextBox 19"/>
          <p:cNvSpPr txBox="1">
            <a:spLocks noChangeArrowheads="1"/>
          </p:cNvSpPr>
          <p:nvPr/>
        </p:nvSpPr>
        <p:spPr bwMode="auto">
          <a:xfrm>
            <a:off x="2484438" y="5661025"/>
            <a:ext cx="61991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GB" sz="1200" b="1" smtClean="0">
                <a:solidFill>
                  <a:prstClr val="black"/>
                </a:solidFill>
                <a:latin typeface="Arial" panose="020B0604020202020204" pitchFamily="34" charset="0"/>
              </a:rPr>
              <a:t>J </a:t>
            </a:r>
            <a:r>
              <a:rPr lang="en-GB" sz="1200" smtClean="0">
                <a:solidFill>
                  <a:prstClr val="black"/>
                </a:solidFill>
                <a:latin typeface="Arial" panose="020B0604020202020204" pitchFamily="34" charset="0"/>
              </a:rPr>
              <a:t>Schreib Fragen zu den Sätzen in I. Zum Beispiel: </a:t>
            </a:r>
            <a:r>
              <a:rPr lang="en-GB" sz="1200" i="1" smtClean="0">
                <a:solidFill>
                  <a:prstClr val="black"/>
                </a:solidFill>
                <a:latin typeface="Arial" panose="020B0604020202020204" pitchFamily="34" charset="0"/>
              </a:rPr>
              <a:t>1 = Magst du Rugby?</a:t>
            </a:r>
          </a:p>
        </p:txBody>
      </p:sp>
      <p:pic>
        <p:nvPicPr>
          <p:cNvPr id="4235" name="Picture 39" descr="NA0109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4700" y="4679950"/>
            <a:ext cx="54133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36" name="Group 40"/>
          <p:cNvGrpSpPr>
            <a:grpSpLocks/>
          </p:cNvGrpSpPr>
          <p:nvPr/>
        </p:nvGrpSpPr>
        <p:grpSpPr bwMode="auto">
          <a:xfrm>
            <a:off x="8453438" y="5208588"/>
            <a:ext cx="655637" cy="776287"/>
            <a:chOff x="1764" y="1641"/>
            <a:chExt cx="1184" cy="1407"/>
          </a:xfrm>
        </p:grpSpPr>
        <p:sp>
          <p:nvSpPr>
            <p:cNvPr id="4241" name="Freeform 41"/>
            <p:cNvSpPr>
              <a:spLocks/>
            </p:cNvSpPr>
            <p:nvPr/>
          </p:nvSpPr>
          <p:spPr bwMode="auto">
            <a:xfrm>
              <a:off x="1764" y="1641"/>
              <a:ext cx="1184" cy="1407"/>
            </a:xfrm>
            <a:custGeom>
              <a:avLst/>
              <a:gdLst>
                <a:gd name="T0" fmla="*/ 0 w 2367"/>
                <a:gd name="T1" fmla="*/ 88 h 2814"/>
                <a:gd name="T2" fmla="*/ 119 w 2367"/>
                <a:gd name="T3" fmla="*/ 37 h 2814"/>
                <a:gd name="T4" fmla="*/ 232 w 2367"/>
                <a:gd name="T5" fmla="*/ 26 h 2814"/>
                <a:gd name="T6" fmla="*/ 296 w 2367"/>
                <a:gd name="T7" fmla="*/ 0 h 2814"/>
                <a:gd name="T8" fmla="*/ 273 w 2367"/>
                <a:gd name="T9" fmla="*/ 147 h 2814"/>
                <a:gd name="T10" fmla="*/ 278 w 2367"/>
                <a:gd name="T11" fmla="*/ 276 h 2814"/>
                <a:gd name="T12" fmla="*/ 273 w 2367"/>
                <a:gd name="T13" fmla="*/ 352 h 2814"/>
                <a:gd name="T14" fmla="*/ 170 w 2367"/>
                <a:gd name="T15" fmla="*/ 258 h 2814"/>
                <a:gd name="T16" fmla="*/ 85 w 2367"/>
                <a:gd name="T17" fmla="*/ 194 h 2814"/>
                <a:gd name="T18" fmla="*/ 41 w 2367"/>
                <a:gd name="T19" fmla="*/ 142 h 2814"/>
                <a:gd name="T20" fmla="*/ 0 w 2367"/>
                <a:gd name="T21" fmla="*/ 88 h 2814"/>
                <a:gd name="T22" fmla="*/ 0 w 2367"/>
                <a:gd name="T23" fmla="*/ 88 h 28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67" h="2814">
                  <a:moveTo>
                    <a:pt x="0" y="701"/>
                  </a:moveTo>
                  <a:lnTo>
                    <a:pt x="947" y="290"/>
                  </a:lnTo>
                  <a:lnTo>
                    <a:pt x="1853" y="207"/>
                  </a:lnTo>
                  <a:lnTo>
                    <a:pt x="2367" y="0"/>
                  </a:lnTo>
                  <a:lnTo>
                    <a:pt x="2182" y="1176"/>
                  </a:lnTo>
                  <a:lnTo>
                    <a:pt x="2223" y="2207"/>
                  </a:lnTo>
                  <a:lnTo>
                    <a:pt x="2182" y="2814"/>
                  </a:lnTo>
                  <a:lnTo>
                    <a:pt x="1358" y="2061"/>
                  </a:lnTo>
                  <a:lnTo>
                    <a:pt x="678" y="1546"/>
                  </a:lnTo>
                  <a:lnTo>
                    <a:pt x="328" y="1135"/>
                  </a:lnTo>
                  <a:lnTo>
                    <a:pt x="0" y="701"/>
                  </a:lnTo>
                  <a:close/>
                </a:path>
              </a:pathLst>
            </a:custGeom>
            <a:solidFill>
              <a:srgbClr val="8AA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42" name="Freeform 42"/>
            <p:cNvSpPr>
              <a:spLocks/>
            </p:cNvSpPr>
            <p:nvPr/>
          </p:nvSpPr>
          <p:spPr bwMode="auto">
            <a:xfrm>
              <a:off x="2184" y="1857"/>
              <a:ext cx="724" cy="789"/>
            </a:xfrm>
            <a:custGeom>
              <a:avLst/>
              <a:gdLst>
                <a:gd name="T0" fmla="*/ 42 w 1448"/>
                <a:gd name="T1" fmla="*/ 167 h 1578"/>
                <a:gd name="T2" fmla="*/ 23 w 1448"/>
                <a:gd name="T3" fmla="*/ 143 h 1578"/>
                <a:gd name="T4" fmla="*/ 0 w 1448"/>
                <a:gd name="T5" fmla="*/ 71 h 1578"/>
                <a:gd name="T6" fmla="*/ 0 w 1448"/>
                <a:gd name="T7" fmla="*/ 22 h 1578"/>
                <a:gd name="T8" fmla="*/ 19 w 1448"/>
                <a:gd name="T9" fmla="*/ 7 h 1578"/>
                <a:gd name="T10" fmla="*/ 36 w 1448"/>
                <a:gd name="T11" fmla="*/ 0 h 1578"/>
                <a:gd name="T12" fmla="*/ 63 w 1448"/>
                <a:gd name="T13" fmla="*/ 1 h 1578"/>
                <a:gd name="T14" fmla="*/ 96 w 1448"/>
                <a:gd name="T15" fmla="*/ 13 h 1578"/>
                <a:gd name="T16" fmla="*/ 104 w 1448"/>
                <a:gd name="T17" fmla="*/ 20 h 1578"/>
                <a:gd name="T18" fmla="*/ 110 w 1448"/>
                <a:gd name="T19" fmla="*/ 72 h 1578"/>
                <a:gd name="T20" fmla="*/ 122 w 1448"/>
                <a:gd name="T21" fmla="*/ 72 h 1578"/>
                <a:gd name="T22" fmla="*/ 142 w 1448"/>
                <a:gd name="T23" fmla="*/ 76 h 1578"/>
                <a:gd name="T24" fmla="*/ 157 w 1448"/>
                <a:gd name="T25" fmla="*/ 84 h 1578"/>
                <a:gd name="T26" fmla="*/ 173 w 1448"/>
                <a:gd name="T27" fmla="*/ 104 h 1578"/>
                <a:gd name="T28" fmla="*/ 181 w 1448"/>
                <a:gd name="T29" fmla="*/ 130 h 1578"/>
                <a:gd name="T30" fmla="*/ 177 w 1448"/>
                <a:gd name="T31" fmla="*/ 161 h 1578"/>
                <a:gd name="T32" fmla="*/ 167 w 1448"/>
                <a:gd name="T33" fmla="*/ 179 h 1578"/>
                <a:gd name="T34" fmla="*/ 154 w 1448"/>
                <a:gd name="T35" fmla="*/ 191 h 1578"/>
                <a:gd name="T36" fmla="*/ 134 w 1448"/>
                <a:gd name="T37" fmla="*/ 198 h 1578"/>
                <a:gd name="T38" fmla="*/ 112 w 1448"/>
                <a:gd name="T39" fmla="*/ 195 h 1578"/>
                <a:gd name="T40" fmla="*/ 91 w 1448"/>
                <a:gd name="T41" fmla="*/ 184 h 1578"/>
                <a:gd name="T42" fmla="*/ 80 w 1448"/>
                <a:gd name="T43" fmla="*/ 166 h 1578"/>
                <a:gd name="T44" fmla="*/ 57 w 1448"/>
                <a:gd name="T45" fmla="*/ 173 h 1578"/>
                <a:gd name="T46" fmla="*/ 42 w 1448"/>
                <a:gd name="T47" fmla="*/ 167 h 1578"/>
                <a:gd name="T48" fmla="*/ 42 w 1448"/>
                <a:gd name="T49" fmla="*/ 167 h 15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48" h="1578">
                  <a:moveTo>
                    <a:pt x="334" y="1335"/>
                  </a:moveTo>
                  <a:lnTo>
                    <a:pt x="180" y="1138"/>
                  </a:lnTo>
                  <a:lnTo>
                    <a:pt x="0" y="565"/>
                  </a:lnTo>
                  <a:lnTo>
                    <a:pt x="0" y="175"/>
                  </a:lnTo>
                  <a:lnTo>
                    <a:pt x="147" y="50"/>
                  </a:lnTo>
                  <a:lnTo>
                    <a:pt x="285" y="0"/>
                  </a:lnTo>
                  <a:lnTo>
                    <a:pt x="502" y="7"/>
                  </a:lnTo>
                  <a:lnTo>
                    <a:pt x="765" y="101"/>
                  </a:lnTo>
                  <a:lnTo>
                    <a:pt x="828" y="154"/>
                  </a:lnTo>
                  <a:lnTo>
                    <a:pt x="879" y="573"/>
                  </a:lnTo>
                  <a:lnTo>
                    <a:pt x="974" y="573"/>
                  </a:lnTo>
                  <a:lnTo>
                    <a:pt x="1130" y="602"/>
                  </a:lnTo>
                  <a:lnTo>
                    <a:pt x="1255" y="665"/>
                  </a:lnTo>
                  <a:lnTo>
                    <a:pt x="1384" y="832"/>
                  </a:lnTo>
                  <a:lnTo>
                    <a:pt x="1448" y="1034"/>
                  </a:lnTo>
                  <a:lnTo>
                    <a:pt x="1414" y="1284"/>
                  </a:lnTo>
                  <a:lnTo>
                    <a:pt x="1330" y="1431"/>
                  </a:lnTo>
                  <a:lnTo>
                    <a:pt x="1225" y="1523"/>
                  </a:lnTo>
                  <a:lnTo>
                    <a:pt x="1066" y="1578"/>
                  </a:lnTo>
                  <a:lnTo>
                    <a:pt x="891" y="1557"/>
                  </a:lnTo>
                  <a:lnTo>
                    <a:pt x="723" y="1465"/>
                  </a:lnTo>
                  <a:lnTo>
                    <a:pt x="640" y="1327"/>
                  </a:lnTo>
                  <a:lnTo>
                    <a:pt x="451" y="1381"/>
                  </a:lnTo>
                  <a:lnTo>
                    <a:pt x="334" y="13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43" name="Freeform 43"/>
            <p:cNvSpPr>
              <a:spLocks/>
            </p:cNvSpPr>
            <p:nvPr/>
          </p:nvSpPr>
          <p:spPr bwMode="auto">
            <a:xfrm>
              <a:off x="2502" y="2167"/>
              <a:ext cx="400" cy="446"/>
            </a:xfrm>
            <a:custGeom>
              <a:avLst/>
              <a:gdLst>
                <a:gd name="T0" fmla="*/ 29 w 799"/>
                <a:gd name="T1" fmla="*/ 3 h 892"/>
                <a:gd name="T2" fmla="*/ 26 w 799"/>
                <a:gd name="T3" fmla="*/ 5 h 892"/>
                <a:gd name="T4" fmla="*/ 23 w 799"/>
                <a:gd name="T5" fmla="*/ 7 h 892"/>
                <a:gd name="T6" fmla="*/ 19 w 799"/>
                <a:gd name="T7" fmla="*/ 10 h 892"/>
                <a:gd name="T8" fmla="*/ 11 w 799"/>
                <a:gd name="T9" fmla="*/ 18 h 892"/>
                <a:gd name="T10" fmla="*/ 6 w 799"/>
                <a:gd name="T11" fmla="*/ 30 h 892"/>
                <a:gd name="T12" fmla="*/ 2 w 799"/>
                <a:gd name="T13" fmla="*/ 42 h 892"/>
                <a:gd name="T14" fmla="*/ 0 w 799"/>
                <a:gd name="T15" fmla="*/ 53 h 892"/>
                <a:gd name="T16" fmla="*/ 2 w 799"/>
                <a:gd name="T17" fmla="*/ 66 h 892"/>
                <a:gd name="T18" fmla="*/ 4 w 799"/>
                <a:gd name="T19" fmla="*/ 73 h 892"/>
                <a:gd name="T20" fmla="*/ 6 w 799"/>
                <a:gd name="T21" fmla="*/ 77 h 892"/>
                <a:gd name="T22" fmla="*/ 8 w 799"/>
                <a:gd name="T23" fmla="*/ 82 h 892"/>
                <a:gd name="T24" fmla="*/ 10 w 799"/>
                <a:gd name="T25" fmla="*/ 86 h 892"/>
                <a:gd name="T26" fmla="*/ 13 w 799"/>
                <a:gd name="T27" fmla="*/ 90 h 892"/>
                <a:gd name="T28" fmla="*/ 16 w 799"/>
                <a:gd name="T29" fmla="*/ 93 h 892"/>
                <a:gd name="T30" fmla="*/ 19 w 799"/>
                <a:gd name="T31" fmla="*/ 97 h 892"/>
                <a:gd name="T32" fmla="*/ 25 w 799"/>
                <a:gd name="T33" fmla="*/ 102 h 892"/>
                <a:gd name="T34" fmla="*/ 28 w 799"/>
                <a:gd name="T35" fmla="*/ 104 h 892"/>
                <a:gd name="T36" fmla="*/ 32 w 799"/>
                <a:gd name="T37" fmla="*/ 106 h 892"/>
                <a:gd name="T38" fmla="*/ 35 w 799"/>
                <a:gd name="T39" fmla="*/ 107 h 892"/>
                <a:gd name="T40" fmla="*/ 38 w 799"/>
                <a:gd name="T41" fmla="*/ 108 h 892"/>
                <a:gd name="T42" fmla="*/ 44 w 799"/>
                <a:gd name="T43" fmla="*/ 110 h 892"/>
                <a:gd name="T44" fmla="*/ 50 w 799"/>
                <a:gd name="T45" fmla="*/ 111 h 892"/>
                <a:gd name="T46" fmla="*/ 55 w 799"/>
                <a:gd name="T47" fmla="*/ 112 h 892"/>
                <a:gd name="T48" fmla="*/ 64 w 799"/>
                <a:gd name="T49" fmla="*/ 111 h 892"/>
                <a:gd name="T50" fmla="*/ 74 w 799"/>
                <a:gd name="T51" fmla="*/ 108 h 892"/>
                <a:gd name="T52" fmla="*/ 89 w 799"/>
                <a:gd name="T53" fmla="*/ 96 h 892"/>
                <a:gd name="T54" fmla="*/ 91 w 799"/>
                <a:gd name="T55" fmla="*/ 91 h 892"/>
                <a:gd name="T56" fmla="*/ 93 w 799"/>
                <a:gd name="T57" fmla="*/ 85 h 892"/>
                <a:gd name="T58" fmla="*/ 95 w 799"/>
                <a:gd name="T59" fmla="*/ 79 h 892"/>
                <a:gd name="T60" fmla="*/ 97 w 799"/>
                <a:gd name="T61" fmla="*/ 72 h 892"/>
                <a:gd name="T62" fmla="*/ 100 w 799"/>
                <a:gd name="T63" fmla="*/ 49 h 892"/>
                <a:gd name="T64" fmla="*/ 99 w 799"/>
                <a:gd name="T65" fmla="*/ 45 h 892"/>
                <a:gd name="T66" fmla="*/ 96 w 799"/>
                <a:gd name="T67" fmla="*/ 39 h 892"/>
                <a:gd name="T68" fmla="*/ 93 w 799"/>
                <a:gd name="T69" fmla="*/ 33 h 892"/>
                <a:gd name="T70" fmla="*/ 89 w 799"/>
                <a:gd name="T71" fmla="*/ 26 h 892"/>
                <a:gd name="T72" fmla="*/ 85 w 799"/>
                <a:gd name="T73" fmla="*/ 20 h 892"/>
                <a:gd name="T74" fmla="*/ 82 w 799"/>
                <a:gd name="T75" fmla="*/ 15 h 892"/>
                <a:gd name="T76" fmla="*/ 79 w 799"/>
                <a:gd name="T77" fmla="*/ 10 h 892"/>
                <a:gd name="T78" fmla="*/ 76 w 799"/>
                <a:gd name="T79" fmla="*/ 9 h 892"/>
                <a:gd name="T80" fmla="*/ 73 w 799"/>
                <a:gd name="T81" fmla="*/ 7 h 892"/>
                <a:gd name="T82" fmla="*/ 69 w 799"/>
                <a:gd name="T83" fmla="*/ 5 h 892"/>
                <a:gd name="T84" fmla="*/ 65 w 799"/>
                <a:gd name="T85" fmla="*/ 3 h 892"/>
                <a:gd name="T86" fmla="*/ 60 w 799"/>
                <a:gd name="T87" fmla="*/ 2 h 892"/>
                <a:gd name="T88" fmla="*/ 56 w 799"/>
                <a:gd name="T89" fmla="*/ 1 h 892"/>
                <a:gd name="T90" fmla="*/ 52 w 799"/>
                <a:gd name="T91" fmla="*/ 0 h 892"/>
                <a:gd name="T92" fmla="*/ 37 w 799"/>
                <a:gd name="T93" fmla="*/ 2 h 892"/>
                <a:gd name="T94" fmla="*/ 29 w 799"/>
                <a:gd name="T95" fmla="*/ 3 h 892"/>
                <a:gd name="T96" fmla="*/ 29 w 799"/>
                <a:gd name="T97" fmla="*/ 3 h 8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99" h="892">
                  <a:moveTo>
                    <a:pt x="229" y="21"/>
                  </a:moveTo>
                  <a:lnTo>
                    <a:pt x="205" y="36"/>
                  </a:lnTo>
                  <a:lnTo>
                    <a:pt x="179" y="53"/>
                  </a:lnTo>
                  <a:lnTo>
                    <a:pt x="148" y="77"/>
                  </a:lnTo>
                  <a:lnTo>
                    <a:pt x="85" y="144"/>
                  </a:lnTo>
                  <a:lnTo>
                    <a:pt x="41" y="236"/>
                  </a:lnTo>
                  <a:lnTo>
                    <a:pt x="15" y="331"/>
                  </a:lnTo>
                  <a:lnTo>
                    <a:pt x="0" y="422"/>
                  </a:lnTo>
                  <a:lnTo>
                    <a:pt x="9" y="524"/>
                  </a:lnTo>
                  <a:lnTo>
                    <a:pt x="28" y="583"/>
                  </a:lnTo>
                  <a:lnTo>
                    <a:pt x="41" y="616"/>
                  </a:lnTo>
                  <a:lnTo>
                    <a:pt x="59" y="651"/>
                  </a:lnTo>
                  <a:lnTo>
                    <a:pt x="77" y="685"/>
                  </a:lnTo>
                  <a:lnTo>
                    <a:pt x="100" y="716"/>
                  </a:lnTo>
                  <a:lnTo>
                    <a:pt x="122" y="744"/>
                  </a:lnTo>
                  <a:lnTo>
                    <a:pt x="146" y="769"/>
                  </a:lnTo>
                  <a:lnTo>
                    <a:pt x="197" y="810"/>
                  </a:lnTo>
                  <a:lnTo>
                    <a:pt x="221" y="826"/>
                  </a:lnTo>
                  <a:lnTo>
                    <a:pt x="249" y="841"/>
                  </a:lnTo>
                  <a:lnTo>
                    <a:pt x="275" y="852"/>
                  </a:lnTo>
                  <a:lnTo>
                    <a:pt x="301" y="862"/>
                  </a:lnTo>
                  <a:lnTo>
                    <a:pt x="351" y="877"/>
                  </a:lnTo>
                  <a:lnTo>
                    <a:pt x="395" y="887"/>
                  </a:lnTo>
                  <a:lnTo>
                    <a:pt x="435" y="892"/>
                  </a:lnTo>
                  <a:lnTo>
                    <a:pt x="510" y="885"/>
                  </a:lnTo>
                  <a:lnTo>
                    <a:pt x="587" y="859"/>
                  </a:lnTo>
                  <a:lnTo>
                    <a:pt x="705" y="762"/>
                  </a:lnTo>
                  <a:lnTo>
                    <a:pt x="723" y="728"/>
                  </a:lnTo>
                  <a:lnTo>
                    <a:pt x="742" y="680"/>
                  </a:lnTo>
                  <a:lnTo>
                    <a:pt x="759" y="627"/>
                  </a:lnTo>
                  <a:lnTo>
                    <a:pt x="774" y="570"/>
                  </a:lnTo>
                  <a:lnTo>
                    <a:pt x="799" y="386"/>
                  </a:lnTo>
                  <a:lnTo>
                    <a:pt x="789" y="354"/>
                  </a:lnTo>
                  <a:lnTo>
                    <a:pt x="768" y="310"/>
                  </a:lnTo>
                  <a:lnTo>
                    <a:pt x="741" y="259"/>
                  </a:lnTo>
                  <a:lnTo>
                    <a:pt x="710" y="207"/>
                  </a:lnTo>
                  <a:lnTo>
                    <a:pt x="680" y="157"/>
                  </a:lnTo>
                  <a:lnTo>
                    <a:pt x="654" y="116"/>
                  </a:lnTo>
                  <a:lnTo>
                    <a:pt x="628" y="77"/>
                  </a:lnTo>
                  <a:lnTo>
                    <a:pt x="604" y="65"/>
                  </a:lnTo>
                  <a:lnTo>
                    <a:pt x="579" y="52"/>
                  </a:lnTo>
                  <a:lnTo>
                    <a:pt x="548" y="38"/>
                  </a:lnTo>
                  <a:lnTo>
                    <a:pt x="513" y="24"/>
                  </a:lnTo>
                  <a:lnTo>
                    <a:pt x="477" y="12"/>
                  </a:lnTo>
                  <a:lnTo>
                    <a:pt x="444" y="3"/>
                  </a:lnTo>
                  <a:lnTo>
                    <a:pt x="414" y="0"/>
                  </a:lnTo>
                  <a:lnTo>
                    <a:pt x="295" y="11"/>
                  </a:lnTo>
                  <a:lnTo>
                    <a:pt x="229" y="21"/>
                  </a:lnTo>
                  <a:close/>
                </a:path>
              </a:pathLst>
            </a:custGeom>
            <a:solidFill>
              <a:srgbClr val="FFB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44" name="Freeform 44"/>
            <p:cNvSpPr>
              <a:spLocks/>
            </p:cNvSpPr>
            <p:nvPr/>
          </p:nvSpPr>
          <p:spPr bwMode="auto">
            <a:xfrm>
              <a:off x="2259" y="2085"/>
              <a:ext cx="306" cy="413"/>
            </a:xfrm>
            <a:custGeom>
              <a:avLst/>
              <a:gdLst>
                <a:gd name="T0" fmla="*/ 0 w 613"/>
                <a:gd name="T1" fmla="*/ 21 h 825"/>
                <a:gd name="T2" fmla="*/ 3 w 613"/>
                <a:gd name="T3" fmla="*/ 13 h 825"/>
                <a:gd name="T4" fmla="*/ 6 w 613"/>
                <a:gd name="T5" fmla="*/ 9 h 825"/>
                <a:gd name="T6" fmla="*/ 9 w 613"/>
                <a:gd name="T7" fmla="*/ 8 h 825"/>
                <a:gd name="T8" fmla="*/ 12 w 613"/>
                <a:gd name="T9" fmla="*/ 6 h 825"/>
                <a:gd name="T10" fmla="*/ 15 w 613"/>
                <a:gd name="T11" fmla="*/ 4 h 825"/>
                <a:gd name="T12" fmla="*/ 20 w 613"/>
                <a:gd name="T13" fmla="*/ 3 h 825"/>
                <a:gd name="T14" fmla="*/ 25 w 613"/>
                <a:gd name="T15" fmla="*/ 2 h 825"/>
                <a:gd name="T16" fmla="*/ 31 w 613"/>
                <a:gd name="T17" fmla="*/ 1 h 825"/>
                <a:gd name="T18" fmla="*/ 42 w 613"/>
                <a:gd name="T19" fmla="*/ 0 h 825"/>
                <a:gd name="T20" fmla="*/ 52 w 613"/>
                <a:gd name="T21" fmla="*/ 2 h 825"/>
                <a:gd name="T22" fmla="*/ 60 w 613"/>
                <a:gd name="T23" fmla="*/ 4 h 825"/>
                <a:gd name="T24" fmla="*/ 63 w 613"/>
                <a:gd name="T25" fmla="*/ 6 h 825"/>
                <a:gd name="T26" fmla="*/ 66 w 613"/>
                <a:gd name="T27" fmla="*/ 7 h 825"/>
                <a:gd name="T28" fmla="*/ 74 w 613"/>
                <a:gd name="T29" fmla="*/ 13 h 825"/>
                <a:gd name="T30" fmla="*/ 76 w 613"/>
                <a:gd name="T31" fmla="*/ 16 h 825"/>
                <a:gd name="T32" fmla="*/ 55 w 613"/>
                <a:gd name="T33" fmla="*/ 45 h 825"/>
                <a:gd name="T34" fmla="*/ 55 w 613"/>
                <a:gd name="T35" fmla="*/ 101 h 825"/>
                <a:gd name="T36" fmla="*/ 51 w 613"/>
                <a:gd name="T37" fmla="*/ 102 h 825"/>
                <a:gd name="T38" fmla="*/ 47 w 613"/>
                <a:gd name="T39" fmla="*/ 103 h 825"/>
                <a:gd name="T40" fmla="*/ 41 w 613"/>
                <a:gd name="T41" fmla="*/ 104 h 825"/>
                <a:gd name="T42" fmla="*/ 36 w 613"/>
                <a:gd name="T43" fmla="*/ 103 h 825"/>
                <a:gd name="T44" fmla="*/ 30 w 613"/>
                <a:gd name="T45" fmla="*/ 100 h 825"/>
                <a:gd name="T46" fmla="*/ 19 w 613"/>
                <a:gd name="T47" fmla="*/ 88 h 825"/>
                <a:gd name="T48" fmla="*/ 17 w 613"/>
                <a:gd name="T49" fmla="*/ 83 h 825"/>
                <a:gd name="T50" fmla="*/ 15 w 613"/>
                <a:gd name="T51" fmla="*/ 78 h 825"/>
                <a:gd name="T52" fmla="*/ 11 w 613"/>
                <a:gd name="T53" fmla="*/ 67 h 825"/>
                <a:gd name="T54" fmla="*/ 7 w 613"/>
                <a:gd name="T55" fmla="*/ 56 h 825"/>
                <a:gd name="T56" fmla="*/ 5 w 613"/>
                <a:gd name="T57" fmla="*/ 45 h 825"/>
                <a:gd name="T58" fmla="*/ 1 w 613"/>
                <a:gd name="T59" fmla="*/ 28 h 825"/>
                <a:gd name="T60" fmla="*/ 0 w 613"/>
                <a:gd name="T61" fmla="*/ 21 h 825"/>
                <a:gd name="T62" fmla="*/ 0 w 613"/>
                <a:gd name="T63" fmla="*/ 21 h 8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13" h="825">
                  <a:moveTo>
                    <a:pt x="0" y="163"/>
                  </a:moveTo>
                  <a:lnTo>
                    <a:pt x="25" y="97"/>
                  </a:lnTo>
                  <a:lnTo>
                    <a:pt x="54" y="69"/>
                  </a:lnTo>
                  <a:lnTo>
                    <a:pt x="74" y="57"/>
                  </a:lnTo>
                  <a:lnTo>
                    <a:pt x="99" y="43"/>
                  </a:lnTo>
                  <a:lnTo>
                    <a:pt x="127" y="32"/>
                  </a:lnTo>
                  <a:lnTo>
                    <a:pt x="162" y="21"/>
                  </a:lnTo>
                  <a:lnTo>
                    <a:pt x="203" y="11"/>
                  </a:lnTo>
                  <a:lnTo>
                    <a:pt x="249" y="4"/>
                  </a:lnTo>
                  <a:lnTo>
                    <a:pt x="341" y="0"/>
                  </a:lnTo>
                  <a:lnTo>
                    <a:pt x="418" y="10"/>
                  </a:lnTo>
                  <a:lnTo>
                    <a:pt x="481" y="28"/>
                  </a:lnTo>
                  <a:lnTo>
                    <a:pt x="507" y="41"/>
                  </a:lnTo>
                  <a:lnTo>
                    <a:pt x="530" y="53"/>
                  </a:lnTo>
                  <a:lnTo>
                    <a:pt x="593" y="104"/>
                  </a:lnTo>
                  <a:lnTo>
                    <a:pt x="613" y="128"/>
                  </a:lnTo>
                  <a:lnTo>
                    <a:pt x="441" y="356"/>
                  </a:lnTo>
                  <a:lnTo>
                    <a:pt x="441" y="806"/>
                  </a:lnTo>
                  <a:lnTo>
                    <a:pt x="410" y="816"/>
                  </a:lnTo>
                  <a:lnTo>
                    <a:pt x="377" y="822"/>
                  </a:lnTo>
                  <a:lnTo>
                    <a:pt x="335" y="825"/>
                  </a:lnTo>
                  <a:lnTo>
                    <a:pt x="289" y="817"/>
                  </a:lnTo>
                  <a:lnTo>
                    <a:pt x="241" y="796"/>
                  </a:lnTo>
                  <a:lnTo>
                    <a:pt x="154" y="698"/>
                  </a:lnTo>
                  <a:lnTo>
                    <a:pt x="137" y="661"/>
                  </a:lnTo>
                  <a:lnTo>
                    <a:pt x="120" y="620"/>
                  </a:lnTo>
                  <a:lnTo>
                    <a:pt x="89" y="533"/>
                  </a:lnTo>
                  <a:lnTo>
                    <a:pt x="62" y="445"/>
                  </a:lnTo>
                  <a:lnTo>
                    <a:pt x="40" y="359"/>
                  </a:lnTo>
                  <a:lnTo>
                    <a:pt x="10" y="220"/>
                  </a:lnTo>
                  <a:lnTo>
                    <a:pt x="0" y="163"/>
                  </a:lnTo>
                  <a:close/>
                </a:path>
              </a:pathLst>
            </a:custGeom>
            <a:solidFill>
              <a:srgbClr val="FFB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45" name="Freeform 45"/>
            <p:cNvSpPr>
              <a:spLocks/>
            </p:cNvSpPr>
            <p:nvPr/>
          </p:nvSpPr>
          <p:spPr bwMode="auto">
            <a:xfrm>
              <a:off x="2175" y="1844"/>
              <a:ext cx="432" cy="263"/>
            </a:xfrm>
            <a:custGeom>
              <a:avLst/>
              <a:gdLst>
                <a:gd name="T0" fmla="*/ 53 w 863"/>
                <a:gd name="T1" fmla="*/ 0 h 525"/>
                <a:gd name="T2" fmla="*/ 85 w 863"/>
                <a:gd name="T3" fmla="*/ 3 h 525"/>
                <a:gd name="T4" fmla="*/ 94 w 863"/>
                <a:gd name="T5" fmla="*/ 6 h 525"/>
                <a:gd name="T6" fmla="*/ 101 w 863"/>
                <a:gd name="T7" fmla="*/ 11 h 525"/>
                <a:gd name="T8" fmla="*/ 108 w 863"/>
                <a:gd name="T9" fmla="*/ 23 h 525"/>
                <a:gd name="T10" fmla="*/ 105 w 863"/>
                <a:gd name="T11" fmla="*/ 26 h 525"/>
                <a:gd name="T12" fmla="*/ 97 w 863"/>
                <a:gd name="T13" fmla="*/ 19 h 525"/>
                <a:gd name="T14" fmla="*/ 90 w 863"/>
                <a:gd name="T15" fmla="*/ 15 h 525"/>
                <a:gd name="T16" fmla="*/ 83 w 863"/>
                <a:gd name="T17" fmla="*/ 12 h 525"/>
                <a:gd name="T18" fmla="*/ 75 w 863"/>
                <a:gd name="T19" fmla="*/ 10 h 525"/>
                <a:gd name="T20" fmla="*/ 64 w 863"/>
                <a:gd name="T21" fmla="*/ 7 h 525"/>
                <a:gd name="T22" fmla="*/ 33 w 863"/>
                <a:gd name="T23" fmla="*/ 9 h 525"/>
                <a:gd name="T24" fmla="*/ 24 w 863"/>
                <a:gd name="T25" fmla="*/ 13 h 525"/>
                <a:gd name="T26" fmla="*/ 13 w 863"/>
                <a:gd name="T27" fmla="*/ 24 h 525"/>
                <a:gd name="T28" fmla="*/ 11 w 863"/>
                <a:gd name="T29" fmla="*/ 43 h 525"/>
                <a:gd name="T30" fmla="*/ 16 w 863"/>
                <a:gd name="T31" fmla="*/ 52 h 525"/>
                <a:gd name="T32" fmla="*/ 22 w 863"/>
                <a:gd name="T33" fmla="*/ 56 h 525"/>
                <a:gd name="T34" fmla="*/ 27 w 863"/>
                <a:gd name="T35" fmla="*/ 58 h 525"/>
                <a:gd name="T36" fmla="*/ 36 w 863"/>
                <a:gd name="T37" fmla="*/ 61 h 525"/>
                <a:gd name="T38" fmla="*/ 55 w 863"/>
                <a:gd name="T39" fmla="*/ 61 h 525"/>
                <a:gd name="T40" fmla="*/ 73 w 863"/>
                <a:gd name="T41" fmla="*/ 57 h 525"/>
                <a:gd name="T42" fmla="*/ 81 w 863"/>
                <a:gd name="T43" fmla="*/ 53 h 525"/>
                <a:gd name="T44" fmla="*/ 86 w 863"/>
                <a:gd name="T45" fmla="*/ 50 h 525"/>
                <a:gd name="T46" fmla="*/ 93 w 863"/>
                <a:gd name="T47" fmla="*/ 50 h 525"/>
                <a:gd name="T48" fmla="*/ 90 w 863"/>
                <a:gd name="T49" fmla="*/ 55 h 525"/>
                <a:gd name="T50" fmla="*/ 83 w 863"/>
                <a:gd name="T51" fmla="*/ 61 h 525"/>
                <a:gd name="T52" fmla="*/ 74 w 863"/>
                <a:gd name="T53" fmla="*/ 64 h 525"/>
                <a:gd name="T54" fmla="*/ 49 w 863"/>
                <a:gd name="T55" fmla="*/ 66 h 525"/>
                <a:gd name="T56" fmla="*/ 31 w 863"/>
                <a:gd name="T57" fmla="*/ 65 h 525"/>
                <a:gd name="T58" fmla="*/ 19 w 863"/>
                <a:gd name="T59" fmla="*/ 61 h 525"/>
                <a:gd name="T60" fmla="*/ 6 w 863"/>
                <a:gd name="T61" fmla="*/ 50 h 525"/>
                <a:gd name="T62" fmla="*/ 0 w 863"/>
                <a:gd name="T63" fmla="*/ 34 h 525"/>
                <a:gd name="T64" fmla="*/ 3 w 863"/>
                <a:gd name="T65" fmla="*/ 25 h 525"/>
                <a:gd name="T66" fmla="*/ 9 w 863"/>
                <a:gd name="T67" fmla="*/ 17 h 525"/>
                <a:gd name="T68" fmla="*/ 16 w 863"/>
                <a:gd name="T69" fmla="*/ 11 h 525"/>
                <a:gd name="T70" fmla="*/ 23 w 863"/>
                <a:gd name="T71" fmla="*/ 7 h 525"/>
                <a:gd name="T72" fmla="*/ 32 w 863"/>
                <a:gd name="T73" fmla="*/ 4 h 525"/>
                <a:gd name="T74" fmla="*/ 44 w 863"/>
                <a:gd name="T75" fmla="*/ 1 h 5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63" h="525">
                  <a:moveTo>
                    <a:pt x="349" y="6"/>
                  </a:moveTo>
                  <a:lnTo>
                    <a:pt x="423" y="0"/>
                  </a:lnTo>
                  <a:lnTo>
                    <a:pt x="505" y="0"/>
                  </a:lnTo>
                  <a:lnTo>
                    <a:pt x="673" y="23"/>
                  </a:lnTo>
                  <a:lnTo>
                    <a:pt x="712" y="36"/>
                  </a:lnTo>
                  <a:lnTo>
                    <a:pt x="748" y="48"/>
                  </a:lnTo>
                  <a:lnTo>
                    <a:pt x="780" y="64"/>
                  </a:lnTo>
                  <a:lnTo>
                    <a:pt x="807" y="82"/>
                  </a:lnTo>
                  <a:lnTo>
                    <a:pt x="847" y="127"/>
                  </a:lnTo>
                  <a:lnTo>
                    <a:pt x="863" y="179"/>
                  </a:lnTo>
                  <a:lnTo>
                    <a:pt x="848" y="190"/>
                  </a:lnTo>
                  <a:lnTo>
                    <a:pt x="835" y="201"/>
                  </a:lnTo>
                  <a:lnTo>
                    <a:pt x="792" y="165"/>
                  </a:lnTo>
                  <a:lnTo>
                    <a:pt x="769" y="148"/>
                  </a:lnTo>
                  <a:lnTo>
                    <a:pt x="744" y="133"/>
                  </a:lnTo>
                  <a:lnTo>
                    <a:pt x="718" y="118"/>
                  </a:lnTo>
                  <a:lnTo>
                    <a:pt x="689" y="105"/>
                  </a:lnTo>
                  <a:lnTo>
                    <a:pt x="661" y="94"/>
                  </a:lnTo>
                  <a:lnTo>
                    <a:pt x="631" y="83"/>
                  </a:lnTo>
                  <a:lnTo>
                    <a:pt x="600" y="74"/>
                  </a:lnTo>
                  <a:lnTo>
                    <a:pt x="569" y="67"/>
                  </a:lnTo>
                  <a:lnTo>
                    <a:pt x="505" y="55"/>
                  </a:lnTo>
                  <a:lnTo>
                    <a:pt x="377" y="50"/>
                  </a:lnTo>
                  <a:lnTo>
                    <a:pt x="261" y="69"/>
                  </a:lnTo>
                  <a:lnTo>
                    <a:pt x="208" y="88"/>
                  </a:lnTo>
                  <a:lnTo>
                    <a:pt x="186" y="102"/>
                  </a:lnTo>
                  <a:lnTo>
                    <a:pt x="164" y="115"/>
                  </a:lnTo>
                  <a:lnTo>
                    <a:pt x="100" y="191"/>
                  </a:lnTo>
                  <a:lnTo>
                    <a:pt x="80" y="298"/>
                  </a:lnTo>
                  <a:lnTo>
                    <a:pt x="87" y="340"/>
                  </a:lnTo>
                  <a:lnTo>
                    <a:pt x="103" y="378"/>
                  </a:lnTo>
                  <a:lnTo>
                    <a:pt x="126" y="409"/>
                  </a:lnTo>
                  <a:lnTo>
                    <a:pt x="157" y="435"/>
                  </a:lnTo>
                  <a:lnTo>
                    <a:pt x="175" y="445"/>
                  </a:lnTo>
                  <a:lnTo>
                    <a:pt x="195" y="455"/>
                  </a:lnTo>
                  <a:lnTo>
                    <a:pt x="215" y="463"/>
                  </a:lnTo>
                  <a:lnTo>
                    <a:pt x="236" y="471"/>
                  </a:lnTo>
                  <a:lnTo>
                    <a:pt x="282" y="481"/>
                  </a:lnTo>
                  <a:lnTo>
                    <a:pt x="331" y="487"/>
                  </a:lnTo>
                  <a:lnTo>
                    <a:pt x="433" y="486"/>
                  </a:lnTo>
                  <a:lnTo>
                    <a:pt x="534" y="467"/>
                  </a:lnTo>
                  <a:lnTo>
                    <a:pt x="582" y="452"/>
                  </a:lnTo>
                  <a:lnTo>
                    <a:pt x="627" y="433"/>
                  </a:lnTo>
                  <a:lnTo>
                    <a:pt x="647" y="422"/>
                  </a:lnTo>
                  <a:lnTo>
                    <a:pt x="667" y="410"/>
                  </a:lnTo>
                  <a:lnTo>
                    <a:pt x="684" y="397"/>
                  </a:lnTo>
                  <a:lnTo>
                    <a:pt x="702" y="384"/>
                  </a:lnTo>
                  <a:lnTo>
                    <a:pt x="738" y="395"/>
                  </a:lnTo>
                  <a:lnTo>
                    <a:pt x="727" y="419"/>
                  </a:lnTo>
                  <a:lnTo>
                    <a:pt x="713" y="440"/>
                  </a:lnTo>
                  <a:lnTo>
                    <a:pt x="679" y="471"/>
                  </a:lnTo>
                  <a:lnTo>
                    <a:pt x="659" y="483"/>
                  </a:lnTo>
                  <a:lnTo>
                    <a:pt x="638" y="493"/>
                  </a:lnTo>
                  <a:lnTo>
                    <a:pt x="591" y="507"/>
                  </a:lnTo>
                  <a:lnTo>
                    <a:pt x="489" y="519"/>
                  </a:lnTo>
                  <a:lnTo>
                    <a:pt x="390" y="524"/>
                  </a:lnTo>
                  <a:lnTo>
                    <a:pt x="311" y="525"/>
                  </a:lnTo>
                  <a:lnTo>
                    <a:pt x="241" y="517"/>
                  </a:lnTo>
                  <a:lnTo>
                    <a:pt x="179" y="498"/>
                  </a:lnTo>
                  <a:lnTo>
                    <a:pt x="150" y="486"/>
                  </a:lnTo>
                  <a:lnTo>
                    <a:pt x="124" y="471"/>
                  </a:lnTo>
                  <a:lnTo>
                    <a:pt x="43" y="400"/>
                  </a:lnTo>
                  <a:lnTo>
                    <a:pt x="3" y="312"/>
                  </a:lnTo>
                  <a:lnTo>
                    <a:pt x="0" y="266"/>
                  </a:lnTo>
                  <a:lnTo>
                    <a:pt x="8" y="219"/>
                  </a:lnTo>
                  <a:lnTo>
                    <a:pt x="18" y="195"/>
                  </a:lnTo>
                  <a:lnTo>
                    <a:pt x="31" y="173"/>
                  </a:lnTo>
                  <a:lnTo>
                    <a:pt x="65" y="129"/>
                  </a:lnTo>
                  <a:lnTo>
                    <a:pt x="114" y="89"/>
                  </a:lnTo>
                  <a:lnTo>
                    <a:pt x="128" y="81"/>
                  </a:lnTo>
                  <a:lnTo>
                    <a:pt x="144" y="72"/>
                  </a:lnTo>
                  <a:lnTo>
                    <a:pt x="177" y="56"/>
                  </a:lnTo>
                  <a:lnTo>
                    <a:pt x="215" y="41"/>
                  </a:lnTo>
                  <a:lnTo>
                    <a:pt x="256" y="27"/>
                  </a:lnTo>
                  <a:lnTo>
                    <a:pt x="300" y="16"/>
                  </a:lnTo>
                  <a:lnTo>
                    <a:pt x="34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46" name="Freeform 46"/>
            <p:cNvSpPr>
              <a:spLocks/>
            </p:cNvSpPr>
            <p:nvPr/>
          </p:nvSpPr>
          <p:spPr bwMode="auto">
            <a:xfrm>
              <a:off x="2242" y="1900"/>
              <a:ext cx="138" cy="128"/>
            </a:xfrm>
            <a:custGeom>
              <a:avLst/>
              <a:gdLst>
                <a:gd name="T0" fmla="*/ 34 w 277"/>
                <a:gd name="T1" fmla="*/ 3 h 258"/>
                <a:gd name="T2" fmla="*/ 24 w 277"/>
                <a:gd name="T3" fmla="*/ 6 h 258"/>
                <a:gd name="T4" fmla="*/ 19 w 277"/>
                <a:gd name="T5" fmla="*/ 8 h 258"/>
                <a:gd name="T6" fmla="*/ 17 w 277"/>
                <a:gd name="T7" fmla="*/ 10 h 258"/>
                <a:gd name="T8" fmla="*/ 15 w 277"/>
                <a:gd name="T9" fmla="*/ 11 h 258"/>
                <a:gd name="T10" fmla="*/ 8 w 277"/>
                <a:gd name="T11" fmla="*/ 20 h 258"/>
                <a:gd name="T12" fmla="*/ 7 w 277"/>
                <a:gd name="T13" fmla="*/ 31 h 258"/>
                <a:gd name="T14" fmla="*/ 3 w 277"/>
                <a:gd name="T15" fmla="*/ 32 h 258"/>
                <a:gd name="T16" fmla="*/ 0 w 277"/>
                <a:gd name="T17" fmla="*/ 21 h 258"/>
                <a:gd name="T18" fmla="*/ 0 w 277"/>
                <a:gd name="T19" fmla="*/ 16 h 258"/>
                <a:gd name="T20" fmla="*/ 3 w 277"/>
                <a:gd name="T21" fmla="*/ 11 h 258"/>
                <a:gd name="T22" fmla="*/ 7 w 277"/>
                <a:gd name="T23" fmla="*/ 7 h 258"/>
                <a:gd name="T24" fmla="*/ 9 w 277"/>
                <a:gd name="T25" fmla="*/ 5 h 258"/>
                <a:gd name="T26" fmla="*/ 12 w 277"/>
                <a:gd name="T27" fmla="*/ 4 h 258"/>
                <a:gd name="T28" fmla="*/ 16 w 277"/>
                <a:gd name="T29" fmla="*/ 2 h 258"/>
                <a:gd name="T30" fmla="*/ 19 w 277"/>
                <a:gd name="T31" fmla="*/ 1 h 258"/>
                <a:gd name="T32" fmla="*/ 28 w 277"/>
                <a:gd name="T33" fmla="*/ 0 h 258"/>
                <a:gd name="T34" fmla="*/ 34 w 277"/>
                <a:gd name="T35" fmla="*/ 3 h 258"/>
                <a:gd name="T36" fmla="*/ 34 w 277"/>
                <a:gd name="T37" fmla="*/ 3 h 2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7" h="258">
                  <a:moveTo>
                    <a:pt x="277" y="24"/>
                  </a:moveTo>
                  <a:lnTo>
                    <a:pt x="196" y="48"/>
                  </a:lnTo>
                  <a:lnTo>
                    <a:pt x="156" y="68"/>
                  </a:lnTo>
                  <a:lnTo>
                    <a:pt x="139" y="80"/>
                  </a:lnTo>
                  <a:lnTo>
                    <a:pt x="121" y="94"/>
                  </a:lnTo>
                  <a:lnTo>
                    <a:pt x="70" y="161"/>
                  </a:lnTo>
                  <a:lnTo>
                    <a:pt x="62" y="251"/>
                  </a:lnTo>
                  <a:lnTo>
                    <a:pt x="26" y="258"/>
                  </a:lnTo>
                  <a:lnTo>
                    <a:pt x="0" y="173"/>
                  </a:lnTo>
                  <a:lnTo>
                    <a:pt x="6" y="133"/>
                  </a:lnTo>
                  <a:lnTo>
                    <a:pt x="24" y="95"/>
                  </a:lnTo>
                  <a:lnTo>
                    <a:pt x="57" y="61"/>
                  </a:lnTo>
                  <a:lnTo>
                    <a:pt x="77" y="46"/>
                  </a:lnTo>
                  <a:lnTo>
                    <a:pt x="101" y="34"/>
                  </a:lnTo>
                  <a:lnTo>
                    <a:pt x="128" y="22"/>
                  </a:lnTo>
                  <a:lnTo>
                    <a:pt x="157" y="13"/>
                  </a:lnTo>
                  <a:lnTo>
                    <a:pt x="224" y="0"/>
                  </a:lnTo>
                  <a:lnTo>
                    <a:pt x="277"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47" name="Freeform 47"/>
            <p:cNvSpPr>
              <a:spLocks/>
            </p:cNvSpPr>
            <p:nvPr/>
          </p:nvSpPr>
          <p:spPr bwMode="auto">
            <a:xfrm>
              <a:off x="2182" y="2001"/>
              <a:ext cx="283" cy="553"/>
            </a:xfrm>
            <a:custGeom>
              <a:avLst/>
              <a:gdLst>
                <a:gd name="T0" fmla="*/ 5 w 566"/>
                <a:gd name="T1" fmla="*/ 0 h 1107"/>
                <a:gd name="T2" fmla="*/ 13 w 566"/>
                <a:gd name="T3" fmla="*/ 21 h 1107"/>
                <a:gd name="T4" fmla="*/ 17 w 566"/>
                <a:gd name="T5" fmla="*/ 67 h 1107"/>
                <a:gd name="T6" fmla="*/ 20 w 566"/>
                <a:gd name="T7" fmla="*/ 77 h 1107"/>
                <a:gd name="T8" fmla="*/ 23 w 566"/>
                <a:gd name="T9" fmla="*/ 89 h 1107"/>
                <a:gd name="T10" fmla="*/ 25 w 566"/>
                <a:gd name="T11" fmla="*/ 94 h 1107"/>
                <a:gd name="T12" fmla="*/ 27 w 566"/>
                <a:gd name="T13" fmla="*/ 100 h 1107"/>
                <a:gd name="T14" fmla="*/ 30 w 566"/>
                <a:gd name="T15" fmla="*/ 106 h 1107"/>
                <a:gd name="T16" fmla="*/ 32 w 566"/>
                <a:gd name="T17" fmla="*/ 112 h 1107"/>
                <a:gd name="T18" fmla="*/ 36 w 566"/>
                <a:gd name="T19" fmla="*/ 117 h 1107"/>
                <a:gd name="T20" fmla="*/ 39 w 566"/>
                <a:gd name="T21" fmla="*/ 121 h 1107"/>
                <a:gd name="T22" fmla="*/ 43 w 566"/>
                <a:gd name="T23" fmla="*/ 125 h 1107"/>
                <a:gd name="T24" fmla="*/ 45 w 566"/>
                <a:gd name="T25" fmla="*/ 127 h 1107"/>
                <a:gd name="T26" fmla="*/ 47 w 566"/>
                <a:gd name="T27" fmla="*/ 128 h 1107"/>
                <a:gd name="T28" fmla="*/ 50 w 566"/>
                <a:gd name="T29" fmla="*/ 129 h 1107"/>
                <a:gd name="T30" fmla="*/ 52 w 566"/>
                <a:gd name="T31" fmla="*/ 130 h 1107"/>
                <a:gd name="T32" fmla="*/ 57 w 566"/>
                <a:gd name="T33" fmla="*/ 131 h 1107"/>
                <a:gd name="T34" fmla="*/ 63 w 566"/>
                <a:gd name="T35" fmla="*/ 130 h 1107"/>
                <a:gd name="T36" fmla="*/ 70 w 566"/>
                <a:gd name="T37" fmla="*/ 128 h 1107"/>
                <a:gd name="T38" fmla="*/ 71 w 566"/>
                <a:gd name="T39" fmla="*/ 132 h 1107"/>
                <a:gd name="T40" fmla="*/ 67 w 566"/>
                <a:gd name="T41" fmla="*/ 136 h 1107"/>
                <a:gd name="T42" fmla="*/ 65 w 566"/>
                <a:gd name="T43" fmla="*/ 137 h 1107"/>
                <a:gd name="T44" fmla="*/ 63 w 566"/>
                <a:gd name="T45" fmla="*/ 138 h 1107"/>
                <a:gd name="T46" fmla="*/ 54 w 566"/>
                <a:gd name="T47" fmla="*/ 138 h 1107"/>
                <a:gd name="T48" fmla="*/ 50 w 566"/>
                <a:gd name="T49" fmla="*/ 136 h 1107"/>
                <a:gd name="T50" fmla="*/ 46 w 566"/>
                <a:gd name="T51" fmla="*/ 134 h 1107"/>
                <a:gd name="T52" fmla="*/ 39 w 566"/>
                <a:gd name="T53" fmla="*/ 129 h 1107"/>
                <a:gd name="T54" fmla="*/ 32 w 566"/>
                <a:gd name="T55" fmla="*/ 121 h 1107"/>
                <a:gd name="T56" fmla="*/ 29 w 566"/>
                <a:gd name="T57" fmla="*/ 117 h 1107"/>
                <a:gd name="T58" fmla="*/ 26 w 566"/>
                <a:gd name="T59" fmla="*/ 113 h 1107"/>
                <a:gd name="T60" fmla="*/ 24 w 566"/>
                <a:gd name="T61" fmla="*/ 108 h 1107"/>
                <a:gd name="T62" fmla="*/ 21 w 566"/>
                <a:gd name="T63" fmla="*/ 103 h 1107"/>
                <a:gd name="T64" fmla="*/ 18 w 566"/>
                <a:gd name="T65" fmla="*/ 98 h 1107"/>
                <a:gd name="T66" fmla="*/ 16 w 566"/>
                <a:gd name="T67" fmla="*/ 93 h 1107"/>
                <a:gd name="T68" fmla="*/ 12 w 566"/>
                <a:gd name="T69" fmla="*/ 82 h 1107"/>
                <a:gd name="T70" fmla="*/ 8 w 566"/>
                <a:gd name="T71" fmla="*/ 70 h 1107"/>
                <a:gd name="T72" fmla="*/ 5 w 566"/>
                <a:gd name="T73" fmla="*/ 59 h 1107"/>
                <a:gd name="T74" fmla="*/ 3 w 566"/>
                <a:gd name="T75" fmla="*/ 48 h 1107"/>
                <a:gd name="T76" fmla="*/ 0 w 566"/>
                <a:gd name="T77" fmla="*/ 27 h 1107"/>
                <a:gd name="T78" fmla="*/ 1 w 566"/>
                <a:gd name="T79" fmla="*/ 10 h 1107"/>
                <a:gd name="T80" fmla="*/ 2 w 566"/>
                <a:gd name="T81" fmla="*/ 4 h 1107"/>
                <a:gd name="T82" fmla="*/ 5 w 566"/>
                <a:gd name="T83" fmla="*/ 0 h 1107"/>
                <a:gd name="T84" fmla="*/ 5 w 566"/>
                <a:gd name="T85" fmla="*/ 0 h 11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66" h="1107">
                  <a:moveTo>
                    <a:pt x="35" y="0"/>
                  </a:moveTo>
                  <a:lnTo>
                    <a:pt x="101" y="171"/>
                  </a:lnTo>
                  <a:lnTo>
                    <a:pt x="136" y="538"/>
                  </a:lnTo>
                  <a:lnTo>
                    <a:pt x="157" y="619"/>
                  </a:lnTo>
                  <a:lnTo>
                    <a:pt x="182" y="712"/>
                  </a:lnTo>
                  <a:lnTo>
                    <a:pt x="197" y="759"/>
                  </a:lnTo>
                  <a:lnTo>
                    <a:pt x="214" y="807"/>
                  </a:lnTo>
                  <a:lnTo>
                    <a:pt x="234" y="853"/>
                  </a:lnTo>
                  <a:lnTo>
                    <a:pt x="255" y="898"/>
                  </a:lnTo>
                  <a:lnTo>
                    <a:pt x="281" y="939"/>
                  </a:lnTo>
                  <a:lnTo>
                    <a:pt x="308" y="975"/>
                  </a:lnTo>
                  <a:lnTo>
                    <a:pt x="339" y="1005"/>
                  </a:lnTo>
                  <a:lnTo>
                    <a:pt x="357" y="1017"/>
                  </a:lnTo>
                  <a:lnTo>
                    <a:pt x="374" y="1029"/>
                  </a:lnTo>
                  <a:lnTo>
                    <a:pt x="393" y="1037"/>
                  </a:lnTo>
                  <a:lnTo>
                    <a:pt x="413" y="1043"/>
                  </a:lnTo>
                  <a:lnTo>
                    <a:pt x="456" y="1050"/>
                  </a:lnTo>
                  <a:lnTo>
                    <a:pt x="504" y="1046"/>
                  </a:lnTo>
                  <a:lnTo>
                    <a:pt x="556" y="1031"/>
                  </a:lnTo>
                  <a:lnTo>
                    <a:pt x="566" y="1063"/>
                  </a:lnTo>
                  <a:lnTo>
                    <a:pt x="536" y="1091"/>
                  </a:lnTo>
                  <a:lnTo>
                    <a:pt x="520" y="1099"/>
                  </a:lnTo>
                  <a:lnTo>
                    <a:pt x="502" y="1104"/>
                  </a:lnTo>
                  <a:lnTo>
                    <a:pt x="426" y="1107"/>
                  </a:lnTo>
                  <a:lnTo>
                    <a:pt x="395" y="1094"/>
                  </a:lnTo>
                  <a:lnTo>
                    <a:pt x="366" y="1077"/>
                  </a:lnTo>
                  <a:lnTo>
                    <a:pt x="308" y="1032"/>
                  </a:lnTo>
                  <a:lnTo>
                    <a:pt x="256" y="975"/>
                  </a:lnTo>
                  <a:lnTo>
                    <a:pt x="231" y="942"/>
                  </a:lnTo>
                  <a:lnTo>
                    <a:pt x="208" y="906"/>
                  </a:lnTo>
                  <a:lnTo>
                    <a:pt x="185" y="868"/>
                  </a:lnTo>
                  <a:lnTo>
                    <a:pt x="164" y="829"/>
                  </a:lnTo>
                  <a:lnTo>
                    <a:pt x="144" y="788"/>
                  </a:lnTo>
                  <a:lnTo>
                    <a:pt x="126" y="745"/>
                  </a:lnTo>
                  <a:lnTo>
                    <a:pt x="91" y="657"/>
                  </a:lnTo>
                  <a:lnTo>
                    <a:pt x="62" y="566"/>
                  </a:lnTo>
                  <a:lnTo>
                    <a:pt x="39" y="474"/>
                  </a:lnTo>
                  <a:lnTo>
                    <a:pt x="20" y="385"/>
                  </a:lnTo>
                  <a:lnTo>
                    <a:pt x="0" y="220"/>
                  </a:lnTo>
                  <a:lnTo>
                    <a:pt x="4" y="86"/>
                  </a:lnTo>
                  <a:lnTo>
                    <a:pt x="16" y="36"/>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48" name="Freeform 48"/>
            <p:cNvSpPr>
              <a:spLocks/>
            </p:cNvSpPr>
            <p:nvPr/>
          </p:nvSpPr>
          <p:spPr bwMode="auto">
            <a:xfrm>
              <a:off x="2247" y="2134"/>
              <a:ext cx="206" cy="142"/>
            </a:xfrm>
            <a:custGeom>
              <a:avLst/>
              <a:gdLst>
                <a:gd name="T0" fmla="*/ 8 w 411"/>
                <a:gd name="T1" fmla="*/ 0 h 283"/>
                <a:gd name="T2" fmla="*/ 11 w 411"/>
                <a:gd name="T3" fmla="*/ 2 h 283"/>
                <a:gd name="T4" fmla="*/ 11 w 411"/>
                <a:gd name="T5" fmla="*/ 5 h 283"/>
                <a:gd name="T6" fmla="*/ 9 w 411"/>
                <a:gd name="T7" fmla="*/ 13 h 283"/>
                <a:gd name="T8" fmla="*/ 9 w 411"/>
                <a:gd name="T9" fmla="*/ 21 h 283"/>
                <a:gd name="T10" fmla="*/ 11 w 411"/>
                <a:gd name="T11" fmla="*/ 24 h 283"/>
                <a:gd name="T12" fmla="*/ 13 w 411"/>
                <a:gd name="T13" fmla="*/ 25 h 283"/>
                <a:gd name="T14" fmla="*/ 16 w 411"/>
                <a:gd name="T15" fmla="*/ 26 h 283"/>
                <a:gd name="T16" fmla="*/ 24 w 411"/>
                <a:gd name="T17" fmla="*/ 28 h 283"/>
                <a:gd name="T18" fmla="*/ 33 w 411"/>
                <a:gd name="T19" fmla="*/ 29 h 283"/>
                <a:gd name="T20" fmla="*/ 41 w 411"/>
                <a:gd name="T21" fmla="*/ 29 h 283"/>
                <a:gd name="T22" fmla="*/ 49 w 411"/>
                <a:gd name="T23" fmla="*/ 27 h 283"/>
                <a:gd name="T24" fmla="*/ 52 w 411"/>
                <a:gd name="T25" fmla="*/ 30 h 283"/>
                <a:gd name="T26" fmla="*/ 49 w 411"/>
                <a:gd name="T27" fmla="*/ 31 h 283"/>
                <a:gd name="T28" fmla="*/ 46 w 411"/>
                <a:gd name="T29" fmla="*/ 32 h 283"/>
                <a:gd name="T30" fmla="*/ 42 w 411"/>
                <a:gd name="T31" fmla="*/ 34 h 283"/>
                <a:gd name="T32" fmla="*/ 35 w 411"/>
                <a:gd name="T33" fmla="*/ 36 h 283"/>
                <a:gd name="T34" fmla="*/ 23 w 411"/>
                <a:gd name="T35" fmla="*/ 36 h 283"/>
                <a:gd name="T36" fmla="*/ 16 w 411"/>
                <a:gd name="T37" fmla="*/ 35 h 283"/>
                <a:gd name="T38" fmla="*/ 11 w 411"/>
                <a:gd name="T39" fmla="*/ 32 h 283"/>
                <a:gd name="T40" fmla="*/ 2 w 411"/>
                <a:gd name="T41" fmla="*/ 22 h 283"/>
                <a:gd name="T42" fmla="*/ 0 w 411"/>
                <a:gd name="T43" fmla="*/ 17 h 283"/>
                <a:gd name="T44" fmla="*/ 1 w 411"/>
                <a:gd name="T45" fmla="*/ 11 h 283"/>
                <a:gd name="T46" fmla="*/ 1 w 411"/>
                <a:gd name="T47" fmla="*/ 8 h 283"/>
                <a:gd name="T48" fmla="*/ 3 w 411"/>
                <a:gd name="T49" fmla="*/ 5 h 283"/>
                <a:gd name="T50" fmla="*/ 8 w 411"/>
                <a:gd name="T51" fmla="*/ 0 h 283"/>
                <a:gd name="T52" fmla="*/ 8 w 411"/>
                <a:gd name="T53" fmla="*/ 0 h 28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1" h="283">
                  <a:moveTo>
                    <a:pt x="62" y="0"/>
                  </a:moveTo>
                  <a:lnTo>
                    <a:pt x="82" y="13"/>
                  </a:lnTo>
                  <a:lnTo>
                    <a:pt x="84" y="37"/>
                  </a:lnTo>
                  <a:lnTo>
                    <a:pt x="68" y="100"/>
                  </a:lnTo>
                  <a:lnTo>
                    <a:pt x="66" y="165"/>
                  </a:lnTo>
                  <a:lnTo>
                    <a:pt x="84" y="190"/>
                  </a:lnTo>
                  <a:lnTo>
                    <a:pt x="103" y="200"/>
                  </a:lnTo>
                  <a:lnTo>
                    <a:pt x="126" y="207"/>
                  </a:lnTo>
                  <a:lnTo>
                    <a:pt x="190" y="220"/>
                  </a:lnTo>
                  <a:lnTo>
                    <a:pt x="257" y="227"/>
                  </a:lnTo>
                  <a:lnTo>
                    <a:pt x="323" y="225"/>
                  </a:lnTo>
                  <a:lnTo>
                    <a:pt x="385" y="211"/>
                  </a:lnTo>
                  <a:lnTo>
                    <a:pt x="411" y="237"/>
                  </a:lnTo>
                  <a:lnTo>
                    <a:pt x="387" y="247"/>
                  </a:lnTo>
                  <a:lnTo>
                    <a:pt x="366" y="256"/>
                  </a:lnTo>
                  <a:lnTo>
                    <a:pt x="330" y="268"/>
                  </a:lnTo>
                  <a:lnTo>
                    <a:pt x="277" y="281"/>
                  </a:lnTo>
                  <a:lnTo>
                    <a:pt x="177" y="283"/>
                  </a:lnTo>
                  <a:lnTo>
                    <a:pt x="126" y="274"/>
                  </a:lnTo>
                  <a:lnTo>
                    <a:pt x="81" y="251"/>
                  </a:lnTo>
                  <a:lnTo>
                    <a:pt x="15" y="176"/>
                  </a:lnTo>
                  <a:lnTo>
                    <a:pt x="0" y="130"/>
                  </a:lnTo>
                  <a:lnTo>
                    <a:pt x="1" y="84"/>
                  </a:lnTo>
                  <a:lnTo>
                    <a:pt x="8" y="61"/>
                  </a:lnTo>
                  <a:lnTo>
                    <a:pt x="21" y="40"/>
                  </a:lnTo>
                  <a:lnTo>
                    <a:pt x="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49" name="Freeform 49"/>
            <p:cNvSpPr>
              <a:spLocks/>
            </p:cNvSpPr>
            <p:nvPr/>
          </p:nvSpPr>
          <p:spPr bwMode="auto">
            <a:xfrm>
              <a:off x="2448" y="2135"/>
              <a:ext cx="467" cy="523"/>
            </a:xfrm>
            <a:custGeom>
              <a:avLst/>
              <a:gdLst>
                <a:gd name="T0" fmla="*/ 57 w 935"/>
                <a:gd name="T1" fmla="*/ 1 h 1045"/>
                <a:gd name="T2" fmla="*/ 48 w 935"/>
                <a:gd name="T3" fmla="*/ 6 h 1045"/>
                <a:gd name="T4" fmla="*/ 33 w 935"/>
                <a:gd name="T5" fmla="*/ 11 h 1045"/>
                <a:gd name="T6" fmla="*/ 21 w 935"/>
                <a:gd name="T7" fmla="*/ 20 h 1045"/>
                <a:gd name="T8" fmla="*/ 11 w 935"/>
                <a:gd name="T9" fmla="*/ 36 h 1045"/>
                <a:gd name="T10" fmla="*/ 7 w 935"/>
                <a:gd name="T11" fmla="*/ 66 h 1045"/>
                <a:gd name="T12" fmla="*/ 11 w 935"/>
                <a:gd name="T13" fmla="*/ 82 h 1045"/>
                <a:gd name="T14" fmla="*/ 14 w 935"/>
                <a:gd name="T15" fmla="*/ 91 h 1045"/>
                <a:gd name="T16" fmla="*/ 20 w 935"/>
                <a:gd name="T17" fmla="*/ 100 h 1045"/>
                <a:gd name="T18" fmla="*/ 27 w 935"/>
                <a:gd name="T19" fmla="*/ 109 h 1045"/>
                <a:gd name="T20" fmla="*/ 33 w 935"/>
                <a:gd name="T21" fmla="*/ 114 h 1045"/>
                <a:gd name="T22" fmla="*/ 38 w 935"/>
                <a:gd name="T23" fmla="*/ 117 h 1045"/>
                <a:gd name="T24" fmla="*/ 42 w 935"/>
                <a:gd name="T25" fmla="*/ 119 h 1045"/>
                <a:gd name="T26" fmla="*/ 51 w 935"/>
                <a:gd name="T27" fmla="*/ 122 h 1045"/>
                <a:gd name="T28" fmla="*/ 62 w 935"/>
                <a:gd name="T29" fmla="*/ 124 h 1045"/>
                <a:gd name="T30" fmla="*/ 82 w 935"/>
                <a:gd name="T31" fmla="*/ 120 h 1045"/>
                <a:gd name="T32" fmla="*/ 90 w 935"/>
                <a:gd name="T33" fmla="*/ 116 h 1045"/>
                <a:gd name="T34" fmla="*/ 101 w 935"/>
                <a:gd name="T35" fmla="*/ 101 h 1045"/>
                <a:gd name="T36" fmla="*/ 108 w 935"/>
                <a:gd name="T37" fmla="*/ 62 h 1045"/>
                <a:gd name="T38" fmla="*/ 106 w 935"/>
                <a:gd name="T39" fmla="*/ 47 h 1045"/>
                <a:gd name="T40" fmla="*/ 102 w 935"/>
                <a:gd name="T41" fmla="*/ 37 h 1045"/>
                <a:gd name="T42" fmla="*/ 97 w 935"/>
                <a:gd name="T43" fmla="*/ 28 h 1045"/>
                <a:gd name="T44" fmla="*/ 91 w 935"/>
                <a:gd name="T45" fmla="*/ 20 h 1045"/>
                <a:gd name="T46" fmla="*/ 84 w 935"/>
                <a:gd name="T47" fmla="*/ 13 h 1045"/>
                <a:gd name="T48" fmla="*/ 79 w 935"/>
                <a:gd name="T49" fmla="*/ 10 h 1045"/>
                <a:gd name="T50" fmla="*/ 86 w 935"/>
                <a:gd name="T51" fmla="*/ 9 h 1045"/>
                <a:gd name="T52" fmla="*/ 91 w 935"/>
                <a:gd name="T53" fmla="*/ 12 h 1045"/>
                <a:gd name="T54" fmla="*/ 101 w 935"/>
                <a:gd name="T55" fmla="*/ 22 h 1045"/>
                <a:gd name="T56" fmla="*/ 107 w 935"/>
                <a:gd name="T57" fmla="*/ 31 h 1045"/>
                <a:gd name="T58" fmla="*/ 111 w 935"/>
                <a:gd name="T59" fmla="*/ 41 h 1045"/>
                <a:gd name="T60" fmla="*/ 116 w 935"/>
                <a:gd name="T61" fmla="*/ 73 h 1045"/>
                <a:gd name="T62" fmla="*/ 112 w 935"/>
                <a:gd name="T63" fmla="*/ 94 h 1045"/>
                <a:gd name="T64" fmla="*/ 108 w 935"/>
                <a:gd name="T65" fmla="*/ 104 h 1045"/>
                <a:gd name="T66" fmla="*/ 103 w 935"/>
                <a:gd name="T67" fmla="*/ 112 h 1045"/>
                <a:gd name="T68" fmla="*/ 96 w 935"/>
                <a:gd name="T69" fmla="*/ 120 h 1045"/>
                <a:gd name="T70" fmla="*/ 90 w 935"/>
                <a:gd name="T71" fmla="*/ 124 h 1045"/>
                <a:gd name="T72" fmla="*/ 86 w 935"/>
                <a:gd name="T73" fmla="*/ 126 h 1045"/>
                <a:gd name="T74" fmla="*/ 78 w 935"/>
                <a:gd name="T75" fmla="*/ 129 h 1045"/>
                <a:gd name="T76" fmla="*/ 68 w 935"/>
                <a:gd name="T77" fmla="*/ 131 h 1045"/>
                <a:gd name="T78" fmla="*/ 44 w 935"/>
                <a:gd name="T79" fmla="*/ 127 h 1045"/>
                <a:gd name="T80" fmla="*/ 35 w 935"/>
                <a:gd name="T81" fmla="*/ 124 h 1045"/>
                <a:gd name="T82" fmla="*/ 30 w 935"/>
                <a:gd name="T83" fmla="*/ 121 h 1045"/>
                <a:gd name="T84" fmla="*/ 24 w 935"/>
                <a:gd name="T85" fmla="*/ 116 h 1045"/>
                <a:gd name="T86" fmla="*/ 16 w 935"/>
                <a:gd name="T87" fmla="*/ 107 h 1045"/>
                <a:gd name="T88" fmla="*/ 10 w 935"/>
                <a:gd name="T89" fmla="*/ 98 h 1045"/>
                <a:gd name="T90" fmla="*/ 5 w 935"/>
                <a:gd name="T91" fmla="*/ 87 h 1045"/>
                <a:gd name="T92" fmla="*/ 0 w 935"/>
                <a:gd name="T93" fmla="*/ 53 h 1045"/>
                <a:gd name="T94" fmla="*/ 3 w 935"/>
                <a:gd name="T95" fmla="*/ 37 h 1045"/>
                <a:gd name="T96" fmla="*/ 7 w 935"/>
                <a:gd name="T97" fmla="*/ 27 h 1045"/>
                <a:gd name="T98" fmla="*/ 13 w 935"/>
                <a:gd name="T99" fmla="*/ 18 h 1045"/>
                <a:gd name="T100" fmla="*/ 20 w 935"/>
                <a:gd name="T101" fmla="*/ 11 h 1045"/>
                <a:gd name="T102" fmla="*/ 25 w 935"/>
                <a:gd name="T103" fmla="*/ 8 h 1045"/>
                <a:gd name="T104" fmla="*/ 30 w 935"/>
                <a:gd name="T105" fmla="*/ 5 h 1045"/>
                <a:gd name="T106" fmla="*/ 36 w 935"/>
                <a:gd name="T107" fmla="*/ 3 h 1045"/>
                <a:gd name="T108" fmla="*/ 48 w 935"/>
                <a:gd name="T109" fmla="*/ 0 h 10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35" h="1045">
                  <a:moveTo>
                    <a:pt x="389" y="0"/>
                  </a:moveTo>
                  <a:lnTo>
                    <a:pt x="461" y="5"/>
                  </a:lnTo>
                  <a:lnTo>
                    <a:pt x="480" y="38"/>
                  </a:lnTo>
                  <a:lnTo>
                    <a:pt x="385" y="42"/>
                  </a:lnTo>
                  <a:lnTo>
                    <a:pt x="302" y="66"/>
                  </a:lnTo>
                  <a:lnTo>
                    <a:pt x="265" y="83"/>
                  </a:lnTo>
                  <a:lnTo>
                    <a:pt x="231" y="105"/>
                  </a:lnTo>
                  <a:lnTo>
                    <a:pt x="173" y="156"/>
                  </a:lnTo>
                  <a:lnTo>
                    <a:pt x="127" y="218"/>
                  </a:lnTo>
                  <a:lnTo>
                    <a:pt x="93" y="288"/>
                  </a:lnTo>
                  <a:lnTo>
                    <a:pt x="61" y="445"/>
                  </a:lnTo>
                  <a:lnTo>
                    <a:pt x="62" y="528"/>
                  </a:lnTo>
                  <a:lnTo>
                    <a:pt x="77" y="610"/>
                  </a:lnTo>
                  <a:lnTo>
                    <a:pt x="88" y="651"/>
                  </a:lnTo>
                  <a:lnTo>
                    <a:pt x="103" y="691"/>
                  </a:lnTo>
                  <a:lnTo>
                    <a:pt x="119" y="728"/>
                  </a:lnTo>
                  <a:lnTo>
                    <a:pt x="141" y="765"/>
                  </a:lnTo>
                  <a:lnTo>
                    <a:pt x="163" y="800"/>
                  </a:lnTo>
                  <a:lnTo>
                    <a:pt x="189" y="834"/>
                  </a:lnTo>
                  <a:lnTo>
                    <a:pt x="219" y="865"/>
                  </a:lnTo>
                  <a:lnTo>
                    <a:pt x="250" y="893"/>
                  </a:lnTo>
                  <a:lnTo>
                    <a:pt x="267" y="906"/>
                  </a:lnTo>
                  <a:lnTo>
                    <a:pt x="285" y="918"/>
                  </a:lnTo>
                  <a:lnTo>
                    <a:pt x="305" y="931"/>
                  </a:lnTo>
                  <a:lnTo>
                    <a:pt x="323" y="941"/>
                  </a:lnTo>
                  <a:lnTo>
                    <a:pt x="343" y="951"/>
                  </a:lnTo>
                  <a:lnTo>
                    <a:pt x="364" y="961"/>
                  </a:lnTo>
                  <a:lnTo>
                    <a:pt x="408" y="975"/>
                  </a:lnTo>
                  <a:lnTo>
                    <a:pt x="456" y="984"/>
                  </a:lnTo>
                  <a:lnTo>
                    <a:pt x="501" y="989"/>
                  </a:lnTo>
                  <a:lnTo>
                    <a:pt x="584" y="983"/>
                  </a:lnTo>
                  <a:lnTo>
                    <a:pt x="657" y="959"/>
                  </a:lnTo>
                  <a:lnTo>
                    <a:pt x="690" y="942"/>
                  </a:lnTo>
                  <a:lnTo>
                    <a:pt x="720" y="921"/>
                  </a:lnTo>
                  <a:lnTo>
                    <a:pt x="771" y="869"/>
                  </a:lnTo>
                  <a:lnTo>
                    <a:pt x="812" y="806"/>
                  </a:lnTo>
                  <a:lnTo>
                    <a:pt x="862" y="659"/>
                  </a:lnTo>
                  <a:lnTo>
                    <a:pt x="870" y="496"/>
                  </a:lnTo>
                  <a:lnTo>
                    <a:pt x="857" y="413"/>
                  </a:lnTo>
                  <a:lnTo>
                    <a:pt x="848" y="372"/>
                  </a:lnTo>
                  <a:lnTo>
                    <a:pt x="835" y="332"/>
                  </a:lnTo>
                  <a:lnTo>
                    <a:pt x="819" y="293"/>
                  </a:lnTo>
                  <a:lnTo>
                    <a:pt x="802" y="256"/>
                  </a:lnTo>
                  <a:lnTo>
                    <a:pt x="780" y="220"/>
                  </a:lnTo>
                  <a:lnTo>
                    <a:pt x="758" y="187"/>
                  </a:lnTo>
                  <a:lnTo>
                    <a:pt x="732" y="156"/>
                  </a:lnTo>
                  <a:lnTo>
                    <a:pt x="703" y="126"/>
                  </a:lnTo>
                  <a:lnTo>
                    <a:pt x="672" y="100"/>
                  </a:lnTo>
                  <a:lnTo>
                    <a:pt x="655" y="87"/>
                  </a:lnTo>
                  <a:lnTo>
                    <a:pt x="638" y="76"/>
                  </a:lnTo>
                  <a:lnTo>
                    <a:pt x="674" y="59"/>
                  </a:lnTo>
                  <a:lnTo>
                    <a:pt x="693" y="70"/>
                  </a:lnTo>
                  <a:lnTo>
                    <a:pt x="712" y="82"/>
                  </a:lnTo>
                  <a:lnTo>
                    <a:pt x="730" y="95"/>
                  </a:lnTo>
                  <a:lnTo>
                    <a:pt x="747" y="108"/>
                  </a:lnTo>
                  <a:lnTo>
                    <a:pt x="809" y="170"/>
                  </a:lnTo>
                  <a:lnTo>
                    <a:pt x="835" y="205"/>
                  </a:lnTo>
                  <a:lnTo>
                    <a:pt x="859" y="241"/>
                  </a:lnTo>
                  <a:lnTo>
                    <a:pt x="879" y="280"/>
                  </a:lnTo>
                  <a:lnTo>
                    <a:pt x="895" y="321"/>
                  </a:lnTo>
                  <a:lnTo>
                    <a:pt x="933" y="491"/>
                  </a:lnTo>
                  <a:lnTo>
                    <a:pt x="935" y="579"/>
                  </a:lnTo>
                  <a:lnTo>
                    <a:pt x="926" y="665"/>
                  </a:lnTo>
                  <a:lnTo>
                    <a:pt x="903" y="748"/>
                  </a:lnTo>
                  <a:lnTo>
                    <a:pt x="889" y="788"/>
                  </a:lnTo>
                  <a:lnTo>
                    <a:pt x="871" y="825"/>
                  </a:lnTo>
                  <a:lnTo>
                    <a:pt x="851" y="860"/>
                  </a:lnTo>
                  <a:lnTo>
                    <a:pt x="828" y="893"/>
                  </a:lnTo>
                  <a:lnTo>
                    <a:pt x="802" y="925"/>
                  </a:lnTo>
                  <a:lnTo>
                    <a:pt x="773" y="953"/>
                  </a:lnTo>
                  <a:lnTo>
                    <a:pt x="742" y="977"/>
                  </a:lnTo>
                  <a:lnTo>
                    <a:pt x="725" y="989"/>
                  </a:lnTo>
                  <a:lnTo>
                    <a:pt x="707" y="999"/>
                  </a:lnTo>
                  <a:lnTo>
                    <a:pt x="690" y="1008"/>
                  </a:lnTo>
                  <a:lnTo>
                    <a:pt x="670" y="1016"/>
                  </a:lnTo>
                  <a:lnTo>
                    <a:pt x="631" y="1030"/>
                  </a:lnTo>
                  <a:lnTo>
                    <a:pt x="589" y="1040"/>
                  </a:lnTo>
                  <a:lnTo>
                    <a:pt x="544" y="1045"/>
                  </a:lnTo>
                  <a:lnTo>
                    <a:pt x="447" y="1040"/>
                  </a:lnTo>
                  <a:lnTo>
                    <a:pt x="352" y="1016"/>
                  </a:lnTo>
                  <a:lnTo>
                    <a:pt x="308" y="998"/>
                  </a:lnTo>
                  <a:lnTo>
                    <a:pt x="287" y="988"/>
                  </a:lnTo>
                  <a:lnTo>
                    <a:pt x="267" y="975"/>
                  </a:lnTo>
                  <a:lnTo>
                    <a:pt x="247" y="963"/>
                  </a:lnTo>
                  <a:lnTo>
                    <a:pt x="229" y="951"/>
                  </a:lnTo>
                  <a:lnTo>
                    <a:pt x="194" y="921"/>
                  </a:lnTo>
                  <a:lnTo>
                    <a:pt x="160" y="888"/>
                  </a:lnTo>
                  <a:lnTo>
                    <a:pt x="131" y="854"/>
                  </a:lnTo>
                  <a:lnTo>
                    <a:pt x="104" y="816"/>
                  </a:lnTo>
                  <a:lnTo>
                    <a:pt x="80" y="777"/>
                  </a:lnTo>
                  <a:lnTo>
                    <a:pt x="59" y="736"/>
                  </a:lnTo>
                  <a:lnTo>
                    <a:pt x="41" y="692"/>
                  </a:lnTo>
                  <a:lnTo>
                    <a:pt x="1" y="512"/>
                  </a:lnTo>
                  <a:lnTo>
                    <a:pt x="0" y="421"/>
                  </a:lnTo>
                  <a:lnTo>
                    <a:pt x="13" y="333"/>
                  </a:lnTo>
                  <a:lnTo>
                    <a:pt x="24" y="291"/>
                  </a:lnTo>
                  <a:lnTo>
                    <a:pt x="39" y="251"/>
                  </a:lnTo>
                  <a:lnTo>
                    <a:pt x="57" y="213"/>
                  </a:lnTo>
                  <a:lnTo>
                    <a:pt x="80" y="175"/>
                  </a:lnTo>
                  <a:lnTo>
                    <a:pt x="104" y="142"/>
                  </a:lnTo>
                  <a:lnTo>
                    <a:pt x="134" y="111"/>
                  </a:lnTo>
                  <a:lnTo>
                    <a:pt x="167" y="82"/>
                  </a:lnTo>
                  <a:lnTo>
                    <a:pt x="185" y="70"/>
                  </a:lnTo>
                  <a:lnTo>
                    <a:pt x="204" y="57"/>
                  </a:lnTo>
                  <a:lnTo>
                    <a:pt x="224" y="47"/>
                  </a:lnTo>
                  <a:lnTo>
                    <a:pt x="245" y="38"/>
                  </a:lnTo>
                  <a:lnTo>
                    <a:pt x="266" y="29"/>
                  </a:lnTo>
                  <a:lnTo>
                    <a:pt x="290" y="20"/>
                  </a:lnTo>
                  <a:lnTo>
                    <a:pt x="337" y="9"/>
                  </a:lnTo>
                  <a:lnTo>
                    <a:pt x="3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50" name="Freeform 50"/>
            <p:cNvSpPr>
              <a:spLocks/>
            </p:cNvSpPr>
            <p:nvPr/>
          </p:nvSpPr>
          <p:spPr bwMode="auto">
            <a:xfrm>
              <a:off x="2595" y="2216"/>
              <a:ext cx="59" cy="127"/>
            </a:xfrm>
            <a:custGeom>
              <a:avLst/>
              <a:gdLst>
                <a:gd name="T0" fmla="*/ 5 w 118"/>
                <a:gd name="T1" fmla="*/ 0 h 254"/>
                <a:gd name="T2" fmla="*/ 7 w 118"/>
                <a:gd name="T3" fmla="*/ 1 h 254"/>
                <a:gd name="T4" fmla="*/ 10 w 118"/>
                <a:gd name="T5" fmla="*/ 3 h 254"/>
                <a:gd name="T6" fmla="*/ 15 w 118"/>
                <a:gd name="T7" fmla="*/ 14 h 254"/>
                <a:gd name="T8" fmla="*/ 15 w 118"/>
                <a:gd name="T9" fmla="*/ 26 h 254"/>
                <a:gd name="T10" fmla="*/ 14 w 118"/>
                <a:gd name="T11" fmla="*/ 32 h 254"/>
                <a:gd name="T12" fmla="*/ 10 w 118"/>
                <a:gd name="T13" fmla="*/ 28 h 254"/>
                <a:gd name="T14" fmla="*/ 9 w 118"/>
                <a:gd name="T15" fmla="*/ 20 h 254"/>
                <a:gd name="T16" fmla="*/ 8 w 118"/>
                <a:gd name="T17" fmla="*/ 13 h 254"/>
                <a:gd name="T18" fmla="*/ 7 w 118"/>
                <a:gd name="T19" fmla="*/ 9 h 254"/>
                <a:gd name="T20" fmla="*/ 3 w 118"/>
                <a:gd name="T21" fmla="*/ 5 h 254"/>
                <a:gd name="T22" fmla="*/ 0 w 118"/>
                <a:gd name="T23" fmla="*/ 4 h 254"/>
                <a:gd name="T24" fmla="*/ 5 w 118"/>
                <a:gd name="T25" fmla="*/ 0 h 254"/>
                <a:gd name="T26" fmla="*/ 5 w 118"/>
                <a:gd name="T27" fmla="*/ 0 h 2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8" h="254">
                  <a:moveTo>
                    <a:pt x="38" y="0"/>
                  </a:moveTo>
                  <a:lnTo>
                    <a:pt x="49" y="5"/>
                  </a:lnTo>
                  <a:lnTo>
                    <a:pt x="74" y="23"/>
                  </a:lnTo>
                  <a:lnTo>
                    <a:pt x="118" y="105"/>
                  </a:lnTo>
                  <a:lnTo>
                    <a:pt x="116" y="208"/>
                  </a:lnTo>
                  <a:lnTo>
                    <a:pt x="108" y="254"/>
                  </a:lnTo>
                  <a:lnTo>
                    <a:pt x="75" y="220"/>
                  </a:lnTo>
                  <a:lnTo>
                    <a:pt x="72" y="155"/>
                  </a:lnTo>
                  <a:lnTo>
                    <a:pt x="64" y="104"/>
                  </a:lnTo>
                  <a:lnTo>
                    <a:pt x="53" y="67"/>
                  </a:lnTo>
                  <a:lnTo>
                    <a:pt x="19" y="37"/>
                  </a:lnTo>
                  <a:lnTo>
                    <a:pt x="0" y="32"/>
                  </a:lnTo>
                  <a:lnTo>
                    <a:pt x="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51" name="Freeform 51"/>
            <p:cNvSpPr>
              <a:spLocks/>
            </p:cNvSpPr>
            <p:nvPr/>
          </p:nvSpPr>
          <p:spPr bwMode="auto">
            <a:xfrm>
              <a:off x="2677" y="2254"/>
              <a:ext cx="121" cy="80"/>
            </a:xfrm>
            <a:custGeom>
              <a:avLst/>
              <a:gdLst>
                <a:gd name="T0" fmla="*/ 22 w 243"/>
                <a:gd name="T1" fmla="*/ 0 h 159"/>
                <a:gd name="T2" fmla="*/ 24 w 243"/>
                <a:gd name="T3" fmla="*/ 14 h 159"/>
                <a:gd name="T4" fmla="*/ 3 w 243"/>
                <a:gd name="T5" fmla="*/ 14 h 159"/>
                <a:gd name="T6" fmla="*/ 0 w 243"/>
                <a:gd name="T7" fmla="*/ 15 h 159"/>
                <a:gd name="T8" fmla="*/ 2 w 243"/>
                <a:gd name="T9" fmla="*/ 18 h 159"/>
                <a:gd name="T10" fmla="*/ 5 w 243"/>
                <a:gd name="T11" fmla="*/ 20 h 159"/>
                <a:gd name="T12" fmla="*/ 10 w 243"/>
                <a:gd name="T13" fmla="*/ 20 h 159"/>
                <a:gd name="T14" fmla="*/ 28 w 243"/>
                <a:gd name="T15" fmla="*/ 19 h 159"/>
                <a:gd name="T16" fmla="*/ 30 w 243"/>
                <a:gd name="T17" fmla="*/ 12 h 159"/>
                <a:gd name="T18" fmla="*/ 22 w 243"/>
                <a:gd name="T19" fmla="*/ 0 h 159"/>
                <a:gd name="T20" fmla="*/ 22 w 243"/>
                <a:gd name="T21" fmla="*/ 0 h 1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3" h="159">
                  <a:moveTo>
                    <a:pt x="176" y="0"/>
                  </a:moveTo>
                  <a:lnTo>
                    <a:pt x="192" y="109"/>
                  </a:lnTo>
                  <a:lnTo>
                    <a:pt x="29" y="110"/>
                  </a:lnTo>
                  <a:lnTo>
                    <a:pt x="0" y="120"/>
                  </a:lnTo>
                  <a:lnTo>
                    <a:pt x="20" y="139"/>
                  </a:lnTo>
                  <a:lnTo>
                    <a:pt x="46" y="153"/>
                  </a:lnTo>
                  <a:lnTo>
                    <a:pt x="86" y="159"/>
                  </a:lnTo>
                  <a:lnTo>
                    <a:pt x="229" y="149"/>
                  </a:lnTo>
                  <a:lnTo>
                    <a:pt x="243" y="92"/>
                  </a:lnTo>
                  <a:lnTo>
                    <a:pt x="1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52" name="Freeform 52"/>
            <p:cNvSpPr>
              <a:spLocks/>
            </p:cNvSpPr>
            <p:nvPr/>
          </p:nvSpPr>
          <p:spPr bwMode="auto">
            <a:xfrm>
              <a:off x="2715" y="2372"/>
              <a:ext cx="100" cy="122"/>
            </a:xfrm>
            <a:custGeom>
              <a:avLst/>
              <a:gdLst>
                <a:gd name="T0" fmla="*/ 0 w 201"/>
                <a:gd name="T1" fmla="*/ 3 h 242"/>
                <a:gd name="T2" fmla="*/ 0 w 201"/>
                <a:gd name="T3" fmla="*/ 7 h 242"/>
                <a:gd name="T4" fmla="*/ 1 w 201"/>
                <a:gd name="T5" fmla="*/ 10 h 242"/>
                <a:gd name="T6" fmla="*/ 4 w 201"/>
                <a:gd name="T7" fmla="*/ 14 h 242"/>
                <a:gd name="T8" fmla="*/ 9 w 201"/>
                <a:gd name="T9" fmla="*/ 19 h 242"/>
                <a:gd name="T10" fmla="*/ 14 w 201"/>
                <a:gd name="T11" fmla="*/ 24 h 242"/>
                <a:gd name="T12" fmla="*/ 17 w 201"/>
                <a:gd name="T13" fmla="*/ 29 h 242"/>
                <a:gd name="T14" fmla="*/ 19 w 201"/>
                <a:gd name="T15" fmla="*/ 31 h 242"/>
                <a:gd name="T16" fmla="*/ 25 w 201"/>
                <a:gd name="T17" fmla="*/ 27 h 242"/>
                <a:gd name="T18" fmla="*/ 22 w 201"/>
                <a:gd name="T19" fmla="*/ 24 h 242"/>
                <a:gd name="T20" fmla="*/ 15 w 201"/>
                <a:gd name="T21" fmla="*/ 19 h 242"/>
                <a:gd name="T22" fmla="*/ 8 w 201"/>
                <a:gd name="T23" fmla="*/ 12 h 242"/>
                <a:gd name="T24" fmla="*/ 4 w 201"/>
                <a:gd name="T25" fmla="*/ 9 h 242"/>
                <a:gd name="T26" fmla="*/ 4 w 201"/>
                <a:gd name="T27" fmla="*/ 4 h 242"/>
                <a:gd name="T28" fmla="*/ 4 w 201"/>
                <a:gd name="T29" fmla="*/ 0 h 242"/>
                <a:gd name="T30" fmla="*/ 0 w 201"/>
                <a:gd name="T31" fmla="*/ 3 h 242"/>
                <a:gd name="T32" fmla="*/ 0 w 201"/>
                <a:gd name="T33" fmla="*/ 3 h 2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1" h="242">
                  <a:moveTo>
                    <a:pt x="0" y="22"/>
                  </a:moveTo>
                  <a:lnTo>
                    <a:pt x="4" y="49"/>
                  </a:lnTo>
                  <a:lnTo>
                    <a:pt x="15" y="77"/>
                  </a:lnTo>
                  <a:lnTo>
                    <a:pt x="39" y="108"/>
                  </a:lnTo>
                  <a:lnTo>
                    <a:pt x="75" y="146"/>
                  </a:lnTo>
                  <a:lnTo>
                    <a:pt x="112" y="191"/>
                  </a:lnTo>
                  <a:lnTo>
                    <a:pt x="142" y="227"/>
                  </a:lnTo>
                  <a:lnTo>
                    <a:pt x="153" y="242"/>
                  </a:lnTo>
                  <a:lnTo>
                    <a:pt x="201" y="210"/>
                  </a:lnTo>
                  <a:lnTo>
                    <a:pt x="177" y="190"/>
                  </a:lnTo>
                  <a:lnTo>
                    <a:pt x="122" y="144"/>
                  </a:lnTo>
                  <a:lnTo>
                    <a:pt x="65" y="95"/>
                  </a:lnTo>
                  <a:lnTo>
                    <a:pt x="35" y="66"/>
                  </a:lnTo>
                  <a:lnTo>
                    <a:pt x="34" y="27"/>
                  </a:lnTo>
                  <a:lnTo>
                    <a:pt x="39" y="0"/>
                  </a:ln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53" name="Freeform 53"/>
            <p:cNvSpPr>
              <a:spLocks/>
            </p:cNvSpPr>
            <p:nvPr/>
          </p:nvSpPr>
          <p:spPr bwMode="auto">
            <a:xfrm>
              <a:off x="2608" y="2408"/>
              <a:ext cx="67" cy="135"/>
            </a:xfrm>
            <a:custGeom>
              <a:avLst/>
              <a:gdLst>
                <a:gd name="T0" fmla="*/ 16 w 135"/>
                <a:gd name="T1" fmla="*/ 0 h 270"/>
                <a:gd name="T2" fmla="*/ 13 w 135"/>
                <a:gd name="T3" fmla="*/ 4 h 270"/>
                <a:gd name="T4" fmla="*/ 10 w 135"/>
                <a:gd name="T5" fmla="*/ 7 h 270"/>
                <a:gd name="T6" fmla="*/ 7 w 135"/>
                <a:gd name="T7" fmla="*/ 12 h 270"/>
                <a:gd name="T8" fmla="*/ 4 w 135"/>
                <a:gd name="T9" fmla="*/ 16 h 270"/>
                <a:gd name="T10" fmla="*/ 1 w 135"/>
                <a:gd name="T11" fmla="*/ 21 h 270"/>
                <a:gd name="T12" fmla="*/ 0 w 135"/>
                <a:gd name="T13" fmla="*/ 27 h 270"/>
                <a:gd name="T14" fmla="*/ 1 w 135"/>
                <a:gd name="T15" fmla="*/ 30 h 270"/>
                <a:gd name="T16" fmla="*/ 4 w 135"/>
                <a:gd name="T17" fmla="*/ 32 h 270"/>
                <a:gd name="T18" fmla="*/ 6 w 135"/>
                <a:gd name="T19" fmla="*/ 34 h 270"/>
                <a:gd name="T20" fmla="*/ 8 w 135"/>
                <a:gd name="T21" fmla="*/ 21 h 270"/>
                <a:gd name="T22" fmla="*/ 11 w 135"/>
                <a:gd name="T23" fmla="*/ 16 h 270"/>
                <a:gd name="T24" fmla="*/ 13 w 135"/>
                <a:gd name="T25" fmla="*/ 12 h 270"/>
                <a:gd name="T26" fmla="*/ 16 w 135"/>
                <a:gd name="T27" fmla="*/ 9 h 270"/>
                <a:gd name="T28" fmla="*/ 16 w 135"/>
                <a:gd name="T29" fmla="*/ 0 h 270"/>
                <a:gd name="T30" fmla="*/ 16 w 135"/>
                <a:gd name="T31" fmla="*/ 0 h 2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5" h="270">
                  <a:moveTo>
                    <a:pt x="132" y="0"/>
                  </a:moveTo>
                  <a:lnTo>
                    <a:pt x="110" y="27"/>
                  </a:lnTo>
                  <a:lnTo>
                    <a:pt x="86" y="56"/>
                  </a:lnTo>
                  <a:lnTo>
                    <a:pt x="60" y="90"/>
                  </a:lnTo>
                  <a:lnTo>
                    <a:pt x="34" y="126"/>
                  </a:lnTo>
                  <a:lnTo>
                    <a:pt x="14" y="161"/>
                  </a:lnTo>
                  <a:lnTo>
                    <a:pt x="0" y="210"/>
                  </a:lnTo>
                  <a:lnTo>
                    <a:pt x="15" y="236"/>
                  </a:lnTo>
                  <a:lnTo>
                    <a:pt x="33" y="254"/>
                  </a:lnTo>
                  <a:lnTo>
                    <a:pt x="51" y="270"/>
                  </a:lnTo>
                  <a:lnTo>
                    <a:pt x="65" y="162"/>
                  </a:lnTo>
                  <a:lnTo>
                    <a:pt x="89" y="123"/>
                  </a:lnTo>
                  <a:lnTo>
                    <a:pt x="111" y="94"/>
                  </a:lnTo>
                  <a:lnTo>
                    <a:pt x="135" y="72"/>
                  </a:ln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54" name="Freeform 54"/>
            <p:cNvSpPr>
              <a:spLocks/>
            </p:cNvSpPr>
            <p:nvPr/>
          </p:nvSpPr>
          <p:spPr bwMode="auto">
            <a:xfrm>
              <a:off x="2533" y="2365"/>
              <a:ext cx="102" cy="64"/>
            </a:xfrm>
            <a:custGeom>
              <a:avLst/>
              <a:gdLst>
                <a:gd name="T0" fmla="*/ 0 w 204"/>
                <a:gd name="T1" fmla="*/ 10 h 128"/>
                <a:gd name="T2" fmla="*/ 2 w 204"/>
                <a:gd name="T3" fmla="*/ 6 h 128"/>
                <a:gd name="T4" fmla="*/ 4 w 204"/>
                <a:gd name="T5" fmla="*/ 4 h 128"/>
                <a:gd name="T6" fmla="*/ 7 w 204"/>
                <a:gd name="T7" fmla="*/ 2 h 128"/>
                <a:gd name="T8" fmla="*/ 9 w 204"/>
                <a:gd name="T9" fmla="*/ 2 h 128"/>
                <a:gd name="T10" fmla="*/ 21 w 204"/>
                <a:gd name="T11" fmla="*/ 0 h 128"/>
                <a:gd name="T12" fmla="*/ 26 w 204"/>
                <a:gd name="T13" fmla="*/ 1 h 128"/>
                <a:gd name="T14" fmla="*/ 25 w 204"/>
                <a:gd name="T15" fmla="*/ 7 h 128"/>
                <a:gd name="T16" fmla="*/ 23 w 204"/>
                <a:gd name="T17" fmla="*/ 6 h 128"/>
                <a:gd name="T18" fmla="*/ 18 w 204"/>
                <a:gd name="T19" fmla="*/ 6 h 128"/>
                <a:gd name="T20" fmla="*/ 13 w 204"/>
                <a:gd name="T21" fmla="*/ 5 h 128"/>
                <a:gd name="T22" fmla="*/ 9 w 204"/>
                <a:gd name="T23" fmla="*/ 6 h 128"/>
                <a:gd name="T24" fmla="*/ 5 w 204"/>
                <a:gd name="T25" fmla="*/ 12 h 128"/>
                <a:gd name="T26" fmla="*/ 3 w 204"/>
                <a:gd name="T27" fmla="*/ 16 h 128"/>
                <a:gd name="T28" fmla="*/ 0 w 204"/>
                <a:gd name="T29" fmla="*/ 10 h 128"/>
                <a:gd name="T30" fmla="*/ 0 w 204"/>
                <a:gd name="T31" fmla="*/ 10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4" h="128">
                  <a:moveTo>
                    <a:pt x="0" y="76"/>
                  </a:moveTo>
                  <a:lnTo>
                    <a:pt x="10" y="47"/>
                  </a:lnTo>
                  <a:lnTo>
                    <a:pt x="31" y="25"/>
                  </a:lnTo>
                  <a:lnTo>
                    <a:pt x="49" y="15"/>
                  </a:lnTo>
                  <a:lnTo>
                    <a:pt x="71" y="9"/>
                  </a:lnTo>
                  <a:lnTo>
                    <a:pt x="163" y="0"/>
                  </a:lnTo>
                  <a:lnTo>
                    <a:pt x="204" y="2"/>
                  </a:lnTo>
                  <a:lnTo>
                    <a:pt x="197" y="52"/>
                  </a:lnTo>
                  <a:lnTo>
                    <a:pt x="181" y="48"/>
                  </a:lnTo>
                  <a:lnTo>
                    <a:pt x="144" y="41"/>
                  </a:lnTo>
                  <a:lnTo>
                    <a:pt x="102" y="38"/>
                  </a:lnTo>
                  <a:lnTo>
                    <a:pt x="72" y="47"/>
                  </a:lnTo>
                  <a:lnTo>
                    <a:pt x="36" y="96"/>
                  </a:lnTo>
                  <a:lnTo>
                    <a:pt x="19" y="128"/>
                  </a:lnTo>
                  <a:lnTo>
                    <a:pt x="0"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55" name="Freeform 55"/>
            <p:cNvSpPr>
              <a:spLocks/>
            </p:cNvSpPr>
            <p:nvPr/>
          </p:nvSpPr>
          <p:spPr bwMode="auto">
            <a:xfrm>
              <a:off x="2546" y="2213"/>
              <a:ext cx="100" cy="136"/>
            </a:xfrm>
            <a:custGeom>
              <a:avLst/>
              <a:gdLst>
                <a:gd name="T0" fmla="*/ 14 w 200"/>
                <a:gd name="T1" fmla="*/ 0 h 273"/>
                <a:gd name="T2" fmla="*/ 18 w 200"/>
                <a:gd name="T3" fmla="*/ 1 h 273"/>
                <a:gd name="T4" fmla="*/ 21 w 200"/>
                <a:gd name="T5" fmla="*/ 2 h 273"/>
                <a:gd name="T6" fmla="*/ 12 w 200"/>
                <a:gd name="T7" fmla="*/ 9 h 273"/>
                <a:gd name="T8" fmla="*/ 9 w 200"/>
                <a:gd name="T9" fmla="*/ 18 h 273"/>
                <a:gd name="T10" fmla="*/ 9 w 200"/>
                <a:gd name="T11" fmla="*/ 22 h 273"/>
                <a:gd name="T12" fmla="*/ 12 w 200"/>
                <a:gd name="T13" fmla="*/ 26 h 273"/>
                <a:gd name="T14" fmla="*/ 14 w 200"/>
                <a:gd name="T15" fmla="*/ 27 h 273"/>
                <a:gd name="T16" fmla="*/ 16 w 200"/>
                <a:gd name="T17" fmla="*/ 28 h 273"/>
                <a:gd name="T18" fmla="*/ 23 w 200"/>
                <a:gd name="T19" fmla="*/ 28 h 273"/>
                <a:gd name="T20" fmla="*/ 25 w 200"/>
                <a:gd name="T21" fmla="*/ 32 h 273"/>
                <a:gd name="T22" fmla="*/ 20 w 200"/>
                <a:gd name="T23" fmla="*/ 33 h 273"/>
                <a:gd name="T24" fmla="*/ 15 w 200"/>
                <a:gd name="T25" fmla="*/ 34 h 273"/>
                <a:gd name="T26" fmla="*/ 8 w 200"/>
                <a:gd name="T27" fmla="*/ 33 h 273"/>
                <a:gd name="T28" fmla="*/ 3 w 200"/>
                <a:gd name="T29" fmla="*/ 29 h 273"/>
                <a:gd name="T30" fmla="*/ 1 w 200"/>
                <a:gd name="T31" fmla="*/ 25 h 273"/>
                <a:gd name="T32" fmla="*/ 0 w 200"/>
                <a:gd name="T33" fmla="*/ 19 h 273"/>
                <a:gd name="T34" fmla="*/ 2 w 200"/>
                <a:gd name="T35" fmla="*/ 13 h 273"/>
                <a:gd name="T36" fmla="*/ 3 w 200"/>
                <a:gd name="T37" fmla="*/ 10 h 273"/>
                <a:gd name="T38" fmla="*/ 5 w 200"/>
                <a:gd name="T39" fmla="*/ 7 h 273"/>
                <a:gd name="T40" fmla="*/ 9 w 200"/>
                <a:gd name="T41" fmla="*/ 2 h 273"/>
                <a:gd name="T42" fmla="*/ 11 w 200"/>
                <a:gd name="T43" fmla="*/ 1 h 273"/>
                <a:gd name="T44" fmla="*/ 14 w 200"/>
                <a:gd name="T45" fmla="*/ 0 h 273"/>
                <a:gd name="T46" fmla="*/ 14 w 200"/>
                <a:gd name="T47" fmla="*/ 0 h 2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00" h="273">
                  <a:moveTo>
                    <a:pt x="111" y="0"/>
                  </a:moveTo>
                  <a:lnTo>
                    <a:pt x="137" y="8"/>
                  </a:lnTo>
                  <a:lnTo>
                    <a:pt x="164" y="22"/>
                  </a:lnTo>
                  <a:lnTo>
                    <a:pt x="96" y="75"/>
                  </a:lnTo>
                  <a:lnTo>
                    <a:pt x="66" y="149"/>
                  </a:lnTo>
                  <a:lnTo>
                    <a:pt x="70" y="183"/>
                  </a:lnTo>
                  <a:lnTo>
                    <a:pt x="90" y="209"/>
                  </a:lnTo>
                  <a:lnTo>
                    <a:pt x="106" y="219"/>
                  </a:lnTo>
                  <a:lnTo>
                    <a:pt x="127" y="226"/>
                  </a:lnTo>
                  <a:lnTo>
                    <a:pt x="183" y="226"/>
                  </a:lnTo>
                  <a:lnTo>
                    <a:pt x="200" y="258"/>
                  </a:lnTo>
                  <a:lnTo>
                    <a:pt x="159" y="267"/>
                  </a:lnTo>
                  <a:lnTo>
                    <a:pt x="118" y="273"/>
                  </a:lnTo>
                  <a:lnTo>
                    <a:pt x="61" y="265"/>
                  </a:lnTo>
                  <a:lnTo>
                    <a:pt x="24" y="239"/>
                  </a:lnTo>
                  <a:lnTo>
                    <a:pt x="4" y="200"/>
                  </a:lnTo>
                  <a:lnTo>
                    <a:pt x="0" y="154"/>
                  </a:lnTo>
                  <a:lnTo>
                    <a:pt x="10" y="105"/>
                  </a:lnTo>
                  <a:lnTo>
                    <a:pt x="20" y="82"/>
                  </a:lnTo>
                  <a:lnTo>
                    <a:pt x="33" y="60"/>
                  </a:lnTo>
                  <a:lnTo>
                    <a:pt x="66" y="23"/>
                  </a:lnTo>
                  <a:lnTo>
                    <a:pt x="87" y="9"/>
                  </a:lnTo>
                  <a:lnTo>
                    <a:pt x="1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56" name="Freeform 56"/>
            <p:cNvSpPr>
              <a:spLocks/>
            </p:cNvSpPr>
            <p:nvPr/>
          </p:nvSpPr>
          <p:spPr bwMode="auto">
            <a:xfrm>
              <a:off x="2678" y="2221"/>
              <a:ext cx="129" cy="105"/>
            </a:xfrm>
            <a:custGeom>
              <a:avLst/>
              <a:gdLst>
                <a:gd name="T0" fmla="*/ 11 w 257"/>
                <a:gd name="T1" fmla="*/ 0 h 209"/>
                <a:gd name="T2" fmla="*/ 20 w 257"/>
                <a:gd name="T3" fmla="*/ 2 h 209"/>
                <a:gd name="T4" fmla="*/ 24 w 257"/>
                <a:gd name="T5" fmla="*/ 4 h 209"/>
                <a:gd name="T6" fmla="*/ 28 w 257"/>
                <a:gd name="T7" fmla="*/ 7 h 209"/>
                <a:gd name="T8" fmla="*/ 33 w 257"/>
                <a:gd name="T9" fmla="*/ 14 h 209"/>
                <a:gd name="T10" fmla="*/ 32 w 257"/>
                <a:gd name="T11" fmla="*/ 23 h 209"/>
                <a:gd name="T12" fmla="*/ 28 w 257"/>
                <a:gd name="T13" fmla="*/ 27 h 209"/>
                <a:gd name="T14" fmla="*/ 26 w 257"/>
                <a:gd name="T15" fmla="*/ 20 h 209"/>
                <a:gd name="T16" fmla="*/ 23 w 257"/>
                <a:gd name="T17" fmla="*/ 13 h 209"/>
                <a:gd name="T18" fmla="*/ 21 w 257"/>
                <a:gd name="T19" fmla="*/ 10 h 209"/>
                <a:gd name="T20" fmla="*/ 20 w 257"/>
                <a:gd name="T21" fmla="*/ 9 h 209"/>
                <a:gd name="T22" fmla="*/ 18 w 257"/>
                <a:gd name="T23" fmla="*/ 8 h 209"/>
                <a:gd name="T24" fmla="*/ 15 w 257"/>
                <a:gd name="T25" fmla="*/ 8 h 209"/>
                <a:gd name="T26" fmla="*/ 11 w 257"/>
                <a:gd name="T27" fmla="*/ 10 h 209"/>
                <a:gd name="T28" fmla="*/ 9 w 257"/>
                <a:gd name="T29" fmla="*/ 14 h 209"/>
                <a:gd name="T30" fmla="*/ 8 w 257"/>
                <a:gd name="T31" fmla="*/ 18 h 209"/>
                <a:gd name="T32" fmla="*/ 5 w 257"/>
                <a:gd name="T33" fmla="*/ 25 h 209"/>
                <a:gd name="T34" fmla="*/ 1 w 257"/>
                <a:gd name="T35" fmla="*/ 24 h 209"/>
                <a:gd name="T36" fmla="*/ 0 w 257"/>
                <a:gd name="T37" fmla="*/ 17 h 209"/>
                <a:gd name="T38" fmla="*/ 2 w 257"/>
                <a:gd name="T39" fmla="*/ 10 h 209"/>
                <a:gd name="T40" fmla="*/ 4 w 257"/>
                <a:gd name="T41" fmla="*/ 7 h 209"/>
                <a:gd name="T42" fmla="*/ 6 w 257"/>
                <a:gd name="T43" fmla="*/ 5 h 209"/>
                <a:gd name="T44" fmla="*/ 11 w 257"/>
                <a:gd name="T45" fmla="*/ 0 h 209"/>
                <a:gd name="T46" fmla="*/ 11 w 257"/>
                <a:gd name="T47" fmla="*/ 0 h 2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57" h="209">
                  <a:moveTo>
                    <a:pt x="88" y="0"/>
                  </a:moveTo>
                  <a:lnTo>
                    <a:pt x="160" y="14"/>
                  </a:lnTo>
                  <a:lnTo>
                    <a:pt x="192" y="28"/>
                  </a:lnTo>
                  <a:lnTo>
                    <a:pt x="221" y="50"/>
                  </a:lnTo>
                  <a:lnTo>
                    <a:pt x="257" y="106"/>
                  </a:lnTo>
                  <a:lnTo>
                    <a:pt x="253" y="184"/>
                  </a:lnTo>
                  <a:lnTo>
                    <a:pt x="224" y="209"/>
                  </a:lnTo>
                  <a:lnTo>
                    <a:pt x="202" y="158"/>
                  </a:lnTo>
                  <a:lnTo>
                    <a:pt x="179" y="98"/>
                  </a:lnTo>
                  <a:lnTo>
                    <a:pt x="163" y="76"/>
                  </a:lnTo>
                  <a:lnTo>
                    <a:pt x="153" y="68"/>
                  </a:lnTo>
                  <a:lnTo>
                    <a:pt x="143" y="62"/>
                  </a:lnTo>
                  <a:lnTo>
                    <a:pt x="117" y="62"/>
                  </a:lnTo>
                  <a:lnTo>
                    <a:pt x="84" y="79"/>
                  </a:lnTo>
                  <a:lnTo>
                    <a:pt x="66" y="107"/>
                  </a:lnTo>
                  <a:lnTo>
                    <a:pt x="57" y="138"/>
                  </a:lnTo>
                  <a:lnTo>
                    <a:pt x="37" y="199"/>
                  </a:lnTo>
                  <a:lnTo>
                    <a:pt x="1" y="188"/>
                  </a:lnTo>
                  <a:lnTo>
                    <a:pt x="0" y="132"/>
                  </a:lnTo>
                  <a:lnTo>
                    <a:pt x="14" y="79"/>
                  </a:lnTo>
                  <a:lnTo>
                    <a:pt x="27" y="56"/>
                  </a:lnTo>
                  <a:lnTo>
                    <a:pt x="43" y="35"/>
                  </a:lnTo>
                  <a:lnTo>
                    <a:pt x="8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57" name="Freeform 57"/>
            <p:cNvSpPr>
              <a:spLocks/>
            </p:cNvSpPr>
            <p:nvPr/>
          </p:nvSpPr>
          <p:spPr bwMode="auto">
            <a:xfrm>
              <a:off x="2528" y="2366"/>
              <a:ext cx="119" cy="117"/>
            </a:xfrm>
            <a:custGeom>
              <a:avLst/>
              <a:gdLst>
                <a:gd name="T0" fmla="*/ 26 w 239"/>
                <a:gd name="T1" fmla="*/ 0 h 235"/>
                <a:gd name="T2" fmla="*/ 29 w 239"/>
                <a:gd name="T3" fmla="*/ 5 h 235"/>
                <a:gd name="T4" fmla="*/ 29 w 239"/>
                <a:gd name="T5" fmla="*/ 11 h 235"/>
                <a:gd name="T6" fmla="*/ 27 w 239"/>
                <a:gd name="T7" fmla="*/ 18 h 235"/>
                <a:gd name="T8" fmla="*/ 25 w 239"/>
                <a:gd name="T9" fmla="*/ 21 h 235"/>
                <a:gd name="T10" fmla="*/ 23 w 239"/>
                <a:gd name="T11" fmla="*/ 24 h 235"/>
                <a:gd name="T12" fmla="*/ 20 w 239"/>
                <a:gd name="T13" fmla="*/ 26 h 235"/>
                <a:gd name="T14" fmla="*/ 17 w 239"/>
                <a:gd name="T15" fmla="*/ 28 h 235"/>
                <a:gd name="T16" fmla="*/ 14 w 239"/>
                <a:gd name="T17" fmla="*/ 29 h 235"/>
                <a:gd name="T18" fmla="*/ 12 w 239"/>
                <a:gd name="T19" fmla="*/ 29 h 235"/>
                <a:gd name="T20" fmla="*/ 9 w 239"/>
                <a:gd name="T21" fmla="*/ 28 h 235"/>
                <a:gd name="T22" fmla="*/ 6 w 239"/>
                <a:gd name="T23" fmla="*/ 26 h 235"/>
                <a:gd name="T24" fmla="*/ 3 w 239"/>
                <a:gd name="T25" fmla="*/ 18 h 235"/>
                <a:gd name="T26" fmla="*/ 1 w 239"/>
                <a:gd name="T27" fmla="*/ 13 h 235"/>
                <a:gd name="T28" fmla="*/ 0 w 239"/>
                <a:gd name="T29" fmla="*/ 8 h 235"/>
                <a:gd name="T30" fmla="*/ 4 w 239"/>
                <a:gd name="T31" fmla="*/ 5 h 235"/>
                <a:gd name="T32" fmla="*/ 7 w 239"/>
                <a:gd name="T33" fmla="*/ 9 h 235"/>
                <a:gd name="T34" fmla="*/ 9 w 239"/>
                <a:gd name="T35" fmla="*/ 13 h 235"/>
                <a:gd name="T36" fmla="*/ 11 w 239"/>
                <a:gd name="T37" fmla="*/ 18 h 235"/>
                <a:gd name="T38" fmla="*/ 14 w 239"/>
                <a:gd name="T39" fmla="*/ 22 h 235"/>
                <a:gd name="T40" fmla="*/ 19 w 239"/>
                <a:gd name="T41" fmla="*/ 17 h 235"/>
                <a:gd name="T42" fmla="*/ 21 w 239"/>
                <a:gd name="T43" fmla="*/ 11 h 235"/>
                <a:gd name="T44" fmla="*/ 22 w 239"/>
                <a:gd name="T45" fmla="*/ 5 h 235"/>
                <a:gd name="T46" fmla="*/ 24 w 239"/>
                <a:gd name="T47" fmla="*/ 2 h 235"/>
                <a:gd name="T48" fmla="*/ 26 w 239"/>
                <a:gd name="T49" fmla="*/ 0 h 235"/>
                <a:gd name="T50" fmla="*/ 26 w 239"/>
                <a:gd name="T51" fmla="*/ 0 h 2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39" h="235">
                  <a:moveTo>
                    <a:pt x="209" y="0"/>
                  </a:moveTo>
                  <a:lnTo>
                    <a:pt x="237" y="42"/>
                  </a:lnTo>
                  <a:lnTo>
                    <a:pt x="239" y="95"/>
                  </a:lnTo>
                  <a:lnTo>
                    <a:pt x="219" y="149"/>
                  </a:lnTo>
                  <a:lnTo>
                    <a:pt x="203" y="173"/>
                  </a:lnTo>
                  <a:lnTo>
                    <a:pt x="184" y="195"/>
                  </a:lnTo>
                  <a:lnTo>
                    <a:pt x="163" y="214"/>
                  </a:lnTo>
                  <a:lnTo>
                    <a:pt x="141" y="226"/>
                  </a:lnTo>
                  <a:lnTo>
                    <a:pt x="118" y="234"/>
                  </a:lnTo>
                  <a:lnTo>
                    <a:pt x="96" y="235"/>
                  </a:lnTo>
                  <a:lnTo>
                    <a:pt x="75" y="227"/>
                  </a:lnTo>
                  <a:lnTo>
                    <a:pt x="55" y="211"/>
                  </a:lnTo>
                  <a:lnTo>
                    <a:pt x="26" y="148"/>
                  </a:lnTo>
                  <a:lnTo>
                    <a:pt x="14" y="107"/>
                  </a:lnTo>
                  <a:lnTo>
                    <a:pt x="0" y="65"/>
                  </a:lnTo>
                  <a:lnTo>
                    <a:pt x="34" y="40"/>
                  </a:lnTo>
                  <a:lnTo>
                    <a:pt x="62" y="72"/>
                  </a:lnTo>
                  <a:lnTo>
                    <a:pt x="77" y="109"/>
                  </a:lnTo>
                  <a:lnTo>
                    <a:pt x="92" y="147"/>
                  </a:lnTo>
                  <a:lnTo>
                    <a:pt x="119" y="180"/>
                  </a:lnTo>
                  <a:lnTo>
                    <a:pt x="155" y="143"/>
                  </a:lnTo>
                  <a:lnTo>
                    <a:pt x="169" y="95"/>
                  </a:lnTo>
                  <a:lnTo>
                    <a:pt x="180" y="44"/>
                  </a:lnTo>
                  <a:lnTo>
                    <a:pt x="192" y="21"/>
                  </a:lnTo>
                  <a:lnTo>
                    <a:pt x="20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58" name="Freeform 58"/>
            <p:cNvSpPr>
              <a:spLocks/>
            </p:cNvSpPr>
            <p:nvPr/>
          </p:nvSpPr>
          <p:spPr bwMode="auto">
            <a:xfrm>
              <a:off x="2618" y="2402"/>
              <a:ext cx="102" cy="154"/>
            </a:xfrm>
            <a:custGeom>
              <a:avLst/>
              <a:gdLst>
                <a:gd name="T0" fmla="*/ 14 w 204"/>
                <a:gd name="T1" fmla="*/ 0 h 310"/>
                <a:gd name="T2" fmla="*/ 22 w 204"/>
                <a:gd name="T3" fmla="*/ 9 h 310"/>
                <a:gd name="T4" fmla="*/ 26 w 204"/>
                <a:gd name="T5" fmla="*/ 23 h 310"/>
                <a:gd name="T6" fmla="*/ 26 w 204"/>
                <a:gd name="T7" fmla="*/ 29 h 310"/>
                <a:gd name="T8" fmla="*/ 24 w 204"/>
                <a:gd name="T9" fmla="*/ 34 h 310"/>
                <a:gd name="T10" fmla="*/ 22 w 204"/>
                <a:gd name="T11" fmla="*/ 36 h 310"/>
                <a:gd name="T12" fmla="*/ 19 w 204"/>
                <a:gd name="T13" fmla="*/ 38 h 310"/>
                <a:gd name="T14" fmla="*/ 12 w 204"/>
                <a:gd name="T15" fmla="*/ 38 h 310"/>
                <a:gd name="T16" fmla="*/ 0 w 204"/>
                <a:gd name="T17" fmla="*/ 31 h 310"/>
                <a:gd name="T18" fmla="*/ 4 w 204"/>
                <a:gd name="T19" fmla="*/ 27 h 310"/>
                <a:gd name="T20" fmla="*/ 5 w 204"/>
                <a:gd name="T21" fmla="*/ 28 h 310"/>
                <a:gd name="T22" fmla="*/ 7 w 204"/>
                <a:gd name="T23" fmla="*/ 29 h 310"/>
                <a:gd name="T24" fmla="*/ 11 w 204"/>
                <a:gd name="T25" fmla="*/ 31 h 310"/>
                <a:gd name="T26" fmla="*/ 14 w 204"/>
                <a:gd name="T27" fmla="*/ 31 h 310"/>
                <a:gd name="T28" fmla="*/ 18 w 204"/>
                <a:gd name="T29" fmla="*/ 31 h 310"/>
                <a:gd name="T30" fmla="*/ 19 w 204"/>
                <a:gd name="T31" fmla="*/ 22 h 310"/>
                <a:gd name="T32" fmla="*/ 17 w 204"/>
                <a:gd name="T33" fmla="*/ 18 h 310"/>
                <a:gd name="T34" fmla="*/ 15 w 204"/>
                <a:gd name="T35" fmla="*/ 14 h 310"/>
                <a:gd name="T36" fmla="*/ 12 w 204"/>
                <a:gd name="T37" fmla="*/ 7 h 310"/>
                <a:gd name="T38" fmla="*/ 12 w 204"/>
                <a:gd name="T39" fmla="*/ 3 h 310"/>
                <a:gd name="T40" fmla="*/ 14 w 204"/>
                <a:gd name="T41" fmla="*/ 0 h 310"/>
                <a:gd name="T42" fmla="*/ 14 w 204"/>
                <a:gd name="T43" fmla="*/ 0 h 3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4" h="310">
                  <a:moveTo>
                    <a:pt x="112" y="0"/>
                  </a:moveTo>
                  <a:lnTo>
                    <a:pt x="172" y="77"/>
                  </a:lnTo>
                  <a:lnTo>
                    <a:pt x="204" y="185"/>
                  </a:lnTo>
                  <a:lnTo>
                    <a:pt x="203" y="237"/>
                  </a:lnTo>
                  <a:lnTo>
                    <a:pt x="185" y="278"/>
                  </a:lnTo>
                  <a:lnTo>
                    <a:pt x="171" y="293"/>
                  </a:lnTo>
                  <a:lnTo>
                    <a:pt x="149" y="305"/>
                  </a:lnTo>
                  <a:lnTo>
                    <a:pt x="90" y="310"/>
                  </a:lnTo>
                  <a:lnTo>
                    <a:pt x="0" y="249"/>
                  </a:lnTo>
                  <a:lnTo>
                    <a:pt x="25" y="219"/>
                  </a:lnTo>
                  <a:lnTo>
                    <a:pt x="38" y="229"/>
                  </a:lnTo>
                  <a:lnTo>
                    <a:pt x="51" y="237"/>
                  </a:lnTo>
                  <a:lnTo>
                    <a:pt x="81" y="251"/>
                  </a:lnTo>
                  <a:lnTo>
                    <a:pt x="112" y="256"/>
                  </a:lnTo>
                  <a:lnTo>
                    <a:pt x="144" y="252"/>
                  </a:lnTo>
                  <a:lnTo>
                    <a:pt x="146" y="184"/>
                  </a:lnTo>
                  <a:lnTo>
                    <a:pt x="132" y="150"/>
                  </a:lnTo>
                  <a:lnTo>
                    <a:pt x="116" y="118"/>
                  </a:lnTo>
                  <a:lnTo>
                    <a:pt x="92" y="56"/>
                  </a:lnTo>
                  <a:lnTo>
                    <a:pt x="94" y="28"/>
                  </a:lnTo>
                  <a:lnTo>
                    <a:pt x="1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59" name="Freeform 59"/>
            <p:cNvSpPr>
              <a:spLocks/>
            </p:cNvSpPr>
            <p:nvPr/>
          </p:nvSpPr>
          <p:spPr bwMode="auto">
            <a:xfrm>
              <a:off x="2705" y="2358"/>
              <a:ext cx="141" cy="138"/>
            </a:xfrm>
            <a:custGeom>
              <a:avLst/>
              <a:gdLst>
                <a:gd name="T0" fmla="*/ 3 w 280"/>
                <a:gd name="T1" fmla="*/ 2 h 276"/>
                <a:gd name="T2" fmla="*/ 7 w 280"/>
                <a:gd name="T3" fmla="*/ 1 h 276"/>
                <a:gd name="T4" fmla="*/ 12 w 280"/>
                <a:gd name="T5" fmla="*/ 0 h 276"/>
                <a:gd name="T6" fmla="*/ 20 w 280"/>
                <a:gd name="T7" fmla="*/ 3 h 276"/>
                <a:gd name="T8" fmla="*/ 27 w 280"/>
                <a:gd name="T9" fmla="*/ 8 h 276"/>
                <a:gd name="T10" fmla="*/ 33 w 280"/>
                <a:gd name="T11" fmla="*/ 16 h 276"/>
                <a:gd name="T12" fmla="*/ 36 w 280"/>
                <a:gd name="T13" fmla="*/ 23 h 276"/>
                <a:gd name="T14" fmla="*/ 35 w 280"/>
                <a:gd name="T15" fmla="*/ 30 h 276"/>
                <a:gd name="T16" fmla="*/ 34 w 280"/>
                <a:gd name="T17" fmla="*/ 32 h 276"/>
                <a:gd name="T18" fmla="*/ 32 w 280"/>
                <a:gd name="T19" fmla="*/ 33 h 276"/>
                <a:gd name="T20" fmla="*/ 31 w 280"/>
                <a:gd name="T21" fmla="*/ 34 h 276"/>
                <a:gd name="T22" fmla="*/ 27 w 280"/>
                <a:gd name="T23" fmla="*/ 35 h 276"/>
                <a:gd name="T24" fmla="*/ 22 w 280"/>
                <a:gd name="T25" fmla="*/ 35 h 276"/>
                <a:gd name="T26" fmla="*/ 21 w 280"/>
                <a:gd name="T27" fmla="*/ 30 h 276"/>
                <a:gd name="T28" fmla="*/ 26 w 280"/>
                <a:gd name="T29" fmla="*/ 27 h 276"/>
                <a:gd name="T30" fmla="*/ 28 w 280"/>
                <a:gd name="T31" fmla="*/ 24 h 276"/>
                <a:gd name="T32" fmla="*/ 27 w 280"/>
                <a:gd name="T33" fmla="*/ 19 h 276"/>
                <a:gd name="T34" fmla="*/ 24 w 280"/>
                <a:gd name="T35" fmla="*/ 15 h 276"/>
                <a:gd name="T36" fmla="*/ 19 w 280"/>
                <a:gd name="T37" fmla="*/ 11 h 276"/>
                <a:gd name="T38" fmla="*/ 16 w 280"/>
                <a:gd name="T39" fmla="*/ 10 h 276"/>
                <a:gd name="T40" fmla="*/ 13 w 280"/>
                <a:gd name="T41" fmla="*/ 8 h 276"/>
                <a:gd name="T42" fmla="*/ 8 w 280"/>
                <a:gd name="T43" fmla="*/ 7 h 276"/>
                <a:gd name="T44" fmla="*/ 3 w 280"/>
                <a:gd name="T45" fmla="*/ 9 h 276"/>
                <a:gd name="T46" fmla="*/ 0 w 280"/>
                <a:gd name="T47" fmla="*/ 5 h 276"/>
                <a:gd name="T48" fmla="*/ 1 w 280"/>
                <a:gd name="T49" fmla="*/ 4 h 276"/>
                <a:gd name="T50" fmla="*/ 3 w 280"/>
                <a:gd name="T51" fmla="*/ 2 h 276"/>
                <a:gd name="T52" fmla="*/ 3 w 280"/>
                <a:gd name="T53" fmla="*/ 2 h 2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80" h="276">
                  <a:moveTo>
                    <a:pt x="18" y="15"/>
                  </a:moveTo>
                  <a:lnTo>
                    <a:pt x="54" y="3"/>
                  </a:lnTo>
                  <a:lnTo>
                    <a:pt x="89" y="0"/>
                  </a:lnTo>
                  <a:lnTo>
                    <a:pt x="157" y="20"/>
                  </a:lnTo>
                  <a:lnTo>
                    <a:pt x="215" y="64"/>
                  </a:lnTo>
                  <a:lnTo>
                    <a:pt x="257" y="121"/>
                  </a:lnTo>
                  <a:lnTo>
                    <a:pt x="280" y="180"/>
                  </a:lnTo>
                  <a:lnTo>
                    <a:pt x="277" y="234"/>
                  </a:lnTo>
                  <a:lnTo>
                    <a:pt x="264" y="254"/>
                  </a:lnTo>
                  <a:lnTo>
                    <a:pt x="254" y="262"/>
                  </a:lnTo>
                  <a:lnTo>
                    <a:pt x="243" y="269"/>
                  </a:lnTo>
                  <a:lnTo>
                    <a:pt x="213" y="276"/>
                  </a:lnTo>
                  <a:lnTo>
                    <a:pt x="172" y="275"/>
                  </a:lnTo>
                  <a:lnTo>
                    <a:pt x="162" y="239"/>
                  </a:lnTo>
                  <a:lnTo>
                    <a:pt x="205" y="216"/>
                  </a:lnTo>
                  <a:lnTo>
                    <a:pt x="219" y="185"/>
                  </a:lnTo>
                  <a:lnTo>
                    <a:pt x="212" y="151"/>
                  </a:lnTo>
                  <a:lnTo>
                    <a:pt x="186" y="116"/>
                  </a:lnTo>
                  <a:lnTo>
                    <a:pt x="147" y="85"/>
                  </a:lnTo>
                  <a:lnTo>
                    <a:pt x="126" y="74"/>
                  </a:lnTo>
                  <a:lnTo>
                    <a:pt x="104" y="64"/>
                  </a:lnTo>
                  <a:lnTo>
                    <a:pt x="59" y="56"/>
                  </a:lnTo>
                  <a:lnTo>
                    <a:pt x="18" y="66"/>
                  </a:lnTo>
                  <a:lnTo>
                    <a:pt x="0" y="40"/>
                  </a:lnTo>
                  <a:lnTo>
                    <a:pt x="6" y="25"/>
                  </a:lnTo>
                  <a:lnTo>
                    <a:pt x="18"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grpSp>
      <p:pic>
        <p:nvPicPr>
          <p:cNvPr id="4237" name="Picture 60" descr="BD08871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6063" y="5329238"/>
            <a:ext cx="6477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38" name="Picture 61" descr="FD00913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10350" y="4884738"/>
            <a:ext cx="42227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39" name="Picture 92" descr="FD01031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6350" y="4679950"/>
            <a:ext cx="32543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40" name="Picture 93" descr="MCj0398067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88250" y="5311775"/>
            <a:ext cx="4826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8888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1697" t="22898" b="4639"/>
          <a:stretch/>
        </p:blipFill>
        <p:spPr>
          <a:xfrm>
            <a:off x="318051" y="327062"/>
            <a:ext cx="4631636" cy="5894834"/>
          </a:xfrm>
          <a:prstGeom prst="rect">
            <a:avLst/>
          </a:prstGeom>
        </p:spPr>
      </p:pic>
      <p:sp>
        <p:nvSpPr>
          <p:cNvPr id="3" name="Oval 2"/>
          <p:cNvSpPr/>
          <p:nvPr/>
        </p:nvSpPr>
        <p:spPr>
          <a:xfrm>
            <a:off x="318051" y="327062"/>
            <a:ext cx="5088834" cy="805999"/>
          </a:xfrm>
          <a:prstGeom prst="ellipse">
            <a:avLst/>
          </a:prstGeom>
          <a:no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
        <p:nvSpPr>
          <p:cNvPr id="4" name="TextBox 3"/>
          <p:cNvSpPr txBox="1"/>
          <p:nvPr/>
        </p:nvSpPr>
        <p:spPr>
          <a:xfrm>
            <a:off x="5188226" y="327062"/>
            <a:ext cx="3697357" cy="3139321"/>
          </a:xfrm>
          <a:prstGeom prst="rect">
            <a:avLst/>
          </a:prstGeom>
          <a:noFill/>
        </p:spPr>
        <p:txBody>
          <a:bodyPr wrap="square" rtlCol="0">
            <a:spAutoFit/>
          </a:bodyPr>
          <a:lstStyle/>
          <a:p>
            <a:pPr defTabSz="457200"/>
            <a:r>
              <a:rPr lang="en-GB" dirty="0">
                <a:solidFill>
                  <a:prstClr val="black"/>
                </a:solidFill>
              </a:rPr>
              <a:t>1 Students complete prose translation task.</a:t>
            </a:r>
            <a:br>
              <a:rPr lang="en-GB" dirty="0">
                <a:solidFill>
                  <a:prstClr val="black"/>
                </a:solidFill>
              </a:rPr>
            </a:br>
            <a:r>
              <a:rPr lang="en-GB" dirty="0">
                <a:solidFill>
                  <a:prstClr val="black"/>
                </a:solidFill>
              </a:rPr>
              <a:t>2 Teacher marks it.</a:t>
            </a:r>
            <a:br>
              <a:rPr lang="en-GB" dirty="0">
                <a:solidFill>
                  <a:prstClr val="black"/>
                </a:solidFill>
              </a:rPr>
            </a:br>
            <a:r>
              <a:rPr lang="en-GB" dirty="0">
                <a:solidFill>
                  <a:prstClr val="black"/>
                </a:solidFill>
              </a:rPr>
              <a:t>3 Students respond by:</a:t>
            </a:r>
            <a:br>
              <a:rPr lang="en-GB" dirty="0">
                <a:solidFill>
                  <a:prstClr val="black"/>
                </a:solidFill>
              </a:rPr>
            </a:br>
            <a:r>
              <a:rPr lang="en-GB" dirty="0" err="1">
                <a:solidFill>
                  <a:prstClr val="black"/>
                </a:solidFill>
              </a:rPr>
              <a:t>i</a:t>
            </a:r>
            <a:r>
              <a:rPr lang="en-GB" dirty="0">
                <a:solidFill>
                  <a:prstClr val="black"/>
                </a:solidFill>
              </a:rPr>
              <a:t>) selecting their own target(s)</a:t>
            </a:r>
            <a:br>
              <a:rPr lang="en-GB" dirty="0">
                <a:solidFill>
                  <a:prstClr val="black"/>
                </a:solidFill>
              </a:rPr>
            </a:br>
            <a:r>
              <a:rPr lang="en-GB" dirty="0">
                <a:solidFill>
                  <a:prstClr val="black"/>
                </a:solidFill>
              </a:rPr>
              <a:t>ii) completing relevant follow-up activities to address their target(s)</a:t>
            </a:r>
            <a:br>
              <a:rPr lang="en-GB" dirty="0">
                <a:solidFill>
                  <a:prstClr val="black"/>
                </a:solidFill>
              </a:rPr>
            </a:br>
            <a:r>
              <a:rPr lang="en-GB" dirty="0">
                <a:solidFill>
                  <a:prstClr val="black"/>
                </a:solidFill>
              </a:rPr>
              <a:t>4 Teacher responds by:</a:t>
            </a:r>
            <a:br>
              <a:rPr lang="en-GB" dirty="0">
                <a:solidFill>
                  <a:prstClr val="black"/>
                </a:solidFill>
              </a:rPr>
            </a:br>
            <a:r>
              <a:rPr lang="en-GB" dirty="0" err="1">
                <a:solidFill>
                  <a:prstClr val="black"/>
                </a:solidFill>
              </a:rPr>
              <a:t>i</a:t>
            </a:r>
            <a:r>
              <a:rPr lang="en-GB" dirty="0">
                <a:solidFill>
                  <a:prstClr val="black"/>
                </a:solidFill>
              </a:rPr>
              <a:t>) commenting on progress</a:t>
            </a:r>
            <a:br>
              <a:rPr lang="en-GB" dirty="0">
                <a:solidFill>
                  <a:prstClr val="black"/>
                </a:solidFill>
              </a:rPr>
            </a:br>
            <a:r>
              <a:rPr lang="en-GB" dirty="0">
                <a:solidFill>
                  <a:prstClr val="black"/>
                </a:solidFill>
              </a:rPr>
              <a:t>and/or</a:t>
            </a:r>
            <a:br>
              <a:rPr lang="en-GB" dirty="0">
                <a:solidFill>
                  <a:prstClr val="black"/>
                </a:solidFill>
              </a:rPr>
            </a:br>
            <a:r>
              <a:rPr lang="en-GB" dirty="0">
                <a:solidFill>
                  <a:prstClr val="black"/>
                </a:solidFill>
              </a:rPr>
              <a:t>ii) setting new target</a:t>
            </a:r>
          </a:p>
        </p:txBody>
      </p:sp>
      <p:sp>
        <p:nvSpPr>
          <p:cNvPr id="5" name="Oval 4"/>
          <p:cNvSpPr/>
          <p:nvPr/>
        </p:nvSpPr>
        <p:spPr>
          <a:xfrm>
            <a:off x="1888432" y="2727584"/>
            <a:ext cx="3518453" cy="805999"/>
          </a:xfrm>
          <a:prstGeom prst="ellipse">
            <a:avLst/>
          </a:prstGeom>
          <a:no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Tree>
    <p:extLst>
      <p:ext uri="{BB962C8B-B14F-4D97-AF65-F5344CB8AC3E}">
        <p14:creationId xmlns:p14="http://schemas.microsoft.com/office/powerpoint/2010/main" val="222554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467544" y="1196752"/>
          <a:ext cx="8352927" cy="3383280"/>
        </p:xfrm>
        <a:graphic>
          <a:graphicData uri="http://schemas.openxmlformats.org/drawingml/2006/table">
            <a:tbl>
              <a:tblPr firstRow="1" bandRow="1">
                <a:tableStyleId>{5940675A-B579-460E-94D1-54222C63F5DA}</a:tableStyleId>
              </a:tblPr>
              <a:tblGrid>
                <a:gridCol w="2784309"/>
                <a:gridCol w="2544283"/>
                <a:gridCol w="3024335"/>
              </a:tblGrid>
              <a:tr h="370840">
                <a:tc>
                  <a:txBody>
                    <a:bodyPr/>
                    <a:lstStyle/>
                    <a:p>
                      <a:r>
                        <a:rPr lang="en-GB" sz="2400" b="1" dirty="0" err="1" smtClean="0"/>
                        <a:t>Inglés</a:t>
                      </a:r>
                      <a:endParaRPr lang="en-GB" sz="2400" b="1" dirty="0"/>
                    </a:p>
                  </a:txBody>
                  <a:tcPr/>
                </a:tc>
                <a:tc>
                  <a:txBody>
                    <a:bodyPr/>
                    <a:lstStyle/>
                    <a:p>
                      <a:r>
                        <a:rPr lang="en-GB" sz="2400" b="1" dirty="0" err="1" smtClean="0"/>
                        <a:t>Español</a:t>
                      </a:r>
                      <a:endParaRPr lang="en-GB" sz="2400" b="1" dirty="0"/>
                    </a:p>
                  </a:txBody>
                  <a:tcPr/>
                </a:tc>
                <a:tc>
                  <a:txBody>
                    <a:bodyPr/>
                    <a:lstStyle/>
                    <a:p>
                      <a:r>
                        <a:rPr lang="en-GB" sz="2400" b="1" dirty="0" err="1" smtClean="0"/>
                        <a:t>Alemán</a:t>
                      </a:r>
                      <a:endParaRPr lang="en-GB" sz="2400" b="1" dirty="0"/>
                    </a:p>
                  </a:txBody>
                  <a:tcPr/>
                </a:tc>
              </a:tr>
              <a:tr h="370840">
                <a:tc>
                  <a:txBody>
                    <a:bodyPr/>
                    <a:lstStyle/>
                    <a:p>
                      <a:r>
                        <a:rPr lang="en-GB" sz="2400" dirty="0" smtClean="0"/>
                        <a:t>Do you have a pet?</a:t>
                      </a:r>
                      <a:endParaRPr lang="en-GB" sz="2400" dirty="0"/>
                    </a:p>
                  </a:txBody>
                  <a:tcPr/>
                </a:tc>
                <a:tc>
                  <a:txBody>
                    <a:bodyPr/>
                    <a:lstStyle/>
                    <a:p>
                      <a:r>
                        <a:rPr lang="en-GB" sz="2400" dirty="0" smtClean="0"/>
                        <a:t>¿</a:t>
                      </a:r>
                      <a:r>
                        <a:rPr lang="en-GB" sz="2400" dirty="0" err="1" smtClean="0"/>
                        <a:t>Tienes</a:t>
                      </a:r>
                      <a:r>
                        <a:rPr lang="en-GB" sz="2400" baseline="0" dirty="0" smtClean="0"/>
                        <a:t> un animal?</a:t>
                      </a:r>
                      <a:endParaRPr lang="en-GB" sz="2400" dirty="0"/>
                    </a:p>
                  </a:txBody>
                  <a:tcPr/>
                </a:tc>
                <a:tc>
                  <a:txBody>
                    <a:bodyPr/>
                    <a:lstStyle/>
                    <a:p>
                      <a:r>
                        <a:rPr lang="en-GB" sz="2400" dirty="0" smtClean="0"/>
                        <a:t>Hast du </a:t>
                      </a:r>
                      <a:r>
                        <a:rPr lang="en-GB" sz="2400" dirty="0" err="1" smtClean="0"/>
                        <a:t>ein</a:t>
                      </a:r>
                      <a:r>
                        <a:rPr lang="en-GB" sz="2400" dirty="0" smtClean="0"/>
                        <a:t> </a:t>
                      </a:r>
                      <a:r>
                        <a:rPr lang="en-GB" sz="2400" dirty="0" err="1" smtClean="0"/>
                        <a:t>Haustier</a:t>
                      </a:r>
                      <a:r>
                        <a:rPr lang="en-GB" sz="2400" dirty="0" smtClean="0"/>
                        <a:t>?</a:t>
                      </a:r>
                      <a:endParaRPr lang="en-GB" sz="2400" dirty="0"/>
                    </a:p>
                  </a:txBody>
                  <a:tcPr/>
                </a:tc>
              </a:tr>
              <a:tr h="370840">
                <a:tc>
                  <a:txBody>
                    <a:bodyPr/>
                    <a:lstStyle/>
                    <a:p>
                      <a:r>
                        <a:rPr lang="en-GB" sz="2400" dirty="0" smtClean="0"/>
                        <a:t>Does</a:t>
                      </a:r>
                      <a:r>
                        <a:rPr lang="en-GB" sz="2400" baseline="0" dirty="0" smtClean="0"/>
                        <a:t> he play tennis?</a:t>
                      </a:r>
                      <a:endParaRPr lang="en-GB" sz="2400" dirty="0"/>
                    </a:p>
                  </a:txBody>
                  <a:tcPr/>
                </a:tc>
                <a:tc>
                  <a:txBody>
                    <a:bodyPr/>
                    <a:lstStyle/>
                    <a:p>
                      <a:r>
                        <a:rPr lang="en-GB" sz="2400" dirty="0" smtClean="0"/>
                        <a:t>¿</a:t>
                      </a:r>
                      <a:r>
                        <a:rPr lang="en-GB" sz="2400" dirty="0" err="1" smtClean="0"/>
                        <a:t>Juega</a:t>
                      </a:r>
                      <a:r>
                        <a:rPr lang="en-GB" sz="2400" dirty="0" smtClean="0"/>
                        <a:t> al </a:t>
                      </a:r>
                      <a:r>
                        <a:rPr lang="en-GB" sz="2400" dirty="0" err="1" smtClean="0"/>
                        <a:t>tenis</a:t>
                      </a:r>
                      <a:r>
                        <a:rPr lang="en-GB" sz="2400" dirty="0" smtClean="0"/>
                        <a:t>?</a:t>
                      </a:r>
                      <a:endParaRPr lang="en-GB" sz="2400" dirty="0"/>
                    </a:p>
                  </a:txBody>
                  <a:tcPr/>
                </a:tc>
                <a:tc>
                  <a:txBody>
                    <a:bodyPr/>
                    <a:lstStyle/>
                    <a:p>
                      <a:r>
                        <a:rPr lang="en-GB" sz="2400" dirty="0" err="1" smtClean="0"/>
                        <a:t>Spielt</a:t>
                      </a:r>
                      <a:r>
                        <a:rPr lang="en-GB" sz="2400" baseline="0" dirty="0" smtClean="0"/>
                        <a:t> </a:t>
                      </a:r>
                      <a:r>
                        <a:rPr lang="en-GB" sz="2400" baseline="0" dirty="0" err="1" smtClean="0"/>
                        <a:t>er</a:t>
                      </a:r>
                      <a:r>
                        <a:rPr lang="en-GB" sz="2400" baseline="0" dirty="0" smtClean="0"/>
                        <a:t> Tennis?</a:t>
                      </a:r>
                      <a:endParaRPr lang="en-GB" sz="2400" dirty="0"/>
                    </a:p>
                  </a:txBody>
                  <a:tcPr/>
                </a:tc>
              </a:tr>
              <a:tr h="370840">
                <a:tc>
                  <a:txBody>
                    <a:bodyPr/>
                    <a:lstStyle/>
                    <a:p>
                      <a:r>
                        <a:rPr lang="en-GB" sz="2400" dirty="0" smtClean="0"/>
                        <a:t>Do they live in Italy?</a:t>
                      </a:r>
                      <a:endParaRPr lang="en-GB"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t>¿</a:t>
                      </a:r>
                      <a:r>
                        <a:rPr lang="en-GB" sz="2400" dirty="0" err="1" smtClean="0"/>
                        <a:t>Viven</a:t>
                      </a:r>
                      <a:r>
                        <a:rPr lang="en-GB" sz="2400" baseline="0" dirty="0" smtClean="0"/>
                        <a:t> en Italia?</a:t>
                      </a:r>
                      <a:endParaRPr lang="en-GB" sz="2400" dirty="0" smtClean="0"/>
                    </a:p>
                  </a:txBody>
                  <a:tcPr/>
                </a:tc>
                <a:tc>
                  <a:txBody>
                    <a:bodyPr/>
                    <a:lstStyle/>
                    <a:p>
                      <a:r>
                        <a:rPr lang="en-GB" sz="2400" dirty="0" err="1" smtClean="0"/>
                        <a:t>Wohnen</a:t>
                      </a:r>
                      <a:r>
                        <a:rPr lang="en-GB" sz="2400" dirty="0" smtClean="0"/>
                        <a:t> </a:t>
                      </a:r>
                      <a:r>
                        <a:rPr lang="en-GB" sz="2400" dirty="0" err="1" smtClean="0"/>
                        <a:t>sie</a:t>
                      </a:r>
                      <a:r>
                        <a:rPr lang="en-GB" sz="2400" dirty="0" smtClean="0"/>
                        <a:t> in Deutschland?</a:t>
                      </a:r>
                      <a:endParaRPr lang="en-GB" sz="2400" dirty="0"/>
                    </a:p>
                  </a:txBody>
                  <a:tcPr/>
                </a:tc>
              </a:tr>
              <a:tr h="370840">
                <a:tc>
                  <a:txBody>
                    <a:bodyPr/>
                    <a:lstStyle/>
                    <a:p>
                      <a:r>
                        <a:rPr lang="en-GB" sz="2400" dirty="0" smtClean="0"/>
                        <a:t>Does he write</a:t>
                      </a:r>
                      <a:r>
                        <a:rPr lang="en-GB" sz="2400" baseline="0" dirty="0" smtClean="0"/>
                        <a:t> letters?</a:t>
                      </a:r>
                      <a:endParaRPr lang="en-GB" sz="2400" dirty="0"/>
                    </a:p>
                  </a:txBody>
                  <a:tcPr/>
                </a:tc>
                <a:tc>
                  <a:txBody>
                    <a:bodyPr/>
                    <a:lstStyle/>
                    <a:p>
                      <a:r>
                        <a:rPr lang="en-GB" sz="2400" dirty="0" smtClean="0"/>
                        <a:t>¿</a:t>
                      </a:r>
                      <a:r>
                        <a:rPr lang="en-GB" sz="2400" dirty="0" err="1" smtClean="0"/>
                        <a:t>Escribe</a:t>
                      </a:r>
                      <a:r>
                        <a:rPr lang="en-GB" sz="2400" dirty="0" smtClean="0"/>
                        <a:t> </a:t>
                      </a:r>
                      <a:r>
                        <a:rPr lang="en-GB" sz="2400" dirty="0" err="1" smtClean="0"/>
                        <a:t>cartas</a:t>
                      </a:r>
                      <a:r>
                        <a:rPr lang="en-GB" sz="2400" dirty="0" smtClean="0"/>
                        <a:t>?</a:t>
                      </a:r>
                      <a:endParaRPr lang="en-GB" sz="2400" dirty="0"/>
                    </a:p>
                  </a:txBody>
                  <a:tcPr/>
                </a:tc>
                <a:tc>
                  <a:txBody>
                    <a:bodyPr/>
                    <a:lstStyle/>
                    <a:p>
                      <a:r>
                        <a:rPr lang="en-GB" sz="2400" dirty="0" err="1" smtClean="0"/>
                        <a:t>Schreibt</a:t>
                      </a:r>
                      <a:r>
                        <a:rPr lang="en-GB" sz="2400" dirty="0" smtClean="0"/>
                        <a:t> </a:t>
                      </a:r>
                      <a:r>
                        <a:rPr lang="en-GB" sz="2400" dirty="0" err="1" smtClean="0"/>
                        <a:t>er</a:t>
                      </a:r>
                      <a:r>
                        <a:rPr lang="en-GB" sz="2400" dirty="0" smtClean="0"/>
                        <a:t> </a:t>
                      </a:r>
                      <a:r>
                        <a:rPr lang="en-GB" sz="2400" dirty="0" err="1" smtClean="0"/>
                        <a:t>Briefe</a:t>
                      </a:r>
                      <a:r>
                        <a:rPr lang="en-GB" sz="2400" dirty="0" smtClean="0"/>
                        <a:t>?</a:t>
                      </a:r>
                      <a:endParaRPr lang="en-GB" sz="2400" dirty="0"/>
                    </a:p>
                  </a:txBody>
                  <a:tcPr/>
                </a:tc>
              </a:tr>
            </a:tbl>
          </a:graphicData>
        </a:graphic>
      </p:graphicFrame>
    </p:spTree>
    <p:extLst>
      <p:ext uri="{BB962C8B-B14F-4D97-AF65-F5344CB8AC3E}">
        <p14:creationId xmlns:p14="http://schemas.microsoft.com/office/powerpoint/2010/main" val="28577967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4005064"/>
            <a:ext cx="6048672" cy="2862322"/>
          </a:xfrm>
          <a:prstGeom prst="rect">
            <a:avLst/>
          </a:prstGeom>
        </p:spPr>
        <p:txBody>
          <a:bodyPr wrap="square">
            <a:spAutoFit/>
          </a:bodyPr>
          <a:lstStyle/>
          <a:p>
            <a:pPr marL="285750" indent="-285750">
              <a:lnSpc>
                <a:spcPct val="200000"/>
              </a:lnSpc>
              <a:buFont typeface="Arial" pitchFamily="34" charset="0"/>
              <a:buChar char="•"/>
            </a:pPr>
            <a:r>
              <a:rPr lang="es-ES" dirty="0">
                <a:solidFill>
                  <a:prstClr val="black"/>
                </a:solidFill>
                <a:cs typeface="Calibri"/>
              </a:rPr>
              <a:t>  ¿Qué experiencia tienes del mundo laboral?</a:t>
            </a:r>
            <a:endParaRPr lang="es-ES" dirty="0">
              <a:solidFill>
                <a:prstClr val="black"/>
              </a:solidFill>
            </a:endParaRPr>
          </a:p>
          <a:p>
            <a:pPr marL="285750" indent="-285750">
              <a:lnSpc>
                <a:spcPct val="200000"/>
              </a:lnSpc>
              <a:buFont typeface="Arial" pitchFamily="34" charset="0"/>
              <a:buChar char="•"/>
            </a:pPr>
            <a:r>
              <a:rPr lang="es-ES" dirty="0">
                <a:solidFill>
                  <a:prstClr val="black"/>
                </a:solidFill>
              </a:rPr>
              <a:t>¿Dónde hiciste tus prácticas?</a:t>
            </a:r>
          </a:p>
          <a:p>
            <a:pPr marL="285750" indent="-285750">
              <a:lnSpc>
                <a:spcPct val="200000"/>
              </a:lnSpc>
              <a:buFont typeface="Arial" pitchFamily="34" charset="0"/>
              <a:buChar char="•"/>
            </a:pPr>
            <a:r>
              <a:rPr lang="es-ES" dirty="0">
                <a:solidFill>
                  <a:prstClr val="black"/>
                </a:solidFill>
              </a:rPr>
              <a:t> ¿Cuánto tiempo duraron las prácticas?</a:t>
            </a:r>
          </a:p>
          <a:p>
            <a:pPr marL="285750" indent="-285750">
              <a:lnSpc>
                <a:spcPct val="200000"/>
              </a:lnSpc>
              <a:buFont typeface="Arial" pitchFamily="34" charset="0"/>
              <a:buChar char="•"/>
            </a:pPr>
            <a:r>
              <a:rPr lang="es-ES" dirty="0">
                <a:solidFill>
                  <a:prstClr val="black"/>
                </a:solidFill>
              </a:rPr>
              <a:t> ¿Cómo ibas a tu lugar de trabajo?</a:t>
            </a:r>
            <a:r>
              <a:rPr lang="en-GB" dirty="0">
                <a:solidFill>
                  <a:prstClr val="black"/>
                </a:solidFill>
              </a:rPr>
              <a:t> </a:t>
            </a:r>
          </a:p>
          <a:p>
            <a:pPr marL="285750" indent="-285750">
              <a:lnSpc>
                <a:spcPct val="200000"/>
              </a:lnSpc>
              <a:buFont typeface="Arial" pitchFamily="34" charset="0"/>
              <a:buChar char="•"/>
            </a:pPr>
            <a:r>
              <a:rPr lang="en-GB" dirty="0">
                <a:solidFill>
                  <a:prstClr val="black"/>
                </a:solidFill>
                <a:cs typeface="Calibri"/>
              </a:rPr>
              <a:t>¿</a:t>
            </a:r>
            <a:r>
              <a:rPr lang="en-GB" dirty="0" err="1">
                <a:solidFill>
                  <a:prstClr val="black"/>
                </a:solidFill>
                <a:cs typeface="Calibri"/>
              </a:rPr>
              <a:t>Te</a:t>
            </a:r>
            <a:r>
              <a:rPr lang="en-GB" dirty="0">
                <a:solidFill>
                  <a:prstClr val="black"/>
                </a:solidFill>
                <a:cs typeface="Calibri"/>
              </a:rPr>
              <a:t> </a:t>
            </a:r>
            <a:r>
              <a:rPr lang="en-GB" dirty="0" err="1">
                <a:solidFill>
                  <a:prstClr val="black"/>
                </a:solidFill>
                <a:cs typeface="Calibri"/>
              </a:rPr>
              <a:t>gustaron</a:t>
            </a:r>
            <a:r>
              <a:rPr lang="en-GB" dirty="0">
                <a:solidFill>
                  <a:prstClr val="black"/>
                </a:solidFill>
                <a:cs typeface="Calibri"/>
              </a:rPr>
              <a:t> </a:t>
            </a:r>
            <a:r>
              <a:rPr lang="en-GB" dirty="0" err="1">
                <a:solidFill>
                  <a:prstClr val="black"/>
                </a:solidFill>
                <a:cs typeface="Calibri"/>
              </a:rPr>
              <a:t>las</a:t>
            </a:r>
            <a:r>
              <a:rPr lang="en-GB" dirty="0">
                <a:solidFill>
                  <a:prstClr val="black"/>
                </a:solidFill>
                <a:cs typeface="Calibri"/>
              </a:rPr>
              <a:t> </a:t>
            </a:r>
            <a:r>
              <a:rPr lang="en-GB" dirty="0" err="1">
                <a:solidFill>
                  <a:prstClr val="black"/>
                </a:solidFill>
                <a:cs typeface="Calibri"/>
              </a:rPr>
              <a:t>prácticas</a:t>
            </a:r>
            <a:r>
              <a:rPr lang="en-GB" dirty="0">
                <a:solidFill>
                  <a:prstClr val="black"/>
                </a:solidFill>
                <a:cs typeface="Calibri"/>
              </a:rPr>
              <a:t>?</a:t>
            </a:r>
            <a:endParaRPr lang="fr-FR" dirty="0">
              <a:solidFill>
                <a:prstClr val="black"/>
              </a:solidFill>
            </a:endParaRP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1273351"/>
            <a:ext cx="3606233" cy="284995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rot="20670282">
            <a:off x="5015817" y="2848057"/>
            <a:ext cx="3644369" cy="923330"/>
          </a:xfrm>
          <a:prstGeom prst="rect">
            <a:avLst/>
          </a:prstGeom>
          <a:noFill/>
        </p:spPr>
        <p:txBody>
          <a:bodyPr wrap="square" rtlCol="0">
            <a:spAutoFit/>
          </a:bodyPr>
          <a:lstStyle/>
          <a:p>
            <a:r>
              <a:rPr lang="en-GB" dirty="0">
                <a:solidFill>
                  <a:prstClr val="black"/>
                </a:solidFill>
              </a:rPr>
              <a:t/>
            </a:r>
            <a:br>
              <a:rPr lang="en-GB" dirty="0">
                <a:solidFill>
                  <a:prstClr val="black"/>
                </a:solidFill>
              </a:rPr>
            </a:br>
            <a:r>
              <a:rPr lang="en-GB" sz="3600" dirty="0">
                <a:solidFill>
                  <a:prstClr val="black"/>
                </a:solidFill>
              </a:rPr>
              <a:t>What did you do?</a:t>
            </a:r>
            <a:endParaRPr lang="fr-FR" sz="3600" dirty="0">
              <a:solidFill>
                <a:prstClr val="black"/>
              </a:solidFill>
            </a:endParaRPr>
          </a:p>
        </p:txBody>
      </p:sp>
      <p:sp>
        <p:nvSpPr>
          <p:cNvPr id="5" name="TextBox 4"/>
          <p:cNvSpPr txBox="1"/>
          <p:nvPr/>
        </p:nvSpPr>
        <p:spPr>
          <a:xfrm rot="1495085">
            <a:off x="5361837" y="1916357"/>
            <a:ext cx="2952328" cy="923330"/>
          </a:xfrm>
          <a:prstGeom prst="rect">
            <a:avLst/>
          </a:prstGeom>
          <a:noFill/>
        </p:spPr>
        <p:txBody>
          <a:bodyPr wrap="square" rtlCol="0">
            <a:spAutoFit/>
          </a:bodyPr>
          <a:lstStyle/>
          <a:p>
            <a:r>
              <a:rPr lang="en-GB" dirty="0">
                <a:solidFill>
                  <a:prstClr val="black"/>
                </a:solidFill>
              </a:rPr>
              <a:t/>
            </a:r>
            <a:br>
              <a:rPr lang="en-GB" dirty="0">
                <a:solidFill>
                  <a:prstClr val="black"/>
                </a:solidFill>
              </a:rPr>
            </a:br>
            <a:r>
              <a:rPr lang="en-GB" sz="3600" dirty="0">
                <a:solidFill>
                  <a:prstClr val="black"/>
                </a:solidFill>
              </a:rPr>
              <a:t>Where?</a:t>
            </a:r>
            <a:endParaRPr lang="fr-FR" sz="3600" dirty="0">
              <a:solidFill>
                <a:prstClr val="black"/>
              </a:solidFill>
            </a:endParaRPr>
          </a:p>
        </p:txBody>
      </p:sp>
      <p:sp>
        <p:nvSpPr>
          <p:cNvPr id="6" name="TextBox 5"/>
          <p:cNvSpPr txBox="1"/>
          <p:nvPr/>
        </p:nvSpPr>
        <p:spPr>
          <a:xfrm rot="20424121">
            <a:off x="4031598" y="811685"/>
            <a:ext cx="2952328" cy="923330"/>
          </a:xfrm>
          <a:prstGeom prst="rect">
            <a:avLst/>
          </a:prstGeom>
          <a:noFill/>
        </p:spPr>
        <p:txBody>
          <a:bodyPr wrap="square" rtlCol="0">
            <a:spAutoFit/>
          </a:bodyPr>
          <a:lstStyle/>
          <a:p>
            <a:r>
              <a:rPr lang="en-GB" dirty="0">
                <a:solidFill>
                  <a:prstClr val="black"/>
                </a:solidFill>
              </a:rPr>
              <a:t/>
            </a:r>
            <a:br>
              <a:rPr lang="en-GB" dirty="0">
                <a:solidFill>
                  <a:prstClr val="black"/>
                </a:solidFill>
              </a:rPr>
            </a:br>
            <a:r>
              <a:rPr lang="en-GB" sz="3600" dirty="0">
                <a:solidFill>
                  <a:prstClr val="black"/>
                </a:solidFill>
              </a:rPr>
              <a:t>When?</a:t>
            </a:r>
            <a:endParaRPr lang="fr-FR" sz="3600" dirty="0">
              <a:solidFill>
                <a:prstClr val="black"/>
              </a:solidFill>
            </a:endParaRPr>
          </a:p>
        </p:txBody>
      </p:sp>
      <p:sp>
        <p:nvSpPr>
          <p:cNvPr id="7" name="TextBox 6"/>
          <p:cNvSpPr txBox="1"/>
          <p:nvPr/>
        </p:nvSpPr>
        <p:spPr>
          <a:xfrm rot="1264085">
            <a:off x="4029545" y="2482368"/>
            <a:ext cx="2952328" cy="923330"/>
          </a:xfrm>
          <a:prstGeom prst="rect">
            <a:avLst/>
          </a:prstGeom>
          <a:noFill/>
        </p:spPr>
        <p:txBody>
          <a:bodyPr wrap="square" rtlCol="0">
            <a:spAutoFit/>
          </a:bodyPr>
          <a:lstStyle/>
          <a:p>
            <a:r>
              <a:rPr lang="en-GB" dirty="0">
                <a:solidFill>
                  <a:prstClr val="black"/>
                </a:solidFill>
              </a:rPr>
              <a:t/>
            </a:r>
            <a:br>
              <a:rPr lang="en-GB" dirty="0">
                <a:solidFill>
                  <a:prstClr val="black"/>
                </a:solidFill>
              </a:rPr>
            </a:br>
            <a:r>
              <a:rPr lang="en-GB" sz="3600" dirty="0">
                <a:solidFill>
                  <a:prstClr val="black"/>
                </a:solidFill>
              </a:rPr>
              <a:t>How long?</a:t>
            </a:r>
            <a:endParaRPr lang="fr-FR" sz="3600" dirty="0">
              <a:solidFill>
                <a:prstClr val="black"/>
              </a:solidFill>
            </a:endParaRPr>
          </a:p>
        </p:txBody>
      </p:sp>
      <p:sp>
        <p:nvSpPr>
          <p:cNvPr id="8" name="TextBox 7"/>
          <p:cNvSpPr txBox="1"/>
          <p:nvPr/>
        </p:nvSpPr>
        <p:spPr>
          <a:xfrm rot="371232">
            <a:off x="5905469" y="4139247"/>
            <a:ext cx="4387790" cy="923330"/>
          </a:xfrm>
          <a:prstGeom prst="rect">
            <a:avLst/>
          </a:prstGeom>
          <a:noFill/>
        </p:spPr>
        <p:txBody>
          <a:bodyPr wrap="square" rtlCol="0">
            <a:spAutoFit/>
          </a:bodyPr>
          <a:lstStyle/>
          <a:p>
            <a:r>
              <a:rPr lang="en-GB" dirty="0">
                <a:solidFill>
                  <a:prstClr val="black"/>
                </a:solidFill>
              </a:rPr>
              <a:t/>
            </a:r>
            <a:br>
              <a:rPr lang="en-GB" dirty="0">
                <a:solidFill>
                  <a:prstClr val="black"/>
                </a:solidFill>
              </a:rPr>
            </a:br>
            <a:r>
              <a:rPr lang="en-GB" sz="3600" dirty="0">
                <a:solidFill>
                  <a:prstClr val="black"/>
                </a:solidFill>
              </a:rPr>
              <a:t>How get there?</a:t>
            </a:r>
            <a:endParaRPr lang="fr-FR" sz="3600" dirty="0">
              <a:solidFill>
                <a:prstClr val="black"/>
              </a:solidFill>
            </a:endParaRPr>
          </a:p>
        </p:txBody>
      </p:sp>
      <p:sp>
        <p:nvSpPr>
          <p:cNvPr id="9" name="TextBox 8"/>
          <p:cNvSpPr txBox="1"/>
          <p:nvPr/>
        </p:nvSpPr>
        <p:spPr>
          <a:xfrm rot="20424121">
            <a:off x="3533643" y="5069300"/>
            <a:ext cx="2952328" cy="923330"/>
          </a:xfrm>
          <a:prstGeom prst="rect">
            <a:avLst/>
          </a:prstGeom>
          <a:noFill/>
        </p:spPr>
        <p:txBody>
          <a:bodyPr wrap="square" rtlCol="0">
            <a:spAutoFit/>
          </a:bodyPr>
          <a:lstStyle/>
          <a:p>
            <a:r>
              <a:rPr lang="en-GB" dirty="0">
                <a:solidFill>
                  <a:prstClr val="black"/>
                </a:solidFill>
              </a:rPr>
              <a:t/>
            </a:r>
            <a:br>
              <a:rPr lang="en-GB" dirty="0">
                <a:solidFill>
                  <a:prstClr val="black"/>
                </a:solidFill>
              </a:rPr>
            </a:br>
            <a:r>
              <a:rPr lang="en-GB" sz="3600" dirty="0">
                <a:solidFill>
                  <a:prstClr val="black"/>
                </a:solidFill>
              </a:rPr>
              <a:t>Start / finish?</a:t>
            </a:r>
            <a:endParaRPr lang="fr-FR" sz="3600" dirty="0">
              <a:solidFill>
                <a:prstClr val="black"/>
              </a:solidFill>
            </a:endParaRPr>
          </a:p>
        </p:txBody>
      </p:sp>
      <p:sp>
        <p:nvSpPr>
          <p:cNvPr id="10" name="TextBox 9"/>
          <p:cNvSpPr txBox="1"/>
          <p:nvPr/>
        </p:nvSpPr>
        <p:spPr>
          <a:xfrm rot="1139337">
            <a:off x="6400918" y="5429519"/>
            <a:ext cx="2952328" cy="923330"/>
          </a:xfrm>
          <a:prstGeom prst="rect">
            <a:avLst/>
          </a:prstGeom>
          <a:noFill/>
        </p:spPr>
        <p:txBody>
          <a:bodyPr wrap="square" rtlCol="0">
            <a:spAutoFit/>
          </a:bodyPr>
          <a:lstStyle/>
          <a:p>
            <a:r>
              <a:rPr lang="en-GB" dirty="0">
                <a:solidFill>
                  <a:prstClr val="black"/>
                </a:solidFill>
              </a:rPr>
              <a:t/>
            </a:r>
            <a:br>
              <a:rPr lang="en-GB" dirty="0">
                <a:solidFill>
                  <a:prstClr val="black"/>
                </a:solidFill>
              </a:rPr>
            </a:br>
            <a:r>
              <a:rPr lang="en-GB" sz="3600" dirty="0">
                <a:solidFill>
                  <a:prstClr val="black"/>
                </a:solidFill>
              </a:rPr>
              <a:t>Good / bad?</a:t>
            </a:r>
            <a:endParaRPr lang="fr-FR" sz="3600" dirty="0">
              <a:solidFill>
                <a:prstClr val="black"/>
              </a:solidFill>
            </a:endParaRPr>
          </a:p>
        </p:txBody>
      </p:sp>
      <p:sp>
        <p:nvSpPr>
          <p:cNvPr id="11" name="TextBox 10"/>
          <p:cNvSpPr txBox="1"/>
          <p:nvPr/>
        </p:nvSpPr>
        <p:spPr>
          <a:xfrm>
            <a:off x="5134068" y="5722309"/>
            <a:ext cx="2952328" cy="923330"/>
          </a:xfrm>
          <a:prstGeom prst="rect">
            <a:avLst/>
          </a:prstGeom>
          <a:noFill/>
        </p:spPr>
        <p:txBody>
          <a:bodyPr wrap="square" rtlCol="0">
            <a:spAutoFit/>
          </a:bodyPr>
          <a:lstStyle/>
          <a:p>
            <a:r>
              <a:rPr lang="en-GB" dirty="0">
                <a:solidFill>
                  <a:prstClr val="black"/>
                </a:solidFill>
              </a:rPr>
              <a:t/>
            </a:r>
            <a:br>
              <a:rPr lang="en-GB" dirty="0">
                <a:solidFill>
                  <a:prstClr val="black"/>
                </a:solidFill>
              </a:rPr>
            </a:br>
            <a:r>
              <a:rPr lang="en-GB" sz="3600" dirty="0">
                <a:solidFill>
                  <a:prstClr val="black"/>
                </a:solidFill>
              </a:rPr>
              <a:t>People?</a:t>
            </a:r>
            <a:endParaRPr lang="fr-FR" sz="3600" dirty="0">
              <a:solidFill>
                <a:prstClr val="black"/>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9813" y="258760"/>
            <a:ext cx="2014538" cy="1547813"/>
          </a:xfrm>
          <a:prstGeom prst="rect">
            <a:avLst/>
          </a:prstGeom>
        </p:spPr>
      </p:pic>
      <p:sp>
        <p:nvSpPr>
          <p:cNvPr id="13" name="TextBox 12"/>
          <p:cNvSpPr txBox="1"/>
          <p:nvPr/>
        </p:nvSpPr>
        <p:spPr>
          <a:xfrm>
            <a:off x="246498" y="116632"/>
            <a:ext cx="8136904" cy="769441"/>
          </a:xfrm>
          <a:prstGeom prst="rect">
            <a:avLst/>
          </a:prstGeom>
          <a:noFill/>
        </p:spPr>
        <p:txBody>
          <a:bodyPr wrap="square" rtlCol="0">
            <a:spAutoFit/>
          </a:bodyPr>
          <a:lstStyle/>
          <a:p>
            <a:r>
              <a:rPr lang="en-GB" sz="4400" b="1" dirty="0">
                <a:solidFill>
                  <a:prstClr val="black"/>
                </a:solidFill>
              </a:rPr>
              <a:t>Bridging the gap - </a:t>
            </a:r>
            <a:r>
              <a:rPr lang="en-GB" sz="4400" b="1" i="1" dirty="0">
                <a:solidFill>
                  <a:prstClr val="black"/>
                </a:solidFill>
              </a:rPr>
              <a:t>adapted</a:t>
            </a:r>
            <a:endParaRPr lang="fr-FR" sz="4400" b="1" i="1" dirty="0">
              <a:solidFill>
                <a:prstClr val="black"/>
              </a:solidFill>
            </a:endParaRPr>
          </a:p>
        </p:txBody>
      </p:sp>
    </p:spTree>
    <p:extLst>
      <p:ext uri="{BB962C8B-B14F-4D97-AF65-F5344CB8AC3E}">
        <p14:creationId xmlns:p14="http://schemas.microsoft.com/office/powerpoint/2010/main" val="7940226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Arrow Connector 17"/>
          <p:cNvCxnSpPr>
            <a:endCxn id="7" idx="2"/>
          </p:cNvCxnSpPr>
          <p:nvPr/>
        </p:nvCxnSpPr>
        <p:spPr>
          <a:xfrm flipH="1" flipV="1">
            <a:off x="2771800" y="1916832"/>
            <a:ext cx="2967971" cy="1804392"/>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6" idx="3"/>
          </p:cNvCxnSpPr>
          <p:nvPr/>
        </p:nvCxnSpPr>
        <p:spPr>
          <a:xfrm flipH="1" flipV="1">
            <a:off x="3191072" y="3568824"/>
            <a:ext cx="2548699" cy="15240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5" idx="0"/>
          </p:cNvCxnSpPr>
          <p:nvPr/>
        </p:nvCxnSpPr>
        <p:spPr>
          <a:xfrm flipH="1">
            <a:off x="3687797" y="3721224"/>
            <a:ext cx="2051974" cy="1255948"/>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4" idx="0"/>
          </p:cNvCxnSpPr>
          <p:nvPr/>
        </p:nvCxnSpPr>
        <p:spPr>
          <a:xfrm>
            <a:off x="5739771" y="3721224"/>
            <a:ext cx="1557282" cy="100392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3" idx="2"/>
          </p:cNvCxnSpPr>
          <p:nvPr/>
        </p:nvCxnSpPr>
        <p:spPr>
          <a:xfrm flipV="1">
            <a:off x="5587371" y="2132112"/>
            <a:ext cx="1540913" cy="1436712"/>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3679159" y="2704728"/>
            <a:ext cx="3816424" cy="1728192"/>
          </a:xfrm>
          <a:prstGeom prst="ellipse">
            <a:avLst/>
          </a:prstGeom>
          <a:solidFill>
            <a:srgbClr val="92D05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rPr>
              <a:t>Writing / Composition strategies</a:t>
            </a:r>
            <a:endParaRPr lang="fr-FR" sz="2800" b="1" dirty="0">
              <a:solidFill>
                <a:srgbClr val="002060"/>
              </a:solidFill>
            </a:endParaRPr>
          </a:p>
        </p:txBody>
      </p:sp>
      <p:sp>
        <p:nvSpPr>
          <p:cNvPr id="3" name="Rounded Rectangle 2"/>
          <p:cNvSpPr/>
          <p:nvPr/>
        </p:nvSpPr>
        <p:spPr>
          <a:xfrm>
            <a:off x="5940152" y="835968"/>
            <a:ext cx="2376264" cy="1296144"/>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rPr>
              <a:t>Re-combining set phrases</a:t>
            </a:r>
            <a:endParaRPr lang="fr-FR" sz="2800" b="1" dirty="0">
              <a:solidFill>
                <a:srgbClr val="002060"/>
              </a:solidFill>
            </a:endParaRPr>
          </a:p>
        </p:txBody>
      </p:sp>
      <p:sp>
        <p:nvSpPr>
          <p:cNvPr id="4" name="Rounded Rectangle 3"/>
          <p:cNvSpPr/>
          <p:nvPr/>
        </p:nvSpPr>
        <p:spPr>
          <a:xfrm>
            <a:off x="5940152" y="4725144"/>
            <a:ext cx="2713801" cy="1368152"/>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rPr>
              <a:t>Re-structuring set phrases</a:t>
            </a:r>
            <a:endParaRPr lang="fr-FR" sz="2800" b="1" dirty="0">
              <a:solidFill>
                <a:srgbClr val="002060"/>
              </a:solidFill>
            </a:endParaRPr>
          </a:p>
        </p:txBody>
      </p:sp>
      <p:sp>
        <p:nvSpPr>
          <p:cNvPr id="5" name="Rounded Rectangle 4"/>
          <p:cNvSpPr/>
          <p:nvPr/>
        </p:nvSpPr>
        <p:spPr>
          <a:xfrm>
            <a:off x="2139625" y="4977172"/>
            <a:ext cx="3096344" cy="1620180"/>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rPr>
              <a:t>Generating via translation </a:t>
            </a:r>
            <a:br>
              <a:rPr lang="en-GB" sz="2800" b="1" dirty="0">
                <a:solidFill>
                  <a:srgbClr val="002060"/>
                </a:solidFill>
              </a:rPr>
            </a:br>
            <a:r>
              <a:rPr lang="en-GB" sz="2800" b="1" dirty="0">
                <a:solidFill>
                  <a:srgbClr val="002060"/>
                </a:solidFill>
              </a:rPr>
              <a:t>word for word</a:t>
            </a:r>
            <a:endParaRPr lang="fr-FR" sz="2800" b="1" dirty="0">
              <a:solidFill>
                <a:srgbClr val="002060"/>
              </a:solidFill>
            </a:endParaRPr>
          </a:p>
        </p:txBody>
      </p:sp>
      <p:sp>
        <p:nvSpPr>
          <p:cNvPr id="6" name="Rounded Rectangle 5"/>
          <p:cNvSpPr/>
          <p:nvPr/>
        </p:nvSpPr>
        <p:spPr>
          <a:xfrm>
            <a:off x="238744" y="2844552"/>
            <a:ext cx="2952328" cy="1448544"/>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rPr>
              <a:t>Avoiding</a:t>
            </a:r>
            <a:br>
              <a:rPr lang="en-GB" sz="2800" b="1" dirty="0">
                <a:solidFill>
                  <a:srgbClr val="002060"/>
                </a:solidFill>
              </a:rPr>
            </a:br>
            <a:r>
              <a:rPr lang="en-GB" sz="2800" b="1" dirty="0">
                <a:solidFill>
                  <a:srgbClr val="002060"/>
                </a:solidFill>
              </a:rPr>
              <a:t>(say something different)</a:t>
            </a:r>
            <a:endParaRPr lang="fr-FR" sz="2800" b="1" dirty="0">
              <a:solidFill>
                <a:srgbClr val="002060"/>
              </a:solidFill>
            </a:endParaRPr>
          </a:p>
        </p:txBody>
      </p:sp>
      <p:sp>
        <p:nvSpPr>
          <p:cNvPr id="7" name="Rounded Rectangle 6"/>
          <p:cNvSpPr/>
          <p:nvPr/>
        </p:nvSpPr>
        <p:spPr>
          <a:xfrm>
            <a:off x="1199238" y="620688"/>
            <a:ext cx="3145124" cy="1296144"/>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rPr>
              <a:t>Simplifying ideas to fit own repertoire</a:t>
            </a:r>
            <a:endParaRPr lang="fr-FR" sz="2800" b="1" dirty="0">
              <a:solidFill>
                <a:srgbClr val="002060"/>
              </a:solidFill>
            </a:endParaRPr>
          </a:p>
        </p:txBody>
      </p:sp>
    </p:spTree>
    <p:extLst>
      <p:ext uri="{BB962C8B-B14F-4D97-AF65-F5344CB8AC3E}">
        <p14:creationId xmlns:p14="http://schemas.microsoft.com/office/powerpoint/2010/main" val="1129242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6104" y="758952"/>
            <a:ext cx="7732734" cy="3566160"/>
          </a:xfrm>
        </p:spPr>
        <p:txBody>
          <a:bodyPr/>
          <a:lstStyle/>
          <a:p>
            <a:r>
              <a:rPr lang="en-GB" dirty="0" smtClean="0"/>
              <a:t>Lost in translation?</a:t>
            </a:r>
            <a:endParaRPr lang="en-GB" dirty="0"/>
          </a:p>
        </p:txBody>
      </p:sp>
      <p:sp>
        <p:nvSpPr>
          <p:cNvPr id="3" name="Subtitle 2"/>
          <p:cNvSpPr>
            <a:spLocks noGrp="1"/>
          </p:cNvSpPr>
          <p:nvPr>
            <p:ph type="subTitle" idx="1"/>
          </p:nvPr>
        </p:nvSpPr>
        <p:spPr>
          <a:xfrm>
            <a:off x="497001" y="5310386"/>
            <a:ext cx="8010939" cy="1547614"/>
          </a:xfrm>
        </p:spPr>
        <p:txBody>
          <a:bodyPr>
            <a:normAutofit/>
          </a:bodyPr>
          <a:lstStyle/>
          <a:p>
            <a:r>
              <a:rPr lang="en-GB" dirty="0" smtClean="0"/>
              <a:t>Imaginative and coherent integration of translation skills</a:t>
            </a:r>
            <a:endParaRPr lang="en-GB" dirty="0"/>
          </a:p>
        </p:txBody>
      </p:sp>
    </p:spTree>
    <p:extLst>
      <p:ext uri="{BB962C8B-B14F-4D97-AF65-F5344CB8AC3E}">
        <p14:creationId xmlns:p14="http://schemas.microsoft.com/office/powerpoint/2010/main" val="3073158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6600" dirty="0" smtClean="0"/>
              <a:t>1</a:t>
            </a:r>
            <a:r>
              <a:rPr lang="en-GB" dirty="0" smtClean="0"/>
              <a:t> Translation into English</a:t>
            </a:r>
            <a:endParaRPr lang="en-GB" dirty="0"/>
          </a:p>
        </p:txBody>
      </p:sp>
      <p:sp>
        <p:nvSpPr>
          <p:cNvPr id="3" name="Content Placeholder 2"/>
          <p:cNvSpPr>
            <a:spLocks noGrp="1"/>
          </p:cNvSpPr>
          <p:nvPr>
            <p:ph idx="1"/>
          </p:nvPr>
        </p:nvSpPr>
        <p:spPr>
          <a:xfrm>
            <a:off x="822959" y="1845734"/>
            <a:ext cx="8022867" cy="4023360"/>
          </a:xfrm>
        </p:spPr>
        <p:txBody>
          <a:bodyPr>
            <a:noAutofit/>
          </a:bodyPr>
          <a:lstStyle/>
          <a:p>
            <a:pPr>
              <a:lnSpc>
                <a:spcPct val="100000"/>
              </a:lnSpc>
              <a:buFont typeface="Wingdings" panose="05000000000000000000" pitchFamily="2" charset="2"/>
              <a:buChar char="§"/>
            </a:pPr>
            <a:r>
              <a:rPr lang="en-GB" sz="2200" dirty="0"/>
              <a:t>  </a:t>
            </a:r>
            <a:r>
              <a:rPr lang="en-GB" sz="2200" dirty="0" smtClean="0"/>
              <a:t>The </a:t>
            </a:r>
            <a:r>
              <a:rPr lang="en-GB" sz="2200" dirty="0"/>
              <a:t>development of reading skills through detailed reading of a text</a:t>
            </a:r>
          </a:p>
          <a:p>
            <a:pPr>
              <a:lnSpc>
                <a:spcPct val="100000"/>
              </a:lnSpc>
              <a:buFont typeface="Wingdings" panose="05000000000000000000" pitchFamily="2" charset="2"/>
              <a:buChar char="§"/>
            </a:pPr>
            <a:r>
              <a:rPr lang="en-GB" sz="2200" dirty="0"/>
              <a:t> </a:t>
            </a:r>
            <a:r>
              <a:rPr lang="en-GB" sz="2200" dirty="0" smtClean="0"/>
              <a:t> A </a:t>
            </a:r>
            <a:r>
              <a:rPr lang="en-GB" sz="2200" dirty="0"/>
              <a:t>response to the spontaneous student </a:t>
            </a:r>
            <a:r>
              <a:rPr lang="en-GB" sz="2200" dirty="0" smtClean="0"/>
              <a:t>reaction (</a:t>
            </a:r>
            <a:r>
              <a:rPr lang="en-GB" sz="2200" dirty="0"/>
              <a:t>‘What does this mean</a:t>
            </a:r>
            <a:r>
              <a:rPr lang="en-GB" sz="2200" dirty="0" smtClean="0"/>
              <a:t>?’) </a:t>
            </a:r>
            <a:r>
              <a:rPr lang="en-GB" sz="2200" dirty="0"/>
              <a:t>to unfamiliar foreign language </a:t>
            </a:r>
          </a:p>
          <a:p>
            <a:pPr>
              <a:lnSpc>
                <a:spcPct val="100000"/>
              </a:lnSpc>
              <a:buFont typeface="Wingdings" panose="05000000000000000000" pitchFamily="2" charset="2"/>
              <a:buChar char="§"/>
            </a:pPr>
            <a:r>
              <a:rPr lang="en-GB" sz="2200" dirty="0" smtClean="0"/>
              <a:t>  An </a:t>
            </a:r>
            <a:r>
              <a:rPr lang="en-GB" sz="2200" dirty="0"/>
              <a:t>awareness that translation is not straightforward and can lead to </a:t>
            </a:r>
            <a:r>
              <a:rPr lang="en-GB" sz="2200" dirty="0" smtClean="0"/>
              <a:t>misunderstandings</a:t>
            </a:r>
            <a:endParaRPr lang="en-GB" sz="2200" dirty="0"/>
          </a:p>
          <a:p>
            <a:pPr>
              <a:lnSpc>
                <a:spcPct val="100000"/>
              </a:lnSpc>
              <a:buFont typeface="Wingdings" panose="05000000000000000000" pitchFamily="2" charset="2"/>
              <a:buChar char="§"/>
            </a:pPr>
            <a:r>
              <a:rPr lang="en-GB" sz="2200" dirty="0"/>
              <a:t> </a:t>
            </a:r>
            <a:r>
              <a:rPr lang="en-GB" sz="2200" dirty="0" smtClean="0"/>
              <a:t> An </a:t>
            </a:r>
            <a:r>
              <a:rPr lang="en-GB" sz="2200" dirty="0"/>
              <a:t>introduction to non-literal translation, promoting mental agility and linguistic </a:t>
            </a:r>
            <a:r>
              <a:rPr lang="en-GB" sz="2200" dirty="0" smtClean="0"/>
              <a:t>precision</a:t>
            </a:r>
            <a:endParaRPr lang="en-GB" sz="2200" dirty="0"/>
          </a:p>
          <a:p>
            <a:pPr>
              <a:lnSpc>
                <a:spcPct val="100000"/>
              </a:lnSpc>
              <a:buFont typeface="Wingdings" panose="05000000000000000000" pitchFamily="2" charset="2"/>
              <a:buChar char="§"/>
            </a:pPr>
            <a:r>
              <a:rPr lang="en-GB" sz="2200" dirty="0"/>
              <a:t> </a:t>
            </a:r>
            <a:r>
              <a:rPr lang="en-GB" sz="2200" dirty="0" smtClean="0"/>
              <a:t> A </a:t>
            </a:r>
            <a:r>
              <a:rPr lang="en-GB" sz="2200" dirty="0"/>
              <a:t>better conscious understanding of linguistic structures (grammar) in </a:t>
            </a:r>
            <a:r>
              <a:rPr lang="en-GB" sz="2200" dirty="0" smtClean="0"/>
              <a:t>use</a:t>
            </a:r>
            <a:endParaRPr lang="en-GB" sz="2200" dirty="0"/>
          </a:p>
          <a:p>
            <a:pPr>
              <a:lnSpc>
                <a:spcPct val="100000"/>
              </a:lnSpc>
              <a:buFont typeface="Wingdings" panose="05000000000000000000" pitchFamily="2" charset="2"/>
              <a:buChar char="§"/>
            </a:pPr>
            <a:r>
              <a:rPr lang="en-GB" sz="2200" dirty="0"/>
              <a:t> </a:t>
            </a:r>
            <a:r>
              <a:rPr lang="en-GB" sz="2200" dirty="0" smtClean="0"/>
              <a:t> A </a:t>
            </a:r>
            <a:r>
              <a:rPr lang="en-GB" sz="2200" dirty="0"/>
              <a:t>higher level of intercultural appreciation</a:t>
            </a:r>
          </a:p>
        </p:txBody>
      </p:sp>
    </p:spTree>
    <p:extLst>
      <p:ext uri="{BB962C8B-B14F-4D97-AF65-F5344CB8AC3E}">
        <p14:creationId xmlns:p14="http://schemas.microsoft.com/office/powerpoint/2010/main" val="2128243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539" y="404664"/>
            <a:ext cx="8316925" cy="5544616"/>
          </a:xfrm>
          <a:prstGeom prst="rect">
            <a:avLst/>
          </a:prstGeom>
        </p:spPr>
      </p:pic>
      <p:sp>
        <p:nvSpPr>
          <p:cNvPr id="3" name="TextBox 2"/>
          <p:cNvSpPr txBox="1"/>
          <p:nvPr/>
        </p:nvSpPr>
        <p:spPr>
          <a:xfrm>
            <a:off x="395536" y="5926638"/>
            <a:ext cx="8136904" cy="707886"/>
          </a:xfrm>
          <a:prstGeom prst="rect">
            <a:avLst/>
          </a:prstGeom>
          <a:noFill/>
        </p:spPr>
        <p:txBody>
          <a:bodyPr wrap="square" rtlCol="0">
            <a:spAutoFit/>
          </a:bodyPr>
          <a:lstStyle/>
          <a:p>
            <a:r>
              <a:rPr lang="en-GB" sz="4000" b="1" dirty="0">
                <a:solidFill>
                  <a:prstClr val="black"/>
                </a:solidFill>
              </a:rPr>
              <a:t>Word Lens app - iPhone</a:t>
            </a:r>
            <a:endParaRPr lang="fr-FR" sz="4000" b="1" dirty="0">
              <a:solidFill>
                <a:prstClr val="black"/>
              </a:solidFill>
            </a:endParaRPr>
          </a:p>
        </p:txBody>
      </p:sp>
    </p:spTree>
    <p:extLst>
      <p:ext uri="{BB962C8B-B14F-4D97-AF65-F5344CB8AC3E}">
        <p14:creationId xmlns:p14="http://schemas.microsoft.com/office/powerpoint/2010/main" val="38334198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3568" y="1978762"/>
            <a:ext cx="4581525" cy="2943225"/>
          </a:xfrm>
          <a:prstGeom prst="rect">
            <a:avLst/>
          </a:prstGeom>
        </p:spPr>
      </p:pic>
      <p:sp>
        <p:nvSpPr>
          <p:cNvPr id="3" name="TextBox 2"/>
          <p:cNvSpPr txBox="1"/>
          <p:nvPr/>
        </p:nvSpPr>
        <p:spPr>
          <a:xfrm>
            <a:off x="1835696" y="6093296"/>
            <a:ext cx="5544616" cy="677108"/>
          </a:xfrm>
          <a:prstGeom prst="rect">
            <a:avLst/>
          </a:prstGeom>
          <a:noFill/>
        </p:spPr>
        <p:txBody>
          <a:bodyPr wrap="square" rtlCol="0">
            <a:spAutoFit/>
          </a:bodyPr>
          <a:lstStyle/>
          <a:p>
            <a:pPr algn="ctr"/>
            <a:r>
              <a:rPr lang="en-GB" i="1" dirty="0">
                <a:solidFill>
                  <a:prstClr val="black"/>
                </a:solidFill>
              </a:rPr>
              <a:t>At Heathrow Airport, London, UK:</a:t>
            </a:r>
            <a:br>
              <a:rPr lang="en-GB" i="1" dirty="0">
                <a:solidFill>
                  <a:prstClr val="black"/>
                </a:solidFill>
              </a:rPr>
            </a:br>
            <a:r>
              <a:rPr lang="en-GB" sz="2000" b="1" dirty="0">
                <a:solidFill>
                  <a:prstClr val="black"/>
                </a:solidFill>
              </a:rPr>
              <a:t>No electric people carrying vehicles past this point.</a:t>
            </a:r>
            <a:endParaRPr lang="fr-FR" sz="2000" b="1" dirty="0">
              <a:solidFill>
                <a:prstClr val="black"/>
              </a:solidFill>
            </a:endParaRPr>
          </a:p>
        </p:txBody>
      </p:sp>
      <p:sp>
        <p:nvSpPr>
          <p:cNvPr id="10" name="TextBox 9"/>
          <p:cNvSpPr txBox="1"/>
          <p:nvPr/>
        </p:nvSpPr>
        <p:spPr>
          <a:xfrm>
            <a:off x="4355976" y="856164"/>
            <a:ext cx="5544616" cy="954107"/>
          </a:xfrm>
          <a:prstGeom prst="rect">
            <a:avLst/>
          </a:prstGeom>
          <a:noFill/>
        </p:spPr>
        <p:txBody>
          <a:bodyPr wrap="square" rtlCol="0">
            <a:spAutoFit/>
          </a:bodyPr>
          <a:lstStyle/>
          <a:p>
            <a:pPr algn="ctr"/>
            <a:r>
              <a:rPr lang="en-GB" i="1" dirty="0">
                <a:solidFill>
                  <a:prstClr val="black"/>
                </a:solidFill>
              </a:rPr>
              <a:t>Notice on a broken turnstile at Salzburg, </a:t>
            </a:r>
            <a:br>
              <a:rPr lang="en-GB" i="1" dirty="0">
                <a:solidFill>
                  <a:prstClr val="black"/>
                </a:solidFill>
              </a:rPr>
            </a:br>
            <a:r>
              <a:rPr lang="en-GB" i="1" dirty="0">
                <a:solidFill>
                  <a:prstClr val="black"/>
                </a:solidFill>
              </a:rPr>
              <a:t>Austria, passport control:</a:t>
            </a:r>
            <a:br>
              <a:rPr lang="en-GB" i="1" dirty="0">
                <a:solidFill>
                  <a:prstClr val="black"/>
                </a:solidFill>
              </a:rPr>
            </a:br>
            <a:r>
              <a:rPr lang="en-GB" sz="2000" b="1" dirty="0">
                <a:solidFill>
                  <a:prstClr val="black"/>
                </a:solidFill>
              </a:rPr>
              <a:t>Out of work.</a:t>
            </a:r>
            <a:endParaRPr lang="fr-FR" sz="2000" b="1" dirty="0">
              <a:solidFill>
                <a:prstClr val="black"/>
              </a:solidFill>
            </a:endParaRPr>
          </a:p>
        </p:txBody>
      </p:sp>
      <p:sp>
        <p:nvSpPr>
          <p:cNvPr id="11" name="TextBox 10"/>
          <p:cNvSpPr txBox="1"/>
          <p:nvPr/>
        </p:nvSpPr>
        <p:spPr>
          <a:xfrm>
            <a:off x="99009" y="204609"/>
            <a:ext cx="5544616" cy="677108"/>
          </a:xfrm>
          <a:prstGeom prst="rect">
            <a:avLst/>
          </a:prstGeom>
          <a:noFill/>
        </p:spPr>
        <p:txBody>
          <a:bodyPr wrap="square" rtlCol="0">
            <a:spAutoFit/>
          </a:bodyPr>
          <a:lstStyle/>
          <a:p>
            <a:pPr algn="ctr"/>
            <a:r>
              <a:rPr lang="en-GB" i="1" dirty="0">
                <a:solidFill>
                  <a:prstClr val="black"/>
                </a:solidFill>
              </a:rPr>
              <a:t>Sign on a metal-detector scanner in France:</a:t>
            </a:r>
            <a:br>
              <a:rPr lang="en-GB" i="1" dirty="0">
                <a:solidFill>
                  <a:prstClr val="black"/>
                </a:solidFill>
              </a:rPr>
            </a:br>
            <a:r>
              <a:rPr lang="en-GB" sz="2000" b="1" dirty="0">
                <a:solidFill>
                  <a:prstClr val="black"/>
                </a:solidFill>
              </a:rPr>
              <a:t>People with peace-maker do not pass.</a:t>
            </a:r>
            <a:endParaRPr lang="fr-FR" sz="2000" b="1" dirty="0">
              <a:solidFill>
                <a:prstClr val="black"/>
              </a:solidFill>
            </a:endParaRPr>
          </a:p>
        </p:txBody>
      </p:sp>
      <p:sp>
        <p:nvSpPr>
          <p:cNvPr id="12" name="TextBox 11"/>
          <p:cNvSpPr txBox="1"/>
          <p:nvPr/>
        </p:nvSpPr>
        <p:spPr>
          <a:xfrm>
            <a:off x="2519772" y="5013176"/>
            <a:ext cx="4176464" cy="984885"/>
          </a:xfrm>
          <a:prstGeom prst="rect">
            <a:avLst/>
          </a:prstGeom>
          <a:noFill/>
        </p:spPr>
        <p:txBody>
          <a:bodyPr wrap="square" rtlCol="0">
            <a:spAutoFit/>
          </a:bodyPr>
          <a:lstStyle/>
          <a:p>
            <a:pPr algn="ctr"/>
            <a:r>
              <a:rPr lang="en-GB" i="1" dirty="0">
                <a:solidFill>
                  <a:prstClr val="black"/>
                </a:solidFill>
              </a:rPr>
              <a:t>Danish airline:</a:t>
            </a:r>
            <a:br>
              <a:rPr lang="en-GB" i="1" dirty="0">
                <a:solidFill>
                  <a:prstClr val="black"/>
                </a:solidFill>
              </a:rPr>
            </a:br>
            <a:r>
              <a:rPr lang="en-GB" sz="2000" b="1" dirty="0">
                <a:solidFill>
                  <a:prstClr val="black"/>
                </a:solidFill>
              </a:rPr>
              <a:t>We take your bags and send them in all directions.</a:t>
            </a:r>
            <a:endParaRPr lang="fr-FR" sz="2000" b="1" dirty="0">
              <a:solidFill>
                <a:prstClr val="black"/>
              </a:solidFill>
            </a:endParaRPr>
          </a:p>
        </p:txBody>
      </p:sp>
      <p:sp>
        <p:nvSpPr>
          <p:cNvPr id="13" name="TextBox 12"/>
          <p:cNvSpPr txBox="1"/>
          <p:nvPr/>
        </p:nvSpPr>
        <p:spPr>
          <a:xfrm>
            <a:off x="5269260" y="2654042"/>
            <a:ext cx="3672408" cy="1261884"/>
          </a:xfrm>
          <a:prstGeom prst="rect">
            <a:avLst/>
          </a:prstGeom>
          <a:noFill/>
        </p:spPr>
        <p:txBody>
          <a:bodyPr wrap="square" rtlCol="0">
            <a:spAutoFit/>
          </a:bodyPr>
          <a:lstStyle/>
          <a:p>
            <a:pPr algn="ctr"/>
            <a:r>
              <a:rPr lang="en-GB" i="1" dirty="0">
                <a:solidFill>
                  <a:prstClr val="black"/>
                </a:solidFill>
              </a:rPr>
              <a:t>On an airsickness bag on a Spanish aeroplane:</a:t>
            </a:r>
            <a:br>
              <a:rPr lang="en-GB" i="1" dirty="0">
                <a:solidFill>
                  <a:prstClr val="black"/>
                </a:solidFill>
              </a:rPr>
            </a:br>
            <a:r>
              <a:rPr lang="en-GB" sz="2000" b="1" dirty="0">
                <a:solidFill>
                  <a:prstClr val="black"/>
                </a:solidFill>
              </a:rPr>
              <a:t>Bags to be use in case of sickness or to gather remains.</a:t>
            </a:r>
            <a:endParaRPr lang="fr-FR" sz="2000" b="1" dirty="0">
              <a:solidFill>
                <a:prstClr val="black"/>
              </a:solidFill>
            </a:endParaRPr>
          </a:p>
        </p:txBody>
      </p:sp>
      <p:sp>
        <p:nvSpPr>
          <p:cNvPr id="14" name="TextBox 13"/>
          <p:cNvSpPr txBox="1"/>
          <p:nvPr/>
        </p:nvSpPr>
        <p:spPr>
          <a:xfrm>
            <a:off x="137109" y="1333217"/>
            <a:ext cx="5544616" cy="677108"/>
          </a:xfrm>
          <a:prstGeom prst="rect">
            <a:avLst/>
          </a:prstGeom>
          <a:noFill/>
        </p:spPr>
        <p:txBody>
          <a:bodyPr wrap="square" rtlCol="0">
            <a:spAutoFit/>
          </a:bodyPr>
          <a:lstStyle/>
          <a:p>
            <a:pPr algn="ctr"/>
            <a:r>
              <a:rPr lang="en-GB" i="1" dirty="0">
                <a:solidFill>
                  <a:prstClr val="black"/>
                </a:solidFill>
              </a:rPr>
              <a:t>Paris, France:</a:t>
            </a:r>
            <a:br>
              <a:rPr lang="en-GB" i="1" dirty="0">
                <a:solidFill>
                  <a:prstClr val="black"/>
                </a:solidFill>
              </a:rPr>
            </a:br>
            <a:r>
              <a:rPr lang="en-GB" sz="2000" b="1" dirty="0">
                <a:solidFill>
                  <a:prstClr val="black"/>
                </a:solidFill>
              </a:rPr>
              <a:t>Please leave your values at the front desk.</a:t>
            </a:r>
            <a:endParaRPr lang="fr-FR" sz="2000" b="1" dirty="0">
              <a:solidFill>
                <a:prstClr val="black"/>
              </a:solidFill>
            </a:endParaRPr>
          </a:p>
        </p:txBody>
      </p:sp>
    </p:spTree>
    <p:extLst>
      <p:ext uri="{BB962C8B-B14F-4D97-AF65-F5344CB8AC3E}">
        <p14:creationId xmlns:p14="http://schemas.microsoft.com/office/powerpoint/2010/main" val="382342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60647"/>
            <a:ext cx="8570913" cy="551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01774" y="5949280"/>
            <a:ext cx="8477151" cy="584775"/>
          </a:xfrm>
          <a:prstGeom prst="rect">
            <a:avLst/>
          </a:prstGeom>
          <a:noFill/>
        </p:spPr>
        <p:txBody>
          <a:bodyPr wrap="square" rtlCol="0">
            <a:spAutoFit/>
          </a:bodyPr>
          <a:lstStyle/>
          <a:p>
            <a:r>
              <a:rPr lang="en-GB" sz="3200" b="1" dirty="0">
                <a:solidFill>
                  <a:prstClr val="black"/>
                </a:solidFill>
              </a:rPr>
              <a:t>What is the message in this poster?</a:t>
            </a:r>
            <a:endParaRPr lang="fr-FR" sz="3200" b="1" dirty="0">
              <a:solidFill>
                <a:prstClr val="black"/>
              </a:solidFill>
            </a:endParaRPr>
          </a:p>
        </p:txBody>
      </p:sp>
    </p:spTree>
    <p:extLst>
      <p:ext uri="{BB962C8B-B14F-4D97-AF65-F5344CB8AC3E}">
        <p14:creationId xmlns:p14="http://schemas.microsoft.com/office/powerpoint/2010/main" val="1613502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24644"/>
            <a:ext cx="7488832"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27584" y="3933056"/>
            <a:ext cx="7488832" cy="19082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buFont typeface="Courier New" pitchFamily="49" charset="0"/>
              <a:buChar char="o"/>
            </a:pPr>
            <a:r>
              <a:rPr lang="en-GB" sz="2800" dirty="0" err="1">
                <a:solidFill>
                  <a:prstClr val="white"/>
                </a:solidFill>
              </a:rPr>
              <a:t>Prohibido</a:t>
            </a:r>
            <a:r>
              <a:rPr lang="en-GB" sz="2800" dirty="0">
                <a:solidFill>
                  <a:prstClr val="white"/>
                </a:solidFill>
              </a:rPr>
              <a:t> </a:t>
            </a:r>
            <a:r>
              <a:rPr lang="en-GB" sz="2800" dirty="0" err="1">
                <a:solidFill>
                  <a:prstClr val="white"/>
                </a:solidFill>
              </a:rPr>
              <a:t>transitar</a:t>
            </a:r>
            <a:r>
              <a:rPr lang="en-GB" sz="2800" dirty="0">
                <a:solidFill>
                  <a:prstClr val="white"/>
                </a:solidFill>
              </a:rPr>
              <a:t> con </a:t>
            </a:r>
            <a:r>
              <a:rPr lang="en-GB" sz="2800" dirty="0" err="1">
                <a:solidFill>
                  <a:prstClr val="white"/>
                </a:solidFill>
              </a:rPr>
              <a:t>vehículos</a:t>
            </a:r>
            <a:endParaRPr lang="en-GB" sz="2800" dirty="0">
              <a:solidFill>
                <a:prstClr val="white"/>
              </a:solidFill>
            </a:endParaRPr>
          </a:p>
          <a:p>
            <a:pPr marL="457200" indent="-457200">
              <a:buFont typeface="Courier New" pitchFamily="49" charset="0"/>
              <a:buChar char="o"/>
            </a:pPr>
            <a:r>
              <a:rPr lang="en-GB" sz="2800" dirty="0" err="1">
                <a:solidFill>
                  <a:prstClr val="white"/>
                </a:solidFill>
              </a:rPr>
              <a:t>Prohibido</a:t>
            </a:r>
            <a:r>
              <a:rPr lang="en-GB" sz="2800" dirty="0">
                <a:solidFill>
                  <a:prstClr val="white"/>
                </a:solidFill>
              </a:rPr>
              <a:t> </a:t>
            </a:r>
            <a:r>
              <a:rPr lang="en-GB" sz="2800" dirty="0" err="1">
                <a:solidFill>
                  <a:prstClr val="white"/>
                </a:solidFill>
              </a:rPr>
              <a:t>hacer</a:t>
            </a:r>
            <a:r>
              <a:rPr lang="en-GB" sz="2800" dirty="0">
                <a:solidFill>
                  <a:prstClr val="white"/>
                </a:solidFill>
              </a:rPr>
              <a:t> </a:t>
            </a:r>
            <a:r>
              <a:rPr lang="en-GB" sz="2800" dirty="0" err="1">
                <a:solidFill>
                  <a:prstClr val="white"/>
                </a:solidFill>
              </a:rPr>
              <a:t>fuego</a:t>
            </a:r>
            <a:endParaRPr lang="en-GB" sz="2800" dirty="0">
              <a:solidFill>
                <a:prstClr val="white"/>
              </a:solidFill>
            </a:endParaRPr>
          </a:p>
          <a:p>
            <a:pPr marL="457200" indent="-457200">
              <a:buFont typeface="Courier New" pitchFamily="49" charset="0"/>
              <a:buChar char="o"/>
            </a:pPr>
            <a:r>
              <a:rPr lang="en-GB" sz="2800" dirty="0" err="1">
                <a:solidFill>
                  <a:prstClr val="white"/>
                </a:solidFill>
              </a:rPr>
              <a:t>Prohibido</a:t>
            </a:r>
            <a:r>
              <a:rPr lang="en-GB" sz="2800" dirty="0">
                <a:solidFill>
                  <a:prstClr val="white"/>
                </a:solidFill>
              </a:rPr>
              <a:t> </a:t>
            </a:r>
            <a:r>
              <a:rPr lang="en-GB" sz="2800" dirty="0" err="1">
                <a:solidFill>
                  <a:prstClr val="white"/>
                </a:solidFill>
              </a:rPr>
              <a:t>bajar</a:t>
            </a:r>
            <a:r>
              <a:rPr lang="en-GB" sz="2800" dirty="0">
                <a:solidFill>
                  <a:prstClr val="white"/>
                </a:solidFill>
              </a:rPr>
              <a:t> con </a:t>
            </a:r>
            <a:r>
              <a:rPr lang="en-GB" sz="2800" dirty="0" err="1">
                <a:solidFill>
                  <a:prstClr val="white"/>
                </a:solidFill>
              </a:rPr>
              <a:t>animales</a:t>
            </a:r>
            <a:endParaRPr lang="fr-FR" sz="2800" dirty="0">
              <a:solidFill>
                <a:prstClr val="white"/>
              </a:solidFill>
            </a:endParaRPr>
          </a:p>
        </p:txBody>
      </p:sp>
      <p:sp>
        <p:nvSpPr>
          <p:cNvPr id="4" name="TextBox 3"/>
          <p:cNvSpPr txBox="1"/>
          <p:nvPr/>
        </p:nvSpPr>
        <p:spPr>
          <a:xfrm>
            <a:off x="251520" y="5949280"/>
            <a:ext cx="8820472" cy="584775"/>
          </a:xfrm>
          <a:prstGeom prst="rect">
            <a:avLst/>
          </a:prstGeom>
          <a:noFill/>
        </p:spPr>
        <p:txBody>
          <a:bodyPr wrap="square" rtlCol="0">
            <a:spAutoFit/>
          </a:bodyPr>
          <a:lstStyle/>
          <a:p>
            <a:r>
              <a:rPr lang="en-GB" sz="3200" b="1" dirty="0">
                <a:solidFill>
                  <a:prstClr val="black"/>
                </a:solidFill>
              </a:rPr>
              <a:t>Where might you see this sign?  </a:t>
            </a:r>
            <a:endParaRPr lang="fr-FR" sz="3200" b="1" dirty="0">
              <a:solidFill>
                <a:prstClr val="black"/>
              </a:solidFill>
            </a:endParaRPr>
          </a:p>
        </p:txBody>
      </p:sp>
    </p:spTree>
    <p:extLst>
      <p:ext uri="{BB962C8B-B14F-4D97-AF65-F5344CB8AC3E}">
        <p14:creationId xmlns:p14="http://schemas.microsoft.com/office/powerpoint/2010/main" val="536478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1714572" cy="369332"/>
          </a:xfrm>
          <a:prstGeom prst="rect">
            <a:avLst/>
          </a:prstGeom>
        </p:spPr>
        <p:txBody>
          <a:bodyPr wrap="none">
            <a:spAutoFit/>
          </a:bodyPr>
          <a:lstStyle/>
          <a:p>
            <a:r>
              <a:rPr lang="en-GB" b="1" dirty="0">
                <a:solidFill>
                  <a:prstClr val="black"/>
                </a:solidFill>
              </a:rPr>
              <a:t>Das </a:t>
            </a:r>
            <a:r>
              <a:rPr lang="en-GB" b="1" dirty="0" err="1">
                <a:solidFill>
                  <a:prstClr val="black"/>
                </a:solidFill>
              </a:rPr>
              <a:t>ist</a:t>
            </a:r>
            <a:r>
              <a:rPr lang="en-GB" b="1" dirty="0">
                <a:solidFill>
                  <a:prstClr val="black"/>
                </a:solidFill>
              </a:rPr>
              <a:t> </a:t>
            </a:r>
            <a:r>
              <a:rPr lang="en-GB" b="1" dirty="0" err="1">
                <a:solidFill>
                  <a:prstClr val="black"/>
                </a:solidFill>
              </a:rPr>
              <a:t>Banane</a:t>
            </a:r>
            <a:r>
              <a:rPr lang="en-GB" b="1" dirty="0">
                <a:solidFill>
                  <a:prstClr val="black"/>
                </a:solidFill>
              </a:rPr>
              <a:t>! </a:t>
            </a:r>
            <a:endParaRPr lang="fr-FR" dirty="0">
              <a:solidFill>
                <a:prstClr val="black"/>
              </a:solidFill>
            </a:endParaRPr>
          </a:p>
        </p:txBody>
      </p:sp>
      <p:sp>
        <p:nvSpPr>
          <p:cNvPr id="3" name="Rectangle 2"/>
          <p:cNvSpPr/>
          <p:nvPr/>
        </p:nvSpPr>
        <p:spPr>
          <a:xfrm>
            <a:off x="251520" y="1851322"/>
            <a:ext cx="4572000" cy="646331"/>
          </a:xfrm>
          <a:prstGeom prst="rect">
            <a:avLst/>
          </a:prstGeom>
        </p:spPr>
        <p:txBody>
          <a:bodyPr>
            <a:spAutoFit/>
          </a:bodyPr>
          <a:lstStyle/>
          <a:p>
            <a:r>
              <a:rPr lang="en-GB" b="1" dirty="0" err="1">
                <a:solidFill>
                  <a:prstClr val="black"/>
                </a:solidFill>
              </a:rPr>
              <a:t>Ich</a:t>
            </a:r>
            <a:r>
              <a:rPr lang="en-GB" b="1" dirty="0">
                <a:solidFill>
                  <a:prstClr val="black"/>
                </a:solidFill>
              </a:rPr>
              <a:t> bin fix und </a:t>
            </a:r>
            <a:r>
              <a:rPr lang="en-GB" b="1" dirty="0" err="1">
                <a:solidFill>
                  <a:prstClr val="black"/>
                </a:solidFill>
              </a:rPr>
              <a:t>fertig</a:t>
            </a:r>
            <a:r>
              <a:rPr lang="en-GB" b="1" dirty="0">
                <a:solidFill>
                  <a:prstClr val="black"/>
                </a:solidFill>
              </a:rPr>
              <a:t>!</a:t>
            </a:r>
            <a:endParaRPr lang="fr-FR" dirty="0">
              <a:solidFill>
                <a:prstClr val="black"/>
              </a:solidFill>
            </a:endParaRPr>
          </a:p>
          <a:p>
            <a:r>
              <a:rPr lang="en-GB" b="1" dirty="0">
                <a:solidFill>
                  <a:prstClr val="black"/>
                </a:solidFill>
              </a:rPr>
              <a:t> </a:t>
            </a:r>
            <a:endParaRPr lang="fr-FR" dirty="0">
              <a:solidFill>
                <a:prstClr val="black"/>
              </a:solidFill>
            </a:endParaRPr>
          </a:p>
        </p:txBody>
      </p:sp>
      <p:sp>
        <p:nvSpPr>
          <p:cNvPr id="4" name="Rectangle 3"/>
          <p:cNvSpPr/>
          <p:nvPr/>
        </p:nvSpPr>
        <p:spPr>
          <a:xfrm>
            <a:off x="413792" y="4223298"/>
            <a:ext cx="4572000" cy="369332"/>
          </a:xfrm>
          <a:prstGeom prst="rect">
            <a:avLst/>
          </a:prstGeom>
        </p:spPr>
        <p:txBody>
          <a:bodyPr>
            <a:spAutoFit/>
          </a:bodyPr>
          <a:lstStyle/>
          <a:p>
            <a:r>
              <a:rPr lang="en-GB" b="1" dirty="0" err="1">
                <a:solidFill>
                  <a:prstClr val="black"/>
                </a:solidFill>
              </a:rPr>
              <a:t>Es</a:t>
            </a:r>
            <a:r>
              <a:rPr lang="en-GB" b="1" dirty="0">
                <a:solidFill>
                  <a:prstClr val="black"/>
                </a:solidFill>
              </a:rPr>
              <a:t> </a:t>
            </a:r>
            <a:r>
              <a:rPr lang="en-GB" b="1" dirty="0" err="1">
                <a:solidFill>
                  <a:prstClr val="black"/>
                </a:solidFill>
              </a:rPr>
              <a:t>ist</a:t>
            </a:r>
            <a:r>
              <a:rPr lang="en-GB" b="1" dirty="0">
                <a:solidFill>
                  <a:prstClr val="black"/>
                </a:solidFill>
              </a:rPr>
              <a:t> </a:t>
            </a:r>
            <a:r>
              <a:rPr lang="en-GB" b="1" dirty="0" err="1">
                <a:solidFill>
                  <a:prstClr val="black"/>
                </a:solidFill>
              </a:rPr>
              <a:t>noch</a:t>
            </a:r>
            <a:r>
              <a:rPr lang="en-GB" b="1" dirty="0">
                <a:solidFill>
                  <a:prstClr val="black"/>
                </a:solidFill>
              </a:rPr>
              <a:t> </a:t>
            </a:r>
            <a:r>
              <a:rPr lang="en-GB" b="1" dirty="0" err="1">
                <a:solidFill>
                  <a:prstClr val="black"/>
                </a:solidFill>
              </a:rPr>
              <a:t>kein</a:t>
            </a:r>
            <a:r>
              <a:rPr lang="en-GB" b="1" dirty="0">
                <a:solidFill>
                  <a:prstClr val="black"/>
                </a:solidFill>
              </a:rPr>
              <a:t> Meister </a:t>
            </a:r>
            <a:r>
              <a:rPr lang="en-GB" b="1" dirty="0" err="1">
                <a:solidFill>
                  <a:prstClr val="black"/>
                </a:solidFill>
              </a:rPr>
              <a:t>vom</a:t>
            </a:r>
            <a:r>
              <a:rPr lang="en-GB" b="1" dirty="0">
                <a:solidFill>
                  <a:prstClr val="black"/>
                </a:solidFill>
              </a:rPr>
              <a:t> </a:t>
            </a:r>
            <a:r>
              <a:rPr lang="en-GB" b="1" dirty="0" err="1">
                <a:solidFill>
                  <a:prstClr val="black"/>
                </a:solidFill>
              </a:rPr>
              <a:t>Himmel</a:t>
            </a:r>
            <a:r>
              <a:rPr lang="en-GB" b="1" dirty="0">
                <a:solidFill>
                  <a:prstClr val="black"/>
                </a:solidFill>
              </a:rPr>
              <a:t> </a:t>
            </a:r>
            <a:r>
              <a:rPr lang="en-GB" b="1" dirty="0" err="1">
                <a:solidFill>
                  <a:prstClr val="black"/>
                </a:solidFill>
              </a:rPr>
              <a:t>gefallen</a:t>
            </a:r>
            <a:r>
              <a:rPr lang="en-GB" b="1" dirty="0">
                <a:solidFill>
                  <a:prstClr val="black"/>
                </a:solidFill>
              </a:rPr>
              <a:t>. </a:t>
            </a:r>
            <a:endParaRPr lang="fr-FR" dirty="0">
              <a:solidFill>
                <a:prstClr val="black"/>
              </a:solidFill>
            </a:endParaRPr>
          </a:p>
        </p:txBody>
      </p:sp>
      <p:sp>
        <p:nvSpPr>
          <p:cNvPr id="6" name="Rectangle 5"/>
          <p:cNvSpPr/>
          <p:nvPr/>
        </p:nvSpPr>
        <p:spPr>
          <a:xfrm>
            <a:off x="2699792" y="2109182"/>
            <a:ext cx="4572000" cy="369332"/>
          </a:xfrm>
          <a:prstGeom prst="rect">
            <a:avLst/>
          </a:prstGeom>
        </p:spPr>
        <p:txBody>
          <a:bodyPr>
            <a:spAutoFit/>
          </a:bodyPr>
          <a:lstStyle/>
          <a:p>
            <a:r>
              <a:rPr lang="en-GB" b="1" dirty="0" err="1">
                <a:solidFill>
                  <a:prstClr val="black"/>
                </a:solidFill>
              </a:rPr>
              <a:t>Lieber</a:t>
            </a:r>
            <a:r>
              <a:rPr lang="en-GB" b="1" dirty="0">
                <a:solidFill>
                  <a:prstClr val="black"/>
                </a:solidFill>
              </a:rPr>
              <a:t> </a:t>
            </a:r>
            <a:r>
              <a:rPr lang="en-GB" b="1" dirty="0" err="1">
                <a:solidFill>
                  <a:prstClr val="black"/>
                </a:solidFill>
              </a:rPr>
              <a:t>spät</a:t>
            </a:r>
            <a:r>
              <a:rPr lang="en-GB" b="1" dirty="0">
                <a:solidFill>
                  <a:prstClr val="black"/>
                </a:solidFill>
              </a:rPr>
              <a:t> </a:t>
            </a:r>
            <a:r>
              <a:rPr lang="en-GB" b="1" dirty="0" err="1">
                <a:solidFill>
                  <a:prstClr val="black"/>
                </a:solidFill>
              </a:rPr>
              <a:t>als</a:t>
            </a:r>
            <a:r>
              <a:rPr lang="en-GB" b="1" dirty="0">
                <a:solidFill>
                  <a:prstClr val="black"/>
                </a:solidFill>
              </a:rPr>
              <a:t> </a:t>
            </a:r>
            <a:r>
              <a:rPr lang="en-GB" b="1" dirty="0" err="1">
                <a:solidFill>
                  <a:prstClr val="black"/>
                </a:solidFill>
              </a:rPr>
              <a:t>nie</a:t>
            </a:r>
            <a:r>
              <a:rPr lang="en-GB" b="1" dirty="0">
                <a:solidFill>
                  <a:prstClr val="black"/>
                </a:solidFill>
              </a:rPr>
              <a:t>.</a:t>
            </a:r>
            <a:r>
              <a:rPr lang="en-GB" dirty="0">
                <a:solidFill>
                  <a:prstClr val="black"/>
                </a:solidFill>
              </a:rPr>
              <a:t> (…</a:t>
            </a:r>
            <a:r>
              <a:rPr lang="en-GB" b="1" dirty="0" err="1">
                <a:solidFill>
                  <a:prstClr val="black"/>
                </a:solidFill>
              </a:rPr>
              <a:t>aber</a:t>
            </a:r>
            <a:r>
              <a:rPr lang="en-GB" b="1" dirty="0">
                <a:solidFill>
                  <a:prstClr val="black"/>
                </a:solidFill>
              </a:rPr>
              <a:t> </a:t>
            </a:r>
            <a:r>
              <a:rPr lang="en-GB" b="1" dirty="0" err="1">
                <a:solidFill>
                  <a:prstClr val="black"/>
                </a:solidFill>
              </a:rPr>
              <a:t>lieber</a:t>
            </a:r>
            <a:r>
              <a:rPr lang="en-GB" b="1" dirty="0">
                <a:solidFill>
                  <a:prstClr val="black"/>
                </a:solidFill>
              </a:rPr>
              <a:t> </a:t>
            </a:r>
            <a:r>
              <a:rPr lang="en-GB" b="1" dirty="0" err="1">
                <a:solidFill>
                  <a:prstClr val="black"/>
                </a:solidFill>
              </a:rPr>
              <a:t>nie</a:t>
            </a:r>
            <a:r>
              <a:rPr lang="en-GB" b="1" dirty="0">
                <a:solidFill>
                  <a:prstClr val="black"/>
                </a:solidFill>
              </a:rPr>
              <a:t> </a:t>
            </a:r>
            <a:r>
              <a:rPr lang="en-GB" b="1" dirty="0" err="1">
                <a:solidFill>
                  <a:prstClr val="black"/>
                </a:solidFill>
              </a:rPr>
              <a:t>zu</a:t>
            </a:r>
            <a:r>
              <a:rPr lang="en-GB" b="1" dirty="0">
                <a:solidFill>
                  <a:prstClr val="black"/>
                </a:solidFill>
              </a:rPr>
              <a:t> </a:t>
            </a:r>
            <a:r>
              <a:rPr lang="en-GB" b="1" dirty="0" err="1">
                <a:solidFill>
                  <a:prstClr val="black"/>
                </a:solidFill>
              </a:rPr>
              <a:t>spät</a:t>
            </a:r>
            <a:r>
              <a:rPr lang="en-GB" dirty="0">
                <a:solidFill>
                  <a:prstClr val="black"/>
                </a:solidFill>
              </a:rPr>
              <a:t>)</a:t>
            </a:r>
            <a:endParaRPr lang="fr-FR" dirty="0">
              <a:solidFill>
                <a:prstClr val="black"/>
              </a:solidFill>
            </a:endParaRPr>
          </a:p>
        </p:txBody>
      </p:sp>
      <p:sp>
        <p:nvSpPr>
          <p:cNvPr id="7" name="Rectangle 6"/>
          <p:cNvSpPr/>
          <p:nvPr/>
        </p:nvSpPr>
        <p:spPr>
          <a:xfrm>
            <a:off x="6178255" y="3572641"/>
            <a:ext cx="2187074" cy="369332"/>
          </a:xfrm>
          <a:prstGeom prst="rect">
            <a:avLst/>
          </a:prstGeom>
        </p:spPr>
        <p:txBody>
          <a:bodyPr wrap="none">
            <a:spAutoFit/>
          </a:bodyPr>
          <a:lstStyle/>
          <a:p>
            <a:r>
              <a:rPr lang="en-GB" b="1" dirty="0">
                <a:solidFill>
                  <a:prstClr val="black"/>
                </a:solidFill>
              </a:rPr>
              <a:t>Hast du </a:t>
            </a:r>
            <a:r>
              <a:rPr lang="en-GB" b="1" dirty="0" err="1">
                <a:solidFill>
                  <a:prstClr val="black"/>
                </a:solidFill>
              </a:rPr>
              <a:t>einen</a:t>
            </a:r>
            <a:r>
              <a:rPr lang="en-GB" b="1" dirty="0">
                <a:solidFill>
                  <a:prstClr val="black"/>
                </a:solidFill>
              </a:rPr>
              <a:t> Vogel?</a:t>
            </a:r>
            <a:endParaRPr lang="fr-FR" dirty="0">
              <a:solidFill>
                <a:prstClr val="black"/>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630" y="116632"/>
            <a:ext cx="1925960" cy="134817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701879"/>
            <a:ext cx="1900157" cy="2285889"/>
          </a:xfrm>
          <a:prstGeom prst="rect">
            <a:avLst/>
          </a:prstGeom>
        </p:spPr>
      </p:pic>
      <p:sp>
        <p:nvSpPr>
          <p:cNvPr id="10" name="Rectangle 9"/>
          <p:cNvSpPr/>
          <p:nvPr/>
        </p:nvSpPr>
        <p:spPr>
          <a:xfrm>
            <a:off x="6084168" y="328965"/>
            <a:ext cx="2686698" cy="369332"/>
          </a:xfrm>
          <a:prstGeom prst="rect">
            <a:avLst/>
          </a:prstGeom>
        </p:spPr>
        <p:txBody>
          <a:bodyPr wrap="none">
            <a:spAutoFit/>
          </a:bodyPr>
          <a:lstStyle/>
          <a:p>
            <a:r>
              <a:rPr lang="en-GB" b="1" dirty="0" err="1">
                <a:solidFill>
                  <a:prstClr val="black"/>
                </a:solidFill>
              </a:rPr>
              <a:t>Ich</a:t>
            </a:r>
            <a:r>
              <a:rPr lang="en-GB" b="1" dirty="0">
                <a:solidFill>
                  <a:prstClr val="black"/>
                </a:solidFill>
              </a:rPr>
              <a:t> </a:t>
            </a:r>
            <a:r>
              <a:rPr lang="en-GB" b="1" dirty="0" err="1">
                <a:solidFill>
                  <a:prstClr val="black"/>
                </a:solidFill>
              </a:rPr>
              <a:t>verstehe</a:t>
            </a:r>
            <a:r>
              <a:rPr lang="en-GB" b="1" dirty="0">
                <a:solidFill>
                  <a:prstClr val="black"/>
                </a:solidFill>
              </a:rPr>
              <a:t> </a:t>
            </a:r>
            <a:r>
              <a:rPr lang="en-GB" b="1" dirty="0" err="1">
                <a:solidFill>
                  <a:prstClr val="black"/>
                </a:solidFill>
              </a:rPr>
              <a:t>nur</a:t>
            </a:r>
            <a:r>
              <a:rPr lang="en-GB" b="1" dirty="0">
                <a:solidFill>
                  <a:prstClr val="black"/>
                </a:solidFill>
              </a:rPr>
              <a:t> </a:t>
            </a:r>
            <a:r>
              <a:rPr lang="en-GB" b="1" dirty="0" err="1">
                <a:solidFill>
                  <a:prstClr val="black"/>
                </a:solidFill>
              </a:rPr>
              <a:t>Bahnhof</a:t>
            </a:r>
            <a:r>
              <a:rPr lang="en-GB" b="1" dirty="0">
                <a:solidFill>
                  <a:prstClr val="black"/>
                </a:solidFill>
              </a:rPr>
              <a:t>. </a:t>
            </a:r>
            <a:endParaRPr lang="fr-FR" dirty="0">
              <a:solidFill>
                <a:prstClr val="black"/>
              </a:solidFill>
            </a:endParaRPr>
          </a:p>
        </p:txBody>
      </p:sp>
      <p:pic>
        <p:nvPicPr>
          <p:cNvPr id="11" name="Picture 10"/>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520" y="2077953"/>
            <a:ext cx="1743987" cy="1819629"/>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3015" y="2461208"/>
            <a:ext cx="1441009" cy="1473919"/>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8255" y="4177980"/>
            <a:ext cx="2265040" cy="2265040"/>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49646" y="4592630"/>
            <a:ext cx="2543944" cy="2102729"/>
          </a:xfrm>
          <a:prstGeom prst="rect">
            <a:avLst/>
          </a:prstGeom>
        </p:spPr>
      </p:pic>
    </p:spTree>
    <p:extLst>
      <p:ext uri="{BB962C8B-B14F-4D97-AF65-F5344CB8AC3E}">
        <p14:creationId xmlns:p14="http://schemas.microsoft.com/office/powerpoint/2010/main" val="227073805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2353</Words>
  <Application>Microsoft Office PowerPoint</Application>
  <PresentationFormat>On-screen Show (4:3)</PresentationFormat>
  <Paragraphs>430</Paragraphs>
  <Slides>37</Slides>
  <Notes>18</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37</vt:i4>
      </vt:variant>
    </vt:vector>
  </HeadingPairs>
  <TitlesOfParts>
    <vt:vector size="52" baseType="lpstr">
      <vt:lpstr>SimSun</vt:lpstr>
      <vt:lpstr>Arial</vt:lpstr>
      <vt:lpstr>Calibri</vt:lpstr>
      <vt:lpstr>Calibri Light</vt:lpstr>
      <vt:lpstr>Cambria</vt:lpstr>
      <vt:lpstr>Courier New</vt:lpstr>
      <vt:lpstr>MS ??</vt:lpstr>
      <vt:lpstr>Segoe Print</vt:lpstr>
      <vt:lpstr>Symbol</vt:lpstr>
      <vt:lpstr>Times New Roman</vt:lpstr>
      <vt:lpstr>Wingdings</vt:lpstr>
      <vt:lpstr>1_Retrospect</vt:lpstr>
      <vt:lpstr>2_Office Theme</vt:lpstr>
      <vt:lpstr>Office Theme</vt:lpstr>
      <vt:lpstr>1_Office Theme</vt:lpstr>
      <vt:lpstr>PowerPoint Presentation</vt:lpstr>
      <vt:lpstr>Lost in translation?</vt:lpstr>
      <vt:lpstr>PowerPoint Presentation</vt:lpstr>
      <vt:lpstr>1 Translation into English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to translate?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Translation into the FL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Lost in translation?</vt:lpstr>
    </vt:vector>
  </TitlesOfParts>
  <Company>CVC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the new curriculum</dc:title>
  <dc:creator>Rachel Hawkes</dc:creator>
  <cp:lastModifiedBy>55WD</cp:lastModifiedBy>
  <cp:revision>6</cp:revision>
  <dcterms:created xsi:type="dcterms:W3CDTF">2014-09-14T16:45:59Z</dcterms:created>
  <dcterms:modified xsi:type="dcterms:W3CDTF">2014-09-20T14:32:57Z</dcterms:modified>
</cp:coreProperties>
</file>