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380" autoAdjust="0"/>
  </p:normalViewPr>
  <p:slideViewPr>
    <p:cSldViewPr snapToGrid="0">
      <p:cViewPr varScale="1">
        <p:scale>
          <a:sx n="68" d="100"/>
          <a:sy n="68" d="100"/>
        </p:scale>
        <p:origin x="21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2A152-3D64-4D7A-B0C1-5852FDDAE0B1}"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F7FBE-90AD-47A0-B774-3D3FEF65AF72}" type="slidenum">
              <a:rPr lang="en-GB" smtClean="0"/>
              <a:t>‹#›</a:t>
            </a:fld>
            <a:endParaRPr lang="en-GB"/>
          </a:p>
        </p:txBody>
      </p:sp>
    </p:spTree>
    <p:extLst>
      <p:ext uri="{BB962C8B-B14F-4D97-AF65-F5344CB8AC3E}">
        <p14:creationId xmlns:p14="http://schemas.microsoft.com/office/powerpoint/2010/main" val="138408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Infinitive" TargetMode="External"/><Relationship Id="rId7" Type="http://schemas.openxmlformats.org/officeDocument/2006/relationships/hyperlink" Target="http://en.wikipedia.org/wiki/Classical_Mongolian_languag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Participle" TargetMode="External"/><Relationship Id="rId5" Type="http://schemas.openxmlformats.org/officeDocument/2006/relationships/hyperlink" Target="http://en.wikipedia.org/wiki/Gerund" TargetMode="External"/><Relationship Id="rId4" Type="http://schemas.openxmlformats.org/officeDocument/2006/relationships/hyperlink" Target="http://en.wikipedia.org/wiki/Finite_ver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Session overviews</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9.00		New National Curriculum overview and implications for KS4</a:t>
            </a:r>
          </a:p>
          <a:p>
            <a:r>
              <a:rPr lang="en-GB" sz="1200" kern="1200" dirty="0" smtClean="0">
                <a:solidFill>
                  <a:schemeClr val="tx1"/>
                </a:solidFill>
                <a:effectLst/>
                <a:latin typeface="+mn-lt"/>
                <a:ea typeface="+mn-ea"/>
                <a:cs typeface="+mn-cs"/>
              </a:rPr>
              <a:t>What are the main implications of the new curriculum policy documents? How can we approach these changes successfully and meet the challenges with confidence?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10.00		Coffee</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10.20 		Classroom Talk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Strategies for successful classroom talk including:</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Learning and using the key sounds</a:t>
            </a:r>
          </a:p>
          <a:p>
            <a:pPr lvl="0"/>
            <a:r>
              <a:rPr lang="en-GB" sz="1200" kern="1200" dirty="0" smtClean="0">
                <a:solidFill>
                  <a:schemeClr val="tx1"/>
                </a:solidFill>
                <a:effectLst/>
                <a:latin typeface="+mn-lt"/>
                <a:ea typeface="+mn-ea"/>
                <a:cs typeface="+mn-cs"/>
              </a:rPr>
              <a:t>Asking questions</a:t>
            </a:r>
          </a:p>
          <a:p>
            <a:pPr lvl="0"/>
            <a:r>
              <a:rPr lang="en-GB" sz="1200" kern="1200" dirty="0" smtClean="0">
                <a:solidFill>
                  <a:schemeClr val="tx1"/>
                </a:solidFill>
                <a:effectLst/>
                <a:latin typeface="+mn-lt"/>
                <a:ea typeface="+mn-ea"/>
                <a:cs typeface="+mn-cs"/>
              </a:rPr>
              <a:t>Exploiting routine communications and incidental language </a:t>
            </a:r>
          </a:p>
          <a:p>
            <a:pPr lvl="0"/>
            <a:r>
              <a:rPr lang="en-GB" sz="1200" kern="1200" dirty="0" smtClean="0">
                <a:solidFill>
                  <a:schemeClr val="tx1"/>
                </a:solidFill>
                <a:effectLst/>
                <a:latin typeface="+mn-lt"/>
                <a:ea typeface="+mn-ea"/>
                <a:cs typeface="+mn-cs"/>
              </a:rPr>
              <a:t>Pair and group talk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12.00-1.00 	Lunch</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1.00 - 2.15 	Using literary texts at KS3 </a:t>
            </a:r>
          </a:p>
          <a:p>
            <a:r>
              <a:rPr lang="en-GB" sz="1200" kern="1200" dirty="0" smtClean="0">
                <a:solidFill>
                  <a:schemeClr val="tx1"/>
                </a:solidFill>
                <a:effectLst/>
                <a:latin typeface="+mn-lt"/>
                <a:ea typeface="+mn-ea"/>
                <a:cs typeface="+mn-cs"/>
              </a:rPr>
              <a:t>Making the most of the opportunity to use literary texts in the classroom: selecting material, planning a learning sequence and ensuring positive outcomes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2.15 – 3.00	The what, when, how of translation at KS3</a:t>
            </a:r>
          </a:p>
          <a:p>
            <a:r>
              <a:rPr lang="en-GB" sz="1200" kern="1200" dirty="0" smtClean="0">
                <a:solidFill>
                  <a:schemeClr val="tx1"/>
                </a:solidFill>
                <a:effectLst/>
                <a:latin typeface="+mn-lt"/>
                <a:ea typeface="+mn-ea"/>
                <a:cs typeface="+mn-cs"/>
              </a:rPr>
              <a:t>Choosing what to translate, making activities creative, developmental and integrating translation into a coherent approach to language teaching.</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3259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47769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05296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3467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8165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881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81313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06827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01384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15995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Voices and moods – </a:t>
            </a:r>
            <a:br>
              <a:rPr lang="en-GB" baseline="0" dirty="0" smtClean="0"/>
            </a:br>
            <a:r>
              <a:rPr lang="en-GB" baseline="0" dirty="0" smtClean="0"/>
              <a:t>passive / active</a:t>
            </a:r>
            <a:br>
              <a:rPr lang="en-GB" baseline="0" dirty="0" smtClean="0"/>
            </a:br>
            <a:r>
              <a:rPr lang="en-GB" baseline="0" dirty="0" smtClean="0"/>
              <a:t>moods – indicative, subjunctive, interrogatory, imperative, emphatic, injunctive, optative, potential</a:t>
            </a:r>
          </a:p>
          <a:p>
            <a:endParaRPr lang="en-GB" baseline="0" dirty="0" smtClean="0"/>
          </a:p>
          <a:p>
            <a:r>
              <a:rPr lang="en-GB" dirty="0" smtClean="0"/>
              <a:t>Some examples of moods are indicative, interrogatory, imperative, emphatic, subjunctive, injunctive, optative, potential. </a:t>
            </a:r>
            <a:r>
              <a:rPr lang="en-GB" dirty="0" smtClean="0">
                <a:hlinkClick r:id="rId3" tooltip="Infinitive"/>
              </a:rPr>
              <a:t>Infinitive</a:t>
            </a:r>
            <a:r>
              <a:rPr lang="en-GB" dirty="0" smtClean="0"/>
              <a:t> is a category apart from all these </a:t>
            </a:r>
            <a:r>
              <a:rPr lang="en-GB" dirty="0" smtClean="0">
                <a:hlinkClick r:id="rId4" tooltip="Finite verb"/>
              </a:rPr>
              <a:t>finite forms</a:t>
            </a:r>
            <a:r>
              <a:rPr lang="en-GB" dirty="0" smtClean="0"/>
              <a:t>, and so are </a:t>
            </a:r>
            <a:r>
              <a:rPr lang="en-GB" dirty="0" smtClean="0">
                <a:hlinkClick r:id="rId5" tooltip="Gerund"/>
              </a:rPr>
              <a:t>gerunds</a:t>
            </a:r>
            <a:r>
              <a:rPr lang="en-GB" dirty="0" smtClean="0"/>
              <a:t> and </a:t>
            </a:r>
            <a:r>
              <a:rPr lang="en-GB" dirty="0" smtClean="0">
                <a:hlinkClick r:id="rId6" tooltip="Participle"/>
              </a:rPr>
              <a:t>participles</a:t>
            </a:r>
            <a:r>
              <a:rPr lang="en-GB" dirty="0" smtClean="0"/>
              <a:t>.</a:t>
            </a:r>
          </a:p>
          <a:p>
            <a:endParaRPr lang="en-GB" dirty="0" smtClean="0"/>
          </a:p>
          <a:p>
            <a:r>
              <a:rPr lang="en-GB" dirty="0" smtClean="0"/>
              <a:t>Some languages have even more grammatical voices. </a:t>
            </a:r>
            <a:r>
              <a:rPr lang="en-GB" smtClean="0"/>
              <a:t>For example, </a:t>
            </a:r>
            <a:r>
              <a:rPr lang="en-GB" smtClean="0">
                <a:hlinkClick r:id="rId7" tooltip="Classical Mongolian language"/>
              </a:rPr>
              <a:t>Classical Mongolian</a:t>
            </a:r>
            <a:r>
              <a:rPr lang="en-GB" smtClean="0"/>
              <a:t> features five voices: active, passive, causative, reciprocal, and cooperative!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5098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75538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02086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possible answers!</a:t>
            </a:r>
            <a:br>
              <a:rPr lang="en-GB" dirty="0" smtClean="0"/>
            </a:br>
            <a:r>
              <a:rPr lang="en-GB" dirty="0" smtClean="0"/>
              <a:t/>
            </a:r>
            <a:br>
              <a:rPr lang="en-GB" dirty="0" smtClean="0"/>
            </a:br>
            <a:r>
              <a:rPr lang="en-GB" dirty="0" smtClean="0"/>
              <a:t> - cats are not like sheep / cattle that all follow the leader</a:t>
            </a:r>
            <a:br>
              <a:rPr lang="en-GB" dirty="0" smtClean="0"/>
            </a:br>
            <a:r>
              <a:rPr lang="en-GB" dirty="0" smtClean="0"/>
              <a:t> - cats have their own agendas,</a:t>
            </a:r>
            <a:r>
              <a:rPr lang="en-GB" baseline="0" dirty="0" smtClean="0"/>
              <a:t> their own goals</a:t>
            </a:r>
          </a:p>
          <a:p>
            <a:r>
              <a:rPr lang="en-GB" baseline="0" dirty="0" smtClean="0"/>
              <a:t> - they are independent</a:t>
            </a:r>
          </a:p>
          <a:p>
            <a:r>
              <a:rPr lang="en-GB" baseline="0" dirty="0" smtClean="0"/>
              <a:t> - they are dependent</a:t>
            </a:r>
          </a:p>
          <a:p>
            <a:r>
              <a:rPr lang="en-GB" baseline="0" dirty="0" smtClean="0"/>
              <a:t> - they always want feeding</a:t>
            </a:r>
          </a:p>
          <a:p>
            <a:r>
              <a:rPr lang="en-GB" baseline="0" dirty="0" smtClean="0"/>
              <a:t> - they are very different from each others (come in all shapes and sizes, have different backgrounds)</a:t>
            </a:r>
          </a:p>
          <a:p>
            <a:r>
              <a:rPr lang="en-GB" baseline="0" dirty="0" smtClean="0"/>
              <a:t> - air of bravado</a:t>
            </a:r>
          </a:p>
          <a:p>
            <a:r>
              <a:rPr lang="en-GB" baseline="0" dirty="0" smtClean="0"/>
              <a:t> - intensely loyal when they love you</a:t>
            </a:r>
          </a:p>
          <a:p>
            <a:r>
              <a:rPr lang="en-GB" baseline="0" dirty="0" smtClean="0"/>
              <a:t> - pull in different directions</a:t>
            </a:r>
          </a:p>
          <a:p>
            <a:r>
              <a:rPr lang="en-GB" baseline="0" dirty="0" smtClean="0"/>
              <a:t> - to herd cats you need to love the job</a:t>
            </a:r>
          </a:p>
          <a:p>
            <a:r>
              <a:rPr lang="en-GB" baseline="0" dirty="0" smtClean="0"/>
              <a:t> - it’s not a job for everyone</a:t>
            </a:r>
          </a:p>
          <a:p>
            <a:r>
              <a:rPr lang="en-GB" baseline="0" dirty="0" smtClean="0"/>
              <a:t> - it’s a dangerous, risky occupation</a:t>
            </a:r>
          </a:p>
          <a:p>
            <a:r>
              <a:rPr lang="en-GB" baseline="0" dirty="0" smtClean="0"/>
              <a:t> - need to work together (guys on horseback) as a team</a:t>
            </a:r>
          </a:p>
          <a:p>
            <a:r>
              <a:rPr lang="en-GB" baseline="0" dirty="0" smtClean="0"/>
              <a:t> - cats can tell if you don’t like them</a:t>
            </a:r>
          </a:p>
          <a:p>
            <a:r>
              <a:rPr lang="en-GB" baseline="0" dirty="0" smtClean="0"/>
              <a:t>  - it’s incredibly rewarding</a:t>
            </a:r>
          </a:p>
          <a:p>
            <a:r>
              <a:rPr lang="en-GB" baseline="0" dirty="0" smtClean="0"/>
              <a:t> - it’s a job to be proud of</a:t>
            </a:r>
          </a:p>
          <a:p>
            <a:r>
              <a:rPr lang="en-GB" baseline="0" dirty="0" smtClean="0"/>
              <a:t> - it’s a crazy occupation!</a:t>
            </a:r>
          </a:p>
          <a:p>
            <a:endParaRPr lang="en-GB" baseline="0" dirty="0" smtClean="0"/>
          </a:p>
          <a:p>
            <a:r>
              <a:rPr lang="en-GB" baseline="0" dirty="0" smtClean="0"/>
              <a:t> - it’s not like herding cats in the sense that cats will always tell you they are hungry, learners don’t always seem hungry (for knowledge) – we have</a:t>
            </a:r>
          </a:p>
          <a:p>
            <a:endParaRPr lang="en-GB" baseline="0" dirty="0" smtClean="0"/>
          </a:p>
          <a:p>
            <a:r>
              <a:rPr lang="en-GB" baseline="0" dirty="0" smtClean="0"/>
              <a:t>So, against a backdrop of what is, let’s face it, a rather crazy career choice from the point of view of our main participants, the pupils, there is also a whole raft of other challenges that we consistently face in teaching languages in particular.</a:t>
            </a:r>
            <a:endParaRPr lang="en-GB" dirty="0" smtClean="0"/>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00519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5136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r>
              <a:rPr lang="en-GB" sz="1400" baseline="0" dirty="0" smtClean="0"/>
              <a:t/>
            </a:r>
            <a:br>
              <a:rPr lang="en-GB" sz="1400" baseline="0" dirty="0" smtClean="0"/>
            </a:br>
            <a:r>
              <a:rPr lang="en-GB" sz="1400" baseline="0" dirty="0" smtClean="0"/>
              <a:t/>
            </a:r>
            <a:br>
              <a:rPr lang="en-GB" sz="1400" baseline="0" dirty="0" smtClean="0"/>
            </a:br>
            <a:r>
              <a:rPr lang="en-GB" sz="1400" baseline="0" dirty="0" smtClean="0"/>
              <a:t>Implications for KS4 are clear – there will be translation into FL in the writing, there will be translation into English in the reading, there will be more challenging, authentic texts in the reading, including literary texts, there will be higher expectations of spontaneity in the speaking and grammar manipulation in the writing.  Also in the speaking a return to role play – how else would you test the formal and informal register?</a:t>
            </a:r>
            <a:endParaRPr lang="en-GB" sz="1400" baseline="0" dirty="0" smtClean="0"/>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3997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9879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216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0505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6001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762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6072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2661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78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150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96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27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88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62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68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21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150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16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81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004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42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891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496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756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904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040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61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80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571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wordpandi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761152" y="5364024"/>
            <a:ext cx="8062664" cy="1569660"/>
          </a:xfrm>
          <a:prstGeom prst="rect">
            <a:avLst/>
          </a:prstGeom>
          <a:noFill/>
        </p:spPr>
        <p:txBody>
          <a:bodyPr wrap="square" rtlCol="0">
            <a:spAutoFit/>
          </a:bodyPr>
          <a:lstStyle/>
          <a:p>
            <a:r>
              <a:rPr lang="en-GB" sz="2400" b="1" dirty="0"/>
              <a:t>Wednesday 24 September</a:t>
            </a:r>
            <a:br>
              <a:rPr lang="en-GB" sz="2400" b="1" dirty="0"/>
            </a:br>
            <a:r>
              <a:rPr lang="en-GB" sz="2400" b="1" dirty="0" err="1" smtClean="0"/>
              <a:t>Swanick</a:t>
            </a:r>
            <a:r>
              <a:rPr lang="en-GB" sz="2400" b="1" dirty="0" smtClean="0"/>
              <a:t> Hall School</a:t>
            </a:r>
            <a:br>
              <a:rPr lang="en-GB" sz="2400" b="1" dirty="0" smtClean="0"/>
            </a:br>
            <a:r>
              <a:rPr lang="en-GB" sz="2400" b="1" dirty="0" smtClean="0"/>
              <a:t>Derbyshire </a:t>
            </a:r>
            <a:r>
              <a:rPr lang="en-GB" sz="2400" b="1" dirty="0"/>
              <a:t>MFL Network</a:t>
            </a:r>
            <a:br>
              <a:rPr lang="en-GB" sz="2400" b="1" dirty="0"/>
            </a:br>
            <a:endParaRPr lang="en-GB" sz="2400" b="1" dirty="0">
              <a:solidFill>
                <a:prstClr val="black"/>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2190392"/>
            <a:ext cx="7886700" cy="1325563"/>
          </a:xfrm>
        </p:spPr>
        <p:txBody>
          <a:bodyPr/>
          <a:lstStyle/>
          <a:p>
            <a:r>
              <a:rPr lang="en-GB" dirty="0" smtClean="0">
                <a:latin typeface="Arial" panose="020B0604020202020204" pitchFamily="34" charset="0"/>
                <a:cs typeface="Arial" panose="020B0604020202020204" pitchFamily="34" charset="0"/>
              </a:rPr>
              <a:t>Curriculum 2014 and the implications for GCSE in 2018</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duotone>
              <a:srgbClr val="8064A2">
                <a:shade val="45000"/>
                <a:satMod val="135000"/>
              </a:srgbClr>
              <a:prstClr val="white"/>
            </a:duotone>
          </a:blip>
          <a:srcRect/>
          <a:stretch>
            <a:fillRect/>
          </a:stretch>
        </p:blipFill>
        <p:spPr bwMode="auto">
          <a:xfrm>
            <a:off x="7628072" y="5760917"/>
            <a:ext cx="684212" cy="684212"/>
          </a:xfrm>
          <a:prstGeom prst="rect">
            <a:avLst/>
          </a:prstGeom>
          <a:solidFill>
            <a:srgbClr val="9BBB59">
              <a:lumMod val="20000"/>
              <a:lumOff val="80000"/>
            </a:srgbClr>
          </a:solidFill>
          <a:ln w="9525">
            <a:noFill/>
            <a:miter lim="800000"/>
            <a:headEnd/>
            <a:tailEnd/>
          </a:ln>
        </p:spPr>
      </p:pic>
    </p:spTree>
    <p:extLst>
      <p:ext uri="{BB962C8B-B14F-4D97-AF65-F5344CB8AC3E}">
        <p14:creationId xmlns:p14="http://schemas.microsoft.com/office/powerpoint/2010/main" val="232327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Teacher TL use</a:t>
            </a:r>
            <a:endParaRPr lang="fr-FR" sz="3200" b="1" dirty="0">
              <a:solidFill>
                <a:prstClr val="black"/>
              </a:solidFill>
            </a:endParaRPr>
          </a:p>
        </p:txBody>
      </p:sp>
      <p:cxnSp>
        <p:nvCxnSpPr>
          <p:cNvPr id="6" name="Straight Arrow Connector 5"/>
          <p:cNvCxnSpPr/>
          <p:nvPr/>
        </p:nvCxnSpPr>
        <p:spPr>
          <a:xfrm flipH="1">
            <a:off x="6228184" y="3501008"/>
            <a:ext cx="1080120" cy="15121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teacher use</a:t>
            </a:r>
            <a:endParaRPr lang="fr-FR" sz="3200" b="1" dirty="0">
              <a:solidFill>
                <a:prstClr val="black"/>
              </a:solidFill>
            </a:endParaRPr>
          </a:p>
        </p:txBody>
      </p:sp>
      <p:sp>
        <p:nvSpPr>
          <p:cNvPr id="13" name="Oval 12"/>
          <p:cNvSpPr/>
          <p:nvPr/>
        </p:nvSpPr>
        <p:spPr>
          <a:xfrm>
            <a:off x="1115616" y="1130789"/>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student use</a:t>
            </a:r>
            <a:endParaRPr lang="fr-FR" sz="3200" b="1" dirty="0">
              <a:solidFill>
                <a:prstClr val="black"/>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75116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7030A0"/>
            </a:solidFill>
          </a:ln>
        </p:spPr>
        <p:txBody>
          <a:bodyPr wrap="square">
            <a:spAutoFit/>
          </a:bodyPr>
          <a:lstStyle/>
          <a:p>
            <a:r>
              <a:rPr lang="en-GB" sz="3200" b="1" dirty="0">
                <a:solidFill>
                  <a:prstClr val="black"/>
                </a:solidFill>
              </a:rPr>
              <a:t>A</a:t>
            </a:r>
            <a:r>
              <a:rPr lang="en-GB" sz="2000" dirty="0">
                <a:solidFill>
                  <a:prstClr val="black"/>
                </a:solidFill>
              </a:rPr>
              <a:t>  Teachers </a:t>
            </a:r>
            <a:r>
              <a:rPr lang="en-GB" sz="2000" dirty="0">
                <a:solidFill>
                  <a:prstClr val="black"/>
                </a:solidFill>
              </a:rPr>
              <a:t>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7030A0"/>
            </a:solidFill>
          </a:ln>
        </p:spPr>
        <p:txBody>
          <a:bodyPr>
            <a:spAutoFit/>
          </a:bodyPr>
          <a:lstStyle/>
          <a:p>
            <a:r>
              <a:rPr lang="en-GB" sz="3200" b="1" dirty="0">
                <a:solidFill>
                  <a:prstClr val="black"/>
                </a:solidFill>
              </a:rPr>
              <a:t>B</a:t>
            </a:r>
            <a:r>
              <a:rPr lang="en-GB" sz="2000" dirty="0">
                <a:solidFill>
                  <a:prstClr val="black"/>
                </a:solidFill>
              </a:rPr>
              <a:t>  </a:t>
            </a:r>
            <a:r>
              <a:rPr lang="en-GB" sz="2000" dirty="0">
                <a:solidFill>
                  <a:prstClr val="black"/>
                </a:solidFill>
              </a:rPr>
              <a:t>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7030A0"/>
            </a:solidFill>
          </a:ln>
        </p:spPr>
        <p:txBody>
          <a:bodyPr wrap="square">
            <a:spAutoFit/>
          </a:bodyPr>
          <a:lstStyle/>
          <a:p>
            <a:r>
              <a:rPr lang="en-GB" sz="3200" b="1" dirty="0">
                <a:solidFill>
                  <a:prstClr val="black"/>
                </a:solidFill>
              </a:rPr>
              <a:t>C</a:t>
            </a:r>
            <a:r>
              <a:rPr lang="en-GB" sz="2000" dirty="0">
                <a:solidFill>
                  <a:prstClr val="black"/>
                </a:solidFill>
              </a:rPr>
              <a:t>  </a:t>
            </a:r>
            <a:r>
              <a:rPr lang="en-GB" sz="2000" dirty="0">
                <a:solidFill>
                  <a:prstClr val="black"/>
                </a:solidFill>
              </a:rPr>
              <a:t>Teachers use the TL for organisational matters and for praise.</a:t>
            </a:r>
          </a:p>
        </p:txBody>
      </p:sp>
      <p:sp>
        <p:nvSpPr>
          <p:cNvPr id="8" name="Rectangle 7"/>
          <p:cNvSpPr/>
          <p:nvPr/>
        </p:nvSpPr>
        <p:spPr>
          <a:xfrm>
            <a:off x="4473740" y="1772816"/>
            <a:ext cx="4562756" cy="1508105"/>
          </a:xfrm>
          <a:prstGeom prst="rect">
            <a:avLst/>
          </a:prstGeom>
          <a:ln>
            <a:solidFill>
              <a:srgbClr val="7030A0"/>
            </a:solidFill>
          </a:ln>
        </p:spPr>
        <p:txBody>
          <a:bodyPr wrap="square">
            <a:spAutoFit/>
          </a:bodyPr>
          <a:lstStyle/>
          <a:p>
            <a:r>
              <a:rPr lang="en-GB" sz="3200" b="1" dirty="0">
                <a:solidFill>
                  <a:prstClr val="black"/>
                </a:solidFill>
              </a:rPr>
              <a:t>D</a:t>
            </a:r>
            <a:r>
              <a:rPr lang="en-GB" sz="2000" dirty="0">
                <a:solidFill>
                  <a:prstClr val="black"/>
                </a:solidFill>
              </a:rPr>
              <a:t>  </a:t>
            </a:r>
            <a:r>
              <a:rPr lang="en-GB" sz="2000" dirty="0">
                <a:solidFill>
                  <a:prstClr val="black"/>
                </a:solidFill>
              </a:rPr>
              <a:t>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7030A0"/>
            </a:solidFill>
          </a:ln>
        </p:spPr>
        <p:txBody>
          <a:bodyPr wrap="square">
            <a:spAutoFit/>
          </a:bodyPr>
          <a:lstStyle/>
          <a:p>
            <a:r>
              <a:rPr lang="en-GB" sz="3200" b="1" dirty="0">
                <a:solidFill>
                  <a:prstClr val="black"/>
                </a:solidFill>
              </a:rPr>
              <a:t>E</a:t>
            </a:r>
            <a:r>
              <a:rPr lang="en-GB" sz="2000" dirty="0">
                <a:solidFill>
                  <a:prstClr val="black"/>
                </a:solidFill>
              </a:rPr>
              <a:t>  </a:t>
            </a:r>
            <a:r>
              <a:rPr lang="en-GB" sz="2000" dirty="0">
                <a:solidFill>
                  <a:prstClr val="black"/>
                </a:solidFill>
              </a:rPr>
              <a:t>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7030A0"/>
            </a:solidFill>
          </a:ln>
        </p:spPr>
        <p:txBody>
          <a:bodyPr wrap="square">
            <a:spAutoFit/>
          </a:bodyPr>
          <a:lstStyle/>
          <a:p>
            <a:r>
              <a:rPr lang="en-GB" sz="3200" b="1" dirty="0">
                <a:solidFill>
                  <a:prstClr val="black"/>
                </a:solidFill>
              </a:rPr>
              <a:t>F</a:t>
            </a:r>
            <a:r>
              <a:rPr lang="en-GB" sz="2000" dirty="0">
                <a:solidFill>
                  <a:prstClr val="black"/>
                </a:solidFill>
              </a:rPr>
              <a:t> </a:t>
            </a:r>
            <a:r>
              <a:rPr lang="en-GB" sz="2000" dirty="0">
                <a:solidFill>
                  <a:prstClr val="black"/>
                </a:solidFill>
              </a:rPr>
              <a:t>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7030A0"/>
            </a:solidFill>
          </a:ln>
        </p:spPr>
        <p:txBody>
          <a:bodyPr wrap="square">
            <a:spAutoFit/>
          </a:bodyPr>
          <a:lstStyle/>
          <a:p>
            <a:r>
              <a:rPr lang="en-GB" sz="3200" b="1" dirty="0">
                <a:solidFill>
                  <a:prstClr val="black"/>
                </a:solidFill>
              </a:rPr>
              <a:t>G</a:t>
            </a:r>
            <a:r>
              <a:rPr lang="en-GB" sz="2000" dirty="0">
                <a:solidFill>
                  <a:prstClr val="black"/>
                </a:solidFill>
              </a:rPr>
              <a:t>  </a:t>
            </a:r>
            <a:r>
              <a:rPr lang="en-GB" sz="2000" dirty="0">
                <a:solidFill>
                  <a:prstClr val="black"/>
                </a:solidFill>
              </a:rPr>
              <a:t>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7030A0"/>
            </a:solidFill>
          </a:ln>
        </p:spPr>
        <p:txBody>
          <a:bodyPr wrap="square">
            <a:spAutoFit/>
          </a:bodyPr>
          <a:lstStyle/>
          <a:p>
            <a:r>
              <a:rPr lang="en-GB" sz="3200" b="1" dirty="0">
                <a:solidFill>
                  <a:prstClr val="black"/>
                </a:solidFill>
              </a:rPr>
              <a:t>I</a:t>
            </a:r>
            <a:r>
              <a:rPr lang="en-GB" sz="2000" dirty="0">
                <a:solidFill>
                  <a:prstClr val="black"/>
                </a:solidFill>
              </a:rPr>
              <a:t> </a:t>
            </a:r>
            <a:r>
              <a:rPr lang="en-GB" sz="2000" dirty="0">
                <a:solidFill>
                  <a:prstClr val="black"/>
                </a:solidFill>
              </a:rPr>
              <a:t>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7030A0"/>
            </a:solidFill>
          </a:ln>
        </p:spPr>
        <p:txBody>
          <a:bodyPr wrap="square">
            <a:spAutoFit/>
          </a:bodyPr>
          <a:lstStyle/>
          <a:p>
            <a:r>
              <a:rPr lang="en-GB" sz="3200" b="1" dirty="0">
                <a:solidFill>
                  <a:prstClr val="black"/>
                </a:solidFill>
              </a:rPr>
              <a:t>H</a:t>
            </a:r>
            <a:r>
              <a:rPr lang="en-GB" sz="2000" dirty="0">
                <a:solidFill>
                  <a:prstClr val="black"/>
                </a:solidFill>
              </a:rPr>
              <a:t>  </a:t>
            </a:r>
            <a:r>
              <a:rPr lang="en-GB" sz="2000" dirty="0">
                <a:solidFill>
                  <a:prstClr val="black"/>
                </a:solidFill>
              </a:rPr>
              <a:t>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267639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A</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B</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C</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D</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E</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F</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G</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H</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I</a:t>
            </a:r>
            <a:endPar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a:stretch>
            <a:fillRect/>
          </a:stretch>
        </p:blipFill>
        <p:spPr>
          <a:xfrm>
            <a:off x="1111134" y="1556707"/>
            <a:ext cx="7047068" cy="5256779"/>
          </a:xfrm>
          <a:prstGeom prst="rect">
            <a:avLst/>
          </a:prstGeom>
        </p:spPr>
      </p:pic>
      <p:pic>
        <p:nvPicPr>
          <p:cNvPr id="14" name="Picture 13"/>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185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solidFill>
                  <a:prstClr val="black"/>
                </a:solidFill>
              </a:rPr>
              <a:t>Good </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Teachers provide a consistently fluent and accurate model of the foreign language for learners to emulate. English is only used where appropriate.</a:t>
            </a:r>
          </a:p>
          <a:p>
            <a:pPr marL="285750" indent="-285750">
              <a:buFont typeface="Arial" panose="020B0604020202020204" pitchFamily="34" charset="0"/>
              <a:buChar char="•"/>
            </a:pPr>
            <a:r>
              <a:rPr lang="en-GB" sz="1750" dirty="0">
                <a:solidFill>
                  <a:prstClr val="black"/>
                </a:solidFill>
              </a:rPr>
              <a:t>Students are encouraged to ask questions and seek clarification in the TL during teacher-led sections of the lesson.</a:t>
            </a:r>
          </a:p>
          <a:p>
            <a:pPr marL="285750" indent="-285750">
              <a:buFont typeface="Arial" panose="020B0604020202020204" pitchFamily="34" charset="0"/>
              <a:buChar char="•"/>
            </a:pPr>
            <a:r>
              <a:rPr lang="en-GB" sz="1750" dirty="0">
                <a:solidFill>
                  <a:prstClr val="black"/>
                </a:solidFill>
              </a:rPr>
              <a:t>Learners occasionally respond to the teacher spontaneously in the TL, but do not seek to use it to communicate with each other.</a:t>
            </a:r>
          </a:p>
          <a:p>
            <a:pPr marL="285750" indent="-285750">
              <a:buFont typeface="Arial" panose="020B0604020202020204" pitchFamily="34" charset="0"/>
              <a:buChar char="•"/>
            </a:pPr>
            <a:r>
              <a:rPr lang="en-GB" sz="1750" dirty="0">
                <a:solidFill>
                  <a:prstClr val="black"/>
                </a:solidFill>
              </a:rPr>
              <a:t>Learners are expected to use the TL with greater fluency as they move through the key stages.</a:t>
            </a:r>
          </a:p>
          <a:p>
            <a:pPr marL="285750" indent="-285750">
              <a:buFont typeface="Arial" panose="020B0604020202020204" pitchFamily="34" charset="0"/>
              <a:buChar char="•"/>
            </a:pPr>
            <a:r>
              <a:rPr lang="en-GB" sz="1750" dirty="0">
                <a:solidFill>
                  <a:prstClr val="black"/>
                </a:solidFill>
              </a:rPr>
              <a:t>Teachers ensure that all learners experience the need to react to unpredictable elements in conversations. Teachers praise and encourage spontaneous use by learners when it occurs.</a:t>
            </a:r>
          </a:p>
          <a:p>
            <a:pPr marL="285750" indent="-285750">
              <a:buFont typeface="Arial" panose="020B0604020202020204" pitchFamily="34" charset="0"/>
              <a:buChar char="•"/>
            </a:pPr>
            <a:r>
              <a:rPr lang="en-GB" sz="1750" dirty="0">
                <a:solidFill>
                  <a:prstClr val="black"/>
                </a:solidFill>
              </a:rPr>
              <a:t>There is a high level of consistency in the quality and quantity of TL use across the department, supported by a unified departmental policy.</a:t>
            </a:r>
          </a:p>
          <a:p>
            <a:r>
              <a:rPr lang="en-GB" sz="1750" dirty="0">
                <a:solidFill>
                  <a:prstClr val="black"/>
                </a:solidFill>
              </a:rPr>
              <a:t> </a:t>
            </a:r>
          </a:p>
          <a:p>
            <a:r>
              <a:rPr lang="en-GB" sz="1750" b="1" dirty="0">
                <a:solidFill>
                  <a:prstClr val="black"/>
                </a:solidFill>
              </a:rPr>
              <a:t>Outstanding practice</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indent="-285750">
              <a:buFont typeface="Arial" panose="020B0604020202020204" pitchFamily="34" charset="0"/>
              <a:buChar char="•"/>
            </a:pPr>
            <a:r>
              <a:rPr lang="en-GB" sz="1750" dirty="0">
                <a:solidFill>
                  <a:prstClr val="black"/>
                </a:solidFill>
              </a:rPr>
              <a:t>Teachers informally monitor and assess spontaneous TL use, keeping track of learners’ progress in order to ensure that their expectations increase as they move through the school.</a:t>
            </a:r>
          </a:p>
          <a:p>
            <a:pPr marL="285750" indent="-285750">
              <a:buFont typeface="Arial" panose="020B0604020202020204" pitchFamily="34" charset="0"/>
              <a:buChar char="•"/>
            </a:pPr>
            <a:r>
              <a:rPr lang="en-GB" sz="1750" dirty="0">
                <a:solidFill>
                  <a:prstClr val="black"/>
                </a:solidFill>
              </a:rPr>
              <a:t>Teachers’ target language use is monitored by subject leaders and good practice is regularly shared across the department, resulting in a high level of consistency.</a:t>
            </a: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00636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engage in conversations</a:t>
            </a:r>
            <a:r>
              <a:rPr lang="en-GB" sz="2800" dirty="0">
                <a:solidFill>
                  <a:prstClr val="black"/>
                </a:solidFill>
              </a:rPr>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indent="-171450">
              <a:buFont typeface="Wingdings" pitchFamily="2" charset="2"/>
              <a:buChar char="§"/>
            </a:pPr>
            <a:r>
              <a:rPr lang="en-GB" sz="2800" b="1" dirty="0">
                <a:solidFill>
                  <a:prstClr val="black"/>
                </a:solidFill>
              </a:rPr>
              <a:t> initiate and develop conversations</a:t>
            </a:r>
            <a:r>
              <a:rPr lang="en-GB" sz="2800" dirty="0">
                <a:solidFill>
                  <a:prstClr val="black"/>
                </a:solidFill>
              </a:rPr>
              <a:t>, coping with unfamiliar language and unexpected responses, </a:t>
            </a:r>
            <a:r>
              <a:rPr lang="en-GB" sz="2800" dirty="0">
                <a:solidFill>
                  <a:prstClr val="black"/>
                </a:solidFill>
              </a:rPr>
              <a:t>(making </a:t>
            </a:r>
            <a:r>
              <a:rPr lang="en-GB" sz="2800" dirty="0">
                <a:solidFill>
                  <a:prstClr val="black"/>
                </a:solidFill>
              </a:rPr>
              <a:t>use of important social conventions such as formal modes of </a:t>
            </a:r>
            <a:r>
              <a:rPr lang="en-GB" sz="2800" dirty="0">
                <a:solidFill>
                  <a:prstClr val="black"/>
                </a:solidFill>
              </a:rPr>
              <a:t>address) </a:t>
            </a:r>
            <a:endParaRPr lang="en-GB" sz="2800"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687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a:solidFill>
                  <a:srgbClr val="7030A0"/>
                </a:solidFill>
              </a:rPr>
              <a:t>}</a:t>
            </a:r>
            <a:endParaRPr lang="en-GB" sz="8800" b="1" dirty="0">
              <a:solidFill>
                <a:srgbClr val="7030A0"/>
              </a:solidFill>
            </a:endParaRP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1758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listen attentively </a:t>
            </a:r>
            <a:r>
              <a:rPr lang="en-GB" sz="2800" dirty="0">
                <a:solidFill>
                  <a:prstClr val="black"/>
                </a:solidFill>
              </a:rPr>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a:t>
            </a:r>
            <a:r>
              <a:rPr lang="en-GB" sz="2800" dirty="0">
                <a:solidFill>
                  <a:prstClr val="black"/>
                </a:solidFill>
              </a:rPr>
              <a:t>listen to </a:t>
            </a:r>
            <a:r>
              <a:rPr lang="en-GB" sz="2800" b="1" dirty="0">
                <a:solidFill>
                  <a:prstClr val="black"/>
                </a:solidFill>
              </a:rPr>
              <a:t>a variety of forms of spoken language </a:t>
            </a:r>
            <a:r>
              <a:rPr lang="en-GB" sz="2800" dirty="0">
                <a:solidFill>
                  <a:prstClr val="black"/>
                </a:solidFill>
              </a:rPr>
              <a:t>to obtain information and respond appropriately </a:t>
            </a:r>
          </a:p>
          <a:p>
            <a:pPr marL="171450" indent="-171450">
              <a:buFont typeface="Wingdings" pitchFamily="2" charset="2"/>
              <a:buChar char="§"/>
            </a:pP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4035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read</a:t>
            </a:r>
            <a:r>
              <a:rPr lang="en-GB" sz="2800" dirty="0">
                <a:solidFill>
                  <a:prstClr val="black"/>
                </a:solidFill>
              </a:rPr>
              <a:t> carefully and show understanding of </a:t>
            </a:r>
            <a:r>
              <a:rPr lang="en-GB" sz="2800" b="1" dirty="0">
                <a:solidFill>
                  <a:prstClr val="black"/>
                </a:solidFill>
              </a:rPr>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a:t>
            </a:r>
            <a:r>
              <a:rPr lang="en-GB" sz="2800" b="1" dirty="0">
                <a:solidFill>
                  <a:prstClr val="black"/>
                </a:solidFill>
              </a:rPr>
              <a:t>read </a:t>
            </a:r>
            <a:r>
              <a:rPr lang="en-GB" sz="2800" dirty="0">
                <a:solidFill>
                  <a:prstClr val="black"/>
                </a:solidFill>
              </a:rPr>
              <a:t>and show comprehension of </a:t>
            </a:r>
            <a:r>
              <a:rPr lang="en-GB" sz="2800" b="1" dirty="0">
                <a:solidFill>
                  <a:prstClr val="black"/>
                </a:solidFill>
              </a:rPr>
              <a:t>original and adapted materials from a range of different sources,</a:t>
            </a:r>
            <a:r>
              <a:rPr lang="en-GB" sz="2800" dirty="0">
                <a:solidFill>
                  <a:prstClr val="black"/>
                </a:solidFill>
              </a:rPr>
              <a:t> understanding the purpose, important ideas and details</a:t>
            </a: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2819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a:solidFill>
                  <a:srgbClr val="7030A0"/>
                </a:solidFill>
              </a:rPr>
              <a:t>}</a:t>
            </a:r>
            <a:endParaRPr lang="en-GB" sz="8800" b="1" dirty="0">
              <a:solidFill>
                <a:srgbClr val="7030A0"/>
              </a:solidFill>
            </a:endParaRP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926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write phrases from memory, and adapt these </a:t>
            </a:r>
            <a:r>
              <a:rPr lang="en-GB" sz="2800" dirty="0">
                <a:solidFill>
                  <a:prstClr val="black"/>
                </a:solidFill>
              </a:rPr>
              <a:t>to create new sentences, to express ideas clearly </a:t>
            </a:r>
          </a:p>
          <a:p>
            <a:pPr marL="171450" indent="-171450">
              <a:buFont typeface="Wingdings" pitchFamily="2" charset="2"/>
              <a:buChar char="§"/>
            </a:pPr>
            <a:endParaRPr lang="en-GB" sz="2800" dirty="0">
              <a:solidFill>
                <a:prstClr val="black"/>
              </a:solidFill>
            </a:endParaRPr>
          </a:p>
        </p:txBody>
      </p:sp>
      <p:sp>
        <p:nvSpPr>
          <p:cNvPr id="3" name="Rectangle 2"/>
          <p:cNvSpPr/>
          <p:nvPr/>
        </p:nvSpPr>
        <p:spPr>
          <a:xfrm rot="20746334">
            <a:off x="4091797" y="3222511"/>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write prose using an increasingly wide range of grammar and vocabulary, write creatively to express their own ideas and opinions, </a:t>
            </a:r>
            <a:endParaRPr lang="en-GB" sz="2800"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84474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2318290"/>
            <a:ext cx="9001000" cy="335906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10.00</a:t>
            </a:r>
            <a:r>
              <a:rPr lang="en-GB" sz="2400" dirty="0">
                <a:latin typeface="Arial" panose="020B0604020202020204" pitchFamily="34" charset="0"/>
                <a:cs typeface="Arial" panose="020B0604020202020204" pitchFamily="34" charset="0"/>
              </a:rPr>
              <a:t>		Coffee</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10.20 </a:t>
            </a:r>
            <a:r>
              <a:rPr lang="en-GB" sz="2400" dirty="0">
                <a:latin typeface="Arial" panose="020B0604020202020204" pitchFamily="34" charset="0"/>
                <a:cs typeface="Arial" panose="020B0604020202020204" pitchFamily="34" charset="0"/>
              </a:rPr>
              <a:t>		Classroom Talk</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12.00-1.00 </a:t>
            </a:r>
            <a:r>
              <a:rPr lang="en-GB" sz="2400"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1.00 </a:t>
            </a:r>
            <a:r>
              <a:rPr lang="en-GB" sz="2400" dirty="0">
                <a:latin typeface="Arial" panose="020B0604020202020204" pitchFamily="34" charset="0"/>
                <a:cs typeface="Arial" panose="020B0604020202020204" pitchFamily="34" charset="0"/>
              </a:rPr>
              <a:t>- 2.15 	Using literary texts at KS3 </a:t>
            </a:r>
          </a:p>
          <a:p>
            <a:pPr>
              <a:lnSpc>
                <a:spcPct val="150000"/>
              </a:lnSpc>
            </a:pPr>
            <a:r>
              <a:rPr lang="en-GB" sz="2400" dirty="0" smtClean="0">
                <a:latin typeface="Arial" panose="020B0604020202020204" pitchFamily="34" charset="0"/>
                <a:cs typeface="Arial" panose="020B0604020202020204" pitchFamily="34" charset="0"/>
              </a:rPr>
              <a:t>2.15 </a:t>
            </a:r>
            <a:r>
              <a:rPr lang="en-GB" sz="2400" dirty="0">
                <a:latin typeface="Arial" panose="020B0604020202020204" pitchFamily="34" charset="0"/>
                <a:cs typeface="Arial" panose="020B0604020202020204" pitchFamily="34" charset="0"/>
              </a:rPr>
              <a:t>– 3.00	The what, when, how of translation at </a:t>
            </a:r>
            <a:r>
              <a:rPr lang="en-GB" sz="2400" dirty="0" smtClean="0">
                <a:latin typeface="Arial" panose="020B0604020202020204" pitchFamily="34" charset="0"/>
                <a:cs typeface="Arial" panose="020B0604020202020204" pitchFamily="34" charset="0"/>
              </a:rPr>
              <a:t>KS3</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4">
              <a:lumMod val="40000"/>
              <a:lumOff val="60000"/>
            </a:schemeClr>
          </a:solidFill>
          <a:ln w="9525">
            <a:solidFill>
              <a:srgbClr val="7030A0"/>
            </a:solidFill>
            <a:miter lim="800000"/>
            <a:headEnd/>
            <a:tailEnd/>
          </a:ln>
        </p:spPr>
      </p:pic>
      <p:sp>
        <p:nvSpPr>
          <p:cNvPr id="5" name="Title 1"/>
          <p:cNvSpPr txBox="1">
            <a:spLocks/>
          </p:cNvSpPr>
          <p:nvPr/>
        </p:nvSpPr>
        <p:spPr>
          <a:xfrm>
            <a:off x="572294" y="332656"/>
            <a:ext cx="8229600" cy="1143000"/>
          </a:xfrm>
          <a:prstGeom prst="rect">
            <a:avLst/>
          </a:prstGeom>
          <a:solidFill>
            <a:schemeClr val="accent4">
              <a:lumMod val="40000"/>
              <a:lumOff val="60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83800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Curriculum 2014: the change</a:t>
            </a:r>
            <a:endParaRPr lang="en-GB" b="1" dirty="0">
              <a:solidFill>
                <a:prstClr val="black"/>
              </a:solidFill>
              <a:latin typeface="Segoe Print" panose="02000600000000000000" pitchFamily="2" charset="0"/>
            </a:endParaRPr>
          </a:p>
        </p:txBody>
      </p:sp>
      <p:pic>
        <p:nvPicPr>
          <p:cNvPr id="7" name="Picture 6"/>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47558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2318290"/>
            <a:ext cx="9001000" cy="335906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10.00</a:t>
            </a:r>
            <a:r>
              <a:rPr lang="en-GB" sz="2400" dirty="0">
                <a:latin typeface="Arial" panose="020B0604020202020204" pitchFamily="34" charset="0"/>
                <a:cs typeface="Arial" panose="020B0604020202020204" pitchFamily="34" charset="0"/>
              </a:rPr>
              <a:t>		Coffee</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10.20 </a:t>
            </a:r>
            <a:r>
              <a:rPr lang="en-GB" sz="2400" dirty="0">
                <a:latin typeface="Arial" panose="020B0604020202020204" pitchFamily="34" charset="0"/>
                <a:cs typeface="Arial" panose="020B0604020202020204" pitchFamily="34" charset="0"/>
              </a:rPr>
              <a:t>		Classroom Talk</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12.00-1.00 </a:t>
            </a:r>
            <a:r>
              <a:rPr lang="en-GB" sz="2400"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1.00 </a:t>
            </a:r>
            <a:r>
              <a:rPr lang="en-GB" sz="2400" dirty="0">
                <a:latin typeface="Arial" panose="020B0604020202020204" pitchFamily="34" charset="0"/>
                <a:cs typeface="Arial" panose="020B0604020202020204" pitchFamily="34" charset="0"/>
              </a:rPr>
              <a:t>- 2.15 	Using literary texts at KS3 </a:t>
            </a:r>
          </a:p>
          <a:p>
            <a:pPr>
              <a:lnSpc>
                <a:spcPct val="150000"/>
              </a:lnSpc>
            </a:pPr>
            <a:r>
              <a:rPr lang="en-GB" sz="2400" dirty="0" smtClean="0">
                <a:latin typeface="Arial" panose="020B0604020202020204" pitchFamily="34" charset="0"/>
                <a:cs typeface="Arial" panose="020B0604020202020204" pitchFamily="34" charset="0"/>
              </a:rPr>
              <a:t>2.15 </a:t>
            </a:r>
            <a:r>
              <a:rPr lang="en-GB" sz="2400" dirty="0">
                <a:latin typeface="Arial" panose="020B0604020202020204" pitchFamily="34" charset="0"/>
                <a:cs typeface="Arial" panose="020B0604020202020204" pitchFamily="34" charset="0"/>
              </a:rPr>
              <a:t>– 3.00	The what, when, how of translation at </a:t>
            </a:r>
            <a:r>
              <a:rPr lang="en-GB" sz="2400" dirty="0" smtClean="0">
                <a:latin typeface="Arial" panose="020B0604020202020204" pitchFamily="34" charset="0"/>
                <a:cs typeface="Arial" panose="020B0604020202020204" pitchFamily="34" charset="0"/>
              </a:rPr>
              <a:t>KS3</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4">
              <a:lumMod val="40000"/>
              <a:lumOff val="60000"/>
            </a:schemeClr>
          </a:solidFill>
          <a:ln w="9525">
            <a:solidFill>
              <a:srgbClr val="7030A0"/>
            </a:solidFill>
            <a:miter lim="800000"/>
            <a:headEnd/>
            <a:tailEnd/>
          </a:ln>
        </p:spPr>
      </p:pic>
      <p:sp>
        <p:nvSpPr>
          <p:cNvPr id="5" name="Title 1"/>
          <p:cNvSpPr txBox="1">
            <a:spLocks/>
          </p:cNvSpPr>
          <p:nvPr/>
        </p:nvSpPr>
        <p:spPr>
          <a:xfrm>
            <a:off x="572294" y="332656"/>
            <a:ext cx="8229600" cy="1143000"/>
          </a:xfrm>
          <a:prstGeom prst="rect">
            <a:avLst/>
          </a:prstGeom>
          <a:solidFill>
            <a:schemeClr val="accent4">
              <a:lumMod val="40000"/>
              <a:lumOff val="60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296323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Autofit/>
          </a:bodyPr>
          <a:lstStyle/>
          <a:p>
            <a:r>
              <a:rPr lang="en-GB" sz="3200" b="1" dirty="0" smtClean="0"/>
              <a:t>How is teaching languages like herding cats?</a:t>
            </a:r>
            <a:endParaRPr lang="en-GB" sz="3200" b="1" dirty="0"/>
          </a:p>
        </p:txBody>
      </p:sp>
      <p:pic>
        <p:nvPicPr>
          <p:cNvPr id="6"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86014" y="1124744"/>
            <a:ext cx="6571971" cy="4929411"/>
          </a:xfrm>
        </p:spPr>
      </p:pic>
      <p:pic>
        <p:nvPicPr>
          <p:cNvPr id="4" name="Picture 3"/>
          <p:cNvPicPr>
            <a:picLocks noChangeAspect="1"/>
          </p:cNvPicPr>
          <p:nvPr/>
        </p:nvPicPr>
        <p:blipFill>
          <a:blip r:embed="rId6">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469586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3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67544" y="260648"/>
            <a:ext cx="8229600" cy="1143000"/>
          </a:xfrm>
          <a:solidFill>
            <a:schemeClr val="bg1"/>
          </a:solidFill>
          <a:ln w="57150">
            <a:solidFill>
              <a:srgbClr val="7030A0"/>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a:solidFill>
                  <a:prstClr val="black"/>
                </a:solidFill>
              </a:rPr>
              <a:t>Gale</a:t>
            </a:r>
            <a:r>
              <a:rPr lang="en-GB" dirty="0">
                <a:solidFill>
                  <a:prstClr val="black"/>
                </a:solidFill>
              </a:rPr>
              <a:t/>
            </a:r>
            <a:br>
              <a:rPr lang="en-GB" dirty="0">
                <a:solidFill>
                  <a:prstClr val="black"/>
                </a:solidFill>
              </a:rPr>
            </a:br>
            <a:r>
              <a:rPr lang="en-GB" dirty="0">
                <a:solidFill>
                  <a:prstClr val="black"/>
                </a:solidFill>
              </a:rPr>
              <a:t>These are strong and hard winds that can blow anyone away.  They are noisy too!</a:t>
            </a:r>
            <a:br>
              <a:rPr lang="en-GB" dirty="0">
                <a:solidFill>
                  <a:prstClr val="black"/>
                </a:solidFill>
              </a:rPr>
            </a:br>
            <a:r>
              <a:rPr lang="en-GB" dirty="0">
                <a:solidFill>
                  <a:prstClr val="black"/>
                </a:solidFill>
                <a:hlinkClick r:id="rId4"/>
              </a:rPr>
              <a:t>www.wordpandit.com</a:t>
            </a:r>
            <a:r>
              <a:rPr lang="en-GB" dirty="0">
                <a:solidFill>
                  <a:prstClr val="black"/>
                </a:solidFill>
              </a:rPr>
              <a:t> </a:t>
            </a:r>
            <a:endParaRPr lang="en-GB" dirty="0">
              <a:solidFill>
                <a:prstClr val="black"/>
              </a:solidFill>
            </a:endParaRPr>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a:solidFill>
                  <a:prstClr val="black"/>
                </a:solidFill>
              </a:rPr>
              <a:t>Teaching foreign languages is like ‘gardening in a gale’.</a:t>
            </a:r>
            <a:r>
              <a:rPr lang="en-GB" sz="2400" b="1" dirty="0">
                <a:solidFill>
                  <a:prstClr val="black"/>
                </a:solidFill>
              </a:rPr>
              <a:t/>
            </a:r>
            <a:br>
              <a:rPr lang="en-GB" sz="2400" b="1" dirty="0">
                <a:solidFill>
                  <a:prstClr val="black"/>
                </a:solidFill>
              </a:rPr>
            </a:br>
            <a:r>
              <a:rPr lang="en-GB" sz="2400" b="1" dirty="0">
                <a:solidFill>
                  <a:prstClr val="black"/>
                </a:solidFill>
              </a:rPr>
              <a:t>Eric Hawkins</a:t>
            </a:r>
            <a:endParaRPr lang="en-GB" sz="2400" dirty="0">
              <a:solidFill>
                <a:prstClr val="black"/>
              </a:solidFill>
            </a:endParaRPr>
          </a:p>
        </p:txBody>
      </p:sp>
    </p:spTree>
    <p:extLst>
      <p:ext uri="{BB962C8B-B14F-4D97-AF65-F5344CB8AC3E}">
        <p14:creationId xmlns:p14="http://schemas.microsoft.com/office/powerpoint/2010/main" val="12131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38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297480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alpha val="24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86037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9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develop accurate pronunciation and intonation </a:t>
            </a:r>
            <a:r>
              <a:rPr lang="en-GB" sz="2800" dirty="0">
                <a:solidFill>
                  <a:prstClr val="black"/>
                </a:solidFill>
              </a:rPr>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speak </a:t>
            </a:r>
            <a:r>
              <a:rPr lang="en-GB" sz="2800" b="1" dirty="0">
                <a:solidFill>
                  <a:prstClr val="black"/>
                </a:solidFill>
              </a:rPr>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3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a:solidFill>
                  <a:srgbClr val="7030A0"/>
                </a:solidFill>
              </a:rPr>
              <a:t>}</a:t>
            </a:r>
            <a:endParaRPr lang="en-GB" sz="11500" b="1" dirty="0">
              <a:solidFill>
                <a:srgbClr val="7030A0"/>
              </a:solidFill>
            </a:endParaRP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752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1860</Words>
  <Application>Microsoft Office PowerPoint</Application>
  <PresentationFormat>On-screen Show (4:3)</PresentationFormat>
  <Paragraphs>266</Paragraphs>
  <Slides>21</Slides>
  <Notes>20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Segoe Print</vt:lpstr>
      <vt:lpstr>Wingdings</vt:lpstr>
      <vt:lpstr>1_Office Theme</vt:lpstr>
      <vt:lpstr>Office Theme</vt:lpstr>
      <vt:lpstr>Curriculum 2014 and the implications for GCSE in 2018</vt:lpstr>
      <vt:lpstr>PowerPoint Presentation</vt:lpstr>
      <vt:lpstr>How is teaching languages like herding cats?</vt:lpstr>
      <vt:lpstr>The challenges</vt:lpstr>
      <vt:lpstr>PowerPoint Presentation</vt:lpstr>
      <vt:lpstr>Curriculum 2014: no change</vt:lpstr>
      <vt:lpstr>PowerPoint Presentation</vt:lpstr>
      <vt:lpstr>PowerPoint Presentation</vt:lpstr>
      <vt:lpstr>PowerPoint Presentation</vt:lpstr>
      <vt:lpstr>Classroom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7</cp:revision>
  <dcterms:created xsi:type="dcterms:W3CDTF">2014-09-20T10:54:45Z</dcterms:created>
  <dcterms:modified xsi:type="dcterms:W3CDTF">2014-09-20T11:28:33Z</dcterms:modified>
</cp:coreProperties>
</file>